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75" r:id="rId6"/>
    <p:sldId id="269" r:id="rId7"/>
    <p:sldId id="276" r:id="rId8"/>
    <p:sldId id="277" r:id="rId9"/>
    <p:sldId id="278" r:id="rId10"/>
  </p:sldIdLst>
  <p:sldSz cx="12192000" cy="6858000"/>
  <p:notesSz cx="6738938"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7" autoAdjust="0"/>
    <p:restoredTop sz="94660"/>
  </p:normalViewPr>
  <p:slideViewPr>
    <p:cSldViewPr snapToGrid="0">
      <p:cViewPr varScale="1">
        <p:scale>
          <a:sx n="79" d="100"/>
          <a:sy n="79" d="100"/>
        </p:scale>
        <p:origin x="77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228663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364416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90538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366693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8CC81-B7BD-49D2-8766-2F9714D3CE97}"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312548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C8CC81-B7BD-49D2-8766-2F9714D3CE97}"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46486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C8CC81-B7BD-49D2-8766-2F9714D3CE97}"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417421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C8CC81-B7BD-49D2-8766-2F9714D3CE97}"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101136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8CC81-B7BD-49D2-8766-2F9714D3CE97}"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203315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8CC81-B7BD-49D2-8766-2F9714D3CE97}"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282672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8CC81-B7BD-49D2-8766-2F9714D3CE97}"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6A594B-4CEB-4BD8-B2F3-1CB73414E0BC}" type="slidenum">
              <a:rPr lang="en-GB" smtClean="0"/>
              <a:t>‹#›</a:t>
            </a:fld>
            <a:endParaRPr lang="en-GB"/>
          </a:p>
        </p:txBody>
      </p:sp>
    </p:spTree>
    <p:extLst>
      <p:ext uri="{BB962C8B-B14F-4D97-AF65-F5344CB8AC3E}">
        <p14:creationId xmlns:p14="http://schemas.microsoft.com/office/powerpoint/2010/main" val="12651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8CC81-B7BD-49D2-8766-2F9714D3CE97}" type="datetimeFigureOut">
              <a:rPr lang="en-GB" smtClean="0"/>
              <a:t>03/09/2025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A594B-4CEB-4BD8-B2F3-1CB73414E0BC}" type="slidenum">
              <a:rPr lang="en-GB" smtClean="0"/>
              <a:t>‹#›</a:t>
            </a:fld>
            <a:endParaRPr lang="en-GB"/>
          </a:p>
        </p:txBody>
      </p:sp>
    </p:spTree>
    <p:extLst>
      <p:ext uri="{BB962C8B-B14F-4D97-AF65-F5344CB8AC3E}">
        <p14:creationId xmlns:p14="http://schemas.microsoft.com/office/powerpoint/2010/main" val="475031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55127" y="39934"/>
            <a:ext cx="4840873"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9 History 1A</a:t>
            </a:r>
          </a:p>
          <a:p>
            <a:pPr algn="ctr"/>
            <a:r>
              <a:rPr lang="en-GB" sz="2000" b="1" i="1" dirty="0"/>
              <a:t>How did World War One change the world?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3881120" y="1012290"/>
            <a:ext cx="2641600" cy="4266373"/>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key battles and weapons during the First World War.</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why the world went to war in 1914.</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most important changes during the First World War.</a:t>
            </a:r>
            <a:endParaRPr kumimoji="0" lang="en-GB" altLang="en-US" sz="1400" b="0" i="0" u="sng" strike="noStrike" cap="none" normalizeH="0" baseline="0" dirty="0">
              <a:ln>
                <a:noFill/>
              </a:ln>
              <a:solidFill>
                <a:srgbClr val="000000"/>
              </a:solidFill>
              <a:effectLst/>
              <a:latin typeface="Arial" panose="020B0604020202020204" pitchFamily="34" charset="0"/>
            </a:endParaRPr>
          </a:p>
        </p:txBody>
      </p:sp>
      <p:graphicFrame>
        <p:nvGraphicFramePr>
          <p:cNvPr id="14" name="Table 13"/>
          <p:cNvGraphicFramePr>
            <a:graphicFrameLocks noGrp="1"/>
          </p:cNvGraphicFramePr>
          <p:nvPr/>
        </p:nvGraphicFramePr>
        <p:xfrm>
          <a:off x="96935" y="1012291"/>
          <a:ext cx="3711667" cy="4266373"/>
        </p:xfrm>
        <a:graphic>
          <a:graphicData uri="http://schemas.openxmlformats.org/drawingml/2006/table">
            <a:tbl>
              <a:tblPr firstRow="1" firstCol="1" bandRow="1">
                <a:tableStyleId>{5C22544A-7EE6-4342-B048-85BDC9FD1C3A}</a:tableStyleId>
              </a:tblPr>
              <a:tblGrid>
                <a:gridCol w="993205">
                  <a:extLst>
                    <a:ext uri="{9D8B030D-6E8A-4147-A177-3AD203B41FA5}">
                      <a16:colId xmlns:a16="http://schemas.microsoft.com/office/drawing/2014/main" val="1420197802"/>
                    </a:ext>
                  </a:extLst>
                </a:gridCol>
                <a:gridCol w="2718462">
                  <a:extLst>
                    <a:ext uri="{9D8B030D-6E8A-4147-A177-3AD203B41FA5}">
                      <a16:colId xmlns:a16="http://schemas.microsoft.com/office/drawing/2014/main" val="163729929"/>
                    </a:ext>
                  </a:extLst>
                </a:gridCol>
              </a:tblGrid>
              <a:tr h="282391">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dirty="0">
                          <a:solidFill>
                            <a:schemeClr val="tx1"/>
                          </a:solidFill>
                          <a:effectLst/>
                        </a:rPr>
                        <a:t>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Alliance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Two groups of countries who promise to protect each other: (UK/Fr/Rus) vs (Ger/</a:t>
                      </a:r>
                      <a:r>
                        <a:rPr lang="en-GB"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Aus</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Arms Race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race to build the biggest armies and navies.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294632">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Imperialism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Having or wanting an empire.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Propaganda</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Persuasive information to make people believe or do something.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Revolution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violent overthrow of an existing government (Russa in this case).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Armistice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peace agreement. Like the Treaty of Versailles. (See below)</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829260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Treaty of Versailles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lame - Germany’s Fault</a:t>
                      </a:r>
                    </a:p>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eparations –  £6.6 Billion</a:t>
                      </a:r>
                    </a:p>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rmy – 100,000 only</a:t>
                      </a:r>
                    </a:p>
                    <a:p>
                      <a:pPr>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erritory – Loss of 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Reparations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repayments.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9393533"/>
                  </a:ext>
                </a:extLst>
              </a:tr>
            </a:tbl>
          </a:graphicData>
        </a:graphic>
      </p:graphicFrame>
      <p:sp>
        <p:nvSpPr>
          <p:cNvPr id="8" name="TextBox 7">
            <a:extLst>
              <a:ext uri="{FF2B5EF4-FFF2-40B4-BE49-F238E27FC236}">
                <a16:creationId xmlns:a16="http://schemas.microsoft.com/office/drawing/2014/main" id="{3ABDABBE-5DB1-40F9-A238-132C8C634762}"/>
              </a:ext>
            </a:extLst>
          </p:cNvPr>
          <p:cNvSpPr txBox="1"/>
          <p:nvPr/>
        </p:nvSpPr>
        <p:spPr>
          <a:xfrm>
            <a:off x="96935" y="5339444"/>
            <a:ext cx="3711667" cy="1384995"/>
          </a:xfrm>
          <a:prstGeom prst="rect">
            <a:avLst/>
          </a:prstGeom>
          <a:noFill/>
          <a:ln>
            <a:solidFill>
              <a:schemeClr val="tx1"/>
            </a:solidFill>
          </a:ln>
        </p:spPr>
        <p:txBody>
          <a:bodyPr wrap="square" rtlCol="0">
            <a:spAutoFit/>
          </a:bodyPr>
          <a:lstStyle/>
          <a:p>
            <a:pPr algn="ctr"/>
            <a:r>
              <a:rPr lang="en-GB" sz="1200" u="sng" dirty="0">
                <a:latin typeface="Arial" panose="020B0604020202020204" pitchFamily="34" charset="0"/>
                <a:cs typeface="Arial" panose="020B0604020202020204" pitchFamily="34" charset="0"/>
              </a:rPr>
              <a:t>KEY QUOTES</a:t>
            </a:r>
          </a:p>
          <a:p>
            <a:pPr algn="ctr"/>
            <a:endParaRPr lang="en-GB" sz="1200"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“We're telling lies; we know we're telling lies; we don't tell the public the truth, that we're losing more officers than the Germans, and that it's impossible to get through on the Western Front.”   </a:t>
            </a:r>
          </a:p>
          <a:p>
            <a:r>
              <a:rPr lang="en-US" sz="1200" b="1" dirty="0">
                <a:latin typeface="Arial" panose="020B0604020202020204" pitchFamily="34" charset="0"/>
                <a:cs typeface="Arial" panose="020B0604020202020204" pitchFamily="34" charset="0"/>
              </a:rPr>
              <a:t>Lord </a:t>
            </a:r>
            <a:r>
              <a:rPr lang="en-US" sz="1200" b="1" dirty="0" err="1">
                <a:latin typeface="Arial" panose="020B0604020202020204" pitchFamily="34" charset="0"/>
                <a:cs typeface="Arial" panose="020B0604020202020204" pitchFamily="34" charset="0"/>
              </a:rPr>
              <a:t>Rothermere</a:t>
            </a:r>
            <a:r>
              <a:rPr lang="en-US" sz="1200" b="1" dirty="0">
                <a:latin typeface="Arial" panose="020B0604020202020204" pitchFamily="34" charset="0"/>
                <a:cs typeface="Arial" panose="020B0604020202020204" pitchFamily="34" charset="0"/>
              </a:rPr>
              <a:t>, 1917</a:t>
            </a:r>
            <a:endParaRPr lang="en-GB" sz="12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61BFBE5-61C1-4443-931E-640F572A6F39}"/>
              </a:ext>
            </a:extLst>
          </p:cNvPr>
          <p:cNvGraphicFramePr>
            <a:graphicFrameLocks noGrp="1"/>
          </p:cNvGraphicFramePr>
          <p:nvPr/>
        </p:nvGraphicFramePr>
        <p:xfrm>
          <a:off x="6644081" y="62227"/>
          <a:ext cx="5450984" cy="6685222"/>
        </p:xfrm>
        <a:graphic>
          <a:graphicData uri="http://schemas.openxmlformats.org/drawingml/2006/table">
            <a:tbl>
              <a:tblPr firstRow="1" firstCol="1" lastRow="1" lastCol="1" bandRow="1" bandCol="1"/>
              <a:tblGrid>
                <a:gridCol w="911610">
                  <a:extLst>
                    <a:ext uri="{9D8B030D-6E8A-4147-A177-3AD203B41FA5}">
                      <a16:colId xmlns:a16="http://schemas.microsoft.com/office/drawing/2014/main" val="1041412635"/>
                    </a:ext>
                  </a:extLst>
                </a:gridCol>
                <a:gridCol w="4539374">
                  <a:extLst>
                    <a:ext uri="{9D8B030D-6E8A-4147-A177-3AD203B41FA5}">
                      <a16:colId xmlns:a16="http://schemas.microsoft.com/office/drawing/2014/main" val="1135898803"/>
                    </a:ext>
                  </a:extLst>
                </a:gridCol>
              </a:tblGrid>
              <a:tr h="227182">
                <a:tc gridSpan="2">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Long term causes of WW1</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extLst>
                  <a:ext uri="{0D108BD9-81ED-4DB2-BD59-A6C34878D82A}">
                    <a16:rowId xmlns:a16="http://schemas.microsoft.com/office/drawing/2014/main" val="2621952174"/>
                  </a:ext>
                </a:extLst>
              </a:tr>
              <a:tr h="515879">
                <a:tc>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Militarism</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a:effectLst/>
                          <a:latin typeface="+mn-lt"/>
                          <a:ea typeface="Arial" panose="020B0604020202020204" pitchFamily="34" charset="0"/>
                          <a:cs typeface="Times New Roman" panose="02020603050405020304" pitchFamily="18" charset="0"/>
                        </a:rPr>
                        <a:t>An</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emphasis</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on</a:t>
                      </a:r>
                      <a:r>
                        <a:rPr lang="en-GB" sz="1200" b="1" spc="-9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military</a:t>
                      </a:r>
                      <a:r>
                        <a:rPr lang="en-GB" sz="1200" b="1" spc="-9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ideals</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and</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strength.</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Wanting</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your</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country</a:t>
                      </a:r>
                      <a:r>
                        <a:rPr lang="en-GB" sz="1200" b="1" spc="-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to</a:t>
                      </a:r>
                      <a:r>
                        <a:rPr lang="en-GB" sz="1200" b="1" spc="-9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have</a:t>
                      </a:r>
                      <a:r>
                        <a:rPr lang="en-GB" sz="1200" b="1" spc="-10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a</a:t>
                      </a:r>
                      <a:r>
                        <a:rPr lang="en-GB" sz="1200" b="1" spc="-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strong</a:t>
                      </a:r>
                      <a:endParaRPr lang="en-GB" sz="1200">
                        <a:effectLst/>
                        <a:latin typeface="+mn-lt"/>
                        <a:ea typeface="Arial" panose="020B0604020202020204" pitchFamily="34" charset="0"/>
                        <a:cs typeface="Times New Roman" panose="02020603050405020304" pitchFamily="18" charset="0"/>
                      </a:endParaRPr>
                    </a:p>
                    <a:p>
                      <a:pPr marL="67945" algn="l">
                        <a:spcBef>
                          <a:spcPts val="65"/>
                        </a:spcBef>
                        <a:spcAft>
                          <a:spcPts val="0"/>
                        </a:spcAft>
                      </a:pPr>
                      <a:r>
                        <a:rPr lang="en-GB" sz="1200" b="1">
                          <a:effectLst/>
                          <a:latin typeface="+mn-lt"/>
                          <a:ea typeface="Arial" panose="020B0604020202020204" pitchFamily="34" charset="0"/>
                          <a:cs typeface="Times New Roman" panose="02020603050405020304" pitchFamily="18" charset="0"/>
                        </a:rPr>
                        <a:t>Army and navy.</a:t>
                      </a:r>
                      <a:endParaRPr lang="en-GB"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252791"/>
                  </a:ext>
                </a:extLst>
              </a:tr>
              <a:tr h="1714239">
                <a:tc>
                  <a:txBody>
                    <a:bodyPr/>
                    <a:lstStyle/>
                    <a:p>
                      <a:pPr marL="67945" algn="l">
                        <a:lnSpc>
                          <a:spcPts val="1235"/>
                        </a:lnSpc>
                        <a:spcAft>
                          <a:spcPts val="0"/>
                        </a:spcAft>
                      </a:pPr>
                      <a:r>
                        <a:rPr lang="en-GB" sz="1200" b="1" dirty="0">
                          <a:effectLst/>
                          <a:latin typeface="+mn-lt"/>
                          <a:ea typeface="Arial" panose="020B0604020202020204" pitchFamily="34" charset="0"/>
                          <a:cs typeface="Times New Roman" panose="02020603050405020304" pitchFamily="18" charset="0"/>
                        </a:rPr>
                        <a:t>Alliances</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a:effectLst/>
                          <a:latin typeface="+mn-lt"/>
                          <a:ea typeface="Arial" panose="020B0604020202020204" pitchFamily="34" charset="0"/>
                          <a:cs typeface="Times New Roman" panose="02020603050405020304" pitchFamily="18" charset="0"/>
                        </a:rPr>
                        <a:t>A</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group</a:t>
                      </a:r>
                      <a:r>
                        <a:rPr lang="en-GB" sz="1200" b="1" spc="-1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of</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counties</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who</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promise</a:t>
                      </a:r>
                      <a:r>
                        <a:rPr lang="en-GB" sz="1200" b="1" spc="-19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to</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support</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and</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protect</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each</a:t>
                      </a:r>
                      <a:r>
                        <a:rPr lang="en-GB" sz="1200" b="1" spc="-1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other.</a:t>
                      </a:r>
                      <a:r>
                        <a:rPr lang="en-GB" sz="1200" b="1" spc="-185">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Rival</a:t>
                      </a:r>
                      <a:r>
                        <a:rPr lang="en-GB" sz="1200" b="1" spc="-180">
                          <a:effectLst/>
                          <a:latin typeface="+mn-lt"/>
                          <a:ea typeface="Arial" panose="020B0604020202020204" pitchFamily="34" charset="0"/>
                          <a:cs typeface="Times New Roman" panose="02020603050405020304" pitchFamily="18" charset="0"/>
                        </a:rPr>
                        <a:t> </a:t>
                      </a:r>
                      <a:r>
                        <a:rPr lang="en-GB" sz="1200" b="1">
                          <a:effectLst/>
                          <a:latin typeface="+mn-lt"/>
                          <a:ea typeface="Arial" panose="020B0604020202020204" pitchFamily="34" charset="0"/>
                          <a:cs typeface="Times New Roman" panose="02020603050405020304" pitchFamily="18" charset="0"/>
                        </a:rPr>
                        <a:t>groups</a:t>
                      </a:r>
                      <a:endParaRPr lang="en-GB" sz="1200">
                        <a:effectLst/>
                        <a:latin typeface="+mn-lt"/>
                        <a:ea typeface="Arial" panose="020B0604020202020204" pitchFamily="34" charset="0"/>
                        <a:cs typeface="Times New Roman" panose="02020603050405020304" pitchFamily="18" charset="0"/>
                      </a:endParaRPr>
                    </a:p>
                    <a:p>
                      <a:pPr marL="67945" algn="l">
                        <a:spcAft>
                          <a:spcPts val="0"/>
                        </a:spcAft>
                      </a:pPr>
                      <a:r>
                        <a:rPr lang="en-GB" sz="1200" b="1">
                          <a:effectLst/>
                          <a:latin typeface="+mn-lt"/>
                          <a:ea typeface="Arial" panose="020B0604020202020204" pitchFamily="34" charset="0"/>
                          <a:cs typeface="Times New Roman" panose="02020603050405020304" pitchFamily="18" charset="0"/>
                        </a:rPr>
                        <a:t>Have rival alliances.</a:t>
                      </a:r>
                      <a:r>
                        <a:rPr lang="en-GB" sz="1200">
                          <a:effectLst/>
                          <a:latin typeface="+mn-lt"/>
                          <a:ea typeface="Arial" panose="020B0604020202020204" pitchFamily="34" charset="0"/>
                          <a:cs typeface="Times New Roman" panose="02020603050405020304" pitchFamily="18" charset="0"/>
                        </a:rPr>
                        <a:t> For a number of years tension between the main European powers has been increasing. In 1914 there were two main power blocks / alliances:</a:t>
                      </a:r>
                    </a:p>
                    <a:p>
                      <a:pPr marL="342900" lvl="0" indent="-342900" algn="l">
                        <a:spcBef>
                          <a:spcPts val="5"/>
                        </a:spcBef>
                        <a:spcAft>
                          <a:spcPts val="0"/>
                        </a:spcAft>
                        <a:buSzPts val="1100"/>
                        <a:buFont typeface="Symbol" panose="05050102010706020507" pitchFamily="18" charset="2"/>
                        <a:buChar char=""/>
                        <a:tabLst>
                          <a:tab pos="523875" algn="l"/>
                          <a:tab pos="524510" algn="l"/>
                        </a:tabLst>
                      </a:pPr>
                      <a:r>
                        <a:rPr lang="en-GB" sz="1200" b="1" i="1">
                          <a:effectLst/>
                          <a:latin typeface="+mn-lt"/>
                          <a:ea typeface="Symbol" panose="05050102010706020507" pitchFamily="18" charset="2"/>
                          <a:cs typeface="Symbol" panose="05050102010706020507" pitchFamily="18" charset="2"/>
                        </a:rPr>
                        <a:t>The</a:t>
                      </a:r>
                      <a:r>
                        <a:rPr lang="en-GB" sz="1200" b="1" i="1" spc="-95">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Triple</a:t>
                      </a:r>
                      <a:r>
                        <a:rPr lang="en-GB" sz="1200" b="1" i="1" spc="-90">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Entente</a:t>
                      </a:r>
                      <a:r>
                        <a:rPr lang="en-GB" sz="1200">
                          <a:effectLst/>
                          <a:latin typeface="+mn-lt"/>
                          <a:ea typeface="Symbol" panose="05050102010706020507" pitchFamily="18" charset="2"/>
                          <a:cs typeface="Symbol" panose="05050102010706020507" pitchFamily="18" charset="2"/>
                        </a:rPr>
                        <a:t>-</a:t>
                      </a:r>
                      <a:r>
                        <a:rPr lang="en-GB" sz="1200" spc="-8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Great</a:t>
                      </a:r>
                      <a:r>
                        <a:rPr lang="en-GB" sz="1200" spc="-7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Britain</a:t>
                      </a:r>
                      <a:r>
                        <a:rPr lang="en-GB" sz="1200" spc="-8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t>
                      </a:r>
                      <a:r>
                        <a:rPr lang="en-GB" sz="1200" spc="-9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France</a:t>
                      </a:r>
                      <a:r>
                        <a:rPr lang="en-GB" sz="1200" spc="-8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t>
                      </a:r>
                      <a:r>
                        <a:rPr lang="en-GB" sz="1200" spc="-10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Russia</a:t>
                      </a:r>
                    </a:p>
                    <a:p>
                      <a:pPr marL="342900" lvl="0" indent="-342900" algn="l">
                        <a:spcBef>
                          <a:spcPts val="55"/>
                        </a:spcBef>
                        <a:spcAft>
                          <a:spcPts val="0"/>
                        </a:spcAft>
                        <a:buSzPts val="1100"/>
                        <a:buFont typeface="Symbol" panose="05050102010706020507" pitchFamily="18" charset="2"/>
                        <a:buChar char=""/>
                        <a:tabLst>
                          <a:tab pos="523875" algn="l"/>
                          <a:tab pos="524510" algn="l"/>
                        </a:tabLst>
                      </a:pPr>
                      <a:r>
                        <a:rPr lang="en-GB" sz="1200" b="1" i="1">
                          <a:effectLst/>
                          <a:latin typeface="+mn-lt"/>
                          <a:ea typeface="Symbol" panose="05050102010706020507" pitchFamily="18" charset="2"/>
                          <a:cs typeface="Symbol" panose="05050102010706020507" pitchFamily="18" charset="2"/>
                        </a:rPr>
                        <a:t>The</a:t>
                      </a:r>
                      <a:r>
                        <a:rPr lang="en-GB" sz="1200" b="1" i="1" spc="-95">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Triple</a:t>
                      </a:r>
                      <a:r>
                        <a:rPr lang="en-GB" sz="1200" b="1" i="1" spc="-95">
                          <a:effectLst/>
                          <a:latin typeface="+mn-lt"/>
                          <a:ea typeface="Symbol" panose="05050102010706020507" pitchFamily="18" charset="2"/>
                          <a:cs typeface="Symbol" panose="05050102010706020507" pitchFamily="18" charset="2"/>
                        </a:rPr>
                        <a:t> </a:t>
                      </a:r>
                      <a:r>
                        <a:rPr lang="en-GB" sz="1200" b="1" i="1">
                          <a:effectLst/>
                          <a:latin typeface="+mn-lt"/>
                          <a:ea typeface="Symbol" panose="05050102010706020507" pitchFamily="18" charset="2"/>
                          <a:cs typeface="Symbol" panose="05050102010706020507" pitchFamily="18" charset="2"/>
                        </a:rPr>
                        <a:t>Alliance-</a:t>
                      </a:r>
                      <a:r>
                        <a:rPr lang="en-GB" sz="1200" b="1" i="1" spc="-8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Germany</a:t>
                      </a:r>
                      <a:r>
                        <a:rPr lang="en-GB" sz="1200" spc="-7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t>
                      </a:r>
                      <a:r>
                        <a:rPr lang="en-GB" sz="1200" spc="-10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Italy</a:t>
                      </a:r>
                      <a:r>
                        <a:rPr lang="en-GB" sz="1200" spc="-90">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and</a:t>
                      </a:r>
                      <a:r>
                        <a:rPr lang="en-GB" sz="1200" spc="-85">
                          <a:effectLst/>
                          <a:latin typeface="+mn-lt"/>
                          <a:ea typeface="Symbol" panose="05050102010706020507" pitchFamily="18" charset="2"/>
                          <a:cs typeface="Symbol" panose="05050102010706020507" pitchFamily="18" charset="2"/>
                        </a:rPr>
                        <a:t> </a:t>
                      </a:r>
                      <a:r>
                        <a:rPr lang="en-GB" sz="1200">
                          <a:effectLst/>
                          <a:latin typeface="+mn-lt"/>
                          <a:ea typeface="Symbol" panose="05050102010706020507" pitchFamily="18" charset="2"/>
                          <a:cs typeface="Symbol" panose="05050102010706020507" pitchFamily="18" charset="2"/>
                        </a:rPr>
                        <a:t>Austria-Hungary</a:t>
                      </a:r>
                    </a:p>
                    <a:p>
                      <a:pPr marL="67945" algn="l">
                        <a:spcBef>
                          <a:spcPts val="20"/>
                        </a:spcBef>
                        <a:spcAft>
                          <a:spcPts val="0"/>
                        </a:spcAft>
                      </a:pPr>
                      <a:r>
                        <a:rPr lang="en-GB" sz="1200">
                          <a:effectLst/>
                          <a:latin typeface="+mn-lt"/>
                          <a:ea typeface="Arial" panose="020B0604020202020204" pitchFamily="34" charset="0"/>
                          <a:cs typeface="Arial" panose="020B0604020202020204" pitchFamily="34" charset="0"/>
                        </a:rPr>
                        <a:t> </a:t>
                      </a:r>
                      <a:endParaRPr lang="en-GB" sz="1200">
                        <a:effectLst/>
                        <a:latin typeface="+mn-lt"/>
                        <a:ea typeface="Arial" panose="020B0604020202020204" pitchFamily="34" charset="0"/>
                        <a:cs typeface="Times New Roman" panose="02020603050405020304" pitchFamily="18" charset="0"/>
                      </a:endParaRPr>
                    </a:p>
                    <a:p>
                      <a:pPr marL="67945" algn="l">
                        <a:lnSpc>
                          <a:spcPts val="1235"/>
                        </a:lnSpc>
                        <a:spcAft>
                          <a:spcPts val="0"/>
                        </a:spcAft>
                      </a:pPr>
                      <a:r>
                        <a:rPr lang="en-GB" sz="1200">
                          <a:effectLst/>
                          <a:latin typeface="+mn-lt"/>
                          <a:ea typeface="Arial" panose="020B0604020202020204" pitchFamily="34" charset="0"/>
                          <a:cs typeface="Times New Roman" panose="02020603050405020304" pitchFamily="18" charset="0"/>
                        </a:rPr>
                        <a:t>Each</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member</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promised</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to</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help</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its</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allies</a:t>
                      </a:r>
                      <a:r>
                        <a:rPr lang="en-GB" sz="1200" spc="-22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if</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they</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were</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attacked</a:t>
                      </a:r>
                      <a:r>
                        <a:rPr lang="en-GB" sz="1200" spc="-22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by</a:t>
                      </a:r>
                      <a:r>
                        <a:rPr lang="en-GB" sz="1200" spc="-21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 country</a:t>
                      </a:r>
                      <a:r>
                        <a:rPr lang="en-GB" sz="1200" spc="-8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belonging</a:t>
                      </a:r>
                      <a:r>
                        <a:rPr lang="en-GB" sz="1200" spc="-8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to</a:t>
                      </a:r>
                      <a:r>
                        <a:rPr lang="en-GB" sz="1200" spc="-75">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another</a:t>
                      </a:r>
                      <a:r>
                        <a:rPr lang="en-GB" sz="1200" spc="-70">
                          <a:effectLst/>
                          <a:latin typeface="+mn-lt"/>
                          <a:ea typeface="Arial" panose="020B0604020202020204" pitchFamily="34" charset="0"/>
                          <a:cs typeface="Times New Roman" panose="02020603050405020304" pitchFamily="18" charset="0"/>
                        </a:rPr>
                        <a:t> </a:t>
                      </a:r>
                      <a:r>
                        <a:rPr lang="en-GB" sz="1200">
                          <a:effectLst/>
                          <a:latin typeface="+mn-lt"/>
                          <a:ea typeface="Arial" panose="020B0604020202020204" pitchFamily="34" charset="0"/>
                          <a:cs typeface="Times New Roman" panose="02020603050405020304" pitchFamily="18" charset="0"/>
                        </a:rPr>
                        <a:t>alliance.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855007"/>
                  </a:ext>
                </a:extLst>
              </a:tr>
              <a:tr h="701701">
                <a:tc>
                  <a:txBody>
                    <a:bodyPr/>
                    <a:lstStyle/>
                    <a:p>
                      <a:pPr marL="67945" algn="l">
                        <a:lnSpc>
                          <a:spcPts val="1240"/>
                        </a:lnSpc>
                        <a:spcAft>
                          <a:spcPts val="0"/>
                        </a:spcAft>
                      </a:pPr>
                      <a:r>
                        <a:rPr lang="en-GB" sz="1200" b="1" dirty="0">
                          <a:effectLst/>
                          <a:latin typeface="+mn-lt"/>
                          <a:ea typeface="Arial" panose="020B0604020202020204" pitchFamily="34" charset="0"/>
                          <a:cs typeface="Times New Roman" panose="02020603050405020304" pitchFamily="18" charset="0"/>
                        </a:rPr>
                        <a:t>Imperialism</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The</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desire</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to</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conquer</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colonies,</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especially</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in</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Africa.</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This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brought</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the</a:t>
                      </a:r>
                      <a:r>
                        <a:rPr lang="en-GB" sz="1200" b="1" spc="-19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powers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into</a:t>
                      </a:r>
                      <a:endParaRPr lang="en-GB" sz="1200" dirty="0">
                        <a:effectLst/>
                        <a:latin typeface="+mn-lt"/>
                        <a:ea typeface="Arial" panose="020B0604020202020204" pitchFamily="34" charset="0"/>
                        <a:cs typeface="Times New Roman" panose="02020603050405020304" pitchFamily="18" charset="0"/>
                      </a:endParaRPr>
                    </a:p>
                    <a:p>
                      <a:pPr marL="67945" algn="l">
                        <a:lnSpc>
                          <a:spcPts val="1240"/>
                        </a:lnSpc>
                        <a:spcAft>
                          <a:spcPts val="0"/>
                        </a:spcAft>
                      </a:pPr>
                      <a:r>
                        <a:rPr lang="en-GB" sz="1200" b="1" dirty="0">
                          <a:effectLst/>
                          <a:latin typeface="+mn-lt"/>
                          <a:ea typeface="Arial" panose="020B0604020202020204" pitchFamily="34" charset="0"/>
                          <a:cs typeface="Times New Roman" panose="02020603050405020304" pitchFamily="18" charset="0"/>
                        </a:rPr>
                        <a:t>Conflict: Germany wanted an empire. France and Britain already had empires.</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33802"/>
                  </a:ext>
                </a:extLst>
              </a:tr>
              <a:tr h="553693">
                <a:tc>
                  <a:txBody>
                    <a:bodyPr/>
                    <a:lstStyle/>
                    <a:p>
                      <a:pPr marL="67945" algn="l">
                        <a:lnSpc>
                          <a:spcPts val="1250"/>
                        </a:lnSpc>
                        <a:spcAft>
                          <a:spcPts val="0"/>
                        </a:spcAft>
                      </a:pPr>
                      <a:r>
                        <a:rPr lang="en-GB" sz="1200" b="1">
                          <a:effectLst/>
                          <a:latin typeface="+mn-lt"/>
                          <a:ea typeface="Arial" panose="020B0604020202020204" pitchFamily="34" charset="0"/>
                          <a:cs typeface="Times New Roman" panose="02020603050405020304" pitchFamily="18" charset="0"/>
                        </a:rPr>
                        <a:t>Nationalism</a:t>
                      </a:r>
                      <a:endParaRPr lang="en-GB" sz="120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The</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belief</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that</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your</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country</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is</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better</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than</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others.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This</a:t>
                      </a:r>
                      <a:r>
                        <a:rPr lang="en-GB" sz="1200" b="1" spc="-185"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made</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nations</a:t>
                      </a:r>
                      <a:r>
                        <a:rPr lang="en-GB" sz="1200" b="1" spc="-18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assertive</a:t>
                      </a:r>
                      <a:r>
                        <a:rPr lang="en-GB" sz="1200" b="1" spc="-190" dirty="0">
                          <a:effectLst/>
                          <a:latin typeface="+mn-lt"/>
                          <a:ea typeface="Arial" panose="020B0604020202020204" pitchFamily="34" charset="0"/>
                          <a:cs typeface="Times New Roman" panose="02020603050405020304" pitchFamily="18" charset="0"/>
                        </a:rPr>
                        <a:t> </a:t>
                      </a:r>
                      <a:r>
                        <a:rPr lang="en-GB" sz="1200" b="1" dirty="0">
                          <a:effectLst/>
                          <a:latin typeface="+mn-lt"/>
                          <a:ea typeface="Arial" panose="020B0604020202020204" pitchFamily="34" charset="0"/>
                          <a:cs typeface="Times New Roman" panose="02020603050405020304" pitchFamily="18" charset="0"/>
                        </a:rPr>
                        <a:t>and</a:t>
                      </a:r>
                      <a:endParaRPr lang="en-GB" sz="1200" dirty="0">
                        <a:effectLst/>
                        <a:latin typeface="+mn-lt"/>
                        <a:ea typeface="Arial" panose="020B0604020202020204" pitchFamily="34" charset="0"/>
                        <a:cs typeface="Times New Roman" panose="02020603050405020304" pitchFamily="18" charset="0"/>
                      </a:endParaRPr>
                    </a:p>
                    <a:p>
                      <a:pPr marL="67945" algn="l">
                        <a:lnSpc>
                          <a:spcPts val="1260"/>
                        </a:lnSpc>
                        <a:spcBef>
                          <a:spcPts val="80"/>
                        </a:spcBef>
                        <a:spcAft>
                          <a:spcPts val="0"/>
                        </a:spcAft>
                      </a:pPr>
                      <a:r>
                        <a:rPr lang="en-GB" sz="1200" b="1" dirty="0">
                          <a:effectLst/>
                          <a:latin typeface="+mn-lt"/>
                          <a:ea typeface="Arial" panose="020B0604020202020204" pitchFamily="34" charset="0"/>
                          <a:cs typeface="Times New Roman" panose="02020603050405020304" pitchFamily="18" charset="0"/>
                        </a:rPr>
                        <a:t>aggressive</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478673"/>
                  </a:ext>
                </a:extLst>
              </a:tr>
              <a:tr h="227182">
                <a:tc gridSpan="2">
                  <a:txBody>
                    <a:bodyPr/>
                    <a:lstStyle/>
                    <a:p>
                      <a:pPr marL="67945" algn="l">
                        <a:lnSpc>
                          <a:spcPts val="1250"/>
                        </a:lnSpc>
                        <a:spcAft>
                          <a:spcPts val="0"/>
                        </a:spcAft>
                      </a:pPr>
                      <a:r>
                        <a:rPr lang="en-GB" sz="1200" b="1" dirty="0">
                          <a:effectLst/>
                          <a:latin typeface="+mn-lt"/>
                          <a:ea typeface="Arial" panose="020B0604020202020204" pitchFamily="34" charset="0"/>
                          <a:cs typeface="Times New Roman" panose="02020603050405020304" pitchFamily="18" charset="0"/>
                        </a:rPr>
                        <a:t>Short term cause of WW1-The Assassination of Franz Ferdinand</a:t>
                      </a:r>
                      <a:endParaRPr lang="en-GB" sz="120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GB"/>
                    </a:p>
                  </a:txBody>
                  <a:tcPr/>
                </a:tc>
                <a:extLst>
                  <a:ext uri="{0D108BD9-81ED-4DB2-BD59-A6C34878D82A}">
                    <a16:rowId xmlns:a16="http://schemas.microsoft.com/office/drawing/2014/main" val="126716848"/>
                  </a:ext>
                </a:extLst>
              </a:tr>
              <a:tr h="755696">
                <a:tc gridSpan="2">
                  <a:txBody>
                    <a:bodyPr/>
                    <a:lstStyle/>
                    <a:p>
                      <a:pPr marL="67945" algn="l">
                        <a:lnSpc>
                          <a:spcPts val="1250"/>
                        </a:lnSpc>
                        <a:spcAft>
                          <a:spcPts val="0"/>
                        </a:spcAft>
                      </a:pPr>
                      <a:r>
                        <a:rPr lang="en-GB" sz="1050" b="1" u="sng" dirty="0">
                          <a:solidFill>
                            <a:srgbClr val="FF0000"/>
                          </a:solidFill>
                          <a:effectLst/>
                          <a:latin typeface="+mn-lt"/>
                          <a:ea typeface="Arial" panose="020B0604020202020204" pitchFamily="34" charset="0"/>
                          <a:cs typeface="Times New Roman" panose="02020603050405020304" pitchFamily="18" charset="0"/>
                        </a:rPr>
                        <a:t>Cause:</a:t>
                      </a:r>
                      <a:r>
                        <a:rPr lang="en-GB" sz="1050" b="1" dirty="0">
                          <a:solidFill>
                            <a:srgbClr val="FF0000"/>
                          </a:solidFill>
                          <a:effectLst/>
                          <a:latin typeface="+mn-lt"/>
                          <a:ea typeface="Arial" panose="020B0604020202020204" pitchFamily="34" charset="0"/>
                          <a:cs typeface="Times New Roman" panose="02020603050405020304" pitchFamily="18" charset="0"/>
                        </a:rPr>
                        <a:t> </a:t>
                      </a:r>
                      <a:r>
                        <a:rPr lang="en-GB" sz="1050" kern="1200" dirty="0">
                          <a:solidFill>
                            <a:srgbClr val="FF0000"/>
                          </a:solidFill>
                          <a:effectLst/>
                          <a:latin typeface="+mn-lt"/>
                          <a:ea typeface="Times New Roman" panose="02020603050405020304" pitchFamily="18" charset="0"/>
                          <a:cs typeface="Times New Roman" panose="02020603050405020304" pitchFamily="18" charset="0"/>
                        </a:rPr>
                        <a:t> </a:t>
                      </a:r>
                      <a:r>
                        <a:rPr lang="en-GB" sz="1050" b="1" dirty="0">
                          <a:effectLst/>
                          <a:latin typeface="+mn-lt"/>
                          <a:ea typeface="Arial" panose="020B0604020202020204" pitchFamily="34" charset="0"/>
                          <a:cs typeface="Times New Roman" panose="02020603050405020304" pitchFamily="18" charset="0"/>
                        </a:rPr>
                        <a:t>In 1914 Austria owned Bosnia. Many Bosnians hated Austria </a:t>
                      </a:r>
                      <a:endParaRPr lang="en-GB" sz="1050" dirty="0">
                        <a:effectLst/>
                        <a:latin typeface="+mn-lt"/>
                        <a:ea typeface="Arial" panose="020B0604020202020204" pitchFamily="34" charset="0"/>
                        <a:cs typeface="Times New Roman" panose="02020603050405020304" pitchFamily="18" charset="0"/>
                      </a:endParaRPr>
                    </a:p>
                    <a:p>
                      <a:pPr marL="67945" algn="l">
                        <a:lnSpc>
                          <a:spcPts val="1250"/>
                        </a:lnSpc>
                        <a:spcAft>
                          <a:spcPts val="0"/>
                        </a:spcAft>
                      </a:pPr>
                      <a:r>
                        <a:rPr lang="en-GB" sz="1050" b="1" dirty="0">
                          <a:effectLst/>
                          <a:latin typeface="+mn-lt"/>
                          <a:ea typeface="Arial" panose="020B0604020202020204" pitchFamily="34" charset="0"/>
                          <a:cs typeface="Times New Roman" panose="02020603050405020304" pitchFamily="18" charset="0"/>
                        </a:rPr>
                        <a:t>and wanted to be free- known as </a:t>
                      </a:r>
                      <a:endParaRPr lang="en-GB" sz="1050" dirty="0">
                        <a:effectLst/>
                        <a:latin typeface="+mn-lt"/>
                        <a:ea typeface="Arial" panose="020B0604020202020204" pitchFamily="34" charset="0"/>
                        <a:cs typeface="Times New Roman" panose="02020603050405020304" pitchFamily="18" charset="0"/>
                      </a:endParaRPr>
                    </a:p>
                    <a:p>
                      <a:pPr marL="67945" algn="l">
                        <a:lnSpc>
                          <a:spcPts val="1250"/>
                        </a:lnSpc>
                        <a:spcAft>
                          <a:spcPts val="0"/>
                        </a:spcAft>
                      </a:pPr>
                      <a:r>
                        <a:rPr lang="en-GB" sz="1050" b="1" dirty="0">
                          <a:effectLst/>
                          <a:latin typeface="+mn-lt"/>
                          <a:ea typeface="Arial" panose="020B0604020202020204" pitchFamily="34" charset="0"/>
                          <a:cs typeface="Times New Roman" panose="02020603050405020304" pitchFamily="18" charset="0"/>
                        </a:rPr>
                        <a:t>Nationalism .The Archduke Franz Ferdinand was to become the next Emperor of Austria, so many Bosnians wanted to kill him. Many of these were part of the Black Hand group.</a:t>
                      </a:r>
                      <a:endParaRPr lang="en-GB" sz="105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24388766"/>
                  </a:ext>
                </a:extLst>
              </a:tr>
              <a:tr h="1219878">
                <a:tc gridSpan="2">
                  <a:txBody>
                    <a:bodyPr/>
                    <a:lstStyle/>
                    <a:p>
                      <a:pPr algn="l">
                        <a:spcAft>
                          <a:spcPts val="600"/>
                        </a:spcAft>
                      </a:pPr>
                      <a:r>
                        <a:rPr lang="en-GB" sz="1050" b="1" u="sng" dirty="0">
                          <a:solidFill>
                            <a:srgbClr val="FF0000"/>
                          </a:solidFill>
                          <a:effectLst/>
                          <a:latin typeface="+mn-lt"/>
                          <a:ea typeface="Arial" panose="020B0604020202020204" pitchFamily="34" charset="0"/>
                          <a:cs typeface="Times New Roman" panose="02020603050405020304" pitchFamily="18" charset="0"/>
                        </a:rPr>
                        <a:t>Events:</a:t>
                      </a:r>
                      <a:r>
                        <a:rPr lang="en-GB" sz="1050" b="1" dirty="0">
                          <a:solidFill>
                            <a:srgbClr val="FF0000"/>
                          </a:solidFill>
                          <a:effectLst/>
                          <a:latin typeface="+mn-lt"/>
                          <a:ea typeface="Arial" panose="020B0604020202020204" pitchFamily="34" charset="0"/>
                          <a:cs typeface="Times New Roman" panose="02020603050405020304" pitchFamily="18" charset="0"/>
                        </a:rPr>
                        <a:t> </a:t>
                      </a:r>
                      <a:r>
                        <a:rPr lang="en-GB" sz="1050" dirty="0">
                          <a:solidFill>
                            <a:srgbClr val="FF0000"/>
                          </a:solidFill>
                          <a:effectLst/>
                          <a:latin typeface="+mn-lt"/>
                          <a:ea typeface="Arial" panose="020B0604020202020204" pitchFamily="34" charset="0"/>
                          <a:cs typeface="Times New Roman" panose="02020603050405020304" pitchFamily="18" charset="0"/>
                        </a:rPr>
                        <a:t> </a:t>
                      </a:r>
                      <a:r>
                        <a:rPr lang="en-GB" sz="1050" dirty="0">
                          <a:solidFill>
                            <a:srgbClr val="231F20"/>
                          </a:solidFill>
                          <a:effectLst/>
                          <a:latin typeface="+mn-lt"/>
                          <a:ea typeface="Times New Roman" panose="02020603050405020304" pitchFamily="18" charset="0"/>
                          <a:cs typeface="Times New Roman" panose="02020603050405020304" pitchFamily="18" charset="0"/>
                        </a:rPr>
                        <a:t>Archduke Franz Ferdinand was inspecting the army in Sarajevo with his wife Sophie. Seven young Bosnian Serbs planned to assassinate Franz Ferdinand as he drove along the main road in Sarajevo. The first conspirator who tried to kill Franz Ferdinand threw a bomb at his car. He missed and was arrested. He decided to abandon the visit and return home via a different route to the one planned. No one had told the driver the route had changed. Unfortunately, the car stopped in front of Gavrilo Princip, one of the conspirators, who was on his way home thinking he had failed. Princip pulled out a gun and shot at Franz Ferdinand. Both he and his wife were killed. </a:t>
                      </a:r>
                      <a:endParaRPr lang="en-GB" sz="105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84770169"/>
                  </a:ext>
                </a:extLst>
              </a:tr>
              <a:tr h="726971">
                <a:tc gridSpan="2">
                  <a:txBody>
                    <a:bodyPr/>
                    <a:lstStyle/>
                    <a:p>
                      <a:pPr marL="67945" algn="l">
                        <a:lnSpc>
                          <a:spcPts val="1250"/>
                        </a:lnSpc>
                        <a:spcAft>
                          <a:spcPts val="0"/>
                        </a:spcAft>
                      </a:pPr>
                      <a:r>
                        <a:rPr lang="en-GB" sz="1050" b="1" u="sng" dirty="0">
                          <a:solidFill>
                            <a:srgbClr val="FF0000"/>
                          </a:solidFill>
                          <a:effectLst/>
                          <a:latin typeface="+mn-lt"/>
                          <a:ea typeface="Arial" panose="020B0604020202020204" pitchFamily="34" charset="0"/>
                          <a:cs typeface="Times New Roman" panose="02020603050405020304" pitchFamily="18" charset="0"/>
                        </a:rPr>
                        <a:t>Consequences: </a:t>
                      </a:r>
                      <a:r>
                        <a:rPr lang="en-GB" sz="1050" spc="40" dirty="0">
                          <a:solidFill>
                            <a:srgbClr val="FF0000"/>
                          </a:solidFill>
                          <a:effectLst/>
                          <a:latin typeface="+mn-lt"/>
                          <a:ea typeface="Arial" panose="020B0604020202020204" pitchFamily="34" charset="0"/>
                          <a:cs typeface="Times New Roman" panose="02020603050405020304" pitchFamily="18" charset="0"/>
                        </a:rPr>
                        <a:t> </a:t>
                      </a:r>
                      <a:r>
                        <a:rPr lang="en-GB" sz="1050" spc="40" dirty="0">
                          <a:solidFill>
                            <a:srgbClr val="181818"/>
                          </a:solidFill>
                          <a:effectLst/>
                          <a:latin typeface="+mn-lt"/>
                          <a:ea typeface="Arial" panose="020B0604020202020204" pitchFamily="34" charset="0"/>
                          <a:cs typeface="Times New Roman" panose="02020603050405020304" pitchFamily="18" charset="0"/>
                        </a:rPr>
                        <a:t>Austria-Hungary immediately blamed the Serbian government for the attack. On July 28, Austria-Hungary declared war on Serbia, and the fragile peace between Europe’s great powers collapsed, beginning the devastating conflict now known as the First World War.</a:t>
                      </a:r>
                      <a:endParaRPr lang="en-GB" sz="1050" dirty="0">
                        <a:effectLst/>
                        <a:latin typeface="+mn-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50399051"/>
                  </a:ext>
                </a:extLst>
              </a:tr>
            </a:tbl>
          </a:graphicData>
        </a:graphic>
      </p:graphicFrame>
      <p:pic>
        <p:nvPicPr>
          <p:cNvPr id="5" name="Picture 4" descr="A group of soldiers eating&#10;&#10;AI-generated content may be incorrect.">
            <a:extLst>
              <a:ext uri="{FF2B5EF4-FFF2-40B4-BE49-F238E27FC236}">
                <a16:creationId xmlns:a16="http://schemas.microsoft.com/office/drawing/2014/main" id="{04A22044-B682-D1E4-27BC-2B0D16735873}"/>
              </a:ext>
            </a:extLst>
          </p:cNvPr>
          <p:cNvPicPr>
            <a:picLocks noChangeAspect="1"/>
          </p:cNvPicPr>
          <p:nvPr/>
        </p:nvPicPr>
        <p:blipFill>
          <a:blip r:embed="rId3" cstate="print">
            <a:extLst>
              <a:ext uri="{28A0092B-C50C-407E-A947-70E740481C1C}">
                <a14:useLocalDpi xmlns:a14="http://schemas.microsoft.com/office/drawing/2010/main" val="0"/>
              </a:ext>
            </a:extLst>
          </a:blip>
          <a:srcRect t="12590" b="14896"/>
          <a:stretch>
            <a:fillRect/>
          </a:stretch>
        </p:blipFill>
        <p:spPr>
          <a:xfrm>
            <a:off x="3880561" y="5339443"/>
            <a:ext cx="2641600" cy="1384996"/>
          </a:xfrm>
          <a:prstGeom prst="rect">
            <a:avLst/>
          </a:prstGeom>
        </p:spPr>
      </p:pic>
    </p:spTree>
    <p:extLst>
      <p:ext uri="{BB962C8B-B14F-4D97-AF65-F5344CB8AC3E}">
        <p14:creationId xmlns:p14="http://schemas.microsoft.com/office/powerpoint/2010/main" val="156185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B3AFB-4E83-D48A-ED7C-AAD9EBCED6BE}"/>
            </a:ext>
          </a:extLst>
        </p:cNvPr>
        <p:cNvGrpSpPr/>
        <p:nvPr/>
      </p:nvGrpSpPr>
      <p:grpSpPr>
        <a:xfrm>
          <a:off x="0" y="0"/>
          <a:ext cx="0" cy="0"/>
          <a:chOff x="0" y="0"/>
          <a:chExt cx="0" cy="0"/>
        </a:xfrm>
      </p:grpSpPr>
      <p:sp>
        <p:nvSpPr>
          <p:cNvPr id="4" name="Text Box 18">
            <a:extLst>
              <a:ext uri="{FF2B5EF4-FFF2-40B4-BE49-F238E27FC236}">
                <a16:creationId xmlns:a16="http://schemas.microsoft.com/office/drawing/2014/main" id="{525C7CB8-E3E7-DC59-218A-4D75A052AFA7}"/>
              </a:ext>
            </a:extLst>
          </p:cNvPr>
          <p:cNvSpPr txBox="1">
            <a:spLocks/>
          </p:cNvSpPr>
          <p:nvPr/>
        </p:nvSpPr>
        <p:spPr bwMode="auto">
          <a:xfrm>
            <a:off x="1255127" y="39934"/>
            <a:ext cx="4840873"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9 History 1B</a:t>
            </a:r>
          </a:p>
          <a:p>
            <a:pPr algn="ctr"/>
            <a:r>
              <a:rPr lang="en-GB" sz="2000" b="1" i="1" dirty="0"/>
              <a:t>What was life like under Nazi Germany?</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a:extLst>
              <a:ext uri="{FF2B5EF4-FFF2-40B4-BE49-F238E27FC236}">
                <a16:creationId xmlns:a16="http://schemas.microsoft.com/office/drawing/2014/main" id="{15827577-03D5-33D0-C073-A9562CB544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a:extLst>
              <a:ext uri="{FF2B5EF4-FFF2-40B4-BE49-F238E27FC236}">
                <a16:creationId xmlns:a16="http://schemas.microsoft.com/office/drawing/2014/main" id="{708303C8-1AAA-C3E6-77B3-6913F4996569}"/>
              </a:ext>
            </a:extLst>
          </p:cNvPr>
          <p:cNvSpPr txBox="1">
            <a:spLocks noChangeArrowheads="1"/>
          </p:cNvSpPr>
          <p:nvPr/>
        </p:nvSpPr>
        <p:spPr bwMode="auto">
          <a:xfrm>
            <a:off x="4321242" y="1012292"/>
            <a:ext cx="2641600" cy="408238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key events of life under Nazi Germany.</a:t>
            </a:r>
          </a:p>
          <a:p>
            <a:pPr fontAlgn="base">
              <a:lnSpc>
                <a:spcPct val="150000"/>
              </a:lnSpc>
            </a:pPr>
            <a:endParaRPr lang="en-GB" sz="1050" b="1" dirty="0">
              <a:solidFill>
                <a:srgbClr val="000000"/>
              </a:solidFill>
              <a:latin typeface="Comic Sans MS" panose="030F0702030302020204" pitchFamily="66" charset="0"/>
            </a:endParaRPr>
          </a:p>
          <a:p>
            <a:pPr fontAlgn="base">
              <a:lnSpc>
                <a:spcPct val="150000"/>
              </a:lnSpc>
            </a:pPr>
            <a:r>
              <a:rPr lang="en-GB" sz="105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methods that Hitler used to control Germany.</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extent to which people suffered under Nazi Germany.</a:t>
            </a:r>
            <a:endParaRPr kumimoji="0" lang="en-GB" altLang="en-US" sz="1400" b="0" i="0" u="sng" strike="noStrike" cap="none" normalizeH="0" baseline="0" dirty="0">
              <a:ln>
                <a:noFill/>
              </a:ln>
              <a:solidFill>
                <a:srgbClr val="000000"/>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5ECBD474-8D14-2BF8-250C-76B8642BA57D}"/>
              </a:ext>
            </a:extLst>
          </p:cNvPr>
          <p:cNvGraphicFramePr>
            <a:graphicFrameLocks noGrp="1"/>
          </p:cNvGraphicFramePr>
          <p:nvPr>
            <p:extLst>
              <p:ext uri="{D42A27DB-BD31-4B8C-83A1-F6EECF244321}">
                <p14:modId xmlns:p14="http://schemas.microsoft.com/office/powerpoint/2010/main" val="3516062890"/>
              </p:ext>
            </p:extLst>
          </p:nvPr>
        </p:nvGraphicFramePr>
        <p:xfrm>
          <a:off x="96935" y="1012291"/>
          <a:ext cx="4127031" cy="4082382"/>
        </p:xfrm>
        <a:graphic>
          <a:graphicData uri="http://schemas.openxmlformats.org/drawingml/2006/table">
            <a:tbl>
              <a:tblPr firstRow="1" firstCol="1" bandRow="1">
                <a:tableStyleId>{5C22544A-7EE6-4342-B048-85BDC9FD1C3A}</a:tableStyleId>
              </a:tblPr>
              <a:tblGrid>
                <a:gridCol w="1265882">
                  <a:extLst>
                    <a:ext uri="{9D8B030D-6E8A-4147-A177-3AD203B41FA5}">
                      <a16:colId xmlns:a16="http://schemas.microsoft.com/office/drawing/2014/main" val="1420197802"/>
                    </a:ext>
                  </a:extLst>
                </a:gridCol>
                <a:gridCol w="2861149">
                  <a:extLst>
                    <a:ext uri="{9D8B030D-6E8A-4147-A177-3AD203B41FA5}">
                      <a16:colId xmlns:a16="http://schemas.microsoft.com/office/drawing/2014/main" val="163729929"/>
                    </a:ext>
                  </a:extLst>
                </a:gridCol>
              </a:tblGrid>
              <a:tr h="282391">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dirty="0">
                          <a:solidFill>
                            <a:schemeClr val="tx1"/>
                          </a:solidFill>
                          <a:effectLst/>
                        </a:rPr>
                        <a:t>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4915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Aryan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group of people that Hitler saw as ideal, white, non-Jewish people of German ancestry.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Eugenics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unsupported study of races with the goal of breeding an ideal race.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324001">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Antisemitism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Discrimination against Jewish people.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Propaganda</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Persuasive information to make people believe or do something.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Censorship</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act of the government to ban certain speech and information.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Dictator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single person in complete control of a country.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829260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Gestapo</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secret police in Nazi Germany with power to torture, spy and arrest.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Persecution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Poor treatment of others based on race, class, gender, sexuality or other reasons.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9393533"/>
                  </a:ext>
                </a:extLst>
              </a:tr>
            </a:tbl>
          </a:graphicData>
        </a:graphic>
      </p:graphicFrame>
      <p:sp>
        <p:nvSpPr>
          <p:cNvPr id="8" name="TextBox 7">
            <a:extLst>
              <a:ext uri="{FF2B5EF4-FFF2-40B4-BE49-F238E27FC236}">
                <a16:creationId xmlns:a16="http://schemas.microsoft.com/office/drawing/2014/main" id="{ED9153AB-CE3F-7195-22DE-443E629B7B2C}"/>
              </a:ext>
            </a:extLst>
          </p:cNvPr>
          <p:cNvSpPr txBox="1"/>
          <p:nvPr/>
        </p:nvSpPr>
        <p:spPr>
          <a:xfrm>
            <a:off x="96935" y="5205232"/>
            <a:ext cx="6865907" cy="1446550"/>
          </a:xfrm>
          <a:prstGeom prst="rect">
            <a:avLst/>
          </a:prstGeom>
          <a:noFill/>
          <a:ln>
            <a:solidFill>
              <a:schemeClr val="tx1"/>
            </a:solidFill>
          </a:ln>
        </p:spPr>
        <p:txBody>
          <a:bodyPr wrap="square" rtlCol="0">
            <a:spAutoFit/>
          </a:bodyPr>
          <a:lstStyle/>
          <a:p>
            <a:pPr algn="ctr"/>
            <a:r>
              <a:rPr lang="en-GB" sz="1200" u="sng" dirty="0">
                <a:latin typeface="Arial" panose="020B0604020202020204" pitchFamily="34" charset="0"/>
                <a:cs typeface="Arial" panose="020B0604020202020204" pitchFamily="34" charset="0"/>
              </a:rPr>
              <a:t>KEY QUOTES</a:t>
            </a:r>
          </a:p>
          <a:p>
            <a:pPr algn="ctr"/>
            <a:endParaRPr lang="en-GB" sz="1200" u="sng"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An extract from Hitler’s speech on May Day 1933</a:t>
            </a:r>
            <a:endParaRPr lang="en-GB" sz="1600" dirty="0">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“When an opponent declares, ‘I will not come over to your side,’ I calmly say, ‘Your child belongs to us already. You will pass on. Your children, however, now stand in our camp.”</a:t>
            </a:r>
            <a:endParaRPr lang="en-GB" sz="1600" dirty="0">
              <a:latin typeface="Arial" panose="020B0604020202020204" pitchFamily="34" charset="0"/>
              <a:cs typeface="Arial" panose="020B0604020202020204" pitchFamily="34" charset="0"/>
            </a:endParaRPr>
          </a:p>
        </p:txBody>
      </p:sp>
      <p:pic>
        <p:nvPicPr>
          <p:cNvPr id="11" name="Picture 10" descr="A person in uniform with different types of objects around him&#10;&#10;AI-generated content may be incorrect.">
            <a:extLst>
              <a:ext uri="{FF2B5EF4-FFF2-40B4-BE49-F238E27FC236}">
                <a16:creationId xmlns:a16="http://schemas.microsoft.com/office/drawing/2014/main" id="{9FBA85B3-8430-CE46-8F93-A96129357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649" y="144663"/>
            <a:ext cx="4557171" cy="3007099"/>
          </a:xfrm>
          <a:prstGeom prst="rect">
            <a:avLst/>
          </a:prstGeom>
        </p:spPr>
      </p:pic>
      <p:pic>
        <p:nvPicPr>
          <p:cNvPr id="16" name="Picture 15" descr="A diagram of different types of uniforms&#10;&#10;AI-generated content may be incorrect.">
            <a:extLst>
              <a:ext uri="{FF2B5EF4-FFF2-40B4-BE49-F238E27FC236}">
                <a16:creationId xmlns:a16="http://schemas.microsoft.com/office/drawing/2014/main" id="{030270FE-4C0E-8CD4-2259-2F04F9053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371" y="3429000"/>
            <a:ext cx="4557171" cy="3284337"/>
          </a:xfrm>
          <a:prstGeom prst="rect">
            <a:avLst/>
          </a:prstGeom>
        </p:spPr>
      </p:pic>
    </p:spTree>
    <p:extLst>
      <p:ext uri="{BB962C8B-B14F-4D97-AF65-F5344CB8AC3E}">
        <p14:creationId xmlns:p14="http://schemas.microsoft.com/office/powerpoint/2010/main" val="401807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9 History 2A</a:t>
            </a:r>
          </a:p>
          <a:p>
            <a:pPr algn="ctr"/>
            <a:r>
              <a:rPr lang="en-GB" sz="2000" b="1" i="1" dirty="0"/>
              <a:t>How was Nazi Germany defeated?</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3759391" y="938815"/>
            <a:ext cx="3031767" cy="3662368"/>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key battles and weapons during the Second World War.</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analyse and make inferences from</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sources showing key events of WWII.</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most important turning points of the Second World War.</a:t>
            </a: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aphicFrame>
        <p:nvGraphicFramePr>
          <p:cNvPr id="14" name="Table 13"/>
          <p:cNvGraphicFramePr>
            <a:graphicFrameLocks noGrp="1"/>
          </p:cNvGraphicFramePr>
          <p:nvPr>
            <p:extLst>
              <p:ext uri="{D42A27DB-BD31-4B8C-83A1-F6EECF244321}">
                <p14:modId xmlns:p14="http://schemas.microsoft.com/office/powerpoint/2010/main" val="3704410559"/>
              </p:ext>
            </p:extLst>
          </p:nvPr>
        </p:nvGraphicFramePr>
        <p:xfrm>
          <a:off x="96936" y="938815"/>
          <a:ext cx="3619388" cy="4179650"/>
        </p:xfrm>
        <a:graphic>
          <a:graphicData uri="http://schemas.openxmlformats.org/drawingml/2006/table">
            <a:tbl>
              <a:tblPr firstRow="1" firstCol="1" bandRow="1">
                <a:tableStyleId>{5C22544A-7EE6-4342-B048-85BDC9FD1C3A}</a:tableStyleId>
              </a:tblPr>
              <a:tblGrid>
                <a:gridCol w="1267999">
                  <a:extLst>
                    <a:ext uri="{9D8B030D-6E8A-4147-A177-3AD203B41FA5}">
                      <a16:colId xmlns:a16="http://schemas.microsoft.com/office/drawing/2014/main" val="1420197802"/>
                    </a:ext>
                  </a:extLst>
                </a:gridCol>
                <a:gridCol w="2351389">
                  <a:extLst>
                    <a:ext uri="{9D8B030D-6E8A-4147-A177-3AD203B41FA5}">
                      <a16:colId xmlns:a16="http://schemas.microsoft.com/office/drawing/2014/main" val="163729929"/>
                    </a:ext>
                  </a:extLst>
                </a:gridCol>
              </a:tblGrid>
              <a:tr h="282391">
                <a:tc>
                  <a:txBody>
                    <a:bodyPr/>
                    <a:lstStyle/>
                    <a:p>
                      <a:pPr algn="ctr">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57835">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Treaty of Versailles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lame - Germany’s Fault</a:t>
                      </a:r>
                    </a:p>
                    <a:p>
                      <a:pPr>
                        <a:spcAft>
                          <a:spcPts val="0"/>
                        </a:spcAft>
                      </a:pP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eparations –  £6.6 Billion</a:t>
                      </a:r>
                    </a:p>
                    <a:p>
                      <a:pPr>
                        <a:spcAft>
                          <a:spcPts val="0"/>
                        </a:spcAft>
                      </a:pP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rmy – 100,000 only</a:t>
                      </a:r>
                    </a:p>
                    <a:p>
                      <a:pPr>
                        <a:spcAft>
                          <a:spcPts val="0"/>
                        </a:spcAft>
                      </a:pPr>
                      <a:r>
                        <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erritory – Loss of 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57835">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Appeasement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Giving in to someone else's demands.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294632">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Communism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political system where everyone is equal and the government own all property. No fashion/religion.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52384">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League of Nations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large group of countries who work together to prevent wars.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343377">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 Depression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businesses go bust, people lose their jobs and no one is spending any money.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8292601"/>
                  </a:ext>
                </a:extLst>
              </a:tr>
              <a:tr h="42672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Non Aggression Pact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Agreement between Stalin and Hitler not to attack each other.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42672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Cold War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war between capitalist USA and communist Russia where thy would not fight directly as it would cause global nuclear war.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9393533"/>
                  </a:ext>
                </a:extLst>
              </a:tr>
            </a:tbl>
          </a:graphicData>
        </a:graphic>
      </p:graphicFrame>
      <p:sp>
        <p:nvSpPr>
          <p:cNvPr id="8" name="TextBox 7">
            <a:extLst>
              <a:ext uri="{FF2B5EF4-FFF2-40B4-BE49-F238E27FC236}">
                <a16:creationId xmlns:a16="http://schemas.microsoft.com/office/drawing/2014/main" id="{3ABDABBE-5DB1-40F9-A238-132C8C634762}"/>
              </a:ext>
            </a:extLst>
          </p:cNvPr>
          <p:cNvSpPr txBox="1"/>
          <p:nvPr/>
        </p:nvSpPr>
        <p:spPr>
          <a:xfrm>
            <a:off x="96935" y="5186349"/>
            <a:ext cx="3619389" cy="156966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QUOTES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shall defend our island, whatever the cost may be, we shall fight on the beaches, we shall fight on the landing grounds, we shall fight in the fields and in the streets, we shall fight in the hills; we shall never surrender.”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Winston Churchill  4 June 1940</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AE3E9B9-197F-45DF-8907-A956D6CFCCB0}"/>
              </a:ext>
            </a:extLst>
          </p:cNvPr>
          <p:cNvPicPr>
            <a:picLocks noChangeAspect="1"/>
          </p:cNvPicPr>
          <p:nvPr/>
        </p:nvPicPr>
        <p:blipFill rotWithShape="1">
          <a:blip r:embed="rId3"/>
          <a:srcRect l="49266" t="41590" r="18463" b="24159"/>
          <a:stretch/>
        </p:blipFill>
        <p:spPr>
          <a:xfrm>
            <a:off x="6802693" y="39933"/>
            <a:ext cx="5371062" cy="3206605"/>
          </a:xfrm>
          <a:prstGeom prst="rect">
            <a:avLst/>
          </a:prstGeom>
        </p:spPr>
      </p:pic>
      <p:pic>
        <p:nvPicPr>
          <p:cNvPr id="5" name="Picture 4">
            <a:extLst>
              <a:ext uri="{FF2B5EF4-FFF2-40B4-BE49-F238E27FC236}">
                <a16:creationId xmlns:a16="http://schemas.microsoft.com/office/drawing/2014/main" id="{D70EB5D9-FD34-4AF0-89F8-3F3F6A9AA735}"/>
              </a:ext>
            </a:extLst>
          </p:cNvPr>
          <p:cNvPicPr>
            <a:picLocks noChangeAspect="1"/>
          </p:cNvPicPr>
          <p:nvPr/>
        </p:nvPicPr>
        <p:blipFill rotWithShape="1">
          <a:blip r:embed="rId3"/>
          <a:srcRect l="16445" t="72294" r="50596" b="7401"/>
          <a:stretch/>
        </p:blipFill>
        <p:spPr>
          <a:xfrm>
            <a:off x="6945306" y="3322039"/>
            <a:ext cx="4941894" cy="1549929"/>
          </a:xfrm>
          <a:prstGeom prst="rect">
            <a:avLst/>
          </a:prstGeom>
        </p:spPr>
      </p:pic>
      <p:pic>
        <p:nvPicPr>
          <p:cNvPr id="7" name="Picture 6">
            <a:extLst>
              <a:ext uri="{FF2B5EF4-FFF2-40B4-BE49-F238E27FC236}">
                <a16:creationId xmlns:a16="http://schemas.microsoft.com/office/drawing/2014/main" id="{C83E6FB1-3662-461D-99C8-E1DBC71EB9EE}"/>
              </a:ext>
            </a:extLst>
          </p:cNvPr>
          <p:cNvPicPr>
            <a:picLocks noChangeAspect="1"/>
          </p:cNvPicPr>
          <p:nvPr/>
        </p:nvPicPr>
        <p:blipFill rotWithShape="1">
          <a:blip r:embed="rId3"/>
          <a:srcRect l="47546" t="76086" r="20665" b="7767"/>
          <a:stretch/>
        </p:blipFill>
        <p:spPr>
          <a:xfrm>
            <a:off x="6862194" y="5092393"/>
            <a:ext cx="4874001" cy="1392572"/>
          </a:xfrm>
          <a:prstGeom prst="rect">
            <a:avLst/>
          </a:prstGeom>
        </p:spPr>
      </p:pic>
      <p:pic>
        <p:nvPicPr>
          <p:cNvPr id="9" name="Picture 8" descr="A cartoon of a group of snakes&#10;&#10;AI-generated content may be incorrect.">
            <a:extLst>
              <a:ext uri="{FF2B5EF4-FFF2-40B4-BE49-F238E27FC236}">
                <a16:creationId xmlns:a16="http://schemas.microsoft.com/office/drawing/2014/main" id="{7941F1A7-F9D2-4E92-E2B3-A74CAC0E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394" y="4669067"/>
            <a:ext cx="3063299" cy="2014208"/>
          </a:xfrm>
          <a:prstGeom prst="rect">
            <a:avLst/>
          </a:prstGeom>
        </p:spPr>
      </p:pic>
    </p:spTree>
    <p:extLst>
      <p:ext uri="{BB962C8B-B14F-4D97-AF65-F5344CB8AC3E}">
        <p14:creationId xmlns:p14="http://schemas.microsoft.com/office/powerpoint/2010/main" val="333615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E21FC-0D4B-CE47-F0B2-9BE79C67B37A}"/>
            </a:ext>
          </a:extLst>
        </p:cNvPr>
        <p:cNvGrpSpPr/>
        <p:nvPr/>
      </p:nvGrpSpPr>
      <p:grpSpPr>
        <a:xfrm>
          <a:off x="0" y="0"/>
          <a:ext cx="0" cy="0"/>
          <a:chOff x="0" y="0"/>
          <a:chExt cx="0" cy="0"/>
        </a:xfrm>
      </p:grpSpPr>
      <p:sp>
        <p:nvSpPr>
          <p:cNvPr id="4" name="Text Box 18">
            <a:extLst>
              <a:ext uri="{FF2B5EF4-FFF2-40B4-BE49-F238E27FC236}">
                <a16:creationId xmlns:a16="http://schemas.microsoft.com/office/drawing/2014/main" id="{378E1499-9EA6-5FA9-D0DC-2F126937DACA}"/>
              </a:ext>
            </a:extLst>
          </p:cNvPr>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9 History 2B</a:t>
            </a:r>
          </a:p>
          <a:p>
            <a:pPr algn="ctr"/>
            <a:r>
              <a:rPr lang="en-GB" sz="2000" b="1" i="1" dirty="0"/>
              <a:t>How did friends become enemies in the Cold War?</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2" descr="The Oaks Academy">
            <a:extLst>
              <a:ext uri="{FF2B5EF4-FFF2-40B4-BE49-F238E27FC236}">
                <a16:creationId xmlns:a16="http://schemas.microsoft.com/office/drawing/2014/main" id="{244035E0-B739-1C3F-5FB1-634A41BC5D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a:extLst>
              <a:ext uri="{FF2B5EF4-FFF2-40B4-BE49-F238E27FC236}">
                <a16:creationId xmlns:a16="http://schemas.microsoft.com/office/drawing/2014/main" id="{73A0D6CD-69B1-1FA4-7BBF-A32A1371A16D}"/>
              </a:ext>
            </a:extLst>
          </p:cNvPr>
          <p:cNvSpPr txBox="1">
            <a:spLocks noChangeArrowheads="1"/>
          </p:cNvSpPr>
          <p:nvPr/>
        </p:nvSpPr>
        <p:spPr bwMode="auto">
          <a:xfrm>
            <a:off x="4338486" y="1023850"/>
            <a:ext cx="3031767" cy="393474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beliefs in Capitalism and Communism.</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 </a:t>
            </a:r>
            <a:r>
              <a:rPr lang="en-GB" sz="1400" b="1" dirty="0">
                <a:solidFill>
                  <a:srgbClr val="000000"/>
                </a:solidFill>
                <a:latin typeface="Comic Sans MS" panose="030F0702030302020204" pitchFamily="66" charset="0"/>
              </a:rPr>
              <a:t>the key reasons for tension between the East and West during the Cold War.</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most important turning points of the Cold War.</a:t>
            </a: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93FEA87A-3FA3-535C-690D-7BD4797906D1}"/>
              </a:ext>
            </a:extLst>
          </p:cNvPr>
          <p:cNvSpPr txBox="1"/>
          <p:nvPr/>
        </p:nvSpPr>
        <p:spPr>
          <a:xfrm>
            <a:off x="96935" y="5226686"/>
            <a:ext cx="7226336" cy="138499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QUOTES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Today, in the world of freedom, the proudest boast is </a:t>
            </a:r>
            <a:r>
              <a:rPr lang="en-GB" sz="1400" i="1" dirty="0">
                <a:latin typeface="Arial" panose="020B0604020202020204" pitchFamily="34" charset="0"/>
                <a:cs typeface="Arial" panose="020B0604020202020204" pitchFamily="34" charset="0"/>
              </a:rPr>
              <a:t>"Ich bin </a:t>
            </a:r>
            <a:r>
              <a:rPr lang="en-GB" sz="1400" i="1" dirty="0" err="1">
                <a:latin typeface="Arial" panose="020B0604020202020204" pitchFamily="34" charset="0"/>
                <a:cs typeface="Arial" panose="020B0604020202020204" pitchFamily="34" charset="0"/>
              </a:rPr>
              <a:t>ein</a:t>
            </a:r>
            <a:r>
              <a:rPr lang="en-GB" sz="1400" i="1" dirty="0">
                <a:latin typeface="Arial" panose="020B0604020202020204" pitchFamily="34" charset="0"/>
                <a:cs typeface="Arial" panose="020B0604020202020204" pitchFamily="34" charset="0"/>
              </a:rPr>
              <a:t> Berliner!"</a:t>
            </a:r>
            <a:r>
              <a:rPr lang="en-GB" sz="1400" dirty="0">
                <a:latin typeface="Arial" panose="020B0604020202020204" pitchFamily="34" charset="0"/>
                <a:cs typeface="Arial" panose="020B0604020202020204" pitchFamily="34" charset="0"/>
              </a:rPr>
              <a:t>... All free men, wherever they may live, are citizens of Berlin, and therefore, as a free man, I take pride in the words "Ich bin </a:t>
            </a:r>
            <a:r>
              <a:rPr lang="en-GB" sz="1400" dirty="0" err="1">
                <a:latin typeface="Arial" panose="020B0604020202020204" pitchFamily="34" charset="0"/>
                <a:cs typeface="Arial" panose="020B0604020202020204" pitchFamily="34" charset="0"/>
              </a:rPr>
              <a:t>ein</a:t>
            </a:r>
            <a:r>
              <a:rPr lang="en-GB" sz="1400" dirty="0">
                <a:latin typeface="Arial" panose="020B0604020202020204" pitchFamily="34" charset="0"/>
                <a:cs typeface="Arial" panose="020B0604020202020204" pitchFamily="34" charset="0"/>
              </a:rPr>
              <a:t> Berliner!</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President JFK of the USA in Berlin in 1963</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B70E867-CED0-4272-C755-888195BCE079}"/>
              </a:ext>
            </a:extLst>
          </p:cNvPr>
          <p:cNvGraphicFramePr>
            <a:graphicFrameLocks noGrp="1"/>
          </p:cNvGraphicFramePr>
          <p:nvPr>
            <p:extLst>
              <p:ext uri="{D42A27DB-BD31-4B8C-83A1-F6EECF244321}">
                <p14:modId xmlns:p14="http://schemas.microsoft.com/office/powerpoint/2010/main" val="1884993130"/>
              </p:ext>
            </p:extLst>
          </p:nvPr>
        </p:nvGraphicFramePr>
        <p:xfrm>
          <a:off x="96935" y="938815"/>
          <a:ext cx="4127031" cy="4104812"/>
        </p:xfrm>
        <a:graphic>
          <a:graphicData uri="http://schemas.openxmlformats.org/drawingml/2006/table">
            <a:tbl>
              <a:tblPr firstRow="1" firstCol="1" bandRow="1">
                <a:tableStyleId>{5C22544A-7EE6-4342-B048-85BDC9FD1C3A}</a:tableStyleId>
              </a:tblPr>
              <a:tblGrid>
                <a:gridCol w="1265882">
                  <a:extLst>
                    <a:ext uri="{9D8B030D-6E8A-4147-A177-3AD203B41FA5}">
                      <a16:colId xmlns:a16="http://schemas.microsoft.com/office/drawing/2014/main" val="1420197802"/>
                    </a:ext>
                  </a:extLst>
                </a:gridCol>
                <a:gridCol w="2861149">
                  <a:extLst>
                    <a:ext uri="{9D8B030D-6E8A-4147-A177-3AD203B41FA5}">
                      <a16:colId xmlns:a16="http://schemas.microsoft.com/office/drawing/2014/main" val="163729929"/>
                    </a:ext>
                  </a:extLst>
                </a:gridCol>
              </a:tblGrid>
              <a:tr h="282391">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dirty="0">
                          <a:solidFill>
                            <a:schemeClr val="tx1"/>
                          </a:solidFill>
                          <a:effectLst/>
                        </a:rPr>
                        <a:t>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4915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Capitalism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way of organising society with large wealth gaps and freedoms.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Communism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way of organising society with total equality in money but lack of freedom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324001">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Ideology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belief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5783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Satellite State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country under heavy influence of another country.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Censorship</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act of the government to ban certain speech and information.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343377">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Refugee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person fleeing a dangerous situation to find safety elsewhere.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829260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Missile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weapon which is self-propelled towards a target, often holding nuclear weapons.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42672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Cold War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Intense tension between the Capitalist West and Communist East without any direct fighting.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9393533"/>
                  </a:ext>
                </a:extLst>
              </a:tr>
            </a:tbl>
          </a:graphicData>
        </a:graphic>
      </p:graphicFrame>
      <p:pic>
        <p:nvPicPr>
          <p:cNvPr id="12" name="Picture 11" descr="A diagram of different countries/regions&#10;&#10;AI-generated content may be incorrect.">
            <a:extLst>
              <a:ext uri="{FF2B5EF4-FFF2-40B4-BE49-F238E27FC236}">
                <a16:creationId xmlns:a16="http://schemas.microsoft.com/office/drawing/2014/main" id="{8FF2610C-99D1-52F7-ED76-8C986D864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350" y="3122578"/>
            <a:ext cx="4593250" cy="3489103"/>
          </a:xfrm>
          <a:prstGeom prst="rect">
            <a:avLst/>
          </a:prstGeom>
        </p:spPr>
      </p:pic>
      <p:pic>
        <p:nvPicPr>
          <p:cNvPr id="15" name="Picture 14" descr="A timeline of the president of the united states&#10;&#10;AI-generated content may be incorrect.">
            <a:extLst>
              <a:ext uri="{FF2B5EF4-FFF2-40B4-BE49-F238E27FC236}">
                <a16:creationId xmlns:a16="http://schemas.microsoft.com/office/drawing/2014/main" id="{7D314313-3534-3FF0-491D-E39D8413DB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624" y="144663"/>
            <a:ext cx="1948844" cy="2886839"/>
          </a:xfrm>
          <a:prstGeom prst="rect">
            <a:avLst/>
          </a:prstGeom>
        </p:spPr>
      </p:pic>
      <p:pic>
        <p:nvPicPr>
          <p:cNvPr id="17" name="Picture 16" descr="A rocket on a launch pad&#10;&#10;AI-generated content may be incorrect.">
            <a:extLst>
              <a:ext uri="{FF2B5EF4-FFF2-40B4-BE49-F238E27FC236}">
                <a16:creationId xmlns:a16="http://schemas.microsoft.com/office/drawing/2014/main" id="{7F745202-87A0-233C-F315-0698A978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6821" y="144663"/>
            <a:ext cx="2299242" cy="2886839"/>
          </a:xfrm>
          <a:prstGeom prst="rect">
            <a:avLst/>
          </a:prstGeom>
        </p:spPr>
      </p:pic>
    </p:spTree>
    <p:extLst>
      <p:ext uri="{BB962C8B-B14F-4D97-AF65-F5344CB8AC3E}">
        <p14:creationId xmlns:p14="http://schemas.microsoft.com/office/powerpoint/2010/main" val="68316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CF88C-6968-9B73-CA24-18246D4DD981}"/>
            </a:ext>
          </a:extLst>
        </p:cNvPr>
        <p:cNvGrpSpPr/>
        <p:nvPr/>
      </p:nvGrpSpPr>
      <p:grpSpPr>
        <a:xfrm>
          <a:off x="0" y="0"/>
          <a:ext cx="0" cy="0"/>
          <a:chOff x="0" y="0"/>
          <a:chExt cx="0" cy="0"/>
        </a:xfrm>
      </p:grpSpPr>
      <p:sp>
        <p:nvSpPr>
          <p:cNvPr id="4" name="Text Box 18">
            <a:extLst>
              <a:ext uri="{FF2B5EF4-FFF2-40B4-BE49-F238E27FC236}">
                <a16:creationId xmlns:a16="http://schemas.microsoft.com/office/drawing/2014/main" id="{64F18D47-3FCA-6F7E-8C03-E46E6ABF87BC}"/>
              </a:ext>
            </a:extLst>
          </p:cNvPr>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9 History 3A</a:t>
            </a:r>
          </a:p>
          <a:p>
            <a:pPr algn="ctr"/>
            <a:r>
              <a:rPr lang="en-GB" sz="2000" b="1" i="1" dirty="0"/>
              <a:t>Who was Jack the Ripper?</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2" descr="The Oaks Academy">
            <a:extLst>
              <a:ext uri="{FF2B5EF4-FFF2-40B4-BE49-F238E27FC236}">
                <a16:creationId xmlns:a16="http://schemas.microsoft.com/office/drawing/2014/main" id="{AD23050C-3E20-BD3D-131B-AD703030FD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a:extLst>
              <a:ext uri="{FF2B5EF4-FFF2-40B4-BE49-F238E27FC236}">
                <a16:creationId xmlns:a16="http://schemas.microsoft.com/office/drawing/2014/main" id="{9CBC8A72-E7F4-2C70-AB16-520969AA703F}"/>
              </a:ext>
            </a:extLst>
          </p:cNvPr>
          <p:cNvSpPr txBox="1">
            <a:spLocks noChangeArrowheads="1"/>
          </p:cNvSpPr>
          <p:nvPr/>
        </p:nvSpPr>
        <p:spPr bwMode="auto">
          <a:xfrm>
            <a:off x="4338486" y="1023850"/>
            <a:ext cx="3031767" cy="3891444"/>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context of Whitechapel in 1888.</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 </a:t>
            </a:r>
            <a:r>
              <a:rPr lang="en-GB" sz="1400" b="1" dirty="0">
                <a:solidFill>
                  <a:srgbClr val="000000"/>
                </a:solidFill>
                <a:latin typeface="Comic Sans MS" panose="030F0702030302020204" pitchFamily="66" charset="0"/>
              </a:rPr>
              <a:t>the key problems with the Jack the Ripper investigation of 1888.</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potential suspects in the Jack the Ripper case.</a:t>
            </a: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8C753FC-ABD0-1D43-26DE-2E1F0AEDD915}"/>
              </a:ext>
            </a:extLst>
          </p:cNvPr>
          <p:cNvSpPr txBox="1"/>
          <p:nvPr/>
        </p:nvSpPr>
        <p:spPr>
          <a:xfrm>
            <a:off x="181045" y="5068213"/>
            <a:ext cx="7226336" cy="138499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QUOTES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GB" sz="1400" dirty="0"/>
              <a:t>I shan't quit ripping them till I do get buckled. Grand work the last job was. I gave the lady no time to squeal., How can they catch me now.</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lvl="0">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The Dear Boss letter, claimed to be written by Jack the Ripper in 1888.</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228C014-43BE-E5B9-35BA-1465EEC1CA67}"/>
              </a:ext>
            </a:extLst>
          </p:cNvPr>
          <p:cNvGraphicFramePr>
            <a:graphicFrameLocks noGrp="1"/>
          </p:cNvGraphicFramePr>
          <p:nvPr>
            <p:extLst>
              <p:ext uri="{D42A27DB-BD31-4B8C-83A1-F6EECF244321}">
                <p14:modId xmlns:p14="http://schemas.microsoft.com/office/powerpoint/2010/main" val="3840760487"/>
              </p:ext>
            </p:extLst>
          </p:nvPr>
        </p:nvGraphicFramePr>
        <p:xfrm>
          <a:off x="96935" y="938814"/>
          <a:ext cx="4127031" cy="3976478"/>
        </p:xfrm>
        <a:graphic>
          <a:graphicData uri="http://schemas.openxmlformats.org/drawingml/2006/table">
            <a:tbl>
              <a:tblPr firstRow="1" firstCol="1" bandRow="1">
                <a:tableStyleId>{5C22544A-7EE6-4342-B048-85BDC9FD1C3A}</a:tableStyleId>
              </a:tblPr>
              <a:tblGrid>
                <a:gridCol w="1265882">
                  <a:extLst>
                    <a:ext uri="{9D8B030D-6E8A-4147-A177-3AD203B41FA5}">
                      <a16:colId xmlns:a16="http://schemas.microsoft.com/office/drawing/2014/main" val="1420197802"/>
                    </a:ext>
                  </a:extLst>
                </a:gridCol>
                <a:gridCol w="2861149">
                  <a:extLst>
                    <a:ext uri="{9D8B030D-6E8A-4147-A177-3AD203B41FA5}">
                      <a16:colId xmlns:a16="http://schemas.microsoft.com/office/drawing/2014/main" val="163729929"/>
                    </a:ext>
                  </a:extLst>
                </a:gridCol>
              </a:tblGrid>
              <a:tr h="287131">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dirty="0">
                          <a:solidFill>
                            <a:schemeClr val="tx1"/>
                          </a:solidFill>
                          <a:effectLst/>
                        </a:rPr>
                        <a:t>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5669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Whitechapel</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area in the East End of London.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65521">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Poverty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people cannot afford to meet their basic needs.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433883">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Two-Penny Hangover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place where people could pay 2p to sleep over a rope for the night.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65521">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Victim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person who suffers from a crime, for example a person who is robbed.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433883">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Suspect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person who is thought to have committed a crime.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349141">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Perpetrator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person who has committed a crime.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8292601"/>
                  </a:ext>
                </a:extLst>
              </a:tr>
              <a:tr h="433883">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Mutilate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damage and disfigure someone’s appearance with a weapon.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650825">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Anatomical</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Relating to the structure of the human body, for example where body parts are.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9393533"/>
                  </a:ext>
                </a:extLst>
              </a:tr>
            </a:tbl>
          </a:graphicData>
        </a:graphic>
      </p:graphicFrame>
      <p:pic>
        <p:nvPicPr>
          <p:cNvPr id="5" name="Picture 4" descr="A group of men standing in front of a wall&#10;&#10;AI-generated content may be incorrect.">
            <a:extLst>
              <a:ext uri="{FF2B5EF4-FFF2-40B4-BE49-F238E27FC236}">
                <a16:creationId xmlns:a16="http://schemas.microsoft.com/office/drawing/2014/main" id="{DA51CB3B-FD58-769F-3DB3-25572F849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504" y="39934"/>
            <a:ext cx="1607831" cy="1704301"/>
          </a:xfrm>
          <a:prstGeom prst="rect">
            <a:avLst/>
          </a:prstGeom>
        </p:spPr>
      </p:pic>
      <p:sp>
        <p:nvSpPr>
          <p:cNvPr id="7" name="Text Box 12">
            <a:extLst>
              <a:ext uri="{FF2B5EF4-FFF2-40B4-BE49-F238E27FC236}">
                <a16:creationId xmlns:a16="http://schemas.microsoft.com/office/drawing/2014/main" id="{A2F04A2C-6314-581C-3794-5B77B6A116E6}"/>
              </a:ext>
            </a:extLst>
          </p:cNvPr>
          <p:cNvSpPr txBox="1">
            <a:spLocks noChangeArrowheads="1"/>
          </p:cNvSpPr>
          <p:nvPr/>
        </p:nvSpPr>
        <p:spPr bwMode="auto">
          <a:xfrm>
            <a:off x="8519215" y="50947"/>
            <a:ext cx="3575848" cy="1704301"/>
          </a:xfrm>
          <a:prstGeom prst="rect">
            <a:avLst/>
          </a:prstGeom>
          <a:solidFill>
            <a:schemeClr val="accent6">
              <a:lumMod val="20000"/>
              <a:lumOff val="80000"/>
            </a:schemeClr>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Victims:</a:t>
            </a:r>
          </a:p>
          <a:p>
            <a:pPr fontAlgn="base">
              <a:lnSpc>
                <a:spcPct val="150000"/>
              </a:lnSpc>
            </a:pPr>
            <a:r>
              <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rPr>
              <a:t>Mary Ann Nichols</a:t>
            </a:r>
          </a:p>
          <a:p>
            <a:pPr fontAlgn="base">
              <a:lnSpc>
                <a:spcPct val="150000"/>
              </a:lnSpc>
            </a:pPr>
            <a:r>
              <a:rPr lang="en-GB" altLang="en-US" sz="1400" dirty="0">
                <a:solidFill>
                  <a:srgbClr val="000000"/>
                </a:solidFill>
                <a:latin typeface="Calibri" panose="020F0502020204030204"/>
              </a:rPr>
              <a:t>Annie Chapman</a:t>
            </a:r>
          </a:p>
          <a:p>
            <a:pPr fontAlgn="base">
              <a:lnSpc>
                <a:spcPct val="150000"/>
              </a:lnSpc>
            </a:pPr>
            <a:r>
              <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rPr>
              <a:t>Elizabeth Stride and Catherine Eddowes</a:t>
            </a:r>
          </a:p>
          <a:p>
            <a:pPr fontAlgn="base">
              <a:lnSpc>
                <a:spcPct val="150000"/>
              </a:lnSpc>
            </a:pPr>
            <a:r>
              <a:rPr lang="en-GB" altLang="en-US" sz="1400" dirty="0">
                <a:solidFill>
                  <a:srgbClr val="000000"/>
                </a:solidFill>
                <a:latin typeface="Calibri" panose="020F0502020204030204"/>
              </a:rPr>
              <a:t>Mary Jane Kelley</a:t>
            </a: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xt Box 12">
            <a:extLst>
              <a:ext uri="{FF2B5EF4-FFF2-40B4-BE49-F238E27FC236}">
                <a16:creationId xmlns:a16="http://schemas.microsoft.com/office/drawing/2014/main" id="{C478C1BB-8A5E-DA17-FC55-7ADF1B78B733}"/>
              </a:ext>
            </a:extLst>
          </p:cNvPr>
          <p:cNvSpPr txBox="1">
            <a:spLocks noChangeArrowheads="1"/>
          </p:cNvSpPr>
          <p:nvPr/>
        </p:nvSpPr>
        <p:spPr bwMode="auto">
          <a:xfrm>
            <a:off x="7484772" y="1815155"/>
            <a:ext cx="4610291" cy="3029219"/>
          </a:xfrm>
          <a:prstGeom prst="rect">
            <a:avLst/>
          </a:prstGeom>
          <a:solidFill>
            <a:schemeClr val="accent6">
              <a:lumMod val="20000"/>
              <a:lumOff val="80000"/>
            </a:schemeClr>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Suspects:</a:t>
            </a:r>
          </a:p>
          <a:p>
            <a:pPr fontAlgn="base">
              <a:lnSpc>
                <a:spcPct val="150000"/>
              </a:lnSpc>
            </a:pPr>
            <a:r>
              <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rPr>
              <a:t>Aaron Kosminski – A Jewish Polish Barber who lived in Whitechapel</a:t>
            </a:r>
          </a:p>
          <a:p>
            <a:pPr fontAlgn="base">
              <a:lnSpc>
                <a:spcPct val="150000"/>
              </a:lnSpc>
            </a:pPr>
            <a:r>
              <a:rPr lang="en-GB" altLang="en-US" sz="1400" dirty="0">
                <a:solidFill>
                  <a:srgbClr val="000000"/>
                </a:solidFill>
                <a:latin typeface="Calibri" panose="020F0502020204030204"/>
              </a:rPr>
              <a:t>MJ Druitt – a young lawyer, trained as a doctor</a:t>
            </a:r>
          </a:p>
          <a:p>
            <a:pPr fontAlgn="base">
              <a:lnSpc>
                <a:spcPct val="150000"/>
              </a:lnSpc>
            </a:pPr>
            <a:r>
              <a:rPr lang="en-GB" altLang="en-US" sz="1400" dirty="0">
                <a:solidFill>
                  <a:srgbClr val="000000"/>
                </a:solidFill>
                <a:latin typeface="Calibri" panose="020F0502020204030204"/>
              </a:rPr>
              <a:t>Prince Albert Victor – Queen Victoria’s grandson who often visited Whitechapel</a:t>
            </a:r>
          </a:p>
          <a:p>
            <a:pPr fontAlgn="base">
              <a:lnSpc>
                <a:spcPct val="150000"/>
              </a:lnSpc>
            </a:pPr>
            <a:r>
              <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rPr>
              <a:t>James </a:t>
            </a:r>
            <a:r>
              <a:rPr kumimoji="0" lang="en-GB" altLang="en-US" sz="1400" b="0" i="0" u="none" strike="noStrike" kern="1200" cap="none" spc="0" normalizeH="0" baseline="0" noProof="0" dirty="0" err="1">
                <a:ln>
                  <a:noFill/>
                </a:ln>
                <a:solidFill>
                  <a:srgbClr val="000000"/>
                </a:solidFill>
                <a:effectLst/>
                <a:uLnTx/>
                <a:uFillTx/>
                <a:latin typeface="Calibri" panose="020F0502020204030204"/>
                <a:ea typeface="+mn-ea"/>
                <a:cs typeface="+mn-cs"/>
              </a:rPr>
              <a:t>Maybrick</a:t>
            </a:r>
            <a:r>
              <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rPr>
              <a:t> – A Liverpudlian cotton merchant who worked in London and hated women.</a:t>
            </a:r>
          </a:p>
          <a:p>
            <a:pPr fontAlgn="base">
              <a:lnSpc>
                <a:spcPct val="150000"/>
              </a:lnSpc>
            </a:pPr>
            <a:r>
              <a:rPr lang="en-GB" altLang="en-US" sz="1400" dirty="0">
                <a:solidFill>
                  <a:srgbClr val="000000"/>
                </a:solidFill>
                <a:latin typeface="Calibri" panose="020F0502020204030204"/>
              </a:rPr>
              <a:t>Francis </a:t>
            </a:r>
            <a:r>
              <a:rPr lang="en-GB" altLang="en-US" sz="1400" dirty="0" err="1">
                <a:solidFill>
                  <a:srgbClr val="000000"/>
                </a:solidFill>
                <a:latin typeface="Calibri" panose="020F0502020204030204"/>
              </a:rPr>
              <a:t>Tumblety</a:t>
            </a:r>
            <a:r>
              <a:rPr lang="en-GB" altLang="en-US" sz="1400" dirty="0">
                <a:solidFill>
                  <a:srgbClr val="000000"/>
                </a:solidFill>
                <a:latin typeface="Calibri" panose="020F0502020204030204"/>
              </a:rPr>
              <a:t> – An American doctor who fled to England.</a:t>
            </a: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5" name="Picture 14" descr="A group of people sitting in a row&#10;&#10;AI-generated content may be incorrect.">
            <a:extLst>
              <a:ext uri="{FF2B5EF4-FFF2-40B4-BE49-F238E27FC236}">
                <a16:creationId xmlns:a16="http://schemas.microsoft.com/office/drawing/2014/main" id="{000899DF-DF68-9304-D830-3A3E45DFCE39}"/>
              </a:ext>
            </a:extLst>
          </p:cNvPr>
          <p:cNvPicPr>
            <a:picLocks noChangeAspect="1"/>
          </p:cNvPicPr>
          <p:nvPr/>
        </p:nvPicPr>
        <p:blipFill>
          <a:blip r:embed="rId4">
            <a:extLst>
              <a:ext uri="{28A0092B-C50C-407E-A947-70E740481C1C}">
                <a14:useLocalDpi xmlns:a14="http://schemas.microsoft.com/office/drawing/2010/main" val="0"/>
              </a:ext>
            </a:extLst>
          </a:blip>
          <a:srcRect l="-640" t="32658" r="640" b="10310"/>
          <a:stretch>
            <a:fillRect/>
          </a:stretch>
        </p:blipFill>
        <p:spPr>
          <a:xfrm>
            <a:off x="7444508" y="4915294"/>
            <a:ext cx="4650555" cy="1696386"/>
          </a:xfrm>
          <a:prstGeom prst="rect">
            <a:avLst/>
          </a:prstGeom>
        </p:spPr>
      </p:pic>
    </p:spTree>
    <p:extLst>
      <p:ext uri="{BB962C8B-B14F-4D97-AF65-F5344CB8AC3E}">
        <p14:creationId xmlns:p14="http://schemas.microsoft.com/office/powerpoint/2010/main" val="412526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12B3-C056-F39E-9622-B3F617E6455B}"/>
            </a:ext>
          </a:extLst>
        </p:cNvPr>
        <p:cNvGrpSpPr/>
        <p:nvPr/>
      </p:nvGrpSpPr>
      <p:grpSpPr>
        <a:xfrm>
          <a:off x="0" y="0"/>
          <a:ext cx="0" cy="0"/>
          <a:chOff x="0" y="0"/>
          <a:chExt cx="0" cy="0"/>
        </a:xfrm>
      </p:grpSpPr>
      <p:sp>
        <p:nvSpPr>
          <p:cNvPr id="4" name="Text Box 18">
            <a:extLst>
              <a:ext uri="{FF2B5EF4-FFF2-40B4-BE49-F238E27FC236}">
                <a16:creationId xmlns:a16="http://schemas.microsoft.com/office/drawing/2014/main" id="{C6086F7A-1762-396C-2B72-8C04729F7C8B}"/>
              </a:ext>
            </a:extLst>
          </p:cNvPr>
          <p:cNvSpPr txBox="1">
            <a:spLocks/>
          </p:cNvSpPr>
          <p:nvPr/>
        </p:nvSpPr>
        <p:spPr bwMode="auto">
          <a:xfrm>
            <a:off x="1255127" y="39934"/>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en-GB" altLang="en-US" sz="2800" dirty="0">
                <a:solidFill>
                  <a:srgbClr val="000000"/>
                </a:solidFill>
                <a:latin typeface="Calibri" panose="020F0502020204030204" pitchFamily="34" charset="0"/>
              </a:rPr>
              <a:t>Year 9 History 3B</a:t>
            </a:r>
          </a:p>
          <a:p>
            <a:pPr algn="ctr"/>
            <a:r>
              <a:rPr lang="en-GB" sz="2000" b="1" i="1" dirty="0"/>
              <a:t>What was life like in Notting Hill after WWII?</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6" name="Picture 2" descr="The Oaks Academy">
            <a:extLst>
              <a:ext uri="{FF2B5EF4-FFF2-40B4-BE49-F238E27FC236}">
                <a16:creationId xmlns:a16="http://schemas.microsoft.com/office/drawing/2014/main" id="{CE8C004A-FB14-7015-C13B-D9196B96B3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a:extLst>
              <a:ext uri="{FF2B5EF4-FFF2-40B4-BE49-F238E27FC236}">
                <a16:creationId xmlns:a16="http://schemas.microsoft.com/office/drawing/2014/main" id="{391A8C9C-70C4-7471-96FE-7AF6CFC44BCB}"/>
              </a:ext>
            </a:extLst>
          </p:cNvPr>
          <p:cNvSpPr txBox="1">
            <a:spLocks noChangeArrowheads="1"/>
          </p:cNvSpPr>
          <p:nvPr/>
        </p:nvSpPr>
        <p:spPr bwMode="auto">
          <a:xfrm>
            <a:off x="4338486" y="1023850"/>
            <a:ext cx="3031767" cy="393474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context of Notting Hill after WWII.</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 </a:t>
            </a:r>
            <a:r>
              <a:rPr lang="en-GB" sz="1400" b="1" dirty="0">
                <a:solidFill>
                  <a:srgbClr val="000000"/>
                </a:solidFill>
                <a:latin typeface="Comic Sans MS" panose="030F0702030302020204" pitchFamily="66" charset="0"/>
              </a:rPr>
              <a:t>the causes of tension and conflict in Notting Hill.</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analyse and make inferences from</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sources showing key events from migrants in Notting Hill.</a:t>
            </a: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400" b="0" i="0" u="sng"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7E15C06A-F9F5-9B53-56D9-C90B6E83D05A}"/>
              </a:ext>
            </a:extLst>
          </p:cNvPr>
          <p:cNvSpPr txBox="1"/>
          <p:nvPr/>
        </p:nvSpPr>
        <p:spPr>
          <a:xfrm>
            <a:off x="96935" y="5226686"/>
            <a:ext cx="7226336" cy="138499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QUOTES</a:t>
            </a:r>
          </a:p>
          <a:p>
            <a:r>
              <a:rPr lang="en-GB" sz="1400" dirty="0"/>
              <a:t>“We feel this protest is necessary as all other methods have failed to bring about any change in the manner the police have chosen to deal with Black People.</a:t>
            </a:r>
          </a:p>
          <a:p>
            <a:r>
              <a:rPr lang="en-GB" sz="1400" dirty="0"/>
              <a:t>We shall continue to protest until Black People are treated with justice by the Police and the Law Courts.” </a:t>
            </a:r>
          </a:p>
          <a:p>
            <a:r>
              <a:rPr lang="en-GB" sz="1400" b="1" dirty="0"/>
              <a:t>Action Group for the Defence of the Mangrove 1970</a:t>
            </a:r>
          </a:p>
        </p:txBody>
      </p:sp>
      <p:graphicFrame>
        <p:nvGraphicFramePr>
          <p:cNvPr id="2" name="Table 1">
            <a:extLst>
              <a:ext uri="{FF2B5EF4-FFF2-40B4-BE49-F238E27FC236}">
                <a16:creationId xmlns:a16="http://schemas.microsoft.com/office/drawing/2014/main" id="{35073D84-E939-4E93-4FE1-6AD8F9E6E1DE}"/>
              </a:ext>
            </a:extLst>
          </p:cNvPr>
          <p:cNvGraphicFramePr>
            <a:graphicFrameLocks noGrp="1"/>
          </p:cNvGraphicFramePr>
          <p:nvPr>
            <p:extLst>
              <p:ext uri="{D42A27DB-BD31-4B8C-83A1-F6EECF244321}">
                <p14:modId xmlns:p14="http://schemas.microsoft.com/office/powerpoint/2010/main" val="4279193714"/>
              </p:ext>
            </p:extLst>
          </p:nvPr>
        </p:nvGraphicFramePr>
        <p:xfrm>
          <a:off x="96935" y="938815"/>
          <a:ext cx="4127031" cy="4135921"/>
        </p:xfrm>
        <a:graphic>
          <a:graphicData uri="http://schemas.openxmlformats.org/drawingml/2006/table">
            <a:tbl>
              <a:tblPr firstRow="1" firstCol="1" bandRow="1">
                <a:tableStyleId>{5C22544A-7EE6-4342-B048-85BDC9FD1C3A}</a:tableStyleId>
              </a:tblPr>
              <a:tblGrid>
                <a:gridCol w="1265882">
                  <a:extLst>
                    <a:ext uri="{9D8B030D-6E8A-4147-A177-3AD203B41FA5}">
                      <a16:colId xmlns:a16="http://schemas.microsoft.com/office/drawing/2014/main" val="1420197802"/>
                    </a:ext>
                  </a:extLst>
                </a:gridCol>
                <a:gridCol w="2861149">
                  <a:extLst>
                    <a:ext uri="{9D8B030D-6E8A-4147-A177-3AD203B41FA5}">
                      <a16:colId xmlns:a16="http://schemas.microsoft.com/office/drawing/2014/main" val="163729929"/>
                    </a:ext>
                  </a:extLst>
                </a:gridCol>
              </a:tblGrid>
              <a:tr h="292413">
                <a:tc>
                  <a:txBody>
                    <a:bodyPr/>
                    <a:lstStyle/>
                    <a:p>
                      <a:pPr algn="ctr">
                        <a:spcAft>
                          <a:spcPts val="0"/>
                        </a:spcAft>
                      </a:pPr>
                      <a:r>
                        <a:rPr lang="en-GB" sz="1400" dirty="0">
                          <a:solidFill>
                            <a:schemeClr val="tx1"/>
                          </a:solidFill>
                          <a:effectLst/>
                        </a:rPr>
                        <a:t>Key Term</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dirty="0">
                          <a:solidFill>
                            <a:schemeClr val="tx1"/>
                          </a:solidFill>
                          <a:effectLst/>
                        </a:rPr>
                        <a:t>Definition</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65090">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Migration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movement of people from one place to another.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74083">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Windrush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ship that arrived in England in 1948 from the </a:t>
                      </a:r>
                      <a:r>
                        <a:rPr lang="en-GB"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Carribbean</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662796">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Colour Bar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practice of a discriminatory law based on race, for example not allowing Black people in a restaurant.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74083">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Fascist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political belief on the far right believing in a single strong leader.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441864">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Teddy Boys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subsection of teenagers in the 1950s and 60s.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662796">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Injustice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lack of fairness or justice, for example a guilty person being found innocent.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662796">
                <a:tc>
                  <a:txBody>
                    <a:bodyPr/>
                    <a:lstStyle/>
                    <a:p>
                      <a:pPr algn="ct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Activism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method of campaigning and protest in order to change laws and behaviours in society.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9393533"/>
                  </a:ext>
                </a:extLst>
              </a:tr>
            </a:tbl>
          </a:graphicData>
        </a:graphic>
      </p:graphicFrame>
      <p:pic>
        <p:nvPicPr>
          <p:cNvPr id="3" name="Picture 2" descr="A poster of a comparison of different types of jobs&#10;&#10;AI-generated content may be incorrect.">
            <a:extLst>
              <a:ext uri="{FF2B5EF4-FFF2-40B4-BE49-F238E27FC236}">
                <a16:creationId xmlns:a16="http://schemas.microsoft.com/office/drawing/2014/main" id="{F49BBD9F-558C-FB37-924B-231AFBA73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957" y="144663"/>
            <a:ext cx="3281205" cy="3486050"/>
          </a:xfrm>
          <a:prstGeom prst="rect">
            <a:avLst/>
          </a:prstGeom>
        </p:spPr>
      </p:pic>
      <p:pic>
        <p:nvPicPr>
          <p:cNvPr id="5" name="Picture 4" descr="A group of people holding signs&#10;&#10;AI-generated content may be incorrect.">
            <a:extLst>
              <a:ext uri="{FF2B5EF4-FFF2-40B4-BE49-F238E27FC236}">
                <a16:creationId xmlns:a16="http://schemas.microsoft.com/office/drawing/2014/main" id="{AE72DEA3-2DD1-C756-8E0B-19E456213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391" y="3800387"/>
            <a:ext cx="4536674" cy="2811294"/>
          </a:xfrm>
          <a:prstGeom prst="rect">
            <a:avLst/>
          </a:prstGeom>
        </p:spPr>
      </p:pic>
    </p:spTree>
    <p:extLst>
      <p:ext uri="{BB962C8B-B14F-4D97-AF65-F5344CB8AC3E}">
        <p14:creationId xmlns:p14="http://schemas.microsoft.com/office/powerpoint/2010/main" val="1930916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6" ma:contentTypeDescription="Create a new document." ma:contentTypeScope="" ma:versionID="e43754d4213f9bb600dc013e9c921c40">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827c3ac6c8b83da74d921485e32abcc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E9BB29-A0AD-4402-BAE1-A0C2B31B1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bc8c4-a75d-415d-96ea-cd24337c12ed"/>
    <ds:schemaRef ds:uri="0e13a264-7465-4452-bc5c-02dfe0376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52102B-E11C-4CCE-9665-F37F7F7377A2}">
  <ds:schemaRefs>
    <ds:schemaRef ds:uri="http://schemas.microsoft.com/sharepoint/v3/contenttype/forms"/>
  </ds:schemaRefs>
</ds:datastoreItem>
</file>

<file path=customXml/itemProps3.xml><?xml version="1.0" encoding="utf-8"?>
<ds:datastoreItem xmlns:ds="http://schemas.openxmlformats.org/officeDocument/2006/customXml" ds:itemID="{E9E1E450-B197-4FF8-83F5-41D12E67E398}">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0e13a264-7465-4452-bc5c-02dfe0376e2b"/>
    <ds:schemaRef ds:uri="dc0bc8c4-a75d-415d-96ea-cd24337c12e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1722</TotalTime>
  <Words>1854</Words>
  <Application>Microsoft Office PowerPoint</Application>
  <PresentationFormat>Widescreen</PresentationFormat>
  <Paragraphs>256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The Oaks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Studies Knowledge Organisers 2020</dc:title>
  <dc:creator>Kevin Street</dc:creator>
  <cp:lastModifiedBy>eden madeline</cp:lastModifiedBy>
  <cp:revision>140</cp:revision>
  <cp:lastPrinted>2024-01-09T09:28:33Z</cp:lastPrinted>
  <dcterms:created xsi:type="dcterms:W3CDTF">2020-06-23T09:46:42Z</dcterms:created>
  <dcterms:modified xsi:type="dcterms:W3CDTF">2025-09-03T21:06:30Z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y fmtid="{D5CDD505-2E9C-101B-9397-08002B2CF9AE}" pid="3" name="MediaServiceImageTags">
    <vt:lpwstr/>
  </property>
</Properties>
</file>