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864350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1A5"/>
    <a:srgbClr val="9FE9C6"/>
    <a:srgbClr val="9FD3E1"/>
    <a:srgbClr val="FBC497"/>
    <a:srgbClr val="E4F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62" d="100"/>
          <a:sy n="62" d="100"/>
        </p:scale>
        <p:origin x="1252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/>
      <dgm:t>
        <a:bodyPr/>
        <a:lstStyle/>
        <a:p>
          <a:r>
            <a:rPr lang="en-GB" sz="700" b="1" dirty="0">
              <a:solidFill>
                <a:schemeClr val="tx1"/>
              </a:solidFill>
            </a:rPr>
            <a:t>Contents of a business plan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The idea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/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People running it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/>
      <dgm:t>
        <a:bodyPr/>
        <a:lstStyle/>
        <a:p>
          <a:r>
            <a:rPr lang="en-GB" sz="500" b="1" dirty="0">
              <a:solidFill>
                <a:schemeClr val="tx1"/>
              </a:solidFill>
            </a:rPr>
            <a:t>Competition 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791C6538-4C20-4A44-A1FD-76402BB5086A}">
      <dgm:prSet custT="1"/>
      <dgm:spPr/>
      <dgm:t>
        <a:bodyPr/>
        <a:lstStyle/>
        <a:p>
          <a:r>
            <a:rPr lang="en-GB" sz="800" b="1" dirty="0">
              <a:solidFill>
                <a:schemeClr val="tx1"/>
              </a:solidFill>
            </a:rPr>
            <a:t>Market research</a:t>
          </a:r>
        </a:p>
      </dgm:t>
    </dgm:pt>
    <dgm:pt modelId="{B79F2C4A-3B93-486A-8D82-015B38A7C725}" type="parTrans" cxnId="{DEB44A25-04E2-4366-B9AD-3309D47B1A69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4D523F0-B582-40A1-B18C-6AF017D94009}" type="sibTrans" cxnId="{DEB44A25-04E2-4366-B9AD-3309D47B1A69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F74C5D22-86F7-4C81-A0E5-E2524DD1C66D}">
      <dgm:prSet custT="1"/>
      <dgm:spPr/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Finance</a:t>
          </a:r>
        </a:p>
      </dgm:t>
    </dgm:pt>
    <dgm:pt modelId="{2E79BEDC-F9CF-4F23-A092-0553C617669B}" type="parTrans" cxnId="{9ADA0BEB-3D40-445A-A550-E8E3DB7374BA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E374C27A-59CD-4524-8927-260122B2D1A4}" type="sibTrans" cxnId="{9ADA0BEB-3D40-445A-A550-E8E3DB7374BA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E96EFC7-188B-4889-A190-069CAA9B5825}">
      <dgm:prSet custT="1"/>
      <dgm:spPr/>
      <dgm:t>
        <a:bodyPr/>
        <a:lstStyle/>
        <a:p>
          <a:r>
            <a:rPr lang="en-GB" sz="700" b="1" dirty="0">
              <a:solidFill>
                <a:schemeClr val="tx1"/>
              </a:solidFill>
            </a:rPr>
            <a:t>Aims and objectives</a:t>
          </a:r>
          <a:endParaRPr lang="en-GB" sz="800" b="1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53D1C38E-AF5C-4A15-ABB2-82E89860F003}">
      <dgm:prSet custT="1"/>
      <dgm:spPr/>
      <dgm:t>
        <a:bodyPr/>
        <a:lstStyle/>
        <a:p>
          <a:r>
            <a:rPr lang="en-GB" sz="900" b="1" dirty="0">
              <a:solidFill>
                <a:schemeClr val="tx1"/>
              </a:solidFill>
            </a:rPr>
            <a:t>Target market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700" b="1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LinFactNeighborX="4747" custLinFactNeighborY="29812"/>
      <dgm:spPr/>
    </dgm:pt>
    <dgm:pt modelId="{C73FEDD4-7DB1-4922-BF4B-FFB059E8B358}" type="pres">
      <dgm:prSet presAssocID="{221991B6-7229-42E9-BB79-4203688ED631}" presName="parTrans" presStyleLbl="sibTrans2D1" presStyleIdx="0" presStyleCnt="7"/>
      <dgm:spPr/>
    </dgm:pt>
    <dgm:pt modelId="{E426183C-5001-4C4C-A453-2CFD3180CCDE}" type="pres">
      <dgm:prSet presAssocID="{221991B6-7229-42E9-BB79-4203688ED631}" presName="connectorText" presStyleLbl="sibTrans2D1" presStyleIdx="0" presStyleCnt="7"/>
      <dgm:spPr/>
    </dgm:pt>
    <dgm:pt modelId="{E504F41C-2939-49A4-BB21-6B7BF137A476}" type="pres">
      <dgm:prSet presAssocID="{B6B038C5-F4A3-45F8-B565-D3FAA30E75CF}" presName="node" presStyleLbl="node1" presStyleIdx="0" presStyleCnt="7" custRadScaleRad="91548" custRadScaleInc="1644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7"/>
      <dgm:spPr/>
    </dgm:pt>
    <dgm:pt modelId="{E1DCD039-2FD7-4498-9ED4-EB3A7DD7B4B7}" type="pres">
      <dgm:prSet presAssocID="{09AB1707-4F2E-4A88-8315-788CEC87D489}" presName="connectorText" presStyleLbl="sibTrans2D1" presStyleIdx="1" presStyleCnt="7"/>
      <dgm:spPr/>
    </dgm:pt>
    <dgm:pt modelId="{C3370908-FF9D-408E-9115-487EDC98ABA9}" type="pres">
      <dgm:prSet presAssocID="{1D45D3DA-D17B-41C4-8AD9-71FF729AEF17}" presName="node" presStyleLbl="node1" presStyleIdx="1" presStyleCnt="7" custRadScaleRad="114403" custRadScaleInc="-3192">
        <dgm:presLayoutVars>
          <dgm:bulletEnabled val="1"/>
        </dgm:presLayoutVars>
      </dgm:prSet>
      <dgm:spPr/>
    </dgm:pt>
    <dgm:pt modelId="{390EB7DF-9426-4AEF-A4B2-CC9ECA1DAA03}" type="pres">
      <dgm:prSet presAssocID="{B79F2C4A-3B93-486A-8D82-015B38A7C725}" presName="parTrans" presStyleLbl="sibTrans2D1" presStyleIdx="2" presStyleCnt="7"/>
      <dgm:spPr/>
    </dgm:pt>
    <dgm:pt modelId="{0EEF1048-7F3E-401D-86D8-AC94BBF05797}" type="pres">
      <dgm:prSet presAssocID="{B79F2C4A-3B93-486A-8D82-015B38A7C725}" presName="connectorText" presStyleLbl="sibTrans2D1" presStyleIdx="2" presStyleCnt="7"/>
      <dgm:spPr/>
    </dgm:pt>
    <dgm:pt modelId="{E9098D54-4B2C-4D96-A426-9980A05EEE9B}" type="pres">
      <dgm:prSet presAssocID="{791C6538-4C20-4A44-A1FD-76402BB5086A}" presName="node" presStyleLbl="node1" presStyleIdx="2" presStyleCnt="7" custRadScaleRad="143737" custRadScaleInc="-62938">
        <dgm:presLayoutVars>
          <dgm:bulletEnabled val="1"/>
        </dgm:presLayoutVars>
      </dgm:prSet>
      <dgm:spPr/>
    </dgm:pt>
    <dgm:pt modelId="{1E82E062-5B73-4743-84A1-628932E1FB1E}" type="pres">
      <dgm:prSet presAssocID="{2E79BEDC-F9CF-4F23-A092-0553C617669B}" presName="parTrans" presStyleLbl="sibTrans2D1" presStyleIdx="3" presStyleCnt="7"/>
      <dgm:spPr/>
    </dgm:pt>
    <dgm:pt modelId="{4847318C-F79F-4313-87D8-E7E75E5D16E4}" type="pres">
      <dgm:prSet presAssocID="{2E79BEDC-F9CF-4F23-A092-0553C617669B}" presName="connectorText" presStyleLbl="sibTrans2D1" presStyleIdx="3" presStyleCnt="7"/>
      <dgm:spPr/>
    </dgm:pt>
    <dgm:pt modelId="{E41588E6-5A1C-4662-A0A1-6AEBA3CB2426}" type="pres">
      <dgm:prSet presAssocID="{F74C5D22-86F7-4C81-A0E5-E2524DD1C66D}" presName="node" presStyleLbl="node1" presStyleIdx="3" presStyleCnt="7" custRadScaleRad="191614" custRadScaleInc="-172760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4" presStyleCnt="7"/>
      <dgm:spPr/>
    </dgm:pt>
    <dgm:pt modelId="{3B82F80F-14DB-47E1-A42A-C71274FB76D9}" type="pres">
      <dgm:prSet presAssocID="{CF0413B4-C9DD-4031-AF58-29D35F14EA26}" presName="connectorText" presStyleLbl="sibTrans2D1" presStyleIdx="4" presStyleCnt="7"/>
      <dgm:spPr/>
    </dgm:pt>
    <dgm:pt modelId="{7B242A77-B35E-42C2-8927-0C33F4D3C551}" type="pres">
      <dgm:prSet presAssocID="{CE96EFC7-188B-4889-A190-069CAA9B5825}" presName="node" presStyleLbl="node1" presStyleIdx="4" presStyleCnt="7" custRadScaleRad="159504" custRadScaleInc="159987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5" presStyleCnt="7"/>
      <dgm:spPr/>
    </dgm:pt>
    <dgm:pt modelId="{B5FCB218-2988-415E-8DB3-57B7FCE5B08F}" type="pres">
      <dgm:prSet presAssocID="{F65EDDB6-49E6-4FDE-BE76-05B26FA0925E}" presName="connectorText" presStyleLbl="sibTrans2D1" presStyleIdx="5" presStyleCnt="7"/>
      <dgm:spPr/>
    </dgm:pt>
    <dgm:pt modelId="{ADCFFEF0-D269-4141-BEAB-1317F61D7CC8}" type="pres">
      <dgm:prSet presAssocID="{53D1C38E-AF5C-4A15-ABB2-82E89860F003}" presName="node" presStyleLbl="node1" presStyleIdx="5" presStyleCnt="7" custRadScaleRad="123016" custRadScaleInc="65120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6" presStyleCnt="7"/>
      <dgm:spPr/>
    </dgm:pt>
    <dgm:pt modelId="{6904167F-6B14-4B25-B461-E0815B25BD9F}" type="pres">
      <dgm:prSet presAssocID="{0F976561-1A67-44EC-8939-9D2F1B5EFF1D}" presName="connectorText" presStyleLbl="sibTrans2D1" presStyleIdx="6" presStyleCnt="7"/>
      <dgm:spPr/>
    </dgm:pt>
    <dgm:pt modelId="{FE1190EF-5A0A-46B8-88BB-89AB264E4116}" type="pres">
      <dgm:prSet presAssocID="{947D2A0F-7EB1-4DF1-815B-901C7BF24F07}" presName="node" presStyleLbl="node1" presStyleIdx="6" presStyleCnt="7" custRadScaleRad="105709" custRadScaleInc="18696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6" destOrd="0" parTransId="{0F976561-1A67-44EC-8939-9D2F1B5EFF1D}" sibTransId="{012A9C3F-F60C-4718-95C8-D8D4F8D4BA3D}"/>
    <dgm:cxn modelId="{181B6413-B122-43DD-92CD-DE3884950814}" type="presOf" srcId="{C8071833-F4A8-45BA-B43D-641790E572C8}" destId="{1D6D312F-3351-4AED-92BC-44A98217043A}" srcOrd="0" destOrd="0" presId="urn:microsoft.com/office/officeart/2005/8/layout/radial5"/>
    <dgm:cxn modelId="{AA4EEA1C-08BB-464C-9B71-1ADF0D354252}" type="presOf" srcId="{791C6538-4C20-4A44-A1FD-76402BB5086A}" destId="{E9098D54-4B2C-4D96-A426-9980A05EEE9B}" srcOrd="0" destOrd="0" presId="urn:microsoft.com/office/officeart/2005/8/layout/radial5"/>
    <dgm:cxn modelId="{DEB44A25-04E2-4366-B9AD-3309D47B1A69}" srcId="{C8071833-F4A8-45BA-B43D-641790E572C8}" destId="{791C6538-4C20-4A44-A1FD-76402BB5086A}" srcOrd="2" destOrd="0" parTransId="{B79F2C4A-3B93-486A-8D82-015B38A7C725}" sibTransId="{E4D523F0-B582-40A1-B18C-6AF017D94009}"/>
    <dgm:cxn modelId="{3A337125-D565-4518-AD19-75D0F489E24F}" type="presOf" srcId="{CF0413B4-C9DD-4031-AF58-29D35F14EA26}" destId="{3B82F80F-14DB-47E1-A42A-C71274FB76D9}" srcOrd="1" destOrd="0" presId="urn:microsoft.com/office/officeart/2005/8/layout/radial5"/>
    <dgm:cxn modelId="{2D440326-36C6-4CE3-896A-FF439A91F483}" type="presOf" srcId="{0F976561-1A67-44EC-8939-9D2F1B5EFF1D}" destId="{C04F7CDC-BC88-47A5-B2A5-91595F9489E3}" srcOrd="0" destOrd="0" presId="urn:microsoft.com/office/officeart/2005/8/layout/radial5"/>
    <dgm:cxn modelId="{8561DA2B-6434-40E0-92D0-9B9BD1F7A295}" type="presOf" srcId="{CF0413B4-C9DD-4031-AF58-29D35F14EA26}" destId="{7A99559A-A647-46DF-AF2E-C28E5CE9FDE5}" srcOrd="0" destOrd="0" presId="urn:microsoft.com/office/officeart/2005/8/layout/radial5"/>
    <dgm:cxn modelId="{DBD2AE3D-04A3-4846-8608-28745E0A8EF0}" type="presOf" srcId="{B6B038C5-F4A3-45F8-B565-D3FAA30E75CF}" destId="{E504F41C-2939-49A4-BB21-6B7BF137A476}" srcOrd="0" destOrd="0" presId="urn:microsoft.com/office/officeart/2005/8/layout/radial5"/>
    <dgm:cxn modelId="{9EB8063F-92E4-4F29-A4C9-8D383988018B}" type="presOf" srcId="{09AB1707-4F2E-4A88-8315-788CEC87D489}" destId="{B2E6C658-1297-4778-AE14-9B84DF4E59AE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09477069-1474-42CE-83BF-9F0EBAA1666B}" srcId="{C8071833-F4A8-45BA-B43D-641790E572C8}" destId="{53D1C38E-AF5C-4A15-ABB2-82E89860F003}" srcOrd="5" destOrd="0" parTransId="{F65EDDB6-49E6-4FDE-BE76-05B26FA0925E}" sibTransId="{A6FFD393-DA69-4869-8AF8-747B7966FE38}"/>
    <dgm:cxn modelId="{E3EA384A-A8DC-4FDF-A96B-AFE94D58496B}" type="presOf" srcId="{2E79BEDC-F9CF-4F23-A092-0553C617669B}" destId="{4847318C-F79F-4313-87D8-E7E75E5D16E4}" srcOrd="1" destOrd="0" presId="urn:microsoft.com/office/officeart/2005/8/layout/radial5"/>
    <dgm:cxn modelId="{A78F9C6C-DFA1-40C1-9C86-E8BD9ED374A1}" type="presOf" srcId="{0F976561-1A67-44EC-8939-9D2F1B5EFF1D}" destId="{6904167F-6B14-4B25-B461-E0815B25BD9F}" srcOrd="1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F05A5F50-BD6C-4014-86EC-A878C1E76389}" type="presOf" srcId="{09AB1707-4F2E-4A88-8315-788CEC87D489}" destId="{E1DCD039-2FD7-4498-9ED4-EB3A7DD7B4B7}" srcOrd="1" destOrd="0" presId="urn:microsoft.com/office/officeart/2005/8/layout/radial5"/>
    <dgm:cxn modelId="{AC646677-9D29-4061-85F9-1CB7DC57651F}" type="presOf" srcId="{B79F2C4A-3B93-486A-8D82-015B38A7C725}" destId="{0EEF1048-7F3E-401D-86D8-AC94BBF05797}" srcOrd="1" destOrd="0" presId="urn:microsoft.com/office/officeart/2005/8/layout/radial5"/>
    <dgm:cxn modelId="{CFC3227F-0FA2-40E0-B847-F214836D4F5E}" type="presOf" srcId="{1D45D3DA-D17B-41C4-8AD9-71FF729AEF17}" destId="{C3370908-FF9D-408E-9115-487EDC98ABA9}" srcOrd="0" destOrd="0" presId="urn:microsoft.com/office/officeart/2005/8/layout/radial5"/>
    <dgm:cxn modelId="{60FB009D-D89E-401D-B479-01F7C48F3CC8}" type="presOf" srcId="{CE96EFC7-188B-4889-A190-069CAA9B5825}" destId="{7B242A77-B35E-42C2-8927-0C33F4D3C551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77A119AF-0B75-4A7F-ABD4-6D878339FEA4}" type="presOf" srcId="{F65EDDB6-49E6-4FDE-BE76-05B26FA0925E}" destId="{6E1FE8F9-EF37-41FA-8507-FB81685E9707}" srcOrd="0" destOrd="0" presId="urn:microsoft.com/office/officeart/2005/8/layout/radial5"/>
    <dgm:cxn modelId="{24DF9EBD-B439-4349-B783-763A4B691F21}" type="presOf" srcId="{F65EDDB6-49E6-4FDE-BE76-05B26FA0925E}" destId="{B5FCB218-2988-415E-8DB3-57B7FCE5B08F}" srcOrd="1" destOrd="0" presId="urn:microsoft.com/office/officeart/2005/8/layout/radial5"/>
    <dgm:cxn modelId="{C3190ED1-854B-4FEF-AE34-20600F313450}" type="presOf" srcId="{947D2A0F-7EB1-4DF1-815B-901C7BF24F07}" destId="{FE1190EF-5A0A-46B8-88BB-89AB264E4116}" srcOrd="0" destOrd="0" presId="urn:microsoft.com/office/officeart/2005/8/layout/radial5"/>
    <dgm:cxn modelId="{137C75D9-15EC-4FF3-9EF1-7EFA3C3AA1E3}" type="presOf" srcId="{221991B6-7229-42E9-BB79-4203688ED631}" destId="{C73FEDD4-7DB1-4922-BF4B-FFB059E8B358}" srcOrd="0" destOrd="0" presId="urn:microsoft.com/office/officeart/2005/8/layout/radial5"/>
    <dgm:cxn modelId="{DCAAC9DE-08A5-44D9-A2AE-D6D0CCA48EE8}" type="presOf" srcId="{221991B6-7229-42E9-BB79-4203688ED631}" destId="{E426183C-5001-4C4C-A453-2CFD3180CCDE}" srcOrd="1" destOrd="0" presId="urn:microsoft.com/office/officeart/2005/8/layout/radial5"/>
    <dgm:cxn modelId="{7E1F30E9-9348-4288-9500-B0F90585B33B}" srcId="{C8071833-F4A8-45BA-B43D-641790E572C8}" destId="{CE96EFC7-188B-4889-A190-069CAA9B5825}" srcOrd="4" destOrd="0" parTransId="{CF0413B4-C9DD-4031-AF58-29D35F14EA26}" sibTransId="{597F205A-034E-429F-BC03-727E54C30710}"/>
    <dgm:cxn modelId="{9ADA0BEB-3D40-445A-A550-E8E3DB7374BA}" srcId="{C8071833-F4A8-45BA-B43D-641790E572C8}" destId="{F74C5D22-86F7-4C81-A0E5-E2524DD1C66D}" srcOrd="3" destOrd="0" parTransId="{2E79BEDC-F9CF-4F23-A092-0553C617669B}" sibTransId="{E374C27A-59CD-4524-8927-260122B2D1A4}"/>
    <dgm:cxn modelId="{720502EF-D039-4177-960E-FBD5F35F5918}" type="presOf" srcId="{F74C5D22-86F7-4C81-A0E5-E2524DD1C66D}" destId="{E41588E6-5A1C-4662-A0A1-6AEBA3CB2426}" srcOrd="0" destOrd="0" presId="urn:microsoft.com/office/officeart/2005/8/layout/radial5"/>
    <dgm:cxn modelId="{645B38F2-6F35-4D82-A0CA-1A19A0F77EA1}" type="presOf" srcId="{2E79BEDC-F9CF-4F23-A092-0553C617669B}" destId="{1E82E062-5B73-4743-84A1-628932E1FB1E}" srcOrd="0" destOrd="0" presId="urn:microsoft.com/office/officeart/2005/8/layout/radial5"/>
    <dgm:cxn modelId="{23F201F6-3B3B-4DB8-AC48-3F078DB1D97A}" type="presOf" srcId="{4F57A45C-76FA-40D8-A173-87C389C606E6}" destId="{C6B245EC-85CB-4C37-A166-90D27D0CFFFF}" srcOrd="0" destOrd="0" presId="urn:microsoft.com/office/officeart/2005/8/layout/radial5"/>
    <dgm:cxn modelId="{211EA5FA-91E5-4E64-BD37-C9DAFA3B9F8D}" type="presOf" srcId="{53D1C38E-AF5C-4A15-ABB2-82E89860F003}" destId="{ADCFFEF0-D269-4141-BEAB-1317F61D7CC8}" srcOrd="0" destOrd="0" presId="urn:microsoft.com/office/officeart/2005/8/layout/radial5"/>
    <dgm:cxn modelId="{E39F90FC-98E8-4E89-8552-CA05CC3A7404}" type="presOf" srcId="{B79F2C4A-3B93-486A-8D82-015B38A7C725}" destId="{390EB7DF-9426-4AEF-A4B2-CC9ECA1DAA03}" srcOrd="0" destOrd="0" presId="urn:microsoft.com/office/officeart/2005/8/layout/radial5"/>
    <dgm:cxn modelId="{7E240CD6-334A-4DF9-8A36-84718F26303E}" type="presParOf" srcId="{C6B245EC-85CB-4C37-A166-90D27D0CFFFF}" destId="{1D6D312F-3351-4AED-92BC-44A98217043A}" srcOrd="0" destOrd="0" presId="urn:microsoft.com/office/officeart/2005/8/layout/radial5"/>
    <dgm:cxn modelId="{60F9D242-532E-4D9D-9C13-032E257414F8}" type="presParOf" srcId="{C6B245EC-85CB-4C37-A166-90D27D0CFFFF}" destId="{C73FEDD4-7DB1-4922-BF4B-FFB059E8B358}" srcOrd="1" destOrd="0" presId="urn:microsoft.com/office/officeart/2005/8/layout/radial5"/>
    <dgm:cxn modelId="{130EE3AC-BB3B-4880-8A4A-9D1C6E896257}" type="presParOf" srcId="{C73FEDD4-7DB1-4922-BF4B-FFB059E8B358}" destId="{E426183C-5001-4C4C-A453-2CFD3180CCDE}" srcOrd="0" destOrd="0" presId="urn:microsoft.com/office/officeart/2005/8/layout/radial5"/>
    <dgm:cxn modelId="{95374092-39E9-4D3A-9CD3-194440172C66}" type="presParOf" srcId="{C6B245EC-85CB-4C37-A166-90D27D0CFFFF}" destId="{E504F41C-2939-49A4-BB21-6B7BF137A476}" srcOrd="2" destOrd="0" presId="urn:microsoft.com/office/officeart/2005/8/layout/radial5"/>
    <dgm:cxn modelId="{DF94EF2F-96BD-4E32-870C-F04D44501C8D}" type="presParOf" srcId="{C6B245EC-85CB-4C37-A166-90D27D0CFFFF}" destId="{B2E6C658-1297-4778-AE14-9B84DF4E59AE}" srcOrd="3" destOrd="0" presId="urn:microsoft.com/office/officeart/2005/8/layout/radial5"/>
    <dgm:cxn modelId="{835E5CB3-22DE-4743-ADC3-7B2814A48C0A}" type="presParOf" srcId="{B2E6C658-1297-4778-AE14-9B84DF4E59AE}" destId="{E1DCD039-2FD7-4498-9ED4-EB3A7DD7B4B7}" srcOrd="0" destOrd="0" presId="urn:microsoft.com/office/officeart/2005/8/layout/radial5"/>
    <dgm:cxn modelId="{AC2B43D3-3B43-4E7C-9B50-2A491C908C29}" type="presParOf" srcId="{C6B245EC-85CB-4C37-A166-90D27D0CFFFF}" destId="{C3370908-FF9D-408E-9115-487EDC98ABA9}" srcOrd="4" destOrd="0" presId="urn:microsoft.com/office/officeart/2005/8/layout/radial5"/>
    <dgm:cxn modelId="{0D1AF7F0-24A5-4FD8-A91B-2C528000FBBB}" type="presParOf" srcId="{C6B245EC-85CB-4C37-A166-90D27D0CFFFF}" destId="{390EB7DF-9426-4AEF-A4B2-CC9ECA1DAA03}" srcOrd="5" destOrd="0" presId="urn:microsoft.com/office/officeart/2005/8/layout/radial5"/>
    <dgm:cxn modelId="{95E18BD9-1A47-4823-A481-8D12D7771E6E}" type="presParOf" srcId="{390EB7DF-9426-4AEF-A4B2-CC9ECA1DAA03}" destId="{0EEF1048-7F3E-401D-86D8-AC94BBF05797}" srcOrd="0" destOrd="0" presId="urn:microsoft.com/office/officeart/2005/8/layout/radial5"/>
    <dgm:cxn modelId="{438DB633-A039-48DB-8FD3-7FFE8CDBD06F}" type="presParOf" srcId="{C6B245EC-85CB-4C37-A166-90D27D0CFFFF}" destId="{E9098D54-4B2C-4D96-A426-9980A05EEE9B}" srcOrd="6" destOrd="0" presId="urn:microsoft.com/office/officeart/2005/8/layout/radial5"/>
    <dgm:cxn modelId="{4AA8FDFC-DA1E-43AA-93EC-CEED8B628BB9}" type="presParOf" srcId="{C6B245EC-85CB-4C37-A166-90D27D0CFFFF}" destId="{1E82E062-5B73-4743-84A1-628932E1FB1E}" srcOrd="7" destOrd="0" presId="urn:microsoft.com/office/officeart/2005/8/layout/radial5"/>
    <dgm:cxn modelId="{67090027-69CB-4722-B4A2-D2452A881DF5}" type="presParOf" srcId="{1E82E062-5B73-4743-84A1-628932E1FB1E}" destId="{4847318C-F79F-4313-87D8-E7E75E5D16E4}" srcOrd="0" destOrd="0" presId="urn:microsoft.com/office/officeart/2005/8/layout/radial5"/>
    <dgm:cxn modelId="{AB963CE8-C6AD-4541-A389-9B51D9380959}" type="presParOf" srcId="{C6B245EC-85CB-4C37-A166-90D27D0CFFFF}" destId="{E41588E6-5A1C-4662-A0A1-6AEBA3CB2426}" srcOrd="8" destOrd="0" presId="urn:microsoft.com/office/officeart/2005/8/layout/radial5"/>
    <dgm:cxn modelId="{9D10D2B5-AC21-4308-A434-43D88F81FFFF}" type="presParOf" srcId="{C6B245EC-85CB-4C37-A166-90D27D0CFFFF}" destId="{7A99559A-A647-46DF-AF2E-C28E5CE9FDE5}" srcOrd="9" destOrd="0" presId="urn:microsoft.com/office/officeart/2005/8/layout/radial5"/>
    <dgm:cxn modelId="{0F319FA4-4019-4E96-BEB2-B1FE0F8EAC88}" type="presParOf" srcId="{7A99559A-A647-46DF-AF2E-C28E5CE9FDE5}" destId="{3B82F80F-14DB-47E1-A42A-C71274FB76D9}" srcOrd="0" destOrd="0" presId="urn:microsoft.com/office/officeart/2005/8/layout/radial5"/>
    <dgm:cxn modelId="{D43C2413-1572-4317-8E02-42B877DF1A44}" type="presParOf" srcId="{C6B245EC-85CB-4C37-A166-90D27D0CFFFF}" destId="{7B242A77-B35E-42C2-8927-0C33F4D3C551}" srcOrd="10" destOrd="0" presId="urn:microsoft.com/office/officeart/2005/8/layout/radial5"/>
    <dgm:cxn modelId="{D2C733B7-A3B2-4678-9CFA-830569117A3D}" type="presParOf" srcId="{C6B245EC-85CB-4C37-A166-90D27D0CFFFF}" destId="{6E1FE8F9-EF37-41FA-8507-FB81685E9707}" srcOrd="11" destOrd="0" presId="urn:microsoft.com/office/officeart/2005/8/layout/radial5"/>
    <dgm:cxn modelId="{6741CA6A-A075-4F01-A85E-0685B4B80AFB}" type="presParOf" srcId="{6E1FE8F9-EF37-41FA-8507-FB81685E9707}" destId="{B5FCB218-2988-415E-8DB3-57B7FCE5B08F}" srcOrd="0" destOrd="0" presId="urn:microsoft.com/office/officeart/2005/8/layout/radial5"/>
    <dgm:cxn modelId="{DB837AE3-571D-4F9E-B889-5946772D1331}" type="presParOf" srcId="{C6B245EC-85CB-4C37-A166-90D27D0CFFFF}" destId="{ADCFFEF0-D269-4141-BEAB-1317F61D7CC8}" srcOrd="12" destOrd="0" presId="urn:microsoft.com/office/officeart/2005/8/layout/radial5"/>
    <dgm:cxn modelId="{C65ADA21-E548-44B4-BE57-E5F0EC01107C}" type="presParOf" srcId="{C6B245EC-85CB-4C37-A166-90D27D0CFFFF}" destId="{C04F7CDC-BC88-47A5-B2A5-91595F9489E3}" srcOrd="13" destOrd="0" presId="urn:microsoft.com/office/officeart/2005/8/layout/radial5"/>
    <dgm:cxn modelId="{E027ED6D-085A-49C9-8014-EBE279EA527A}" type="presParOf" srcId="{C04F7CDC-BC88-47A5-B2A5-91595F9489E3}" destId="{6904167F-6B14-4B25-B461-E0815B25BD9F}" srcOrd="0" destOrd="0" presId="urn:microsoft.com/office/officeart/2005/8/layout/radial5"/>
    <dgm:cxn modelId="{267EA619-CCA6-4AD4-AE9C-BD0116F0990A}" type="presParOf" srcId="{C6B245EC-85CB-4C37-A166-90D27D0CFFFF}" destId="{FE1190EF-5A0A-46B8-88BB-89AB264E4116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/>
      <dgm:t>
        <a:bodyPr/>
        <a:lstStyle/>
        <a:p>
          <a:r>
            <a:rPr lang="en-GB" sz="800" b="1" dirty="0">
              <a:solidFill>
                <a:schemeClr val="tx1"/>
              </a:solidFill>
            </a:rPr>
            <a:t>Entrepreneurial characteristics</a:t>
          </a: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Creativity</a:t>
          </a: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Risk-taking</a:t>
          </a: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</a:rPr>
            <a:t>Determination </a:t>
          </a: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50" b="1" dirty="0">
              <a:solidFill>
                <a:schemeClr val="tx1"/>
              </a:solidFill>
            </a:rPr>
            <a:t>C</a:t>
          </a:r>
          <a:r>
            <a:rPr lang="en-GB" sz="1000" b="1" dirty="0">
              <a:solidFill>
                <a:schemeClr val="tx1"/>
              </a:solidFill>
            </a:rPr>
            <a:t>onfidence</a:t>
          </a:r>
          <a:endParaRPr lang="en-GB" sz="1050" b="1" dirty="0">
            <a:solidFill>
              <a:schemeClr val="tx1"/>
            </a:solidFill>
          </a:endParaRP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CC169F8-7227-4791-B8DA-CBE5FE033E8B}" type="pres">
      <dgm:prSet presAssocID="{138A40DB-DD80-4213-B8CF-325E821D9921}" presName="centerShape" presStyleLbl="node0" presStyleIdx="0" presStyleCnt="1" custScaleX="155307" custScaleY="128138" custLinFactNeighborX="-1085" custLinFactNeighborY="-14618"/>
      <dgm:spPr/>
    </dgm:pt>
    <dgm:pt modelId="{0CA1964D-C704-44EE-815B-744F53C2474C}" type="pres">
      <dgm:prSet presAssocID="{D884297C-D24A-4F22-8242-D82964C505F3}" presName="parTrans" presStyleLbl="bgSibTrans2D1" presStyleIdx="0" presStyleCnt="4"/>
      <dgm:spPr/>
    </dgm:pt>
    <dgm:pt modelId="{16D64BC4-9D1B-4683-901E-BC39F62719C2}" type="pres">
      <dgm:prSet presAssocID="{C4487E1E-1055-497E-8C31-8E16EDB27219}" presName="node" presStyleLbl="node1" presStyleIdx="0" presStyleCnt="4" custScaleX="115317" custRadScaleRad="145021" custRadScaleInc="-44757">
        <dgm:presLayoutVars>
          <dgm:bulletEnabled val="1"/>
        </dgm:presLayoutVars>
      </dgm:prSet>
      <dgm:spPr/>
    </dgm:pt>
    <dgm:pt modelId="{096CC331-234A-4BE6-B2E4-A22C41E35F07}" type="pres">
      <dgm:prSet presAssocID="{C8E5A48F-41BF-4115-AB76-62AF46C8D764}" presName="parTrans" presStyleLbl="bgSibTrans2D1" presStyleIdx="1" presStyleCnt="4"/>
      <dgm:spPr/>
    </dgm:pt>
    <dgm:pt modelId="{51B61945-EBFB-433E-92A0-5C7565C354C2}" type="pres">
      <dgm:prSet presAssocID="{248BC0DF-12E9-42CD-84DB-9433B33CF1C1}" presName="node" presStyleLbl="node1" presStyleIdx="1" presStyleCnt="4" custScaleX="122393" custRadScaleRad="161028" custRadScaleInc="-81633">
        <dgm:presLayoutVars>
          <dgm:bulletEnabled val="1"/>
        </dgm:presLayoutVars>
      </dgm:prSet>
      <dgm:spPr/>
    </dgm:pt>
    <dgm:pt modelId="{86D46AF3-13BC-43C1-A5D5-4C217F42BC5D}" type="pres">
      <dgm:prSet presAssocID="{D518CD37-C600-4AD3-B18E-7AE3E2B985FA}" presName="parTrans" presStyleLbl="bgSibTrans2D1" presStyleIdx="2" presStyleCnt="4"/>
      <dgm:spPr/>
    </dgm:pt>
    <dgm:pt modelId="{98B6FC41-7F39-49D9-AA40-5AE2409D65B3}" type="pres">
      <dgm:prSet presAssocID="{AD46054B-01A3-4F94-99CF-81F50876E666}" presName="node" presStyleLbl="node1" presStyleIdx="2" presStyleCnt="4" custScaleX="117756" custRadScaleRad="153430" custRadScaleInc="78218">
        <dgm:presLayoutVars>
          <dgm:bulletEnabled val="1"/>
        </dgm:presLayoutVars>
      </dgm:prSet>
      <dgm:spPr/>
    </dgm:pt>
    <dgm:pt modelId="{E5425AE0-CB56-4A6F-8040-C6EF86F35CAF}" type="pres">
      <dgm:prSet presAssocID="{4616828E-3215-411C-9407-D5EC2ECFA9A3}" presName="parTrans" presStyleLbl="bgSibTrans2D1" presStyleIdx="3" presStyleCnt="4"/>
      <dgm:spPr/>
    </dgm:pt>
    <dgm:pt modelId="{7F7DD009-CA55-42CA-95DF-A40857F33888}" type="pres">
      <dgm:prSet presAssocID="{C48F3548-2651-4BE1-89C0-C626D01E1CC5}" presName="node" presStyleLbl="node1" presStyleIdx="3" presStyleCnt="4" custScaleX="117757" custRadScaleRad="133771" custRadScaleInc="45721">
        <dgm:presLayoutVars>
          <dgm:bulletEnabled val="1"/>
        </dgm:presLayoutVars>
      </dgm:prSet>
      <dgm:spPr/>
    </dgm:pt>
  </dgm:ptLst>
  <dgm:cxnLst>
    <dgm:cxn modelId="{750F8005-C8F0-4843-B224-68ED2C6BD1FB}" type="presOf" srcId="{36CDEFF6-1B6F-4715-84BA-24AC9091AB2E}" destId="{2CF83788-AB82-4C39-A844-BBBDC544A0FF}" srcOrd="0" destOrd="0" presId="urn:microsoft.com/office/officeart/2005/8/layout/radial4"/>
    <dgm:cxn modelId="{22200E34-01AB-4BE5-9FFE-7E3FE2F8E861}" type="presOf" srcId="{248BC0DF-12E9-42CD-84DB-9433B33CF1C1}" destId="{51B61945-EBFB-433E-92A0-5C7565C354C2}" srcOrd="0" destOrd="0" presId="urn:microsoft.com/office/officeart/2005/8/layout/radial4"/>
    <dgm:cxn modelId="{ADE83F69-4F37-4E2C-BA2F-2A6DF1E4C094}" type="presOf" srcId="{C48F3548-2651-4BE1-89C0-C626D01E1CC5}" destId="{7F7DD009-CA55-42CA-95DF-A40857F33888}" srcOrd="0" destOrd="0" presId="urn:microsoft.com/office/officeart/2005/8/layout/radial4"/>
    <dgm:cxn modelId="{9F7CA04B-140C-4CFC-9EE5-A10477A0D723}" type="presOf" srcId="{C8E5A48F-41BF-4115-AB76-62AF46C8D764}" destId="{096CC331-234A-4BE6-B2E4-A22C41E35F07}" srcOrd="0" destOrd="0" presId="urn:microsoft.com/office/officeart/2005/8/layout/radial4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B38E9751-CE81-43B0-82E9-CAE5DA0E472E}" type="presOf" srcId="{AD46054B-01A3-4F94-99CF-81F50876E666}" destId="{98B6FC41-7F39-49D9-AA40-5AE2409D65B3}" srcOrd="0" destOrd="0" presId="urn:microsoft.com/office/officeart/2005/8/layout/radial4"/>
    <dgm:cxn modelId="{E5848276-5A39-4074-8D57-77C746DC0FB3}" type="presOf" srcId="{D884297C-D24A-4F22-8242-D82964C505F3}" destId="{0CA1964D-C704-44EE-815B-744F53C2474C}" srcOrd="0" destOrd="0" presId="urn:microsoft.com/office/officeart/2005/8/layout/radial4"/>
    <dgm:cxn modelId="{E1C50D7E-F044-4EB2-A8D8-4CF5D4053AE5}" type="presOf" srcId="{D518CD37-C600-4AD3-B18E-7AE3E2B985FA}" destId="{86D46AF3-13BC-43C1-A5D5-4C217F42BC5D}" srcOrd="0" destOrd="0" presId="urn:microsoft.com/office/officeart/2005/8/layout/radial4"/>
    <dgm:cxn modelId="{1E9CCC89-7861-409A-8D85-791EDA6E5D7C}" type="presOf" srcId="{138A40DB-DD80-4213-B8CF-325E821D9921}" destId="{ACC169F8-7227-4791-B8DA-CBE5FE033E8B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716F0B90-857C-4B57-A3F5-E40995BCAA87}" type="presOf" srcId="{C4487E1E-1055-497E-8C31-8E16EDB27219}" destId="{16D64BC4-9D1B-4683-901E-BC39F62719C2}" srcOrd="0" destOrd="0" presId="urn:microsoft.com/office/officeart/2005/8/layout/radial4"/>
    <dgm:cxn modelId="{B01810B1-8A43-45CC-8D7D-785413F108E9}" type="presOf" srcId="{4616828E-3215-411C-9407-D5EC2ECFA9A3}" destId="{E5425AE0-CB56-4A6F-8040-C6EF86F35CAF}" srcOrd="0" destOrd="0" presId="urn:microsoft.com/office/officeart/2005/8/layout/radial4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DB6B4122-9B3E-48B6-BF81-4FB7AD46CC26}" type="presParOf" srcId="{2CF83788-AB82-4C39-A844-BBBDC544A0FF}" destId="{ACC169F8-7227-4791-B8DA-CBE5FE033E8B}" srcOrd="0" destOrd="0" presId="urn:microsoft.com/office/officeart/2005/8/layout/radial4"/>
    <dgm:cxn modelId="{74D3CE42-1BB9-4325-BB8E-FBE71063D59B}" type="presParOf" srcId="{2CF83788-AB82-4C39-A844-BBBDC544A0FF}" destId="{0CA1964D-C704-44EE-815B-744F53C2474C}" srcOrd="1" destOrd="0" presId="urn:microsoft.com/office/officeart/2005/8/layout/radial4"/>
    <dgm:cxn modelId="{7D83181F-0F16-4E2C-9EFD-4D4DCDD88E23}" type="presParOf" srcId="{2CF83788-AB82-4C39-A844-BBBDC544A0FF}" destId="{16D64BC4-9D1B-4683-901E-BC39F62719C2}" srcOrd="2" destOrd="0" presId="urn:microsoft.com/office/officeart/2005/8/layout/radial4"/>
    <dgm:cxn modelId="{606934C6-9774-4D0B-9906-6BF4402EBE43}" type="presParOf" srcId="{2CF83788-AB82-4C39-A844-BBBDC544A0FF}" destId="{096CC331-234A-4BE6-B2E4-A22C41E35F07}" srcOrd="3" destOrd="0" presId="urn:microsoft.com/office/officeart/2005/8/layout/radial4"/>
    <dgm:cxn modelId="{3FA61777-272D-4415-AA54-FD90EEBA8878}" type="presParOf" srcId="{2CF83788-AB82-4C39-A844-BBBDC544A0FF}" destId="{51B61945-EBFB-433E-92A0-5C7565C354C2}" srcOrd="4" destOrd="0" presId="urn:microsoft.com/office/officeart/2005/8/layout/radial4"/>
    <dgm:cxn modelId="{1B413232-65D3-4EDC-BC38-5E70C89D5F33}" type="presParOf" srcId="{2CF83788-AB82-4C39-A844-BBBDC544A0FF}" destId="{86D46AF3-13BC-43C1-A5D5-4C217F42BC5D}" srcOrd="5" destOrd="0" presId="urn:microsoft.com/office/officeart/2005/8/layout/radial4"/>
    <dgm:cxn modelId="{AEBA0126-D673-4641-95E9-F732F0AD261F}" type="presParOf" srcId="{2CF83788-AB82-4C39-A844-BBBDC544A0FF}" destId="{98B6FC41-7F39-49D9-AA40-5AE2409D65B3}" srcOrd="6" destOrd="0" presId="urn:microsoft.com/office/officeart/2005/8/layout/radial4"/>
    <dgm:cxn modelId="{DF9D4495-C82C-4A92-8EB9-D27AE7CE111E}" type="presParOf" srcId="{2CF83788-AB82-4C39-A844-BBBDC544A0FF}" destId="{E5425AE0-CB56-4A6F-8040-C6EF86F35CAF}" srcOrd="7" destOrd="0" presId="urn:microsoft.com/office/officeart/2005/8/layout/radial4"/>
    <dgm:cxn modelId="{7A4E4659-F5E8-41A2-95AA-828A2A663FB2}" type="presParOf" srcId="{2CF83788-AB82-4C39-A844-BBBDC544A0FF}" destId="{7F7DD009-CA55-42CA-95DF-A40857F3388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>
              <a:solidFill>
                <a:schemeClr val="tx1"/>
              </a:solidFill>
            </a:rPr>
            <a:t>Aims and objectives</a:t>
          </a: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Growth</a:t>
          </a: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Market share</a:t>
          </a: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1000" b="0" dirty="0">
              <a:solidFill>
                <a:schemeClr val="tx1"/>
              </a:solidFill>
            </a:rPr>
            <a:t>Profit</a:t>
          </a: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750" b="0" dirty="0">
              <a:solidFill>
                <a:schemeClr val="tx1"/>
              </a:solidFill>
            </a:rPr>
            <a:t>Providing a service</a:t>
          </a: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900" b="0" dirty="0">
              <a:solidFill>
                <a:schemeClr val="tx1"/>
              </a:solidFill>
            </a:rPr>
            <a:t>Survival</a:t>
          </a: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6D312F-3351-4AED-92BC-44A98217043A}" type="pres">
      <dgm:prSet presAssocID="{C8071833-F4A8-45BA-B43D-641790E572C8}" presName="centerShape" presStyleLbl="node0" presStyleIdx="0" presStyleCnt="1" custScaleX="136484" custScaleY="119451" custLinFactNeighborX="13503" custLinFactNeighborY="10906"/>
      <dgm:spPr/>
    </dgm:pt>
    <dgm:pt modelId="{C73FEDD4-7DB1-4922-BF4B-FFB059E8B358}" type="pres">
      <dgm:prSet presAssocID="{221991B6-7229-42E9-BB79-4203688ED631}" presName="parTrans" presStyleLbl="sibTrans2D1" presStyleIdx="0" presStyleCnt="5"/>
      <dgm:spPr/>
    </dgm:pt>
    <dgm:pt modelId="{E426183C-5001-4C4C-A453-2CFD3180CCDE}" type="pres">
      <dgm:prSet presAssocID="{221991B6-7229-42E9-BB79-4203688ED631}" presName="connectorText" presStyleLbl="sibTrans2D1" presStyleIdx="0" presStyleCnt="5"/>
      <dgm:spPr/>
    </dgm:pt>
    <dgm:pt modelId="{E504F41C-2939-49A4-BB21-6B7BF137A476}" type="pres">
      <dgm:prSet presAssocID="{B6B038C5-F4A3-45F8-B565-D3FAA30E75CF}" presName="node" presStyleLbl="node1" presStyleIdx="0" presStyleCnt="5" custRadScaleRad="112159" custRadScaleInc="38703">
        <dgm:presLayoutVars>
          <dgm:bulletEnabled val="1"/>
        </dgm:presLayoutVars>
      </dgm:prSet>
      <dgm:spPr/>
    </dgm:pt>
    <dgm:pt modelId="{B2E6C658-1297-4778-AE14-9B84DF4E59AE}" type="pres">
      <dgm:prSet presAssocID="{09AB1707-4F2E-4A88-8315-788CEC87D489}" presName="parTrans" presStyleLbl="sibTrans2D1" presStyleIdx="1" presStyleCnt="5"/>
      <dgm:spPr/>
    </dgm:pt>
    <dgm:pt modelId="{E1DCD039-2FD7-4498-9ED4-EB3A7DD7B4B7}" type="pres">
      <dgm:prSet presAssocID="{09AB1707-4F2E-4A88-8315-788CEC87D489}" presName="connectorText" presStyleLbl="sibTrans2D1" presStyleIdx="1" presStyleCnt="5"/>
      <dgm:spPr/>
    </dgm:pt>
    <dgm:pt modelId="{C3370908-FF9D-408E-9115-487EDC98ABA9}" type="pres">
      <dgm:prSet presAssocID="{1D45D3DA-D17B-41C4-8AD9-71FF729AEF17}" presName="node" presStyleLbl="node1" presStyleIdx="1" presStyleCnt="5" custRadScaleRad="132416" custRadScaleInc="-44381">
        <dgm:presLayoutVars>
          <dgm:bulletEnabled val="1"/>
        </dgm:presLayoutVars>
      </dgm:prSet>
      <dgm:spPr/>
    </dgm:pt>
    <dgm:pt modelId="{7A99559A-A647-46DF-AF2E-C28E5CE9FDE5}" type="pres">
      <dgm:prSet presAssocID="{CF0413B4-C9DD-4031-AF58-29D35F14EA26}" presName="parTrans" presStyleLbl="sibTrans2D1" presStyleIdx="2" presStyleCnt="5"/>
      <dgm:spPr/>
    </dgm:pt>
    <dgm:pt modelId="{3B82F80F-14DB-47E1-A42A-C71274FB76D9}" type="pres">
      <dgm:prSet presAssocID="{CF0413B4-C9DD-4031-AF58-29D35F14EA26}" presName="connectorText" presStyleLbl="sibTrans2D1" presStyleIdx="2" presStyleCnt="5"/>
      <dgm:spPr/>
    </dgm:pt>
    <dgm:pt modelId="{7B242A77-B35E-42C2-8927-0C33F4D3C551}" type="pres">
      <dgm:prSet presAssocID="{CE96EFC7-188B-4889-A190-069CAA9B5825}" presName="node" presStyleLbl="node1" presStyleIdx="2" presStyleCnt="5" custRadScaleRad="162607" custRadScaleInc="-162749">
        <dgm:presLayoutVars>
          <dgm:bulletEnabled val="1"/>
        </dgm:presLayoutVars>
      </dgm:prSet>
      <dgm:spPr/>
    </dgm:pt>
    <dgm:pt modelId="{6E1FE8F9-EF37-41FA-8507-FB81685E9707}" type="pres">
      <dgm:prSet presAssocID="{F65EDDB6-49E6-4FDE-BE76-05B26FA0925E}" presName="parTrans" presStyleLbl="sibTrans2D1" presStyleIdx="3" presStyleCnt="5"/>
      <dgm:spPr/>
    </dgm:pt>
    <dgm:pt modelId="{B5FCB218-2988-415E-8DB3-57B7FCE5B08F}" type="pres">
      <dgm:prSet presAssocID="{F65EDDB6-49E6-4FDE-BE76-05B26FA0925E}" presName="connectorText" presStyleLbl="sibTrans2D1" presStyleIdx="3" presStyleCnt="5"/>
      <dgm:spPr/>
    </dgm:pt>
    <dgm:pt modelId="{ADCFFEF0-D269-4141-BEAB-1317F61D7CC8}" type="pres">
      <dgm:prSet presAssocID="{53D1C38E-AF5C-4A15-ABB2-82E89860F003}" presName="node" presStyleLbl="node1" presStyleIdx="3" presStyleCnt="5" custRadScaleRad="104482" custRadScaleInc="169905">
        <dgm:presLayoutVars>
          <dgm:bulletEnabled val="1"/>
        </dgm:presLayoutVars>
      </dgm:prSet>
      <dgm:spPr/>
    </dgm:pt>
    <dgm:pt modelId="{C04F7CDC-BC88-47A5-B2A5-91595F9489E3}" type="pres">
      <dgm:prSet presAssocID="{0F976561-1A67-44EC-8939-9D2F1B5EFF1D}" presName="parTrans" presStyleLbl="sibTrans2D1" presStyleIdx="4" presStyleCnt="5"/>
      <dgm:spPr/>
    </dgm:pt>
    <dgm:pt modelId="{6904167F-6B14-4B25-B461-E0815B25BD9F}" type="pres">
      <dgm:prSet presAssocID="{0F976561-1A67-44EC-8939-9D2F1B5EFF1D}" presName="connectorText" presStyleLbl="sibTrans2D1" presStyleIdx="4" presStyleCnt="5"/>
      <dgm:spPr/>
    </dgm:pt>
    <dgm:pt modelId="{FE1190EF-5A0A-46B8-88BB-89AB264E4116}" type="pres">
      <dgm:prSet presAssocID="{947D2A0F-7EB1-4DF1-815B-901C7BF24F07}" presName="node" presStyleLbl="node1" presStyleIdx="4" presStyleCnt="5" custRadScaleRad="90109" custRadScaleInc="103397">
        <dgm:presLayoutVars>
          <dgm:bulletEnabled val="1"/>
        </dgm:presLayoutVars>
      </dgm:prSet>
      <dgm:spPr/>
    </dgm:pt>
  </dgm:ptLst>
  <dgm:cxnLst>
    <dgm:cxn modelId="{562BBD01-9B50-4D46-B6B0-C69E5D7BF35B}" srcId="{C8071833-F4A8-45BA-B43D-641790E572C8}" destId="{947D2A0F-7EB1-4DF1-815B-901C7BF24F07}" srcOrd="4" destOrd="0" parTransId="{0F976561-1A67-44EC-8939-9D2F1B5EFF1D}" sibTransId="{012A9C3F-F60C-4718-95C8-D8D4F8D4BA3D}"/>
    <dgm:cxn modelId="{F6D45505-A1E2-494A-BC2B-8E8C1787C3BA}" type="presOf" srcId="{221991B6-7229-42E9-BB79-4203688ED631}" destId="{C73FEDD4-7DB1-4922-BF4B-FFB059E8B358}" srcOrd="0" destOrd="0" presId="urn:microsoft.com/office/officeart/2005/8/layout/radial5"/>
    <dgm:cxn modelId="{5E294310-6954-43CF-9412-7B6F08CBAA6C}" type="presOf" srcId="{F65EDDB6-49E6-4FDE-BE76-05B26FA0925E}" destId="{B5FCB218-2988-415E-8DB3-57B7FCE5B08F}" srcOrd="1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99803D43-40B0-4883-9C00-9398F75E1ECA}" type="presOf" srcId="{09AB1707-4F2E-4A88-8315-788CEC87D489}" destId="{E1DCD039-2FD7-4498-9ED4-EB3A7DD7B4B7}" srcOrd="1" destOrd="0" presId="urn:microsoft.com/office/officeart/2005/8/layout/radial5"/>
    <dgm:cxn modelId="{6D202346-0088-4CB4-8B32-F6F497090AD0}" type="presOf" srcId="{1D45D3DA-D17B-41C4-8AD9-71FF729AEF17}" destId="{C3370908-FF9D-408E-9115-487EDC98ABA9}" srcOrd="0" destOrd="0" presId="urn:microsoft.com/office/officeart/2005/8/layout/radial5"/>
    <dgm:cxn modelId="{09477069-1474-42CE-83BF-9F0EBAA1666B}" srcId="{C8071833-F4A8-45BA-B43D-641790E572C8}" destId="{53D1C38E-AF5C-4A15-ABB2-82E89860F003}" srcOrd="3" destOrd="0" parTransId="{F65EDDB6-49E6-4FDE-BE76-05B26FA0925E}" sibTransId="{A6FFD393-DA69-4869-8AF8-747B7966FE38}"/>
    <dgm:cxn modelId="{0BFFDF69-B41E-421A-9820-FE13DE2FC50F}" type="presOf" srcId="{F65EDDB6-49E6-4FDE-BE76-05B26FA0925E}" destId="{6E1FE8F9-EF37-41FA-8507-FB81685E9707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680FD55A-2993-41BD-9A14-C8768A727532}" type="presOf" srcId="{0F976561-1A67-44EC-8939-9D2F1B5EFF1D}" destId="{6904167F-6B14-4B25-B461-E0815B25BD9F}" srcOrd="1" destOrd="0" presId="urn:microsoft.com/office/officeart/2005/8/layout/radial5"/>
    <dgm:cxn modelId="{08E9A88A-D84E-4ABA-9235-1DFD96768EA0}" type="presOf" srcId="{221991B6-7229-42E9-BB79-4203688ED631}" destId="{E426183C-5001-4C4C-A453-2CFD3180CCDE}" srcOrd="1" destOrd="0" presId="urn:microsoft.com/office/officeart/2005/8/layout/radial5"/>
    <dgm:cxn modelId="{DA350C8B-6187-479C-8948-DD9314B308C4}" type="presOf" srcId="{947D2A0F-7EB1-4DF1-815B-901C7BF24F07}" destId="{FE1190EF-5A0A-46B8-88BB-89AB264E4116}" srcOrd="0" destOrd="0" presId="urn:microsoft.com/office/officeart/2005/8/layout/radial5"/>
    <dgm:cxn modelId="{635CBE92-B96A-4179-8173-08B55F21CAEA}" type="presOf" srcId="{CF0413B4-C9DD-4031-AF58-29D35F14EA26}" destId="{7A99559A-A647-46DF-AF2E-C28E5CE9FDE5}" srcOrd="0" destOrd="0" presId="urn:microsoft.com/office/officeart/2005/8/layout/radial5"/>
    <dgm:cxn modelId="{435F7C9D-D6EE-4893-93AF-EC20C9396B17}" type="presOf" srcId="{53D1C38E-AF5C-4A15-ABB2-82E89860F003}" destId="{ADCFFEF0-D269-4141-BEAB-1317F61D7CC8}" srcOrd="0" destOrd="0" presId="urn:microsoft.com/office/officeart/2005/8/layout/radial5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07CF7FA7-376E-42FC-8E16-65FC11806639}" type="presOf" srcId="{C8071833-F4A8-45BA-B43D-641790E572C8}" destId="{1D6D312F-3351-4AED-92BC-44A98217043A}" srcOrd="0" destOrd="0" presId="urn:microsoft.com/office/officeart/2005/8/layout/radial5"/>
    <dgm:cxn modelId="{BC5E70B3-589B-4976-B8D4-C384351E0314}" type="presOf" srcId="{0F976561-1A67-44EC-8939-9D2F1B5EFF1D}" destId="{C04F7CDC-BC88-47A5-B2A5-91595F9489E3}" srcOrd="0" destOrd="0" presId="urn:microsoft.com/office/officeart/2005/8/layout/radial5"/>
    <dgm:cxn modelId="{9C4946B5-39F9-49D8-9842-68E642758A2F}" type="presOf" srcId="{09AB1707-4F2E-4A88-8315-788CEC87D489}" destId="{B2E6C658-1297-4778-AE14-9B84DF4E59AE}" srcOrd="0" destOrd="0" presId="urn:microsoft.com/office/officeart/2005/8/layout/radial5"/>
    <dgm:cxn modelId="{9C85B5D2-202B-4954-B87C-193B46AAAFA1}" type="presOf" srcId="{CE96EFC7-188B-4889-A190-069CAA9B5825}" destId="{7B242A77-B35E-42C2-8927-0C33F4D3C551}" srcOrd="0" destOrd="0" presId="urn:microsoft.com/office/officeart/2005/8/layout/radial5"/>
    <dgm:cxn modelId="{E0C311D7-2D66-423A-A059-9006EBD5170E}" type="presOf" srcId="{4F57A45C-76FA-40D8-A173-87C389C606E6}" destId="{C6B245EC-85CB-4C37-A166-90D27D0CFFFF}" srcOrd="0" destOrd="0" presId="urn:microsoft.com/office/officeart/2005/8/layout/radial5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71A0A7F9-D53E-484A-B6A5-1EC55D934B52}" type="presOf" srcId="{CF0413B4-C9DD-4031-AF58-29D35F14EA26}" destId="{3B82F80F-14DB-47E1-A42A-C71274FB76D9}" srcOrd="1" destOrd="0" presId="urn:microsoft.com/office/officeart/2005/8/layout/radial5"/>
    <dgm:cxn modelId="{CA2C4DFE-62C6-423F-994B-9E7271C24A4A}" type="presOf" srcId="{B6B038C5-F4A3-45F8-B565-D3FAA30E75CF}" destId="{E504F41C-2939-49A4-BB21-6B7BF137A476}" srcOrd="0" destOrd="0" presId="urn:microsoft.com/office/officeart/2005/8/layout/radial5"/>
    <dgm:cxn modelId="{DC52E1F7-408A-4108-9F9B-41F6ACEE6F83}" type="presParOf" srcId="{C6B245EC-85CB-4C37-A166-90D27D0CFFFF}" destId="{1D6D312F-3351-4AED-92BC-44A98217043A}" srcOrd="0" destOrd="0" presId="urn:microsoft.com/office/officeart/2005/8/layout/radial5"/>
    <dgm:cxn modelId="{83C2C92D-C488-4A6E-B3A5-CADA702ECD25}" type="presParOf" srcId="{C6B245EC-85CB-4C37-A166-90D27D0CFFFF}" destId="{C73FEDD4-7DB1-4922-BF4B-FFB059E8B358}" srcOrd="1" destOrd="0" presId="urn:microsoft.com/office/officeart/2005/8/layout/radial5"/>
    <dgm:cxn modelId="{62BE6098-891C-49B9-AFFB-10CD45D8835A}" type="presParOf" srcId="{C73FEDD4-7DB1-4922-BF4B-FFB059E8B358}" destId="{E426183C-5001-4C4C-A453-2CFD3180CCDE}" srcOrd="0" destOrd="0" presId="urn:microsoft.com/office/officeart/2005/8/layout/radial5"/>
    <dgm:cxn modelId="{4C188F61-5B8E-4785-A5FD-D45E8982C014}" type="presParOf" srcId="{C6B245EC-85CB-4C37-A166-90D27D0CFFFF}" destId="{E504F41C-2939-49A4-BB21-6B7BF137A476}" srcOrd="2" destOrd="0" presId="urn:microsoft.com/office/officeart/2005/8/layout/radial5"/>
    <dgm:cxn modelId="{4C9C049C-20C6-4A41-9482-C3583CB6118C}" type="presParOf" srcId="{C6B245EC-85CB-4C37-A166-90D27D0CFFFF}" destId="{B2E6C658-1297-4778-AE14-9B84DF4E59AE}" srcOrd="3" destOrd="0" presId="urn:microsoft.com/office/officeart/2005/8/layout/radial5"/>
    <dgm:cxn modelId="{0AB0C6C0-1C9A-4E11-A23B-AA0CDF74972B}" type="presParOf" srcId="{B2E6C658-1297-4778-AE14-9B84DF4E59AE}" destId="{E1DCD039-2FD7-4498-9ED4-EB3A7DD7B4B7}" srcOrd="0" destOrd="0" presId="urn:microsoft.com/office/officeart/2005/8/layout/radial5"/>
    <dgm:cxn modelId="{8FEC06A2-AEF4-4BFF-9B5B-B8D648799093}" type="presParOf" srcId="{C6B245EC-85CB-4C37-A166-90D27D0CFFFF}" destId="{C3370908-FF9D-408E-9115-487EDC98ABA9}" srcOrd="4" destOrd="0" presId="urn:microsoft.com/office/officeart/2005/8/layout/radial5"/>
    <dgm:cxn modelId="{15DC1BCF-903B-4012-9E5E-09890C5A200E}" type="presParOf" srcId="{C6B245EC-85CB-4C37-A166-90D27D0CFFFF}" destId="{7A99559A-A647-46DF-AF2E-C28E5CE9FDE5}" srcOrd="5" destOrd="0" presId="urn:microsoft.com/office/officeart/2005/8/layout/radial5"/>
    <dgm:cxn modelId="{218C89A0-3D83-4067-B250-3A95BFCA9943}" type="presParOf" srcId="{7A99559A-A647-46DF-AF2E-C28E5CE9FDE5}" destId="{3B82F80F-14DB-47E1-A42A-C71274FB76D9}" srcOrd="0" destOrd="0" presId="urn:microsoft.com/office/officeart/2005/8/layout/radial5"/>
    <dgm:cxn modelId="{3CFC481E-451B-41CA-A3D1-8D0749CFE45E}" type="presParOf" srcId="{C6B245EC-85CB-4C37-A166-90D27D0CFFFF}" destId="{7B242A77-B35E-42C2-8927-0C33F4D3C551}" srcOrd="6" destOrd="0" presId="urn:microsoft.com/office/officeart/2005/8/layout/radial5"/>
    <dgm:cxn modelId="{A2FE23E8-839B-40E1-B7AB-28C86C88502E}" type="presParOf" srcId="{C6B245EC-85CB-4C37-A166-90D27D0CFFFF}" destId="{6E1FE8F9-EF37-41FA-8507-FB81685E9707}" srcOrd="7" destOrd="0" presId="urn:microsoft.com/office/officeart/2005/8/layout/radial5"/>
    <dgm:cxn modelId="{CFF38BE4-501E-4049-96EC-F55BECD69D1B}" type="presParOf" srcId="{6E1FE8F9-EF37-41FA-8507-FB81685E9707}" destId="{B5FCB218-2988-415E-8DB3-57B7FCE5B08F}" srcOrd="0" destOrd="0" presId="urn:microsoft.com/office/officeart/2005/8/layout/radial5"/>
    <dgm:cxn modelId="{582F7649-6EFA-4506-A156-7CC2802D4E0D}" type="presParOf" srcId="{C6B245EC-85CB-4C37-A166-90D27D0CFFFF}" destId="{ADCFFEF0-D269-4141-BEAB-1317F61D7CC8}" srcOrd="8" destOrd="0" presId="urn:microsoft.com/office/officeart/2005/8/layout/radial5"/>
    <dgm:cxn modelId="{D7D6058B-ED17-4C7C-B48C-6A51FD7AEDBE}" type="presParOf" srcId="{C6B245EC-85CB-4C37-A166-90D27D0CFFFF}" destId="{C04F7CDC-BC88-47A5-B2A5-91595F9489E3}" srcOrd="9" destOrd="0" presId="urn:microsoft.com/office/officeart/2005/8/layout/radial5"/>
    <dgm:cxn modelId="{032BF966-F08F-48FA-B736-23522CFBF196}" type="presParOf" srcId="{C04F7CDC-BC88-47A5-B2A5-91595F9489E3}" destId="{6904167F-6B14-4B25-B461-E0815B25BD9F}" srcOrd="0" destOrd="0" presId="urn:microsoft.com/office/officeart/2005/8/layout/radial5"/>
    <dgm:cxn modelId="{4F5D8480-E4A3-43B7-B903-5A78BBE9C106}" type="presParOf" srcId="{C6B245EC-85CB-4C37-A166-90D27D0CFFFF}" destId="{FE1190EF-5A0A-46B8-88BB-89AB264E411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413312" y="1300821"/>
          <a:ext cx="617757" cy="61775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solidFill>
                <a:schemeClr val="tx1"/>
              </a:solidFill>
            </a:rPr>
            <a:t>Contents of a business plan</a:t>
          </a:r>
        </a:p>
      </dsp:txBody>
      <dsp:txXfrm>
        <a:off x="1503780" y="1391289"/>
        <a:ext cx="436821" cy="436821"/>
      </dsp:txXfrm>
    </dsp:sp>
    <dsp:sp modelId="{C73FEDD4-7DB1-4922-BF4B-FFB059E8B358}">
      <dsp:nvSpPr>
        <dsp:cNvPr id="0" name=""/>
        <dsp:cNvSpPr/>
      </dsp:nvSpPr>
      <dsp:spPr>
        <a:xfrm rot="16137498">
          <a:off x="1532835" y="870458"/>
          <a:ext cx="355645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564913" y="943965"/>
        <a:ext cx="292634" cy="126023"/>
      </dsp:txXfrm>
    </dsp:sp>
    <dsp:sp modelId="{E504F41C-2939-49A4-BB21-6B7BF137A476}">
      <dsp:nvSpPr>
        <dsp:cNvPr id="0" name=""/>
        <dsp:cNvSpPr/>
      </dsp:nvSpPr>
      <dsp:spPr>
        <a:xfrm>
          <a:off x="1421331" y="74018"/>
          <a:ext cx="555981" cy="55598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The idea</a:t>
          </a:r>
        </a:p>
      </dsp:txBody>
      <dsp:txXfrm>
        <a:off x="1502753" y="155440"/>
        <a:ext cx="393137" cy="393137"/>
      </dsp:txXfrm>
    </dsp:sp>
    <dsp:sp modelId="{B2E6C658-1297-4778-AE14-9B84DF4E59AE}">
      <dsp:nvSpPr>
        <dsp:cNvPr id="0" name=""/>
        <dsp:cNvSpPr/>
      </dsp:nvSpPr>
      <dsp:spPr>
        <a:xfrm rot="18049836">
          <a:off x="1869045" y="949442"/>
          <a:ext cx="369071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1884404" y="1018502"/>
        <a:ext cx="306060" cy="126023"/>
      </dsp:txXfrm>
    </dsp:sp>
    <dsp:sp modelId="{C3370908-FF9D-408E-9115-487EDC98ABA9}">
      <dsp:nvSpPr>
        <dsp:cNvPr id="0" name=""/>
        <dsp:cNvSpPr/>
      </dsp:nvSpPr>
      <dsp:spPr>
        <a:xfrm>
          <a:off x="2101857" y="229816"/>
          <a:ext cx="555981" cy="555981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People running it</a:t>
          </a:r>
        </a:p>
      </dsp:txBody>
      <dsp:txXfrm>
        <a:off x="2183279" y="311238"/>
        <a:ext cx="393137" cy="393137"/>
      </dsp:txXfrm>
    </dsp:sp>
    <dsp:sp modelId="{390EB7DF-9426-4AEF-A4B2-CC9ECA1DAA03}">
      <dsp:nvSpPr>
        <dsp:cNvPr id="0" name=""/>
        <dsp:cNvSpPr/>
      </dsp:nvSpPr>
      <dsp:spPr>
        <a:xfrm rot="19986346">
          <a:off x="2109116" y="1219019"/>
          <a:ext cx="352570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2112524" y="1275277"/>
        <a:ext cx="289559" cy="126023"/>
      </dsp:txXfrm>
    </dsp:sp>
    <dsp:sp modelId="{E9098D54-4B2C-4D96-A426-9980A05EEE9B}">
      <dsp:nvSpPr>
        <dsp:cNvPr id="0" name=""/>
        <dsp:cNvSpPr/>
      </dsp:nvSpPr>
      <dsp:spPr>
        <a:xfrm>
          <a:off x="2560873" y="765329"/>
          <a:ext cx="555981" cy="555981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Market research</a:t>
          </a:r>
        </a:p>
      </dsp:txBody>
      <dsp:txXfrm>
        <a:off x="2642295" y="846751"/>
        <a:ext cx="393137" cy="393137"/>
      </dsp:txXfrm>
    </dsp:sp>
    <dsp:sp modelId="{1E82E062-5B73-4743-84A1-628932E1FB1E}">
      <dsp:nvSpPr>
        <dsp:cNvPr id="0" name=""/>
        <dsp:cNvSpPr/>
      </dsp:nvSpPr>
      <dsp:spPr>
        <a:xfrm rot="121964">
          <a:off x="2184640" y="1527677"/>
          <a:ext cx="370950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>
        <a:off x="2184660" y="1568566"/>
        <a:ext cx="307939" cy="126023"/>
      </dsp:txXfrm>
    </dsp:sp>
    <dsp:sp modelId="{E41588E6-5A1C-4662-A0A1-6AEBA3CB2426}">
      <dsp:nvSpPr>
        <dsp:cNvPr id="0" name=""/>
        <dsp:cNvSpPr/>
      </dsp:nvSpPr>
      <dsp:spPr>
        <a:xfrm>
          <a:off x="2730166" y="1377351"/>
          <a:ext cx="555981" cy="555981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Finance</a:t>
          </a:r>
        </a:p>
      </dsp:txBody>
      <dsp:txXfrm>
        <a:off x="2811588" y="1458773"/>
        <a:ext cx="393137" cy="393137"/>
      </dsp:txXfrm>
    </dsp:sp>
    <dsp:sp modelId="{7A99559A-A647-46DF-AF2E-C28E5CE9FDE5}">
      <dsp:nvSpPr>
        <dsp:cNvPr id="0" name=""/>
        <dsp:cNvSpPr/>
      </dsp:nvSpPr>
      <dsp:spPr>
        <a:xfrm rot="10732345">
          <a:off x="877409" y="1517580"/>
          <a:ext cx="378794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940414" y="1558967"/>
        <a:ext cx="315783" cy="126023"/>
      </dsp:txXfrm>
    </dsp:sp>
    <dsp:sp modelId="{7B242A77-B35E-42C2-8927-0C33F4D3C551}">
      <dsp:nvSpPr>
        <dsp:cNvPr id="0" name=""/>
        <dsp:cNvSpPr/>
      </dsp:nvSpPr>
      <dsp:spPr>
        <a:xfrm>
          <a:off x="142876" y="1357322"/>
          <a:ext cx="555981" cy="555981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1" kern="1200" dirty="0">
              <a:solidFill>
                <a:schemeClr val="tx1"/>
              </a:solidFill>
            </a:rPr>
            <a:t>Aims and objectives</a:t>
          </a:r>
          <a:endParaRPr lang="en-GB" sz="800" b="1" kern="1200" dirty="0">
            <a:solidFill>
              <a:schemeClr val="tx1"/>
            </a:solidFill>
          </a:endParaRPr>
        </a:p>
      </dsp:txBody>
      <dsp:txXfrm>
        <a:off x="224298" y="1438744"/>
        <a:ext cx="393137" cy="393137"/>
      </dsp:txXfrm>
    </dsp:sp>
    <dsp:sp modelId="{6E1FE8F9-EF37-41FA-8507-FB81685E9707}">
      <dsp:nvSpPr>
        <dsp:cNvPr id="0" name=""/>
        <dsp:cNvSpPr/>
      </dsp:nvSpPr>
      <dsp:spPr>
        <a:xfrm rot="12432203">
          <a:off x="993412" y="1218903"/>
          <a:ext cx="345592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052938" y="1275313"/>
        <a:ext cx="282581" cy="126023"/>
      </dsp:txXfrm>
    </dsp:sp>
    <dsp:sp modelId="{ADCFFEF0-D269-4141-BEAB-1317F61D7CC8}">
      <dsp:nvSpPr>
        <dsp:cNvPr id="0" name=""/>
        <dsp:cNvSpPr/>
      </dsp:nvSpPr>
      <dsp:spPr>
        <a:xfrm>
          <a:off x="342308" y="765331"/>
          <a:ext cx="555981" cy="555981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kern="1200" dirty="0">
              <a:solidFill>
                <a:schemeClr val="tx1"/>
              </a:solidFill>
            </a:rPr>
            <a:t>Target market</a:t>
          </a:r>
        </a:p>
      </dsp:txBody>
      <dsp:txXfrm>
        <a:off x="423730" y="846753"/>
        <a:ext cx="393137" cy="393137"/>
      </dsp:txXfrm>
    </dsp:sp>
    <dsp:sp modelId="{C04F7CDC-BC88-47A5-B2A5-91595F9489E3}">
      <dsp:nvSpPr>
        <dsp:cNvPr id="0" name=""/>
        <dsp:cNvSpPr/>
      </dsp:nvSpPr>
      <dsp:spPr>
        <a:xfrm rot="14211659">
          <a:off x="1166831" y="949959"/>
          <a:ext cx="386404" cy="210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b="1" kern="1200">
            <a:solidFill>
              <a:schemeClr val="tx1"/>
            </a:solidFill>
          </a:endParaRPr>
        </a:p>
      </dsp:txBody>
      <dsp:txXfrm rot="10800000">
        <a:off x="1215560" y="1018347"/>
        <a:ext cx="323393" cy="126023"/>
      </dsp:txXfrm>
    </dsp:sp>
    <dsp:sp modelId="{FE1190EF-5A0A-46B8-88BB-89AB264E4116}">
      <dsp:nvSpPr>
        <dsp:cNvPr id="0" name=""/>
        <dsp:cNvSpPr/>
      </dsp:nvSpPr>
      <dsp:spPr>
        <a:xfrm>
          <a:off x="724815" y="229815"/>
          <a:ext cx="555981" cy="55598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00" b="1" kern="1200" dirty="0">
              <a:solidFill>
                <a:schemeClr val="tx1"/>
              </a:solidFill>
            </a:rPr>
            <a:t>Competition </a:t>
          </a:r>
        </a:p>
      </dsp:txBody>
      <dsp:txXfrm>
        <a:off x="806237" y="311237"/>
        <a:ext cx="393137" cy="3931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067974" y="285751"/>
          <a:ext cx="965379" cy="7964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Entrepreneurial characteristics</a:t>
          </a:r>
        </a:p>
      </dsp:txBody>
      <dsp:txXfrm>
        <a:off x="1209350" y="402395"/>
        <a:ext cx="682627" cy="563210"/>
      </dsp:txXfrm>
    </dsp:sp>
    <dsp:sp modelId="{0CA1964D-C704-44EE-815B-744F53C2474C}">
      <dsp:nvSpPr>
        <dsp:cNvPr id="0" name=""/>
        <dsp:cNvSpPr/>
      </dsp:nvSpPr>
      <dsp:spPr>
        <a:xfrm rot="9808036">
          <a:off x="397972" y="837430"/>
          <a:ext cx="674801" cy="17715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71439" y="785813"/>
          <a:ext cx="680963" cy="4724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Creativity</a:t>
          </a:r>
        </a:p>
      </dsp:txBody>
      <dsp:txXfrm>
        <a:off x="85275" y="799649"/>
        <a:ext cx="653291" cy="444739"/>
      </dsp:txXfrm>
    </dsp:sp>
    <dsp:sp modelId="{096CC331-234A-4BE6-B2E4-A22C41E35F07}">
      <dsp:nvSpPr>
        <dsp:cNvPr id="0" name=""/>
        <dsp:cNvSpPr/>
      </dsp:nvSpPr>
      <dsp:spPr>
        <a:xfrm rot="11916423">
          <a:off x="415325" y="325803"/>
          <a:ext cx="669008" cy="17715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71436" y="71442"/>
          <a:ext cx="722748" cy="472411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Risk-taking</a:t>
          </a:r>
        </a:p>
      </dsp:txBody>
      <dsp:txXfrm>
        <a:off x="85272" y="85278"/>
        <a:ext cx="695076" cy="444739"/>
      </dsp:txXfrm>
    </dsp:sp>
    <dsp:sp modelId="{86D46AF3-13BC-43C1-A5D5-4C217F42BC5D}">
      <dsp:nvSpPr>
        <dsp:cNvPr id="0" name=""/>
        <dsp:cNvSpPr/>
      </dsp:nvSpPr>
      <dsp:spPr>
        <a:xfrm rot="20450274">
          <a:off x="2012922" y="323858"/>
          <a:ext cx="638471" cy="17715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2286023" y="71443"/>
          <a:ext cx="695366" cy="472411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b="1" kern="1200" dirty="0">
              <a:solidFill>
                <a:schemeClr val="tx1"/>
              </a:solidFill>
            </a:rPr>
            <a:t>Determination </a:t>
          </a:r>
        </a:p>
      </dsp:txBody>
      <dsp:txXfrm>
        <a:off x="2299859" y="85279"/>
        <a:ext cx="667694" cy="444739"/>
      </dsp:txXfrm>
    </dsp:sp>
    <dsp:sp modelId="{E5425AE0-CB56-4A6F-8040-C6EF86F35CAF}">
      <dsp:nvSpPr>
        <dsp:cNvPr id="0" name=""/>
        <dsp:cNvSpPr/>
      </dsp:nvSpPr>
      <dsp:spPr>
        <a:xfrm rot="1040004">
          <a:off x="2022672" y="840307"/>
          <a:ext cx="625228" cy="17715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286017" y="785816"/>
          <a:ext cx="695372" cy="472411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b="1" kern="1200" dirty="0">
              <a:solidFill>
                <a:schemeClr val="tx1"/>
              </a:solidFill>
            </a:rPr>
            <a:t>C</a:t>
          </a:r>
          <a:r>
            <a:rPr lang="en-GB" sz="1000" b="1" kern="1200" dirty="0">
              <a:solidFill>
                <a:schemeClr val="tx1"/>
              </a:solidFill>
            </a:rPr>
            <a:t>onfidence</a:t>
          </a:r>
          <a:endParaRPr lang="en-GB" sz="1050" b="1" kern="1200" dirty="0">
            <a:solidFill>
              <a:schemeClr val="tx1"/>
            </a:solidFill>
          </a:endParaRPr>
        </a:p>
      </dsp:txBody>
      <dsp:txXfrm>
        <a:off x="2299853" y="799652"/>
        <a:ext cx="667700" cy="444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643075" y="942886"/>
          <a:ext cx="800030" cy="70018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solidFill>
                <a:schemeClr val="tx1"/>
              </a:solidFill>
            </a:rPr>
            <a:t>Aims and objectives</a:t>
          </a:r>
        </a:p>
      </dsp:txBody>
      <dsp:txXfrm>
        <a:off x="1760237" y="1045426"/>
        <a:ext cx="565706" cy="495108"/>
      </dsp:txXfrm>
    </dsp:sp>
    <dsp:sp modelId="{C73FEDD4-7DB1-4922-BF4B-FFB059E8B358}">
      <dsp:nvSpPr>
        <dsp:cNvPr id="0" name=""/>
        <dsp:cNvSpPr/>
      </dsp:nvSpPr>
      <dsp:spPr>
        <a:xfrm rot="16200017">
          <a:off x="1948563" y="670230"/>
          <a:ext cx="189058" cy="19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1976921" y="738448"/>
        <a:ext cx="132341" cy="119578"/>
      </dsp:txXfrm>
    </dsp:sp>
    <dsp:sp modelId="{E504F41C-2939-49A4-BB21-6B7BF137A476}">
      <dsp:nvSpPr>
        <dsp:cNvPr id="0" name=""/>
        <dsp:cNvSpPr/>
      </dsp:nvSpPr>
      <dsp:spPr>
        <a:xfrm>
          <a:off x="1750009" y="0"/>
          <a:ext cx="586171" cy="586171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Growth</a:t>
          </a:r>
        </a:p>
      </dsp:txBody>
      <dsp:txXfrm>
        <a:off x="1835852" y="85843"/>
        <a:ext cx="414485" cy="414485"/>
      </dsp:txXfrm>
    </dsp:sp>
    <dsp:sp modelId="{B2E6C658-1297-4778-AE14-9B84DF4E59AE}">
      <dsp:nvSpPr>
        <dsp:cNvPr id="0" name=""/>
        <dsp:cNvSpPr/>
      </dsp:nvSpPr>
      <dsp:spPr>
        <a:xfrm rot="18649986">
          <a:off x="2303997" y="776075"/>
          <a:ext cx="199360" cy="19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314345" y="838554"/>
        <a:ext cx="139571" cy="119578"/>
      </dsp:txXfrm>
    </dsp:sp>
    <dsp:sp modelId="{C3370908-FF9D-408E-9115-487EDC98ABA9}">
      <dsp:nvSpPr>
        <dsp:cNvPr id="0" name=""/>
        <dsp:cNvSpPr/>
      </dsp:nvSpPr>
      <dsp:spPr>
        <a:xfrm>
          <a:off x="2428891" y="214314"/>
          <a:ext cx="586171" cy="586171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Market share</a:t>
          </a:r>
        </a:p>
      </dsp:txBody>
      <dsp:txXfrm>
        <a:off x="2514734" y="300157"/>
        <a:ext cx="414485" cy="414485"/>
      </dsp:txXfrm>
    </dsp:sp>
    <dsp:sp modelId="{7A99559A-A647-46DF-AF2E-C28E5CE9FDE5}">
      <dsp:nvSpPr>
        <dsp:cNvPr id="0" name=""/>
        <dsp:cNvSpPr/>
      </dsp:nvSpPr>
      <dsp:spPr>
        <a:xfrm rot="20732633">
          <a:off x="2519791" y="1039395"/>
          <a:ext cx="240821" cy="19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>
        <a:off x="2520737" y="1086718"/>
        <a:ext cx="181032" cy="119578"/>
      </dsp:txXfrm>
    </dsp:sp>
    <dsp:sp modelId="{7B242A77-B35E-42C2-8927-0C33F4D3C551}">
      <dsp:nvSpPr>
        <dsp:cNvPr id="0" name=""/>
        <dsp:cNvSpPr/>
      </dsp:nvSpPr>
      <dsp:spPr>
        <a:xfrm>
          <a:off x="2857520" y="714376"/>
          <a:ext cx="586171" cy="586171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50" b="0" kern="1200" dirty="0">
              <a:solidFill>
                <a:schemeClr val="tx1"/>
              </a:solidFill>
            </a:rPr>
            <a:t>Providing a service</a:t>
          </a:r>
        </a:p>
      </dsp:txBody>
      <dsp:txXfrm>
        <a:off x="2943363" y="800219"/>
        <a:ext cx="414485" cy="414485"/>
      </dsp:txXfrm>
    </dsp:sp>
    <dsp:sp modelId="{6E1FE8F9-EF37-41FA-8507-FB81685E9707}">
      <dsp:nvSpPr>
        <dsp:cNvPr id="0" name=""/>
        <dsp:cNvSpPr/>
      </dsp:nvSpPr>
      <dsp:spPr>
        <a:xfrm rot="11695869">
          <a:off x="1352533" y="1038845"/>
          <a:ext cx="222446" cy="19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411313" y="1086408"/>
        <a:ext cx="162657" cy="119578"/>
      </dsp:txXfrm>
    </dsp:sp>
    <dsp:sp modelId="{ADCFFEF0-D269-4141-BEAB-1317F61D7CC8}">
      <dsp:nvSpPr>
        <dsp:cNvPr id="0" name=""/>
        <dsp:cNvSpPr/>
      </dsp:nvSpPr>
      <dsp:spPr>
        <a:xfrm>
          <a:off x="678627" y="714199"/>
          <a:ext cx="586171" cy="586171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0" kern="1200" dirty="0">
              <a:solidFill>
                <a:schemeClr val="tx1"/>
              </a:solidFill>
            </a:rPr>
            <a:t>Survival</a:t>
          </a:r>
        </a:p>
      </dsp:txBody>
      <dsp:txXfrm>
        <a:off x="764470" y="800042"/>
        <a:ext cx="414485" cy="414485"/>
      </dsp:txXfrm>
    </dsp:sp>
    <dsp:sp modelId="{C04F7CDC-BC88-47A5-B2A5-91595F9489E3}">
      <dsp:nvSpPr>
        <dsp:cNvPr id="0" name=""/>
        <dsp:cNvSpPr/>
      </dsp:nvSpPr>
      <dsp:spPr>
        <a:xfrm rot="13842633">
          <a:off x="1607513" y="775705"/>
          <a:ext cx="187765" cy="19929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653512" y="837363"/>
        <a:ext cx="131436" cy="119578"/>
      </dsp:txXfrm>
    </dsp:sp>
    <dsp:sp modelId="{FE1190EF-5A0A-46B8-88BB-89AB264E4116}">
      <dsp:nvSpPr>
        <dsp:cNvPr id="0" name=""/>
        <dsp:cNvSpPr/>
      </dsp:nvSpPr>
      <dsp:spPr>
        <a:xfrm>
          <a:off x="1107181" y="214222"/>
          <a:ext cx="586171" cy="586171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kern="1200" dirty="0">
              <a:solidFill>
                <a:schemeClr val="tx1"/>
              </a:solidFill>
            </a:rPr>
            <a:t>Profit</a:t>
          </a:r>
        </a:p>
      </dsp:txBody>
      <dsp:txXfrm>
        <a:off x="1193024" y="300065"/>
        <a:ext cx="414485" cy="414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49300"/>
            <a:ext cx="54133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35" y="4749086"/>
            <a:ext cx="5491480" cy="4499134"/>
          </a:xfrm>
          <a:prstGeom prst="rect">
            <a:avLst/>
          </a:prstGeom>
        </p:spPr>
        <p:txBody>
          <a:bodyPr vert="horz" lIns="96350" tIns="48175" rIns="96350" bIns="481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8210" y="9496436"/>
            <a:ext cx="2974552" cy="499904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23844" y="37033"/>
            <a:ext cx="471490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1:1 Role of Business Enterprise and Entrepreneurship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10190" y="0"/>
            <a:ext cx="450059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1:2 Business Planning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09860" y="3500438"/>
            <a:ext cx="471490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1:3 Business Ownership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81430" y="1643050"/>
            <a:ext cx="1143008" cy="17145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Entrepreneur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person who takes the risk of starting and running a business</a:t>
            </a:r>
          </a:p>
          <a:p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Enterprising characteristics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Features of an entrepreneur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596338" y="2000240"/>
            <a:ext cx="1285884" cy="1357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Business plan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simple plan which sets out the details of the business</a:t>
            </a:r>
          </a:p>
          <a:p>
            <a:endParaRPr lang="en-GB" sz="10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Finance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money needed to start the business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2406" y="5929330"/>
            <a:ext cx="9429816" cy="8572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4"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Unlimited liability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Responsibility for the debts of the business rests with the owners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Capital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Money raised to start or develop a business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Deed of partnership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A document setting out the operations of  the partnership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Sleeping partner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Someone who only invests in a partnership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Limited liability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Responsibility for the debts of the business   is limited to the amount invested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Shareholders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Owners of a limited company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Dividend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Money paid to shareholders from business profits</a:t>
            </a:r>
          </a:p>
          <a:p>
            <a:endParaRPr lang="en-GB" sz="1000" i="1" dirty="0">
              <a:solidFill>
                <a:schemeClr val="tx1"/>
              </a:solidFill>
            </a:endParaRPr>
          </a:p>
          <a:p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52142"/>
            <a:ext cx="380968" cy="58058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1:  Business Activity</a:t>
            </a:r>
            <a:r>
              <a:rPr lang="en-GB" sz="1400" b="1">
                <a:solidFill>
                  <a:schemeClr val="tx1"/>
                </a:solidFill>
              </a:rPr>
              <a:t>	 - Y10 Term 1 </a:t>
            </a:r>
            <a:r>
              <a:rPr lang="en-GB" sz="1400" b="1" dirty="0">
                <a:solidFill>
                  <a:schemeClr val="tx1"/>
                </a:solidFill>
              </a:rPr>
              <a:t>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892175" y="378809"/>
            <a:ext cx="1084515" cy="12219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Enterprise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Seeing an opportunity to provide a product or service that people are willing to buy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452406" y="1643051"/>
          <a:ext cx="3357586" cy="17247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60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</a:rPr>
                        <a:t>Reward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090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</a:t>
                      </a:r>
                      <a:r>
                        <a:rPr lang="en-GB" sz="1000" b="1" dirty="0"/>
                        <a:t>Financial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dirty="0"/>
                        <a:t>Possibility of losing money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50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</a:t>
                      </a:r>
                      <a:r>
                        <a:rPr lang="en-GB" sz="1000" b="1" dirty="0"/>
                        <a:t>Health</a:t>
                      </a:r>
                      <a:r>
                        <a:rPr lang="en-GB" sz="1000" b="1" baseline="0" dirty="0"/>
                        <a:t>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The strain of being in charge can affect health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500" baseline="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</a:t>
                      </a:r>
                      <a:r>
                        <a:rPr lang="en-GB" sz="1000" b="1" baseline="0" dirty="0"/>
                        <a:t>Strained relationships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baseline="0" dirty="0"/>
                        <a:t>Starting a business is time consuming</a:t>
                      </a:r>
                      <a:endParaRPr lang="en-GB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</a:t>
                      </a:r>
                      <a:r>
                        <a:rPr lang="en-GB" sz="1000" b="1" dirty="0"/>
                        <a:t>Financial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b="0" dirty="0"/>
                        <a:t>Some</a:t>
                      </a:r>
                      <a:r>
                        <a:rPr lang="en-GB" sz="1000" b="0" baseline="0" dirty="0"/>
                        <a:t> successful entrepreneurs can make a lot of money</a:t>
                      </a:r>
                      <a:endParaRPr lang="en-GB" sz="1000" b="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="1" dirty="0"/>
                        <a:t> Independence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b="0" dirty="0"/>
                        <a:t>Some people like to be their own boss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="1" baseline="0" dirty="0"/>
                        <a:t> Self-satisfaction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000" b="0" baseline="0" dirty="0"/>
                        <a:t>Some people like to see and idea work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7" name="Rounded Rectangle 66"/>
          <p:cNvSpPr/>
          <p:nvPr/>
        </p:nvSpPr>
        <p:spPr>
          <a:xfrm>
            <a:off x="6810388" y="500042"/>
            <a:ext cx="1428760" cy="8572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A business plan: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details how a business aims to achieve its objectives</a:t>
            </a:r>
          </a:p>
        </p:txBody>
      </p:sp>
      <p:graphicFrame>
        <p:nvGraphicFramePr>
          <p:cNvPr id="68" name="Diagram 67"/>
          <p:cNvGraphicFramePr/>
          <p:nvPr/>
        </p:nvGraphicFramePr>
        <p:xfrm>
          <a:off x="5167314" y="1428736"/>
          <a:ext cx="3286148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9" name="Rectangle 68"/>
          <p:cNvSpPr/>
          <p:nvPr/>
        </p:nvSpPr>
        <p:spPr>
          <a:xfrm>
            <a:off x="8596338" y="0"/>
            <a:ext cx="1285884" cy="19288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Role of a business plan: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Identify markets</a:t>
            </a:r>
          </a:p>
          <a:p>
            <a:pPr>
              <a:buFont typeface="Wingdings" pitchFamily="2" charset="2"/>
              <a:buChar char="§"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Helping with finance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Identifying resources needed</a:t>
            </a: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Achieving aims and objectives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238752" y="0"/>
            <a:ext cx="1285884" cy="135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Purpose of a business plan: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dirty="0">
                <a:solidFill>
                  <a:schemeClr val="tx1"/>
                </a:solidFill>
              </a:rPr>
              <a:t>To reduce the risk of starting a business</a:t>
            </a:r>
            <a:endParaRPr lang="en-GB" sz="1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1000" dirty="0">
                <a:solidFill>
                  <a:schemeClr val="tx1"/>
                </a:solidFill>
              </a:rPr>
              <a:t> To help a business succeed</a:t>
            </a:r>
          </a:p>
        </p:txBody>
      </p:sp>
      <p:graphicFrame>
        <p:nvGraphicFramePr>
          <p:cNvPr id="71" name="Diagram 70"/>
          <p:cNvGraphicFramePr/>
          <p:nvPr/>
        </p:nvGraphicFramePr>
        <p:xfrm>
          <a:off x="1952604" y="285728"/>
          <a:ext cx="3143272" cy="1272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452406" y="4000504"/>
          <a:ext cx="2214578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37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Easy to set up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Little finance required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Full control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Keep all the profits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Financial information is private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Unlimited liability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Business stops if ill or on holiday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Long working hours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Shortage of capital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Skills shortage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continuity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2809860" y="4000504"/>
          <a:ext cx="2214578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07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7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More capital available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Easy</a:t>
                      </a:r>
                      <a:r>
                        <a:rPr lang="en-GB" sz="1000" baseline="0" dirty="0"/>
                        <a:t> to set up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More skills available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Shared workload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Financial information is private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Shared profit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Unlimited liability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Shortage of capital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Slower decision making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No continuity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5238752" y="4000504"/>
          <a:ext cx="2286016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2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3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Limited liability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Continuity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Can raise capital more easily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Control over share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Financial information available to the public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Complex and expensive to set up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Sale</a:t>
                      </a:r>
                      <a:r>
                        <a:rPr lang="en-GB" sz="1000" baseline="0" dirty="0"/>
                        <a:t> of shares is restricted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Dividends to be paid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7667644" y="4000504"/>
          <a:ext cx="2214578" cy="1859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Disadvantages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Can raise large amounts of capital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Easier</a:t>
                      </a:r>
                      <a:r>
                        <a:rPr lang="en-GB" sz="1000" baseline="0" dirty="0"/>
                        <a:t> to borrow  money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/>
                        <a:t> Limited liability for shareholders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Possibility of a takeover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Complex and expensive to set up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Hard to manage as so large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/>
                        <a:t> Financial information available to the public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452406" y="3786191"/>
            <a:ext cx="2214578" cy="2462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Sole trader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809860" y="3786191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Partnership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38752" y="3786191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Private Limited Company (LTD)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67644" y="3786190"/>
            <a:ext cx="22145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Public Limited Company (PLC)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9D67AEB-F916-4A86-9F1A-2C3D31F79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819149" cy="813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3381364" y="5715016"/>
            <a:ext cx="1357322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Two businesses in different production sectors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238488" y="4857760"/>
            <a:ext cx="1143008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Two businesses in the same production sector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1:4 Business Aims and Objectives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524636" y="0"/>
            <a:ext cx="3381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1:5 Stakeholders in Business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809728" y="3500438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1:6 Business Growth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52406" y="1142984"/>
            <a:ext cx="1357322" cy="2214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Survival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business can pay its costs but has nothing left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Profit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difference between revenue and costs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Market share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share of the total market for a product 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Growth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The business becomes larger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1214422"/>
            <a:ext cx="1214446" cy="21431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Internal stakeholders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People with an interest in and who work in the business</a:t>
            </a:r>
          </a:p>
          <a:p>
            <a:endParaRPr lang="en-GB" sz="1000" i="1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rgbClr val="FF0000"/>
                </a:solidFill>
              </a:rPr>
              <a:t>External stakeholders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People with an interest in but who are outside of the business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00108"/>
            <a:ext cx="380968" cy="585789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Unit 1:  Business Activity	 - Y10 Term 1 	Knowledge Organiser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31502" y="305963"/>
            <a:ext cx="1357322" cy="71438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Business objectives: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are what the business wants to achieve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214446" cy="928694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Stakeholders are: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groups of people or individuals who have an interest in a business</a:t>
            </a:r>
          </a:p>
        </p:txBody>
      </p:sp>
      <p:graphicFrame>
        <p:nvGraphicFramePr>
          <p:cNvPr id="27" name="Diagram 26"/>
          <p:cNvGraphicFramePr/>
          <p:nvPr/>
        </p:nvGraphicFramePr>
        <p:xfrm>
          <a:off x="1381100" y="428604"/>
          <a:ext cx="3643338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Rectangle 27"/>
          <p:cNvSpPr/>
          <p:nvPr/>
        </p:nvSpPr>
        <p:spPr>
          <a:xfrm>
            <a:off x="1881166" y="2214554"/>
            <a:ext cx="3143272" cy="1143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As businesses evolve their objectives may change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b="1" dirty="0">
                <a:solidFill>
                  <a:schemeClr val="tx1"/>
                </a:solidFill>
              </a:rPr>
              <a:t>Initially:</a:t>
            </a:r>
            <a:r>
              <a:rPr lang="en-GB" sz="1000" dirty="0">
                <a:solidFill>
                  <a:schemeClr val="tx1"/>
                </a:solidFill>
              </a:rPr>
              <a:t>  the aim may be to simply survive</a:t>
            </a:r>
          </a:p>
          <a:p>
            <a:r>
              <a:rPr lang="en-GB" sz="1000" b="1" dirty="0">
                <a:solidFill>
                  <a:schemeClr val="tx1"/>
                </a:solidFill>
              </a:rPr>
              <a:t>Later</a:t>
            </a:r>
            <a:r>
              <a:rPr lang="en-GB" sz="1000" dirty="0">
                <a:solidFill>
                  <a:schemeClr val="tx1"/>
                </a:solidFill>
              </a:rPr>
              <a:t>:  the aim may be to increase profit or market share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objectives will also depend on the type of business ownership i.e. sole trader or limited company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6524636" y="285727"/>
          <a:ext cx="3357586" cy="31229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29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575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Stakeholder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Internal or external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</a:rPr>
                        <a:t>Effects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924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Owners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Internal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See profit as their main aim so will want to run the business cost effectively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22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Employees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Internal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Employees want to be treated well and receive a fair wage.  Without this they could go on strike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Customers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External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Customers want to receive a good service and pay a fair price.  Without this</a:t>
                      </a:r>
                      <a:r>
                        <a:rPr lang="en-GB" sz="800" baseline="0" dirty="0"/>
                        <a:t> </a:t>
                      </a:r>
                      <a:r>
                        <a:rPr lang="en-GB" sz="800" dirty="0"/>
                        <a:t>they could go to</a:t>
                      </a:r>
                      <a:r>
                        <a:rPr lang="en-GB" sz="800" baseline="0" dirty="0"/>
                        <a:t> competitors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Suppliers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External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Suppliers want to be paid on time.  Delayed payments could mean the supplier refuses orders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Government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External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government wants businesses to succeed</a:t>
                      </a:r>
                      <a:r>
                        <a:rPr lang="en-GB" sz="800" baseline="0" dirty="0"/>
                        <a:t>  however an increase in income tax means less money for customers </a:t>
                      </a:r>
                      <a:endParaRPr lang="en-GB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28"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Local community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External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The local community will want jobs in their area however they could protest against a new business development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52406" y="3571876"/>
            <a:ext cx="1357322" cy="3214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>
                <a:solidFill>
                  <a:srgbClr val="FF0000"/>
                </a:solidFill>
              </a:rPr>
              <a:t>Organic growth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Internal growth using own resources i.e. opening more shops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Merger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Two or more businesses agreeing to join together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Takeover 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One business takes control of another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Horizontal growth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Two businesses in the same production sector joining together</a:t>
            </a:r>
          </a:p>
          <a:p>
            <a:r>
              <a:rPr lang="en-GB" sz="1000" b="1" dirty="0">
                <a:solidFill>
                  <a:srgbClr val="FF0000"/>
                </a:solidFill>
              </a:rPr>
              <a:t>Vertical growth</a:t>
            </a:r>
          </a:p>
          <a:p>
            <a:r>
              <a:rPr lang="en-GB" sz="1000" i="1" dirty="0">
                <a:solidFill>
                  <a:schemeClr val="tx1"/>
                </a:solidFill>
              </a:rPr>
              <a:t>Two businesses in different production sectors joining together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881166" y="3786190"/>
            <a:ext cx="3143272" cy="214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ysClr val="windowText" lastClr="000000"/>
                </a:solidFill>
              </a:rPr>
              <a:t>There are two methods of business growth: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1881166" y="4071942"/>
          <a:ext cx="1214446" cy="2712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31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Organic</a:t>
                      </a:r>
                      <a:r>
                        <a:rPr lang="en-GB" sz="1000" b="1" baseline="0" dirty="0">
                          <a:solidFill>
                            <a:sysClr val="windowText" lastClr="000000"/>
                          </a:solidFill>
                        </a:rPr>
                        <a:t> growth</a:t>
                      </a:r>
                      <a:endParaRPr lang="en-GB" sz="1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591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 Increasing output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Selling more products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1" baseline="0" dirty="0">
                          <a:solidFill>
                            <a:sysClr val="windowText" lastClr="000000"/>
                          </a:solidFill>
                        </a:rPr>
                        <a:t> Gaining new customers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Reduce the price, open more shops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1" baseline="0" dirty="0">
                          <a:solidFill>
                            <a:sysClr val="windowText" lastClr="000000"/>
                          </a:solidFill>
                        </a:rPr>
                        <a:t> Developing new products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To target a wider range of customers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en-GB" sz="200" b="0" baseline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en-GB" sz="1000" b="1" baseline="0" dirty="0">
                          <a:solidFill>
                            <a:sysClr val="windowText" lastClr="000000"/>
                          </a:solidFill>
                        </a:rPr>
                        <a:t> Increasing market share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GB" sz="1000" b="0" baseline="0" dirty="0">
                          <a:solidFill>
                            <a:sysClr val="windowText" lastClr="000000"/>
                          </a:solidFill>
                        </a:rPr>
                        <a:t>Selling more than competitors </a:t>
                      </a:r>
                      <a:endParaRPr lang="en-GB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3167050" y="4071943"/>
          <a:ext cx="1857388" cy="522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8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54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ysClr val="windowText" lastClr="000000"/>
                          </a:solidFill>
                        </a:rPr>
                        <a:t>External growth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523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Merger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ysClr val="windowText" lastClr="000000"/>
                          </a:solidFill>
                        </a:rPr>
                        <a:t>Takeover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Right Arrow 43"/>
          <p:cNvSpPr/>
          <p:nvPr/>
        </p:nvSpPr>
        <p:spPr>
          <a:xfrm>
            <a:off x="3238488" y="4643446"/>
            <a:ext cx="1500198" cy="357190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Horizontal </a:t>
            </a:r>
          </a:p>
        </p:txBody>
      </p:sp>
      <p:sp>
        <p:nvSpPr>
          <p:cNvPr id="46" name="Right Arrow 45"/>
          <p:cNvSpPr/>
          <p:nvPr/>
        </p:nvSpPr>
        <p:spPr>
          <a:xfrm rot="16200000">
            <a:off x="4095744" y="5357826"/>
            <a:ext cx="1357322" cy="357190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000" b="1" dirty="0" err="1">
                <a:solidFill>
                  <a:schemeClr val="tx1"/>
                </a:solidFill>
              </a:rPr>
              <a:t>Vert</a:t>
            </a:r>
            <a:r>
              <a:rPr lang="en-GB" sz="1000" b="1" dirty="0">
                <a:solidFill>
                  <a:schemeClr val="tx1"/>
                </a:solidFill>
              </a:rPr>
              <a:t> </a:t>
            </a:r>
            <a:r>
              <a:rPr lang="en-GB" sz="1000" b="1" dirty="0" err="1">
                <a:solidFill>
                  <a:schemeClr val="tx1"/>
                </a:solidFill>
              </a:rPr>
              <a:t>i</a:t>
            </a:r>
            <a:r>
              <a:rPr lang="en-GB" sz="1000" b="1" dirty="0">
                <a:solidFill>
                  <a:schemeClr val="tx1"/>
                </a:solidFill>
              </a:rPr>
              <a:t> cal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167050" y="6286520"/>
            <a:ext cx="1857388" cy="500066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Diversification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Two businesses coming together with no connection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State two aims of a new start up business.          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Define the term ‘entrepreneur’.                            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Explain how a business’ objectives may have changed since first starting out.                          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how a business decision may impact on two stakeholders.             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Analyse two benefits of being a public limited company.</a:t>
            </a:r>
          </a:p>
          <a:p>
            <a:pPr marL="228600" indent="-228600">
              <a:buFont typeface="+mj-lt"/>
              <a:buAutoNum type="arabicPeriod"/>
            </a:pPr>
            <a:endParaRPr lang="en-GB" sz="7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>
                <a:solidFill>
                  <a:schemeClr val="tx1"/>
                </a:solidFill>
              </a:rPr>
              <a:t>Evaluate the effectiveness of a business plan.                       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Your assessment will take place during a normal timetabled lesson in Y10 Autumn Term.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Answer </a:t>
            </a:r>
            <a:r>
              <a:rPr lang="en-GB" sz="1000" b="1" u="sng" dirty="0">
                <a:solidFill>
                  <a:schemeClr val="tx1"/>
                </a:solidFill>
              </a:rPr>
              <a:t>ALL</a:t>
            </a:r>
            <a:r>
              <a:rPr lang="en-GB" sz="1000" dirty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first questions will be multiple choice  -  you must only select </a:t>
            </a:r>
            <a:r>
              <a:rPr lang="en-GB" sz="1000" b="1" u="sng" dirty="0">
                <a:solidFill>
                  <a:schemeClr val="tx1"/>
                </a:solidFill>
              </a:rPr>
              <a:t>ONE</a:t>
            </a:r>
            <a:r>
              <a:rPr lang="en-GB" sz="1000" dirty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95876" y="6500834"/>
            <a:ext cx="4810124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000" b="1" dirty="0"/>
              <a:t>                Identify, State, Explain (AO1)          Calculate, Complete, Explain (AO2)     </a:t>
            </a:r>
          </a:p>
          <a:p>
            <a:r>
              <a:rPr lang="en-GB" sz="1000" b="1" dirty="0"/>
              <a:t>                                 Analyse, Discuss, Evaluate, Recommend (AO3)</a:t>
            </a:r>
            <a:endParaRPr lang="en-GB" sz="1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8A8D1BC-8BDF-4EA6-B5E9-7FB0506EC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0"/>
            <a:ext cx="841204" cy="835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98CCD0FBA27E4D9E0E89AA042F1EC9" ma:contentTypeVersion="14" ma:contentTypeDescription="Create a new document." ma:contentTypeScope="" ma:versionID="7ae7fcb427207f5204a18b5a7bc32ddb">
  <xsd:schema xmlns:xsd="http://www.w3.org/2001/XMLSchema" xmlns:xs="http://www.w3.org/2001/XMLSchema" xmlns:p="http://schemas.microsoft.com/office/2006/metadata/properties" xmlns:ns2="dc0bc8c4-a75d-415d-96ea-cd24337c12ed" xmlns:ns3="0e13a264-7465-4452-bc5c-02dfe0376e2b" targetNamespace="http://schemas.microsoft.com/office/2006/metadata/properties" ma:root="true" ma:fieldsID="67385042158090801a9ca14c846311d5" ns2:_="" ns3:_="">
    <xsd:import namespace="dc0bc8c4-a75d-415d-96ea-cd24337c12ed"/>
    <xsd:import namespace="0e13a264-7465-4452-bc5c-02dfe0376e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bc8c4-a75d-415d-96ea-cd24337c12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0f6e5aec-3c4a-4236-a63d-c20d042b3d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13a264-7465-4452-bc5c-02dfe0376e2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a133df4-fe9f-4d77-9360-da99ca86f740}" ma:internalName="TaxCatchAll" ma:showField="CatchAllData" ma:web="0e13a264-7465-4452-bc5c-02dfe0376e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13a264-7465-4452-bc5c-02dfe0376e2b" xsi:nil="true"/>
    <lcf76f155ced4ddcb4097134ff3c332f xmlns="dc0bc8c4-a75d-415d-96ea-cd24337c12e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15F8E20-FA1E-49DB-8CD6-0FA14456C6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0581F8-8843-4535-B5BE-0CFDC3A9A692}"/>
</file>

<file path=customXml/itemProps3.xml><?xml version="1.0" encoding="utf-8"?>
<ds:datastoreItem xmlns:ds="http://schemas.openxmlformats.org/officeDocument/2006/customXml" ds:itemID="{8E320A04-206D-4DB7-B61C-45649239234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fc94867c-df70-43a9-9239-39102e9cace4"/>
    <ds:schemaRef ds:uri="1aa190ed-dc8d-4b1f-9c80-3d47561a10c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1066</Words>
  <Application>Microsoft Office PowerPoint</Application>
  <PresentationFormat>A4 Paper (210x297 mm)</PresentationFormat>
  <Paragraphs>230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Joanna Piggin</cp:lastModifiedBy>
  <cp:revision>37</cp:revision>
  <dcterms:created xsi:type="dcterms:W3CDTF">2018-06-22T10:11:40Z</dcterms:created>
  <dcterms:modified xsi:type="dcterms:W3CDTF">2021-11-16T18:15:43Z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0x0101005E98CCD0FBA27E4D9E0E89AA042F1EC9</vt:lpwstr>
  </property>
</Properties>
</file>