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9906000" cy="6858000" type="A4"/>
  <p:notesSz cx="6864350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1A5"/>
    <a:srgbClr val="9FE9C6"/>
    <a:srgbClr val="9FD3E1"/>
    <a:srgbClr val="FBC497"/>
    <a:srgbClr val="E4F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2" d="100"/>
          <a:sy n="62" d="100"/>
        </p:scale>
        <p:origin x="1252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/>
      <dgm:t>
        <a:bodyPr/>
        <a:lstStyle/>
        <a:p>
          <a:r>
            <a:rPr lang="en-GB" sz="700" b="1" dirty="0">
              <a:solidFill>
                <a:schemeClr val="tx1"/>
              </a:solidFill>
            </a:rPr>
            <a:t>Ways of working 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/>
      <dgm:t>
        <a:bodyPr/>
        <a:lstStyle/>
        <a:p>
          <a:r>
            <a:rPr lang="en-GB" sz="500" b="1" dirty="0">
              <a:solidFill>
                <a:schemeClr val="tx1"/>
              </a:solidFill>
            </a:rPr>
            <a:t>Temporary working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/>
      <dgm:t>
        <a:bodyPr/>
        <a:lstStyle/>
        <a:p>
          <a:r>
            <a:rPr lang="en-GB" sz="600" b="1" dirty="0">
              <a:solidFill>
                <a:schemeClr val="tx1"/>
              </a:solidFill>
            </a:rPr>
            <a:t>Working while mobile 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Full time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CE96EFC7-188B-4889-A190-069CAA9B5825}">
      <dgm:prSet custT="1"/>
      <dgm:spPr/>
      <dgm:t>
        <a:bodyPr/>
        <a:lstStyle/>
        <a:p>
          <a:r>
            <a:rPr lang="en-GB" sz="500" b="1" dirty="0">
              <a:solidFill>
                <a:schemeClr val="tx1"/>
              </a:solidFill>
            </a:rPr>
            <a:t>Self-employed </a:t>
          </a:r>
          <a:endParaRPr lang="en-GB" sz="600" b="1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3D1C38E-AF5C-4A15-ABB2-82E89860F003}">
      <dgm:prSet custT="1"/>
      <dgm:spPr/>
      <dgm:t>
        <a:bodyPr/>
        <a:lstStyle/>
        <a:p>
          <a:r>
            <a:rPr lang="en-GB" sz="600" b="1" dirty="0">
              <a:solidFill>
                <a:schemeClr val="tx1"/>
              </a:solidFill>
            </a:rPr>
            <a:t>Working from home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ED7014C5-1AC7-40E9-920C-D6402D75EADE}">
      <dgm:prSet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Part time</a:t>
          </a:r>
        </a:p>
      </dgm:t>
    </dgm:pt>
    <dgm:pt modelId="{801861FA-8197-462E-A380-4C32AAB1323A}" type="parTrans" cxnId="{A22E3F6B-69FC-420B-999B-A38AF5EFEAC5}">
      <dgm:prSet/>
      <dgm:spPr/>
      <dgm:t>
        <a:bodyPr/>
        <a:lstStyle/>
        <a:p>
          <a:endParaRPr lang="en-GB"/>
        </a:p>
      </dgm:t>
    </dgm:pt>
    <dgm:pt modelId="{79AC8647-A192-4952-A39A-3029BD3AFA63}" type="sibTrans" cxnId="{A22E3F6B-69FC-420B-999B-A38AF5EFEAC5}">
      <dgm:prSet/>
      <dgm:spPr/>
      <dgm:t>
        <a:bodyPr/>
        <a:lstStyle/>
        <a:p>
          <a:endParaRPr lang="en-GB"/>
        </a:p>
      </dgm:t>
    </dgm:pt>
    <dgm:pt modelId="{F537CA39-3690-4D1D-BCA4-83823584FFB1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Flexible working</a:t>
          </a:r>
        </a:p>
      </dgm:t>
    </dgm:pt>
    <dgm:pt modelId="{60B92186-7C67-4357-8D28-27C54869C657}" type="parTrans" cxnId="{CD087036-0E37-4FCB-B99E-3D7CA59581D4}">
      <dgm:prSet/>
      <dgm:spPr/>
      <dgm:t>
        <a:bodyPr/>
        <a:lstStyle/>
        <a:p>
          <a:endParaRPr lang="en-GB"/>
        </a:p>
      </dgm:t>
    </dgm:pt>
    <dgm:pt modelId="{1A575651-77E4-4F4E-9FB5-01A92F153FB4}" type="sibTrans" cxnId="{CD087036-0E37-4FCB-B99E-3D7CA59581D4}">
      <dgm:prSet/>
      <dgm:spPr/>
      <dgm:t>
        <a:bodyPr/>
        <a:lstStyle/>
        <a:p>
          <a:endParaRPr lang="en-GB"/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52072" custScaleY="129846" custLinFactNeighborX="4747" custLinFactNeighborY="29812"/>
      <dgm:spPr/>
    </dgm:pt>
    <dgm:pt modelId="{C73FEDD4-7DB1-4922-BF4B-FFB059E8B358}" type="pres">
      <dgm:prSet presAssocID="{221991B6-7229-42E9-BB79-4203688ED631}" presName="parTrans" presStyleLbl="sibTrans2D1" presStyleIdx="0" presStyleCnt="7"/>
      <dgm:spPr/>
    </dgm:pt>
    <dgm:pt modelId="{E426183C-5001-4C4C-A453-2CFD3180CCDE}" type="pres">
      <dgm:prSet presAssocID="{221991B6-7229-42E9-BB79-4203688ED631}" presName="connectorText" presStyleLbl="sibTrans2D1" presStyleIdx="0" presStyleCnt="7"/>
      <dgm:spPr/>
    </dgm:pt>
    <dgm:pt modelId="{E504F41C-2939-49A4-BB21-6B7BF137A476}" type="pres">
      <dgm:prSet presAssocID="{B6B038C5-F4A3-45F8-B565-D3FAA30E75CF}" presName="node" presStyleLbl="node1" presStyleIdx="0" presStyleCnt="7" custScaleX="114147" custScaleY="100306" custRadScaleRad="101374" custRadScaleInc="21173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7"/>
      <dgm:spPr/>
    </dgm:pt>
    <dgm:pt modelId="{E1DCD039-2FD7-4498-9ED4-EB3A7DD7B4B7}" type="pres">
      <dgm:prSet presAssocID="{09AB1707-4F2E-4A88-8315-788CEC87D489}" presName="connectorText" presStyleLbl="sibTrans2D1" presStyleIdx="1" presStyleCnt="7"/>
      <dgm:spPr/>
    </dgm:pt>
    <dgm:pt modelId="{C3370908-FF9D-408E-9115-487EDC98ABA9}" type="pres">
      <dgm:prSet presAssocID="{1D45D3DA-D17B-41C4-8AD9-71FF729AEF17}" presName="node" presStyleLbl="node1" presStyleIdx="1" presStyleCnt="7" custScaleX="114147" custScaleY="100306" custRadScaleRad="204668" custRadScaleInc="135889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7"/>
      <dgm:spPr/>
    </dgm:pt>
    <dgm:pt modelId="{3B82F80F-14DB-47E1-A42A-C71274FB76D9}" type="pres">
      <dgm:prSet presAssocID="{CF0413B4-C9DD-4031-AF58-29D35F14EA26}" presName="connectorText" presStyleLbl="sibTrans2D1" presStyleIdx="2" presStyleCnt="7"/>
      <dgm:spPr/>
    </dgm:pt>
    <dgm:pt modelId="{7B242A77-B35E-42C2-8927-0C33F4D3C551}" type="pres">
      <dgm:prSet presAssocID="{CE96EFC7-188B-4889-A190-069CAA9B5825}" presName="node" presStyleLbl="node1" presStyleIdx="2" presStyleCnt="7" custScaleX="114147" custScaleY="100306" custRadScaleRad="253303" custRadScaleInc="16969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3" presStyleCnt="7"/>
      <dgm:spPr/>
    </dgm:pt>
    <dgm:pt modelId="{B5FCB218-2988-415E-8DB3-57B7FCE5B08F}" type="pres">
      <dgm:prSet presAssocID="{F65EDDB6-49E6-4FDE-BE76-05B26FA0925E}" presName="connectorText" presStyleLbl="sibTrans2D1" presStyleIdx="3" presStyleCnt="7"/>
      <dgm:spPr/>
    </dgm:pt>
    <dgm:pt modelId="{ADCFFEF0-D269-4141-BEAB-1317F61D7CC8}" type="pres">
      <dgm:prSet presAssocID="{53D1C38E-AF5C-4A15-ABB2-82E89860F003}" presName="node" presStyleLbl="node1" presStyleIdx="3" presStyleCnt="7" custScaleX="114147" custScaleY="100306" custRadScaleRad="144940" custRadScaleInc="-372273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4" presStyleCnt="7"/>
      <dgm:spPr/>
    </dgm:pt>
    <dgm:pt modelId="{6904167F-6B14-4B25-B461-E0815B25BD9F}" type="pres">
      <dgm:prSet presAssocID="{0F976561-1A67-44EC-8939-9D2F1B5EFF1D}" presName="connectorText" presStyleLbl="sibTrans2D1" presStyleIdx="4" presStyleCnt="7"/>
      <dgm:spPr/>
    </dgm:pt>
    <dgm:pt modelId="{FE1190EF-5A0A-46B8-88BB-89AB264E4116}" type="pres">
      <dgm:prSet presAssocID="{947D2A0F-7EB1-4DF1-815B-901C7BF24F07}" presName="node" presStyleLbl="node1" presStyleIdx="4" presStyleCnt="7" custScaleX="114147" custScaleY="100306" custRadScaleRad="235174" custRadScaleInc="177687">
        <dgm:presLayoutVars>
          <dgm:bulletEnabled val="1"/>
        </dgm:presLayoutVars>
      </dgm:prSet>
      <dgm:spPr/>
    </dgm:pt>
    <dgm:pt modelId="{3A428D31-769C-41A4-99D9-DA741F93CA09}" type="pres">
      <dgm:prSet presAssocID="{801861FA-8197-462E-A380-4C32AAB1323A}" presName="parTrans" presStyleLbl="sibTrans2D1" presStyleIdx="5" presStyleCnt="7"/>
      <dgm:spPr/>
    </dgm:pt>
    <dgm:pt modelId="{CE6D8718-5699-4CCF-98E5-194F8475B7A7}" type="pres">
      <dgm:prSet presAssocID="{801861FA-8197-462E-A380-4C32AAB1323A}" presName="connectorText" presStyleLbl="sibTrans2D1" presStyleIdx="5" presStyleCnt="7"/>
      <dgm:spPr/>
    </dgm:pt>
    <dgm:pt modelId="{EBE67B24-1250-4345-9C38-BBD8199B729B}" type="pres">
      <dgm:prSet presAssocID="{ED7014C5-1AC7-40E9-920C-D6402D75EADE}" presName="node" presStyleLbl="node1" presStyleIdx="5" presStyleCnt="7" custScaleX="114147" custScaleY="100306" custRadScaleRad="173129" custRadScaleInc="66687">
        <dgm:presLayoutVars>
          <dgm:bulletEnabled val="1"/>
        </dgm:presLayoutVars>
      </dgm:prSet>
      <dgm:spPr/>
    </dgm:pt>
    <dgm:pt modelId="{939DBBC6-D686-40AB-8F3E-E8387E017614}" type="pres">
      <dgm:prSet presAssocID="{60B92186-7C67-4357-8D28-27C54869C657}" presName="parTrans" presStyleLbl="sibTrans2D1" presStyleIdx="6" presStyleCnt="7"/>
      <dgm:spPr/>
    </dgm:pt>
    <dgm:pt modelId="{20E622EA-71CC-4665-B38E-E80FBD6B1C46}" type="pres">
      <dgm:prSet presAssocID="{60B92186-7C67-4357-8D28-27C54869C657}" presName="connectorText" presStyleLbl="sibTrans2D1" presStyleIdx="6" presStyleCnt="7"/>
      <dgm:spPr/>
    </dgm:pt>
    <dgm:pt modelId="{B4011372-92C8-4223-972A-51F70F3D09A8}" type="pres">
      <dgm:prSet presAssocID="{F537CA39-3690-4D1D-BCA4-83823584FFB1}" presName="node" presStyleLbl="node1" presStyleIdx="6" presStyleCnt="7" custScaleX="114147" custScaleY="100306" custRadScaleRad="122705" custRadScaleInc="-2083">
        <dgm:presLayoutVars>
          <dgm:bulletEnabled val="1"/>
        </dgm:presLayoutVars>
      </dgm:prSet>
      <dgm:spPr/>
    </dgm:pt>
  </dgm:ptLst>
  <dgm:cxnLst>
    <dgm:cxn modelId="{F1160B01-5622-4A32-9071-682FBE12B1EF}" type="presOf" srcId="{09AB1707-4F2E-4A88-8315-788CEC87D489}" destId="{B2E6C658-1297-4778-AE14-9B84DF4E59AE}" srcOrd="0" destOrd="0" presId="urn:microsoft.com/office/officeart/2005/8/layout/radial5"/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47424906-2AB2-4F88-9E5E-E88D46C4602E}" type="presOf" srcId="{CF0413B4-C9DD-4031-AF58-29D35F14EA26}" destId="{3B82F80F-14DB-47E1-A42A-C71274FB76D9}" srcOrd="1" destOrd="0" presId="urn:microsoft.com/office/officeart/2005/8/layout/radial5"/>
    <dgm:cxn modelId="{DFC9FB11-DCE7-4AAF-8167-3D6FFD87BC26}" type="presOf" srcId="{B6B038C5-F4A3-45F8-B565-D3FAA30E75CF}" destId="{E504F41C-2939-49A4-BB21-6B7BF137A476}" srcOrd="0" destOrd="0" presId="urn:microsoft.com/office/officeart/2005/8/layout/radial5"/>
    <dgm:cxn modelId="{9DB8E812-6FF2-4104-AFF7-C259B0456029}" type="presOf" srcId="{947D2A0F-7EB1-4DF1-815B-901C7BF24F07}" destId="{FE1190EF-5A0A-46B8-88BB-89AB264E4116}" srcOrd="0" destOrd="0" presId="urn:microsoft.com/office/officeart/2005/8/layout/radial5"/>
    <dgm:cxn modelId="{3A10192A-4B23-4E33-A743-1CD1D80F8157}" type="presOf" srcId="{60B92186-7C67-4357-8D28-27C54869C657}" destId="{20E622EA-71CC-4665-B38E-E80FBD6B1C46}" srcOrd="1" destOrd="0" presId="urn:microsoft.com/office/officeart/2005/8/layout/radial5"/>
    <dgm:cxn modelId="{CD087036-0E37-4FCB-B99E-3D7CA59581D4}" srcId="{C8071833-F4A8-45BA-B43D-641790E572C8}" destId="{F537CA39-3690-4D1D-BCA4-83823584FFB1}" srcOrd="6" destOrd="0" parTransId="{60B92186-7C67-4357-8D28-27C54869C657}" sibTransId="{1A575651-77E4-4F4E-9FB5-01A92F153FB4}"/>
    <dgm:cxn modelId="{77164F39-185B-4AAD-89C8-A3F2F5D9B35D}" type="presOf" srcId="{C8071833-F4A8-45BA-B43D-641790E572C8}" destId="{1D6D312F-3351-4AED-92BC-44A98217043A}" srcOrd="0" destOrd="0" presId="urn:microsoft.com/office/officeart/2005/8/layout/radial5"/>
    <dgm:cxn modelId="{D004373F-CD3B-4CBA-B7D7-17DD243E1257}" type="presOf" srcId="{1D45D3DA-D17B-41C4-8AD9-71FF729AEF17}" destId="{C3370908-FF9D-408E-9115-487EDC98ABA9}" srcOrd="0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F36A174A-C63E-4CB4-825A-64AD69F4FA58}" type="presOf" srcId="{60B92186-7C67-4357-8D28-27C54869C657}" destId="{939DBBC6-D686-40AB-8F3E-E8387E017614}" srcOrd="0" destOrd="0" presId="urn:microsoft.com/office/officeart/2005/8/layout/radial5"/>
    <dgm:cxn modelId="{A22E3F6B-69FC-420B-999B-A38AF5EFEAC5}" srcId="{C8071833-F4A8-45BA-B43D-641790E572C8}" destId="{ED7014C5-1AC7-40E9-920C-D6402D75EADE}" srcOrd="5" destOrd="0" parTransId="{801861FA-8197-462E-A380-4C32AAB1323A}" sibTransId="{79AC8647-A192-4952-A39A-3029BD3AFA63}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0606DE4D-4F61-44B1-A4A7-8DC027352915}" type="presOf" srcId="{221991B6-7229-42E9-BB79-4203688ED631}" destId="{E426183C-5001-4C4C-A453-2CFD3180CCDE}" srcOrd="1" destOrd="0" presId="urn:microsoft.com/office/officeart/2005/8/layout/radial5"/>
    <dgm:cxn modelId="{7C16AB80-03B5-49E7-8FBD-7460F8947D74}" type="presOf" srcId="{ED7014C5-1AC7-40E9-920C-D6402D75EADE}" destId="{EBE67B24-1250-4345-9C38-BBD8199B729B}" srcOrd="0" destOrd="0" presId="urn:microsoft.com/office/officeart/2005/8/layout/radial5"/>
    <dgm:cxn modelId="{4DE07D90-5ADA-4283-9EC7-292F180D498F}" type="presOf" srcId="{53D1C38E-AF5C-4A15-ABB2-82E89860F003}" destId="{ADCFFEF0-D269-4141-BEAB-1317F61D7CC8}" srcOrd="0" destOrd="0" presId="urn:microsoft.com/office/officeart/2005/8/layout/radial5"/>
    <dgm:cxn modelId="{16A9A597-E911-4AC2-8F1A-9AF8DE8D35B2}" type="presOf" srcId="{0F976561-1A67-44EC-8939-9D2F1B5EFF1D}" destId="{6904167F-6B14-4B25-B461-E0815B25BD9F}" srcOrd="1" destOrd="0" presId="urn:microsoft.com/office/officeart/2005/8/layout/radial5"/>
    <dgm:cxn modelId="{4638B89A-CF6A-427F-9EEB-F4ADF37A518E}" type="presOf" srcId="{801861FA-8197-462E-A380-4C32AAB1323A}" destId="{CE6D8718-5699-4CCF-98E5-194F8475B7A7}" srcOrd="1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A9454FA9-A771-4CF4-9897-13F5AE80CD9A}" type="presOf" srcId="{F65EDDB6-49E6-4FDE-BE76-05B26FA0925E}" destId="{6E1FE8F9-EF37-41FA-8507-FB81685E9707}" srcOrd="0" destOrd="0" presId="urn:microsoft.com/office/officeart/2005/8/layout/radial5"/>
    <dgm:cxn modelId="{366F75B2-A0CF-4714-8654-73F41BF2E9E2}" type="presOf" srcId="{4F57A45C-76FA-40D8-A173-87C389C606E6}" destId="{C6B245EC-85CB-4C37-A166-90D27D0CFFFF}" srcOrd="0" destOrd="0" presId="urn:microsoft.com/office/officeart/2005/8/layout/radial5"/>
    <dgm:cxn modelId="{F71103C1-9E57-4818-A41B-8F72F978DF9A}" type="presOf" srcId="{CE96EFC7-188B-4889-A190-069CAA9B5825}" destId="{7B242A77-B35E-42C2-8927-0C33F4D3C551}" srcOrd="0" destOrd="0" presId="urn:microsoft.com/office/officeart/2005/8/layout/radial5"/>
    <dgm:cxn modelId="{AE2DDDD1-2930-4BF7-A038-025DA901CDDF}" type="presOf" srcId="{F65EDDB6-49E6-4FDE-BE76-05B26FA0925E}" destId="{B5FCB218-2988-415E-8DB3-57B7FCE5B08F}" srcOrd="1" destOrd="0" presId="urn:microsoft.com/office/officeart/2005/8/layout/radial5"/>
    <dgm:cxn modelId="{D9FB68DB-395F-4551-8351-771D5758ACA7}" type="presOf" srcId="{09AB1707-4F2E-4A88-8315-788CEC87D489}" destId="{E1DCD039-2FD7-4498-9ED4-EB3A7DD7B4B7}" srcOrd="1" destOrd="0" presId="urn:microsoft.com/office/officeart/2005/8/layout/radial5"/>
    <dgm:cxn modelId="{70864CDC-8AF7-46C2-9D61-56B3535264C9}" type="presOf" srcId="{CF0413B4-C9DD-4031-AF58-29D35F14EA26}" destId="{7A99559A-A647-46DF-AF2E-C28E5CE9FDE5}" srcOrd="0" destOrd="0" presId="urn:microsoft.com/office/officeart/2005/8/layout/radial5"/>
    <dgm:cxn modelId="{A05E36E2-D517-432B-87ED-97F320B9CC02}" type="presOf" srcId="{801861FA-8197-462E-A380-4C32AAB1323A}" destId="{3A428D31-769C-41A4-99D9-DA741F93CA09}" srcOrd="0" destOrd="0" presId="urn:microsoft.com/office/officeart/2005/8/layout/radial5"/>
    <dgm:cxn modelId="{BA2508E6-0AC8-425B-94BA-98697916A580}" type="presOf" srcId="{0F976561-1A67-44EC-8939-9D2F1B5EFF1D}" destId="{C04F7CDC-BC88-47A5-B2A5-91595F9489E3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326DBBF5-04F5-4AB0-A6CB-2D23773E4BF2}" type="presOf" srcId="{F537CA39-3690-4D1D-BCA4-83823584FFB1}" destId="{B4011372-92C8-4223-972A-51F70F3D09A8}" srcOrd="0" destOrd="0" presId="urn:microsoft.com/office/officeart/2005/8/layout/radial5"/>
    <dgm:cxn modelId="{7E061CFF-3D6C-43BB-8072-737EFFA7D17C}" type="presOf" srcId="{221991B6-7229-42E9-BB79-4203688ED631}" destId="{C73FEDD4-7DB1-4922-BF4B-FFB059E8B358}" srcOrd="0" destOrd="0" presId="urn:microsoft.com/office/officeart/2005/8/layout/radial5"/>
    <dgm:cxn modelId="{E5276768-D73C-47DA-9D07-DC08C8C957E6}" type="presParOf" srcId="{C6B245EC-85CB-4C37-A166-90D27D0CFFFF}" destId="{1D6D312F-3351-4AED-92BC-44A98217043A}" srcOrd="0" destOrd="0" presId="urn:microsoft.com/office/officeart/2005/8/layout/radial5"/>
    <dgm:cxn modelId="{901E62A5-13DD-4A52-9860-CCE43030C182}" type="presParOf" srcId="{C6B245EC-85CB-4C37-A166-90D27D0CFFFF}" destId="{C73FEDD4-7DB1-4922-BF4B-FFB059E8B358}" srcOrd="1" destOrd="0" presId="urn:microsoft.com/office/officeart/2005/8/layout/radial5"/>
    <dgm:cxn modelId="{235F1FCF-0C55-4642-8BCD-E3BBA36DB9B8}" type="presParOf" srcId="{C73FEDD4-7DB1-4922-BF4B-FFB059E8B358}" destId="{E426183C-5001-4C4C-A453-2CFD3180CCDE}" srcOrd="0" destOrd="0" presId="urn:microsoft.com/office/officeart/2005/8/layout/radial5"/>
    <dgm:cxn modelId="{7CA051DD-5261-4E05-AF9E-F1C45B12B960}" type="presParOf" srcId="{C6B245EC-85CB-4C37-A166-90D27D0CFFFF}" destId="{E504F41C-2939-49A4-BB21-6B7BF137A476}" srcOrd="2" destOrd="0" presId="urn:microsoft.com/office/officeart/2005/8/layout/radial5"/>
    <dgm:cxn modelId="{D0B47665-B9EB-4F54-8E98-6C9A6E1A1771}" type="presParOf" srcId="{C6B245EC-85CB-4C37-A166-90D27D0CFFFF}" destId="{B2E6C658-1297-4778-AE14-9B84DF4E59AE}" srcOrd="3" destOrd="0" presId="urn:microsoft.com/office/officeart/2005/8/layout/radial5"/>
    <dgm:cxn modelId="{8B2DE86C-6F1F-40F4-8C10-783E090337D2}" type="presParOf" srcId="{B2E6C658-1297-4778-AE14-9B84DF4E59AE}" destId="{E1DCD039-2FD7-4498-9ED4-EB3A7DD7B4B7}" srcOrd="0" destOrd="0" presId="urn:microsoft.com/office/officeart/2005/8/layout/radial5"/>
    <dgm:cxn modelId="{0BB8354B-7536-4EE0-8134-26EADE01BAF6}" type="presParOf" srcId="{C6B245EC-85CB-4C37-A166-90D27D0CFFFF}" destId="{C3370908-FF9D-408E-9115-487EDC98ABA9}" srcOrd="4" destOrd="0" presId="urn:microsoft.com/office/officeart/2005/8/layout/radial5"/>
    <dgm:cxn modelId="{7F891289-5035-4803-A992-62A831137C8E}" type="presParOf" srcId="{C6B245EC-85CB-4C37-A166-90D27D0CFFFF}" destId="{7A99559A-A647-46DF-AF2E-C28E5CE9FDE5}" srcOrd="5" destOrd="0" presId="urn:microsoft.com/office/officeart/2005/8/layout/radial5"/>
    <dgm:cxn modelId="{DE803A66-DA5C-4C32-B005-0BA84F961760}" type="presParOf" srcId="{7A99559A-A647-46DF-AF2E-C28E5CE9FDE5}" destId="{3B82F80F-14DB-47E1-A42A-C71274FB76D9}" srcOrd="0" destOrd="0" presId="urn:microsoft.com/office/officeart/2005/8/layout/radial5"/>
    <dgm:cxn modelId="{AD40A581-8732-49FC-B4F6-8886493B2D8B}" type="presParOf" srcId="{C6B245EC-85CB-4C37-A166-90D27D0CFFFF}" destId="{7B242A77-B35E-42C2-8927-0C33F4D3C551}" srcOrd="6" destOrd="0" presId="urn:microsoft.com/office/officeart/2005/8/layout/radial5"/>
    <dgm:cxn modelId="{9961F8C4-75F4-40E9-95B3-111791EB9EFD}" type="presParOf" srcId="{C6B245EC-85CB-4C37-A166-90D27D0CFFFF}" destId="{6E1FE8F9-EF37-41FA-8507-FB81685E9707}" srcOrd="7" destOrd="0" presId="urn:microsoft.com/office/officeart/2005/8/layout/radial5"/>
    <dgm:cxn modelId="{9CE35824-761D-4B8F-8E33-390BD714E131}" type="presParOf" srcId="{6E1FE8F9-EF37-41FA-8507-FB81685E9707}" destId="{B5FCB218-2988-415E-8DB3-57B7FCE5B08F}" srcOrd="0" destOrd="0" presId="urn:microsoft.com/office/officeart/2005/8/layout/radial5"/>
    <dgm:cxn modelId="{9E7A4C9F-12FE-49F9-88FE-A5CA3E5E462E}" type="presParOf" srcId="{C6B245EC-85CB-4C37-A166-90D27D0CFFFF}" destId="{ADCFFEF0-D269-4141-BEAB-1317F61D7CC8}" srcOrd="8" destOrd="0" presId="urn:microsoft.com/office/officeart/2005/8/layout/radial5"/>
    <dgm:cxn modelId="{41DA4691-25CA-4707-976A-5F5F062A72ED}" type="presParOf" srcId="{C6B245EC-85CB-4C37-A166-90D27D0CFFFF}" destId="{C04F7CDC-BC88-47A5-B2A5-91595F9489E3}" srcOrd="9" destOrd="0" presId="urn:microsoft.com/office/officeart/2005/8/layout/radial5"/>
    <dgm:cxn modelId="{D531A1BB-D81D-40B8-A74E-31C1340CE27C}" type="presParOf" srcId="{C04F7CDC-BC88-47A5-B2A5-91595F9489E3}" destId="{6904167F-6B14-4B25-B461-E0815B25BD9F}" srcOrd="0" destOrd="0" presId="urn:microsoft.com/office/officeart/2005/8/layout/radial5"/>
    <dgm:cxn modelId="{0E7916D2-89F9-453B-AA82-AAF15692C348}" type="presParOf" srcId="{C6B245EC-85CB-4C37-A166-90D27D0CFFFF}" destId="{FE1190EF-5A0A-46B8-88BB-89AB264E4116}" srcOrd="10" destOrd="0" presId="urn:microsoft.com/office/officeart/2005/8/layout/radial5"/>
    <dgm:cxn modelId="{C262C5E2-7017-486E-AE7A-80899B47CCCA}" type="presParOf" srcId="{C6B245EC-85CB-4C37-A166-90D27D0CFFFF}" destId="{3A428D31-769C-41A4-99D9-DA741F93CA09}" srcOrd="11" destOrd="0" presId="urn:microsoft.com/office/officeart/2005/8/layout/radial5"/>
    <dgm:cxn modelId="{B6E6F4FB-1BB4-4F6B-BD3B-2EF9826F4CEE}" type="presParOf" srcId="{3A428D31-769C-41A4-99D9-DA741F93CA09}" destId="{CE6D8718-5699-4CCF-98E5-194F8475B7A7}" srcOrd="0" destOrd="0" presId="urn:microsoft.com/office/officeart/2005/8/layout/radial5"/>
    <dgm:cxn modelId="{AEA30DCC-1CD2-431E-9360-8E28A566CC50}" type="presParOf" srcId="{C6B245EC-85CB-4C37-A166-90D27D0CFFFF}" destId="{EBE67B24-1250-4345-9C38-BBD8199B729B}" srcOrd="12" destOrd="0" presId="urn:microsoft.com/office/officeart/2005/8/layout/radial5"/>
    <dgm:cxn modelId="{A56FAE1A-90DB-4408-9D9D-A458F53558CE}" type="presParOf" srcId="{C6B245EC-85CB-4C37-A166-90D27D0CFFFF}" destId="{939DBBC6-D686-40AB-8F3E-E8387E017614}" srcOrd="13" destOrd="0" presId="urn:microsoft.com/office/officeart/2005/8/layout/radial5"/>
    <dgm:cxn modelId="{1995E630-6799-4C57-B6FB-9B5E272C6794}" type="presParOf" srcId="{939DBBC6-D686-40AB-8F3E-E8387E017614}" destId="{20E622EA-71CC-4665-B38E-E80FBD6B1C46}" srcOrd="0" destOrd="0" presId="urn:microsoft.com/office/officeart/2005/8/layout/radial5"/>
    <dgm:cxn modelId="{3DB40224-6373-4808-AC1A-57556454BDD2}" type="presParOf" srcId="{C6B245EC-85CB-4C37-A166-90D27D0CFFFF}" destId="{B4011372-92C8-4223-972A-51F70F3D09A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Methods of motivation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Fringe benefit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Praise 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Bonus 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800" b="0" dirty="0">
              <a:solidFill>
                <a:schemeClr val="tx1"/>
              </a:solidFill>
            </a:rPr>
            <a:t>Award schemes</a:t>
          </a: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Pay 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88E6139-C38A-4B8F-88E8-F94C0524357D}">
      <dgm:prSet custT="1"/>
      <dgm:spPr/>
      <dgm:t>
        <a:bodyPr/>
        <a:lstStyle/>
        <a:p>
          <a:r>
            <a:rPr lang="en-GB" sz="500" dirty="0">
              <a:solidFill>
                <a:schemeClr val="tx1"/>
              </a:solidFill>
            </a:rPr>
            <a:t>Working environment</a:t>
          </a:r>
        </a:p>
      </dgm:t>
    </dgm:pt>
    <dgm:pt modelId="{83ED0E76-4711-4ACD-AC4F-7796D150A5C6}" type="parTrans" cxnId="{90DB52BF-0CC4-4C0D-A0C4-2D253E29CA5E}">
      <dgm:prSet/>
      <dgm:spPr/>
      <dgm:t>
        <a:bodyPr/>
        <a:lstStyle/>
        <a:p>
          <a:endParaRPr lang="en-GB"/>
        </a:p>
      </dgm:t>
    </dgm:pt>
    <dgm:pt modelId="{ABC91676-0EDE-4E7B-9974-AB7C28EC6EF2}" type="sibTrans" cxnId="{90DB52BF-0CC4-4C0D-A0C4-2D253E29CA5E}">
      <dgm:prSet/>
      <dgm:spPr/>
      <dgm:t>
        <a:bodyPr/>
        <a:lstStyle/>
        <a:p>
          <a:endParaRPr lang="en-GB"/>
        </a:p>
      </dgm:t>
    </dgm:pt>
    <dgm:pt modelId="{3429D29F-37CF-49C3-8207-6DC3A6F7093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Profit sharing</a:t>
          </a:r>
        </a:p>
      </dgm:t>
    </dgm:pt>
    <dgm:pt modelId="{0A33FA27-5267-4C38-A2F5-36AC2C0D1EC9}" type="parTrans" cxnId="{71C96636-2CD8-48AF-8E9B-2323C252B522}">
      <dgm:prSet/>
      <dgm:spPr/>
      <dgm:t>
        <a:bodyPr/>
        <a:lstStyle/>
        <a:p>
          <a:endParaRPr lang="en-GB"/>
        </a:p>
      </dgm:t>
    </dgm:pt>
    <dgm:pt modelId="{3647823F-D981-4501-9D34-3DE188A617FF}" type="sibTrans" cxnId="{71C96636-2CD8-48AF-8E9B-2323C252B522}">
      <dgm:prSet/>
      <dgm:spPr/>
      <dgm:t>
        <a:bodyPr/>
        <a:lstStyle/>
        <a:p>
          <a:endParaRPr lang="en-GB"/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95622" custScaleY="166392" custLinFactNeighborX="-2807" custLinFactNeighborY="34910"/>
      <dgm:spPr/>
    </dgm:pt>
    <dgm:pt modelId="{C73FEDD4-7DB1-4922-BF4B-FFB059E8B358}" type="pres">
      <dgm:prSet presAssocID="{221991B6-7229-42E9-BB79-4203688ED631}" presName="parTrans" presStyleLbl="sibTrans2D1" presStyleIdx="0" presStyleCnt="7"/>
      <dgm:spPr/>
    </dgm:pt>
    <dgm:pt modelId="{E426183C-5001-4C4C-A453-2CFD3180CCDE}" type="pres">
      <dgm:prSet presAssocID="{221991B6-7229-42E9-BB79-4203688ED631}" presName="connectorText" presStyleLbl="sibTrans2D1" presStyleIdx="0" presStyleCnt="7"/>
      <dgm:spPr/>
    </dgm:pt>
    <dgm:pt modelId="{E504F41C-2939-49A4-BB21-6B7BF137A476}" type="pres">
      <dgm:prSet presAssocID="{B6B038C5-F4A3-45F8-B565-D3FAA30E75CF}" presName="node" presStyleLbl="node1" presStyleIdx="0" presStyleCnt="7" custRadScaleRad="92083" custRadScaleInc="-23122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7"/>
      <dgm:spPr/>
    </dgm:pt>
    <dgm:pt modelId="{E1DCD039-2FD7-4498-9ED4-EB3A7DD7B4B7}" type="pres">
      <dgm:prSet presAssocID="{09AB1707-4F2E-4A88-8315-788CEC87D489}" presName="connectorText" presStyleLbl="sibTrans2D1" presStyleIdx="1" presStyleCnt="7"/>
      <dgm:spPr/>
    </dgm:pt>
    <dgm:pt modelId="{C3370908-FF9D-408E-9115-487EDC98ABA9}" type="pres">
      <dgm:prSet presAssocID="{1D45D3DA-D17B-41C4-8AD9-71FF729AEF17}" presName="node" presStyleLbl="node1" presStyleIdx="1" presStyleCnt="7" custRadScaleRad="107386" custRadScaleInc="2807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7"/>
      <dgm:spPr/>
    </dgm:pt>
    <dgm:pt modelId="{3B82F80F-14DB-47E1-A42A-C71274FB76D9}" type="pres">
      <dgm:prSet presAssocID="{CF0413B4-C9DD-4031-AF58-29D35F14EA26}" presName="connectorText" presStyleLbl="sibTrans2D1" presStyleIdx="2" presStyleCnt="7"/>
      <dgm:spPr/>
    </dgm:pt>
    <dgm:pt modelId="{7B242A77-B35E-42C2-8927-0C33F4D3C551}" type="pres">
      <dgm:prSet presAssocID="{CE96EFC7-188B-4889-A190-069CAA9B5825}" presName="node" presStyleLbl="node1" presStyleIdx="2" presStyleCnt="7" custRadScaleRad="136256" custRadScaleInc="-45601">
        <dgm:presLayoutVars>
          <dgm:bulletEnabled val="1"/>
        </dgm:presLayoutVars>
      </dgm:prSet>
      <dgm:spPr/>
    </dgm:pt>
    <dgm:pt modelId="{D507B086-3B4B-4F22-9D88-B9A91A4CE514}" type="pres">
      <dgm:prSet presAssocID="{83ED0E76-4711-4ACD-AC4F-7796D150A5C6}" presName="parTrans" presStyleLbl="sibTrans2D1" presStyleIdx="3" presStyleCnt="7"/>
      <dgm:spPr/>
    </dgm:pt>
    <dgm:pt modelId="{EE3E3CCA-3699-486B-A5BB-C33892CC6C6D}" type="pres">
      <dgm:prSet presAssocID="{83ED0E76-4711-4ACD-AC4F-7796D150A5C6}" presName="connectorText" presStyleLbl="sibTrans2D1" presStyleIdx="3" presStyleCnt="7"/>
      <dgm:spPr/>
    </dgm:pt>
    <dgm:pt modelId="{023EE2FA-0BF4-4E50-AA49-96CDCEFA61C7}" type="pres">
      <dgm:prSet presAssocID="{088E6139-C38A-4B8F-88E8-F94C0524357D}" presName="node" presStyleLbl="node1" presStyleIdx="3" presStyleCnt="7" custRadScaleRad="177034" custRadScaleInc="-133481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4" presStyleCnt="7"/>
      <dgm:spPr/>
    </dgm:pt>
    <dgm:pt modelId="{B5FCB218-2988-415E-8DB3-57B7FCE5B08F}" type="pres">
      <dgm:prSet presAssocID="{F65EDDB6-49E6-4FDE-BE76-05B26FA0925E}" presName="connectorText" presStyleLbl="sibTrans2D1" presStyleIdx="4" presStyleCnt="7"/>
      <dgm:spPr/>
    </dgm:pt>
    <dgm:pt modelId="{ADCFFEF0-D269-4141-BEAB-1317F61D7CC8}" type="pres">
      <dgm:prSet presAssocID="{53D1C38E-AF5C-4A15-ABB2-82E89860F003}" presName="node" presStyleLbl="node1" presStyleIdx="4" presStyleCnt="7" custRadScaleRad="178650" custRadScaleInc="134641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5" presStyleCnt="7"/>
      <dgm:spPr/>
    </dgm:pt>
    <dgm:pt modelId="{6904167F-6B14-4B25-B461-E0815B25BD9F}" type="pres">
      <dgm:prSet presAssocID="{0F976561-1A67-44EC-8939-9D2F1B5EFF1D}" presName="connectorText" presStyleLbl="sibTrans2D1" presStyleIdx="5" presStyleCnt="7"/>
      <dgm:spPr/>
    </dgm:pt>
    <dgm:pt modelId="{FE1190EF-5A0A-46B8-88BB-89AB264E4116}" type="pres">
      <dgm:prSet presAssocID="{947D2A0F-7EB1-4DF1-815B-901C7BF24F07}" presName="node" presStyleLbl="node1" presStyleIdx="5" presStyleCnt="7" custRadScaleRad="139032" custRadScaleInc="43644">
        <dgm:presLayoutVars>
          <dgm:bulletEnabled val="1"/>
        </dgm:presLayoutVars>
      </dgm:prSet>
      <dgm:spPr/>
    </dgm:pt>
    <dgm:pt modelId="{1ED0974C-E88A-4610-B697-61E215CFEF3D}" type="pres">
      <dgm:prSet presAssocID="{0A33FA27-5267-4C38-A2F5-36AC2C0D1EC9}" presName="parTrans" presStyleLbl="sibTrans2D1" presStyleIdx="6" presStyleCnt="7"/>
      <dgm:spPr/>
    </dgm:pt>
    <dgm:pt modelId="{D3E538B7-8C09-4A06-88CF-98B1CA658A45}" type="pres">
      <dgm:prSet presAssocID="{0A33FA27-5267-4C38-A2F5-36AC2C0D1EC9}" presName="connectorText" presStyleLbl="sibTrans2D1" presStyleIdx="6" presStyleCnt="7"/>
      <dgm:spPr/>
    </dgm:pt>
    <dgm:pt modelId="{97A75C2C-3BCE-4813-BC72-45DFE843EC24}" type="pres">
      <dgm:prSet presAssocID="{3429D29F-37CF-49C3-8207-6DC3A6F7093E}" presName="node" presStyleLbl="node1" presStyleIdx="6" presStyleCnt="7" custRadScaleRad="103883" custRadScaleInc="-19760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5" destOrd="0" parTransId="{0F976561-1A67-44EC-8939-9D2F1B5EFF1D}" sibTransId="{012A9C3F-F60C-4718-95C8-D8D4F8D4BA3D}"/>
    <dgm:cxn modelId="{97FD9108-127B-4E59-92A7-01745822471F}" type="presOf" srcId="{CE96EFC7-188B-4889-A190-069CAA9B5825}" destId="{7B242A77-B35E-42C2-8927-0C33F4D3C551}" srcOrd="0" destOrd="0" presId="urn:microsoft.com/office/officeart/2005/8/layout/radial5"/>
    <dgm:cxn modelId="{40970413-D6A4-4345-A77A-631A992D7E3A}" type="presOf" srcId="{088E6139-C38A-4B8F-88E8-F94C0524357D}" destId="{023EE2FA-0BF4-4E50-AA49-96CDCEFA61C7}" srcOrd="0" destOrd="0" presId="urn:microsoft.com/office/officeart/2005/8/layout/radial5"/>
    <dgm:cxn modelId="{71C96636-2CD8-48AF-8E9B-2323C252B522}" srcId="{C8071833-F4A8-45BA-B43D-641790E572C8}" destId="{3429D29F-37CF-49C3-8207-6DC3A6F7093E}" srcOrd="6" destOrd="0" parTransId="{0A33FA27-5267-4C38-A2F5-36AC2C0D1EC9}" sibTransId="{3647823F-D981-4501-9D34-3DE188A617FF}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E1A07F64-723E-47E1-9BAB-EBECFFE23B2D}" type="presOf" srcId="{CF0413B4-C9DD-4031-AF58-29D35F14EA26}" destId="{7A99559A-A647-46DF-AF2E-C28E5CE9FDE5}" srcOrd="0" destOrd="0" presId="urn:microsoft.com/office/officeart/2005/8/layout/radial5"/>
    <dgm:cxn modelId="{09477069-1474-42CE-83BF-9F0EBAA1666B}" srcId="{C8071833-F4A8-45BA-B43D-641790E572C8}" destId="{53D1C38E-AF5C-4A15-ABB2-82E89860F003}" srcOrd="4" destOrd="0" parTransId="{F65EDDB6-49E6-4FDE-BE76-05B26FA0925E}" sibTransId="{A6FFD393-DA69-4869-8AF8-747B7966FE38}"/>
    <dgm:cxn modelId="{2CF3CC4B-91A9-43E2-BFC9-E05155EFEF60}" type="presOf" srcId="{0F976561-1A67-44EC-8939-9D2F1B5EFF1D}" destId="{6904167F-6B14-4B25-B461-E0815B25BD9F}" srcOrd="1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502D376D-A9AF-4B79-AC15-C360BB3D9931}" type="presOf" srcId="{0F976561-1A67-44EC-8939-9D2F1B5EFF1D}" destId="{C04F7CDC-BC88-47A5-B2A5-91595F9489E3}" srcOrd="0" destOrd="0" presId="urn:microsoft.com/office/officeart/2005/8/layout/radial5"/>
    <dgm:cxn modelId="{14271D6F-BC05-4AB2-A281-3A1CF0581BC5}" type="presOf" srcId="{4F57A45C-76FA-40D8-A173-87C389C606E6}" destId="{C6B245EC-85CB-4C37-A166-90D27D0CFFFF}" srcOrd="0" destOrd="0" presId="urn:microsoft.com/office/officeart/2005/8/layout/radial5"/>
    <dgm:cxn modelId="{9268DB75-C8EC-4CE1-B31E-8D5CFA9976F0}" type="presOf" srcId="{1D45D3DA-D17B-41C4-8AD9-71FF729AEF17}" destId="{C3370908-FF9D-408E-9115-487EDC98ABA9}" srcOrd="0" destOrd="0" presId="urn:microsoft.com/office/officeart/2005/8/layout/radial5"/>
    <dgm:cxn modelId="{3DF01091-C362-4EDC-ABDD-381BEC486523}" type="presOf" srcId="{53D1C38E-AF5C-4A15-ABB2-82E89860F003}" destId="{ADCFFEF0-D269-4141-BEAB-1317F61D7CC8}" srcOrd="0" destOrd="0" presId="urn:microsoft.com/office/officeart/2005/8/layout/radial5"/>
    <dgm:cxn modelId="{4D6D7B92-497F-4716-BF4F-E4DE479AACB6}" type="presOf" srcId="{0A33FA27-5267-4C38-A2F5-36AC2C0D1EC9}" destId="{1ED0974C-E88A-4610-B697-61E215CFEF3D}" srcOrd="0" destOrd="0" presId="urn:microsoft.com/office/officeart/2005/8/layout/radial5"/>
    <dgm:cxn modelId="{C206719E-3003-41BB-829A-1A8BBA6F67F8}" type="presOf" srcId="{09AB1707-4F2E-4A88-8315-788CEC87D489}" destId="{B2E6C658-1297-4778-AE14-9B84DF4E59AE}" srcOrd="0" destOrd="0" presId="urn:microsoft.com/office/officeart/2005/8/layout/radial5"/>
    <dgm:cxn modelId="{582DF49E-568A-4D5A-AB6F-4E1D75E4D309}" type="presOf" srcId="{0A33FA27-5267-4C38-A2F5-36AC2C0D1EC9}" destId="{D3E538B7-8C09-4A06-88CF-98B1CA658A45}" srcOrd="1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925372A3-E4E7-4C72-A86C-34EFEA7A74F5}" type="presOf" srcId="{3429D29F-37CF-49C3-8207-6DC3A6F7093E}" destId="{97A75C2C-3BCE-4813-BC72-45DFE843EC24}" srcOrd="0" destOrd="0" presId="urn:microsoft.com/office/officeart/2005/8/layout/radial5"/>
    <dgm:cxn modelId="{90DB52BF-0CC4-4C0D-A0C4-2D253E29CA5E}" srcId="{C8071833-F4A8-45BA-B43D-641790E572C8}" destId="{088E6139-C38A-4B8F-88E8-F94C0524357D}" srcOrd="3" destOrd="0" parTransId="{83ED0E76-4711-4ACD-AC4F-7796D150A5C6}" sibTransId="{ABC91676-0EDE-4E7B-9974-AB7C28EC6EF2}"/>
    <dgm:cxn modelId="{A52FB0BF-DC26-4512-A2F9-9578DCBF5D98}" type="presOf" srcId="{83ED0E76-4711-4ACD-AC4F-7796D150A5C6}" destId="{D507B086-3B4B-4F22-9D88-B9A91A4CE514}" srcOrd="0" destOrd="0" presId="urn:microsoft.com/office/officeart/2005/8/layout/radial5"/>
    <dgm:cxn modelId="{FEF22DC2-8771-4296-8979-69DF1AF2ABA4}" type="presOf" srcId="{221991B6-7229-42E9-BB79-4203688ED631}" destId="{E426183C-5001-4C4C-A453-2CFD3180CCDE}" srcOrd="1" destOrd="0" presId="urn:microsoft.com/office/officeart/2005/8/layout/radial5"/>
    <dgm:cxn modelId="{B37805CB-633F-46E8-9155-CAE73B277941}" type="presOf" srcId="{83ED0E76-4711-4ACD-AC4F-7796D150A5C6}" destId="{EE3E3CCA-3699-486B-A5BB-C33892CC6C6D}" srcOrd="1" destOrd="0" presId="urn:microsoft.com/office/officeart/2005/8/layout/radial5"/>
    <dgm:cxn modelId="{79EA60CB-783B-4121-9A3E-89C24E6655FD}" type="presOf" srcId="{F65EDDB6-49E6-4FDE-BE76-05B26FA0925E}" destId="{B5FCB218-2988-415E-8DB3-57B7FCE5B08F}" srcOrd="1" destOrd="0" presId="urn:microsoft.com/office/officeart/2005/8/layout/radial5"/>
    <dgm:cxn modelId="{1327AFCC-A5D7-46D8-BBC5-89FD9996F79C}" type="presOf" srcId="{09AB1707-4F2E-4A88-8315-788CEC87D489}" destId="{E1DCD039-2FD7-4498-9ED4-EB3A7DD7B4B7}" srcOrd="1" destOrd="0" presId="urn:microsoft.com/office/officeart/2005/8/layout/radial5"/>
    <dgm:cxn modelId="{17DCF5CC-6A5E-4BC5-A7AD-155C6A38B047}" type="presOf" srcId="{C8071833-F4A8-45BA-B43D-641790E572C8}" destId="{1D6D312F-3351-4AED-92BC-44A98217043A}" srcOrd="0" destOrd="0" presId="urn:microsoft.com/office/officeart/2005/8/layout/radial5"/>
    <dgm:cxn modelId="{C8E7BAD1-9C0E-4641-AE40-549DE18204AC}" type="presOf" srcId="{CF0413B4-C9DD-4031-AF58-29D35F14EA26}" destId="{3B82F80F-14DB-47E1-A42A-C71274FB76D9}" srcOrd="1" destOrd="0" presId="urn:microsoft.com/office/officeart/2005/8/layout/radial5"/>
    <dgm:cxn modelId="{87B94AD8-6496-4F2A-B1B3-20B5A071A497}" type="presOf" srcId="{B6B038C5-F4A3-45F8-B565-D3FAA30E75CF}" destId="{E504F41C-2939-49A4-BB21-6B7BF137A476}" srcOrd="0" destOrd="0" presId="urn:microsoft.com/office/officeart/2005/8/layout/radial5"/>
    <dgm:cxn modelId="{16FABFE4-6292-4E8D-9BEB-D3C28053B7B4}" type="presOf" srcId="{F65EDDB6-49E6-4FDE-BE76-05B26FA0925E}" destId="{6E1FE8F9-EF37-41FA-8507-FB81685E9707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3853A2EB-54B9-4C09-A348-EF3EC2AB5203}" type="presOf" srcId="{221991B6-7229-42E9-BB79-4203688ED631}" destId="{C73FEDD4-7DB1-4922-BF4B-FFB059E8B358}" srcOrd="0" destOrd="0" presId="urn:microsoft.com/office/officeart/2005/8/layout/radial5"/>
    <dgm:cxn modelId="{82ED4DF6-1C6A-4188-A085-A2BE21C52193}" type="presOf" srcId="{947D2A0F-7EB1-4DF1-815B-901C7BF24F07}" destId="{FE1190EF-5A0A-46B8-88BB-89AB264E4116}" srcOrd="0" destOrd="0" presId="urn:microsoft.com/office/officeart/2005/8/layout/radial5"/>
    <dgm:cxn modelId="{E0281151-751F-4ED7-BD85-728EF12E4881}" type="presParOf" srcId="{C6B245EC-85CB-4C37-A166-90D27D0CFFFF}" destId="{1D6D312F-3351-4AED-92BC-44A98217043A}" srcOrd="0" destOrd="0" presId="urn:microsoft.com/office/officeart/2005/8/layout/radial5"/>
    <dgm:cxn modelId="{9C1B1C10-1C0F-4F4A-BAA7-511E6B16F8CF}" type="presParOf" srcId="{C6B245EC-85CB-4C37-A166-90D27D0CFFFF}" destId="{C73FEDD4-7DB1-4922-BF4B-FFB059E8B358}" srcOrd="1" destOrd="0" presId="urn:microsoft.com/office/officeart/2005/8/layout/radial5"/>
    <dgm:cxn modelId="{C74E5A5A-8D65-45CC-9F2A-800014930EA9}" type="presParOf" srcId="{C73FEDD4-7DB1-4922-BF4B-FFB059E8B358}" destId="{E426183C-5001-4C4C-A453-2CFD3180CCDE}" srcOrd="0" destOrd="0" presId="urn:microsoft.com/office/officeart/2005/8/layout/radial5"/>
    <dgm:cxn modelId="{DBB36914-6B73-4959-9FE8-219CCDCF112D}" type="presParOf" srcId="{C6B245EC-85CB-4C37-A166-90D27D0CFFFF}" destId="{E504F41C-2939-49A4-BB21-6B7BF137A476}" srcOrd="2" destOrd="0" presId="urn:microsoft.com/office/officeart/2005/8/layout/radial5"/>
    <dgm:cxn modelId="{F6B73C4C-604D-4AF2-BA11-CD3FCFC308A5}" type="presParOf" srcId="{C6B245EC-85CB-4C37-A166-90D27D0CFFFF}" destId="{B2E6C658-1297-4778-AE14-9B84DF4E59AE}" srcOrd="3" destOrd="0" presId="urn:microsoft.com/office/officeart/2005/8/layout/radial5"/>
    <dgm:cxn modelId="{EAB0B060-9D99-4AB7-B67A-F065B97117ED}" type="presParOf" srcId="{B2E6C658-1297-4778-AE14-9B84DF4E59AE}" destId="{E1DCD039-2FD7-4498-9ED4-EB3A7DD7B4B7}" srcOrd="0" destOrd="0" presId="urn:microsoft.com/office/officeart/2005/8/layout/radial5"/>
    <dgm:cxn modelId="{C1C80426-78AA-4132-A039-C85682E3E8E7}" type="presParOf" srcId="{C6B245EC-85CB-4C37-A166-90D27D0CFFFF}" destId="{C3370908-FF9D-408E-9115-487EDC98ABA9}" srcOrd="4" destOrd="0" presId="urn:microsoft.com/office/officeart/2005/8/layout/radial5"/>
    <dgm:cxn modelId="{D5EE614A-681E-40A0-BADA-130D66214E20}" type="presParOf" srcId="{C6B245EC-85CB-4C37-A166-90D27D0CFFFF}" destId="{7A99559A-A647-46DF-AF2E-C28E5CE9FDE5}" srcOrd="5" destOrd="0" presId="urn:microsoft.com/office/officeart/2005/8/layout/radial5"/>
    <dgm:cxn modelId="{68CB56D7-4953-4210-9841-84B4E0598DA9}" type="presParOf" srcId="{7A99559A-A647-46DF-AF2E-C28E5CE9FDE5}" destId="{3B82F80F-14DB-47E1-A42A-C71274FB76D9}" srcOrd="0" destOrd="0" presId="urn:microsoft.com/office/officeart/2005/8/layout/radial5"/>
    <dgm:cxn modelId="{49607689-F0A1-47EC-9F47-05C365E049F7}" type="presParOf" srcId="{C6B245EC-85CB-4C37-A166-90D27D0CFFFF}" destId="{7B242A77-B35E-42C2-8927-0C33F4D3C551}" srcOrd="6" destOrd="0" presId="urn:microsoft.com/office/officeart/2005/8/layout/radial5"/>
    <dgm:cxn modelId="{8F52938B-4BC5-4C7E-AA98-2D0C979A4274}" type="presParOf" srcId="{C6B245EC-85CB-4C37-A166-90D27D0CFFFF}" destId="{D507B086-3B4B-4F22-9D88-B9A91A4CE514}" srcOrd="7" destOrd="0" presId="urn:microsoft.com/office/officeart/2005/8/layout/radial5"/>
    <dgm:cxn modelId="{213D8A10-DEF9-4132-BC7A-ECF7DF6782D8}" type="presParOf" srcId="{D507B086-3B4B-4F22-9D88-B9A91A4CE514}" destId="{EE3E3CCA-3699-486B-A5BB-C33892CC6C6D}" srcOrd="0" destOrd="0" presId="urn:microsoft.com/office/officeart/2005/8/layout/radial5"/>
    <dgm:cxn modelId="{AA5A461D-0D75-4B6B-8A1B-469B5D52575D}" type="presParOf" srcId="{C6B245EC-85CB-4C37-A166-90D27D0CFFFF}" destId="{023EE2FA-0BF4-4E50-AA49-96CDCEFA61C7}" srcOrd="8" destOrd="0" presId="urn:microsoft.com/office/officeart/2005/8/layout/radial5"/>
    <dgm:cxn modelId="{E374D159-8940-4902-9789-9CE2AA8CAD37}" type="presParOf" srcId="{C6B245EC-85CB-4C37-A166-90D27D0CFFFF}" destId="{6E1FE8F9-EF37-41FA-8507-FB81685E9707}" srcOrd="9" destOrd="0" presId="urn:microsoft.com/office/officeart/2005/8/layout/radial5"/>
    <dgm:cxn modelId="{0771FB88-F8DA-429E-AAF9-71A30DF9B8B1}" type="presParOf" srcId="{6E1FE8F9-EF37-41FA-8507-FB81685E9707}" destId="{B5FCB218-2988-415E-8DB3-57B7FCE5B08F}" srcOrd="0" destOrd="0" presId="urn:microsoft.com/office/officeart/2005/8/layout/radial5"/>
    <dgm:cxn modelId="{7FB44761-2EE2-46C0-8E10-5694B6735304}" type="presParOf" srcId="{C6B245EC-85CB-4C37-A166-90D27D0CFFFF}" destId="{ADCFFEF0-D269-4141-BEAB-1317F61D7CC8}" srcOrd="10" destOrd="0" presId="urn:microsoft.com/office/officeart/2005/8/layout/radial5"/>
    <dgm:cxn modelId="{8045209F-DB9B-436A-8DC7-6C370675CFF9}" type="presParOf" srcId="{C6B245EC-85CB-4C37-A166-90D27D0CFFFF}" destId="{C04F7CDC-BC88-47A5-B2A5-91595F9489E3}" srcOrd="11" destOrd="0" presId="urn:microsoft.com/office/officeart/2005/8/layout/radial5"/>
    <dgm:cxn modelId="{8BFCDF75-F9F8-4F84-985A-4EC23887BFD1}" type="presParOf" srcId="{C04F7CDC-BC88-47A5-B2A5-91595F9489E3}" destId="{6904167F-6B14-4B25-B461-E0815B25BD9F}" srcOrd="0" destOrd="0" presId="urn:microsoft.com/office/officeart/2005/8/layout/radial5"/>
    <dgm:cxn modelId="{FB64115D-7C14-4B3E-8553-20BB3309E69D}" type="presParOf" srcId="{C6B245EC-85CB-4C37-A166-90D27D0CFFFF}" destId="{FE1190EF-5A0A-46B8-88BB-89AB264E4116}" srcOrd="12" destOrd="0" presId="urn:microsoft.com/office/officeart/2005/8/layout/radial5"/>
    <dgm:cxn modelId="{7D6916F0-2AF6-4DA1-B4CE-6AD958AA7A4E}" type="presParOf" srcId="{C6B245EC-85CB-4C37-A166-90D27D0CFFFF}" destId="{1ED0974C-E88A-4610-B697-61E215CFEF3D}" srcOrd="13" destOrd="0" presId="urn:microsoft.com/office/officeart/2005/8/layout/radial5"/>
    <dgm:cxn modelId="{BE0AA94C-C275-4AF8-A720-FE914D1AA567}" type="presParOf" srcId="{1ED0974C-E88A-4610-B697-61E215CFEF3D}" destId="{D3E538B7-8C09-4A06-88CF-98B1CA658A45}" srcOrd="0" destOrd="0" presId="urn:microsoft.com/office/officeart/2005/8/layout/radial5"/>
    <dgm:cxn modelId="{2E62AA85-7B1B-48CD-AF6D-9285297F5529}" type="presParOf" srcId="{C6B245EC-85CB-4C37-A166-90D27D0CFFFF}" destId="{97A75C2C-3BCE-4813-BC72-45DFE843EC2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412707" y="904681"/>
          <a:ext cx="497159" cy="4244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solidFill>
                <a:schemeClr val="tx1"/>
              </a:solidFill>
            </a:rPr>
            <a:t>Ways of working </a:t>
          </a:r>
        </a:p>
      </dsp:txBody>
      <dsp:txXfrm>
        <a:off x="1485514" y="966847"/>
        <a:ext cx="351545" cy="300165"/>
      </dsp:txXfrm>
    </dsp:sp>
    <dsp:sp modelId="{C73FEDD4-7DB1-4922-BF4B-FFB059E8B358}">
      <dsp:nvSpPr>
        <dsp:cNvPr id="0" name=""/>
        <dsp:cNvSpPr/>
      </dsp:nvSpPr>
      <dsp:spPr>
        <a:xfrm rot="16202666">
          <a:off x="1530522" y="612160"/>
          <a:ext cx="262230" cy="105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1546276" y="648948"/>
        <a:ext cx="230697" cy="63066"/>
      </dsp:txXfrm>
    </dsp:sp>
    <dsp:sp modelId="{E504F41C-2939-49A4-BB21-6B7BF137A476}">
      <dsp:nvSpPr>
        <dsp:cNvPr id="0" name=""/>
        <dsp:cNvSpPr/>
      </dsp:nvSpPr>
      <dsp:spPr>
        <a:xfrm>
          <a:off x="1428760" y="2"/>
          <a:ext cx="466467" cy="4099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b="1" kern="1200" dirty="0">
              <a:solidFill>
                <a:schemeClr val="tx1"/>
              </a:solidFill>
            </a:rPr>
            <a:t>Temporary working</a:t>
          </a:r>
        </a:p>
      </dsp:txBody>
      <dsp:txXfrm>
        <a:off x="1497073" y="60031"/>
        <a:ext cx="329841" cy="289847"/>
      </dsp:txXfrm>
    </dsp:sp>
    <dsp:sp modelId="{B2E6C658-1297-4778-AE14-9B84DF4E59AE}">
      <dsp:nvSpPr>
        <dsp:cNvPr id="0" name=""/>
        <dsp:cNvSpPr/>
      </dsp:nvSpPr>
      <dsp:spPr>
        <a:xfrm rot="20373752">
          <a:off x="2023340" y="859501"/>
          <a:ext cx="375464" cy="105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2024332" y="886028"/>
        <a:ext cx="343931" cy="63066"/>
      </dsp:txXfrm>
    </dsp:sp>
    <dsp:sp modelId="{C3370908-FF9D-408E-9115-487EDC98ABA9}">
      <dsp:nvSpPr>
        <dsp:cNvPr id="0" name=""/>
        <dsp:cNvSpPr/>
      </dsp:nvSpPr>
      <dsp:spPr>
        <a:xfrm>
          <a:off x="2534437" y="499693"/>
          <a:ext cx="466467" cy="409905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b="1" kern="1200" dirty="0">
              <a:solidFill>
                <a:schemeClr val="tx1"/>
              </a:solidFill>
            </a:rPr>
            <a:t>Working while mobile </a:t>
          </a:r>
        </a:p>
      </dsp:txBody>
      <dsp:txXfrm>
        <a:off x="2602750" y="559722"/>
        <a:ext cx="329841" cy="289847"/>
      </dsp:txXfrm>
    </dsp:sp>
    <dsp:sp modelId="{7A99559A-A647-46DF-AF2E-C28E5CE9FDE5}">
      <dsp:nvSpPr>
        <dsp:cNvPr id="0" name=""/>
        <dsp:cNvSpPr/>
      </dsp:nvSpPr>
      <dsp:spPr>
        <a:xfrm rot="226979">
          <a:off x="2093389" y="1107693"/>
          <a:ext cx="446052" cy="105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2093423" y="1127675"/>
        <a:ext cx="414519" cy="63066"/>
      </dsp:txXfrm>
    </dsp:sp>
    <dsp:sp modelId="{7B242A77-B35E-42C2-8927-0C33F4D3C551}">
      <dsp:nvSpPr>
        <dsp:cNvPr id="0" name=""/>
        <dsp:cNvSpPr/>
      </dsp:nvSpPr>
      <dsp:spPr>
        <a:xfrm>
          <a:off x="2748242" y="999270"/>
          <a:ext cx="466467" cy="409905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b="1" kern="1200" dirty="0">
              <a:solidFill>
                <a:schemeClr val="tx1"/>
              </a:solidFill>
            </a:rPr>
            <a:t>Self-employed </a:t>
          </a:r>
          <a:endParaRPr lang="en-GB" sz="600" b="1" kern="1200" dirty="0">
            <a:solidFill>
              <a:schemeClr val="tx1"/>
            </a:solidFill>
          </a:endParaRPr>
        </a:p>
      </dsp:txBody>
      <dsp:txXfrm>
        <a:off x="2816555" y="1059299"/>
        <a:ext cx="329841" cy="289847"/>
      </dsp:txXfrm>
    </dsp:sp>
    <dsp:sp modelId="{6E1FE8F9-EF37-41FA-8507-FB81685E9707}">
      <dsp:nvSpPr>
        <dsp:cNvPr id="0" name=""/>
        <dsp:cNvSpPr/>
      </dsp:nvSpPr>
      <dsp:spPr>
        <a:xfrm rot="18610329">
          <a:off x="1833670" y="682964"/>
          <a:ext cx="299232" cy="105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1839266" y="716033"/>
        <a:ext cx="267699" cy="63066"/>
      </dsp:txXfrm>
    </dsp:sp>
    <dsp:sp modelId="{ADCFFEF0-D269-4141-BEAB-1317F61D7CC8}">
      <dsp:nvSpPr>
        <dsp:cNvPr id="0" name=""/>
        <dsp:cNvSpPr/>
      </dsp:nvSpPr>
      <dsp:spPr>
        <a:xfrm>
          <a:off x="2076583" y="143788"/>
          <a:ext cx="466467" cy="409905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b="1" kern="1200" dirty="0">
              <a:solidFill>
                <a:schemeClr val="tx1"/>
              </a:solidFill>
            </a:rPr>
            <a:t>Working from home</a:t>
          </a:r>
        </a:p>
      </dsp:txBody>
      <dsp:txXfrm>
        <a:off x="2144896" y="203817"/>
        <a:ext cx="329841" cy="289847"/>
      </dsp:txXfrm>
    </dsp:sp>
    <dsp:sp modelId="{C04F7CDC-BC88-47A5-B2A5-91595F9489E3}">
      <dsp:nvSpPr>
        <dsp:cNvPr id="0" name=""/>
        <dsp:cNvSpPr/>
      </dsp:nvSpPr>
      <dsp:spPr>
        <a:xfrm rot="10573014">
          <a:off x="783173" y="1107692"/>
          <a:ext cx="446023" cy="105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814672" y="1127674"/>
        <a:ext cx="414490" cy="63066"/>
      </dsp:txXfrm>
    </dsp:sp>
    <dsp:sp modelId="{FE1190EF-5A0A-46B8-88BB-89AB264E4116}">
      <dsp:nvSpPr>
        <dsp:cNvPr id="0" name=""/>
        <dsp:cNvSpPr/>
      </dsp:nvSpPr>
      <dsp:spPr>
        <a:xfrm>
          <a:off x="107919" y="999269"/>
          <a:ext cx="466467" cy="409905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Full time</a:t>
          </a:r>
        </a:p>
      </dsp:txBody>
      <dsp:txXfrm>
        <a:off x="176232" y="1059298"/>
        <a:ext cx="329841" cy="289847"/>
      </dsp:txXfrm>
    </dsp:sp>
    <dsp:sp modelId="{3A428D31-769C-41A4-99D9-DA741F93CA09}">
      <dsp:nvSpPr>
        <dsp:cNvPr id="0" name=""/>
        <dsp:cNvSpPr/>
      </dsp:nvSpPr>
      <dsp:spPr>
        <a:xfrm rot="12103569">
          <a:off x="976190" y="859240"/>
          <a:ext cx="340598" cy="105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006603" y="886098"/>
        <a:ext cx="309065" cy="63066"/>
      </dsp:txXfrm>
    </dsp:sp>
    <dsp:sp modelId="{EBE67B24-1250-4345-9C38-BBD8199B729B}">
      <dsp:nvSpPr>
        <dsp:cNvPr id="0" name=""/>
        <dsp:cNvSpPr/>
      </dsp:nvSpPr>
      <dsp:spPr>
        <a:xfrm>
          <a:off x="393393" y="499689"/>
          <a:ext cx="466467" cy="409905"/>
        </a:xfrm>
        <a:prstGeom prst="ellipse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Part time</a:t>
          </a:r>
        </a:p>
      </dsp:txBody>
      <dsp:txXfrm>
        <a:off x="461706" y="559718"/>
        <a:ext cx="329841" cy="289847"/>
      </dsp:txXfrm>
    </dsp:sp>
    <dsp:sp modelId="{939DBBC6-D686-40AB-8F3E-E8387E017614}">
      <dsp:nvSpPr>
        <dsp:cNvPr id="0" name=""/>
        <dsp:cNvSpPr/>
      </dsp:nvSpPr>
      <dsp:spPr>
        <a:xfrm rot="13912325">
          <a:off x="1219262" y="682827"/>
          <a:ext cx="285105" cy="105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244763" y="716251"/>
        <a:ext cx="253572" cy="63066"/>
      </dsp:txXfrm>
    </dsp:sp>
    <dsp:sp modelId="{B4011372-92C8-4223-972A-51F70F3D09A8}">
      <dsp:nvSpPr>
        <dsp:cNvPr id="0" name=""/>
        <dsp:cNvSpPr/>
      </dsp:nvSpPr>
      <dsp:spPr>
        <a:xfrm>
          <a:off x="825111" y="143788"/>
          <a:ext cx="466467" cy="40990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solidFill>
                <a:schemeClr val="tx1"/>
              </a:solidFill>
            </a:rPr>
            <a:t>Flexible working</a:t>
          </a:r>
        </a:p>
      </dsp:txBody>
      <dsp:txXfrm>
        <a:off x="893424" y="203817"/>
        <a:ext cx="329841" cy="289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071571" y="1299437"/>
          <a:ext cx="907928" cy="772264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Methods of motivation</a:t>
          </a:r>
        </a:p>
      </dsp:txBody>
      <dsp:txXfrm>
        <a:off x="1204534" y="1412532"/>
        <a:ext cx="642002" cy="546074"/>
      </dsp:txXfrm>
    </dsp:sp>
    <dsp:sp modelId="{C73FEDD4-7DB1-4922-BF4B-FFB059E8B358}">
      <dsp:nvSpPr>
        <dsp:cNvPr id="0" name=""/>
        <dsp:cNvSpPr/>
      </dsp:nvSpPr>
      <dsp:spPr>
        <a:xfrm rot="16116432">
          <a:off x="1335651" y="904436"/>
          <a:ext cx="345621" cy="157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359897" y="959660"/>
        <a:ext cx="298280" cy="94682"/>
      </dsp:txXfrm>
    </dsp:sp>
    <dsp:sp modelId="{E504F41C-2939-49A4-BB21-6B7BF137A476}">
      <dsp:nvSpPr>
        <dsp:cNvPr id="0" name=""/>
        <dsp:cNvSpPr/>
      </dsp:nvSpPr>
      <dsp:spPr>
        <a:xfrm>
          <a:off x="1205770" y="72603"/>
          <a:ext cx="575078" cy="575078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Fringe benefit</a:t>
          </a:r>
        </a:p>
      </dsp:txBody>
      <dsp:txXfrm>
        <a:off x="1289988" y="156821"/>
        <a:ext cx="406642" cy="406642"/>
      </dsp:txXfrm>
    </dsp:sp>
    <dsp:sp modelId="{B2E6C658-1297-4778-AE14-9B84DF4E59AE}">
      <dsp:nvSpPr>
        <dsp:cNvPr id="0" name=""/>
        <dsp:cNvSpPr/>
      </dsp:nvSpPr>
      <dsp:spPr>
        <a:xfrm rot="18220255">
          <a:off x="1751861" y="1009224"/>
          <a:ext cx="343362" cy="157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1762408" y="1060483"/>
        <a:ext cx="296021" cy="94682"/>
      </dsp:txXfrm>
    </dsp:sp>
    <dsp:sp modelId="{C3370908-FF9D-408E-9115-487EDC98ABA9}">
      <dsp:nvSpPr>
        <dsp:cNvPr id="0" name=""/>
        <dsp:cNvSpPr/>
      </dsp:nvSpPr>
      <dsp:spPr>
        <a:xfrm>
          <a:off x="1980401" y="283615"/>
          <a:ext cx="575078" cy="575078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Praise </a:t>
          </a:r>
        </a:p>
      </dsp:txBody>
      <dsp:txXfrm>
        <a:off x="2064619" y="367833"/>
        <a:ext cx="406642" cy="406642"/>
      </dsp:txXfrm>
    </dsp:sp>
    <dsp:sp modelId="{7A99559A-A647-46DF-AF2E-C28E5CE9FDE5}">
      <dsp:nvSpPr>
        <dsp:cNvPr id="0" name=""/>
        <dsp:cNvSpPr/>
      </dsp:nvSpPr>
      <dsp:spPr>
        <a:xfrm rot="20080395">
          <a:off x="2019706" y="1302281"/>
          <a:ext cx="297974" cy="157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021981" y="1343967"/>
        <a:ext cx="250633" cy="94682"/>
      </dsp:txXfrm>
    </dsp:sp>
    <dsp:sp modelId="{7B242A77-B35E-42C2-8927-0C33F4D3C551}">
      <dsp:nvSpPr>
        <dsp:cNvPr id="0" name=""/>
        <dsp:cNvSpPr/>
      </dsp:nvSpPr>
      <dsp:spPr>
        <a:xfrm>
          <a:off x="2402768" y="846779"/>
          <a:ext cx="575078" cy="575078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>
              <a:solidFill>
                <a:schemeClr val="tx1"/>
              </a:solidFill>
            </a:rPr>
            <a:t>Award schemes</a:t>
          </a:r>
        </a:p>
      </dsp:txBody>
      <dsp:txXfrm>
        <a:off x="2486986" y="930997"/>
        <a:ext cx="406642" cy="406642"/>
      </dsp:txXfrm>
    </dsp:sp>
    <dsp:sp modelId="{D507B086-3B4B-4F22-9D88-B9A91A4CE514}">
      <dsp:nvSpPr>
        <dsp:cNvPr id="0" name=""/>
        <dsp:cNvSpPr/>
      </dsp:nvSpPr>
      <dsp:spPr>
        <a:xfrm rot="400262">
          <a:off x="2099690" y="1691616"/>
          <a:ext cx="304286" cy="157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2099850" y="1720426"/>
        <a:ext cx="256945" cy="94682"/>
      </dsp:txXfrm>
    </dsp:sp>
    <dsp:sp modelId="{023EE2FA-0BF4-4E50-AA49-96CDCEFA61C7}">
      <dsp:nvSpPr>
        <dsp:cNvPr id="0" name=""/>
        <dsp:cNvSpPr/>
      </dsp:nvSpPr>
      <dsp:spPr>
        <a:xfrm>
          <a:off x="2543558" y="1550729"/>
          <a:ext cx="575078" cy="575078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>
              <a:solidFill>
                <a:schemeClr val="tx1"/>
              </a:solidFill>
            </a:rPr>
            <a:t>Working environment</a:t>
          </a:r>
        </a:p>
      </dsp:txBody>
      <dsp:txXfrm>
        <a:off x="2627776" y="1634947"/>
        <a:ext cx="406642" cy="406642"/>
      </dsp:txXfrm>
    </dsp:sp>
    <dsp:sp modelId="{6E1FE8F9-EF37-41FA-8507-FB81685E9707}">
      <dsp:nvSpPr>
        <dsp:cNvPr id="0" name=""/>
        <dsp:cNvSpPr/>
      </dsp:nvSpPr>
      <dsp:spPr>
        <a:xfrm rot="10374929">
          <a:off x="704746" y="1692279"/>
          <a:ext cx="263896" cy="157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751906" y="1720920"/>
        <a:ext cx="216555" cy="94682"/>
      </dsp:txXfrm>
    </dsp:sp>
    <dsp:sp modelId="{ADCFFEF0-D269-4141-BEAB-1317F61D7CC8}">
      <dsp:nvSpPr>
        <dsp:cNvPr id="0" name=""/>
        <dsp:cNvSpPr/>
      </dsp:nvSpPr>
      <dsp:spPr>
        <a:xfrm>
          <a:off x="9341" y="1550730"/>
          <a:ext cx="575078" cy="575078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Pay </a:t>
          </a:r>
        </a:p>
      </dsp:txBody>
      <dsp:txXfrm>
        <a:off x="93559" y="1634948"/>
        <a:ext cx="406642" cy="406642"/>
      </dsp:txXfrm>
    </dsp:sp>
    <dsp:sp modelId="{C04F7CDC-BC88-47A5-B2A5-91595F9489E3}">
      <dsp:nvSpPr>
        <dsp:cNvPr id="0" name=""/>
        <dsp:cNvSpPr/>
      </dsp:nvSpPr>
      <dsp:spPr>
        <a:xfrm rot="12376824">
          <a:off x="785824" y="1306296"/>
          <a:ext cx="262862" cy="157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830718" y="1348336"/>
        <a:ext cx="215521" cy="94682"/>
      </dsp:txXfrm>
    </dsp:sp>
    <dsp:sp modelId="{FE1190EF-5A0A-46B8-88BB-89AB264E4116}">
      <dsp:nvSpPr>
        <dsp:cNvPr id="0" name=""/>
        <dsp:cNvSpPr/>
      </dsp:nvSpPr>
      <dsp:spPr>
        <a:xfrm>
          <a:off x="142875" y="857254"/>
          <a:ext cx="575078" cy="575078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Bonus </a:t>
          </a:r>
        </a:p>
      </dsp:txBody>
      <dsp:txXfrm>
        <a:off x="227093" y="941472"/>
        <a:ext cx="406642" cy="406642"/>
      </dsp:txXfrm>
    </dsp:sp>
    <dsp:sp modelId="{1ED0974C-E88A-4610-B697-61E215CFEF3D}">
      <dsp:nvSpPr>
        <dsp:cNvPr id="0" name=""/>
        <dsp:cNvSpPr/>
      </dsp:nvSpPr>
      <dsp:spPr>
        <a:xfrm rot="14249543">
          <a:off x="1021181" y="1043083"/>
          <a:ext cx="290410" cy="157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1057572" y="1094605"/>
        <a:ext cx="243069" cy="94682"/>
      </dsp:txXfrm>
    </dsp:sp>
    <dsp:sp modelId="{97A75C2C-3BCE-4813-BC72-45DFE843EC24}">
      <dsp:nvSpPr>
        <dsp:cNvPr id="0" name=""/>
        <dsp:cNvSpPr/>
      </dsp:nvSpPr>
      <dsp:spPr>
        <a:xfrm>
          <a:off x="572668" y="353980"/>
          <a:ext cx="575078" cy="57507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Profit sharing</a:t>
          </a:r>
        </a:p>
      </dsp:txBody>
      <dsp:txXfrm>
        <a:off x="656886" y="438198"/>
        <a:ext cx="406642" cy="406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3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5310190" y="4572008"/>
            <a:ext cx="1500198" cy="214314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ysClr val="windowText" lastClr="000000"/>
              </a:solidFill>
            </a:endParaRPr>
          </a:p>
          <a:p>
            <a:pPr algn="ctr"/>
            <a:endParaRPr lang="en-GB" sz="7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900" dirty="0">
                <a:solidFill>
                  <a:sysClr val="windowText" lastClr="000000"/>
                </a:solidFill>
              </a:rPr>
              <a:t>Businesses need to think about the costs of advertising for a job but can use the following:  </a:t>
            </a:r>
          </a:p>
          <a:p>
            <a:pPr algn="ctr"/>
            <a:endParaRPr lang="en-GB" sz="900" dirty="0">
              <a:solidFill>
                <a:sysClr val="windowText" lastClr="0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900" dirty="0">
                <a:solidFill>
                  <a:sysClr val="windowText" lastClr="000000"/>
                </a:solidFill>
              </a:rPr>
              <a:t> Websites</a:t>
            </a:r>
          </a:p>
          <a:p>
            <a:pPr>
              <a:buFont typeface="Wingdings" pitchFamily="2" charset="2"/>
              <a:buChar char="§"/>
            </a:pPr>
            <a:r>
              <a:rPr lang="en-GB" sz="900" dirty="0">
                <a:solidFill>
                  <a:sysClr val="windowText" lastClr="000000"/>
                </a:solidFill>
              </a:rPr>
              <a:t> Social media</a:t>
            </a:r>
          </a:p>
          <a:p>
            <a:pPr>
              <a:buFont typeface="Wingdings" pitchFamily="2" charset="2"/>
              <a:buChar char="§"/>
            </a:pPr>
            <a:r>
              <a:rPr lang="en-GB" sz="900" dirty="0">
                <a:solidFill>
                  <a:sysClr val="windowText" lastClr="000000"/>
                </a:solidFill>
              </a:rPr>
              <a:t> Local newspapers</a:t>
            </a:r>
          </a:p>
          <a:p>
            <a:pPr>
              <a:buFont typeface="Wingdings" pitchFamily="2" charset="2"/>
              <a:buChar char="§"/>
            </a:pPr>
            <a:r>
              <a:rPr lang="en-GB" sz="900" dirty="0">
                <a:solidFill>
                  <a:sysClr val="windowText" lastClr="000000"/>
                </a:solidFill>
              </a:rPr>
              <a:t> National newspapers</a:t>
            </a:r>
          </a:p>
          <a:p>
            <a:pPr>
              <a:buFont typeface="Wingdings" pitchFamily="2" charset="2"/>
              <a:buChar char="§"/>
            </a:pPr>
            <a:r>
              <a:rPr lang="en-GB" sz="900" dirty="0">
                <a:solidFill>
                  <a:sysClr val="windowText" lastClr="000000"/>
                </a:solidFill>
              </a:rPr>
              <a:t> Specialist magazines i.e. horse riding</a:t>
            </a:r>
          </a:p>
          <a:p>
            <a:pPr>
              <a:buFont typeface="Wingdings" pitchFamily="2" charset="2"/>
              <a:buChar char="§"/>
            </a:pPr>
            <a:r>
              <a:rPr lang="en-GB" sz="900" dirty="0">
                <a:solidFill>
                  <a:sysClr val="windowText" lastClr="000000"/>
                </a:solidFill>
              </a:rPr>
              <a:t> Job centres</a:t>
            </a:r>
          </a:p>
          <a:p>
            <a:pPr>
              <a:buFont typeface="Wingdings" pitchFamily="2" charset="2"/>
              <a:buChar char="§"/>
            </a:pPr>
            <a:r>
              <a:rPr lang="en-GB" sz="900" dirty="0">
                <a:solidFill>
                  <a:sysClr val="windowText" lastClr="000000"/>
                </a:solidFill>
              </a:rPr>
              <a:t> Word of mouth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953264" y="4572008"/>
            <a:ext cx="1500198" cy="214314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ysClr val="windowText" lastClr="000000"/>
              </a:solidFill>
            </a:endParaRPr>
          </a:p>
          <a:p>
            <a:pPr algn="ctr"/>
            <a:endParaRPr lang="en-GB" sz="6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Business can use a range of methods to select the best candidate: </a:t>
            </a:r>
          </a:p>
          <a:p>
            <a:pPr algn="ctr"/>
            <a:endParaRPr lang="en-GB" sz="1000" dirty="0">
              <a:solidFill>
                <a:sysClr val="windowText" lastClr="0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ysClr val="windowText" lastClr="000000"/>
                </a:solidFill>
              </a:rPr>
              <a:t>Letter of application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ysClr val="windowText" lastClr="000000"/>
                </a:solidFill>
              </a:rPr>
              <a:t> Application form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ysClr val="windowText" lastClr="000000"/>
                </a:solidFill>
              </a:rPr>
              <a:t> CV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ysClr val="windowText" lastClr="000000"/>
                </a:solidFill>
              </a:rPr>
              <a:t> Interviews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ysClr val="windowText" lastClr="000000"/>
                </a:solidFill>
              </a:rPr>
              <a:t> Tests and presentations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ysClr val="windowText" lastClr="000000"/>
                </a:solidFill>
              </a:rPr>
              <a:t> Group activities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ysClr val="windowText" lastClr="000000"/>
                </a:solidFill>
              </a:rPr>
              <a:t> References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95876" y="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095480" y="0"/>
            <a:ext cx="28575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3:1 The Role of Human Resources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38752" y="1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:2 </a:t>
            </a:r>
            <a:r>
              <a:rPr lang="en-US" sz="1400" b="1" cap="none" spc="0" dirty="0" err="1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Organisational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Structures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406" y="1214422"/>
            <a:ext cx="1500198" cy="2143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Human resource plan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plan detailing the workers a business will need i.e. how many, when, full time or part time and the skills they need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Functions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Different types of work that need to be done in a business i.e. Marketing, production and finance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96338" y="71414"/>
            <a:ext cx="1285884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Organisation chart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diagram to show how workers are organised in a business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Authority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power that one person has to make decisions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Chain of command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order of authority from top to bottom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Span of control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number of people a manager is in charge of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Delegation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Giving someone else permission to make a decision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1414"/>
            <a:ext cx="380968" cy="67865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</a:rPr>
              <a:t>Unit 3: People – Y10 Term2 + 3 </a:t>
            </a:r>
            <a:r>
              <a:rPr lang="en-GB" sz="1400" b="1" dirty="0">
                <a:solidFill>
                  <a:schemeClr val="tx1"/>
                </a:solidFill>
              </a:rPr>
              <a:t>		Knowledge Organiser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892175" y="1"/>
            <a:ext cx="1167586" cy="114298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Human resources: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are the people who so the work for a business.  They are the employees.</a:t>
            </a:r>
          </a:p>
        </p:txBody>
      </p:sp>
      <p:graphicFrame>
        <p:nvGraphicFramePr>
          <p:cNvPr id="68" name="Diagram 67"/>
          <p:cNvGraphicFramePr/>
          <p:nvPr/>
        </p:nvGraphicFramePr>
        <p:xfrm>
          <a:off x="5238752" y="1928802"/>
          <a:ext cx="3214710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Rectangle 25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24042" y="3500438"/>
            <a:ext cx="307183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3:3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Communication in Business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1092" y="3500438"/>
            <a:ext cx="340524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3:4 Recruitment and Selection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2406" y="4429132"/>
            <a:ext cx="1714512" cy="2286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Written communication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Communication by written words i.e. Text, email, letters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Verbal communication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Communication by speaking </a:t>
            </a:r>
            <a:r>
              <a:rPr lang="en-GB" sz="1000" i="1" dirty="0" err="1">
                <a:solidFill>
                  <a:schemeClr val="tx1"/>
                </a:solidFill>
              </a:rPr>
              <a:t>ie</a:t>
            </a:r>
            <a:r>
              <a:rPr lang="en-GB" sz="1000" i="1" dirty="0">
                <a:solidFill>
                  <a:schemeClr val="tx1"/>
                </a:solidFill>
              </a:rPr>
              <a:t>. telephone or meetings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Formal communication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Communication using the official channels within a business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Informal communication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Communication outside the official channels within  business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6338" y="3571876"/>
            <a:ext cx="1285884" cy="3143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Selection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process of choosing between applicants for a job</a:t>
            </a:r>
            <a:endParaRPr lang="en-GB" sz="10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Job description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Lists the main duties, tasks and responsibilities of a worker</a:t>
            </a:r>
            <a:endParaRPr lang="en-GB" sz="10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Person specification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Lists the qualities, qualifications and knowledge that a person should have</a:t>
            </a:r>
          </a:p>
          <a:p>
            <a:r>
              <a:rPr lang="en-GB" sz="1000" b="1" dirty="0">
                <a:solidFill>
                  <a:schemeClr val="tx1"/>
                </a:solidFill>
              </a:rPr>
              <a:t>Interviews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Sessions where the people making the appointment ask questions of the applicants 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095480" y="357166"/>
          <a:ext cx="2928958" cy="13725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Human resource planning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  -  things for a business to think about</a:t>
                      </a:r>
                      <a:endParaRPr lang="en-GB" sz="7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The</a:t>
                      </a: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 number of workers needed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number of workers who will work full-time or part-time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number who should be employed on zero-hour contracts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number of workers to hire as contractors as and when needed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When workers will be needed  -  times of the day, days of the week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Where the workers will work  -  finance, production, marketing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skills the workers will need to have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need to manage and supervise some of the workers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age, gender, ethnicity of the workers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How many staff members the business can afford to employ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238752" y="357166"/>
            <a:ext cx="3286148" cy="214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There are two different types of organisation structure: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238752" y="571480"/>
          <a:ext cx="3286148" cy="1249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Advantages of a tall 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Advantages of a flat structure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7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The span</a:t>
                      </a:r>
                      <a:r>
                        <a:rPr lang="en-GB" sz="700" baseline="0" dirty="0"/>
                        <a:t> of control is likely to be narrower meaning that he does not have as many people to look after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baseline="0" dirty="0"/>
                        <a:t> There will be plenty of opportunities for workers to gain promotion which will motivate them to work harder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Lines of communication are clear  -  communication will be quicker from</a:t>
                      </a:r>
                      <a:r>
                        <a:rPr lang="en-GB" sz="700" baseline="0" dirty="0"/>
                        <a:t> top to bottom because there is not as many layers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baseline="0" dirty="0"/>
                        <a:t> Fewer mistakes in communication will be made because there is fewer levels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baseline="0" dirty="0"/>
                        <a:t> People at the bottom may be encouraged to share ideas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baseline="0" dirty="0"/>
                        <a:t> wider span of control means tht managers can delegate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310190" y="3857628"/>
            <a:ext cx="3143272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Businesses can recruit internally (from within the business i.e. promote an existing employee) or externally (someone from outside the business)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095480" y="1785926"/>
          <a:ext cx="2928958" cy="1585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When might a business need to review its human resource needs?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Workers may have</a:t>
                      </a: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 to be replaced i.e. because they have left, retired or been promoted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business may grow or shrink so may need more or fewer workers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business may change its method of production so may need more or fewer skilled workers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business may decide to relocate so may have to recruit workers who live nearby  -  they could still take their current workforce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The budget available for paying staff.  If the budget is decreased they will need fewer staff and vice versa</a:t>
                      </a:r>
                    </a:p>
                    <a:p>
                      <a:pPr marL="228600" indent="-228600" algn="l">
                        <a:buFont typeface="Wingdings" pitchFamily="2" charset="2"/>
                        <a:buChar char="§"/>
                      </a:pPr>
                      <a:r>
                        <a:rPr lang="en-GB" sz="700" b="0" baseline="0" dirty="0">
                          <a:solidFill>
                            <a:sysClr val="windowText" lastClr="000000"/>
                          </a:solidFill>
                        </a:rPr>
                        <a:t>Changes in the law may affect employment i.e. Minimum wage which  will impact on the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" name="Rounded Rectangle 41"/>
          <p:cNvSpPr/>
          <p:nvPr/>
        </p:nvSpPr>
        <p:spPr>
          <a:xfrm>
            <a:off x="452406" y="3571876"/>
            <a:ext cx="1714512" cy="78581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Communication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transmission of a message from a sender to a receiver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238356" y="3786189"/>
          <a:ext cx="2786082" cy="29289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315"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81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Verbal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Can check for</a:t>
                      </a:r>
                      <a:r>
                        <a:rPr lang="en-GB" sz="700" baseline="0" dirty="0"/>
                        <a:t> understanding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Can emphasise points through tone and body language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Can use diagrams and pictures to help explain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If lots of people not all may understand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Receiver may disrupt the message if they don't like it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No permanent record of the message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Some forms can</a:t>
                      </a:r>
                      <a:r>
                        <a:rPr lang="en-GB" sz="700" baseline="0" dirty="0"/>
                        <a:t> be expensive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024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Written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There is a record of the message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Receiver can re-read the message multiple times</a:t>
                      </a:r>
                      <a:r>
                        <a:rPr lang="en-GB" sz="700" baseline="0" dirty="0"/>
                        <a:t>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Can be sent to multiple people at the same time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Can avoid confrontation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Cant check immediately</a:t>
                      </a:r>
                      <a:r>
                        <a:rPr lang="en-GB" sz="700" baseline="0" dirty="0"/>
                        <a:t> if the message was understood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The success depends on the clarity of the message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Risk of computer viruses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Emails could go to spam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81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Social media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Huge number</a:t>
                      </a:r>
                      <a:r>
                        <a:rPr lang="en-GB" sz="700" baseline="0" dirty="0"/>
                        <a:t>s of users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Info can be updated regularly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Visual images can help explain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Can be cheaper to advertise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baseline="0" dirty="0"/>
                        <a:t> Customers can be involved by allowing feedback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There is a cost in managing and updating the information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700" dirty="0"/>
                        <a:t> Can be difficult to measure the effectiveness of the business’ use of social media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Rounded Rectangle 49"/>
          <p:cNvSpPr/>
          <p:nvPr/>
        </p:nvSpPr>
        <p:spPr>
          <a:xfrm>
            <a:off x="7096140" y="4429132"/>
            <a:ext cx="121444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Methods of selection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453066" y="4429132"/>
            <a:ext cx="1214446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Methods of advertising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E5B4DD-E82F-4D5A-8C25-66CA2493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84272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238488" y="4714884"/>
            <a:ext cx="1714512" cy="207170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Controls how many hours a worker can work each week.</a:t>
            </a:r>
          </a:p>
          <a:p>
            <a:pPr algn="ctr"/>
            <a:endParaRPr lang="en-GB" sz="10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Over a 17-week period a worker cannot work more than 48 hours on average.</a:t>
            </a:r>
          </a:p>
          <a:p>
            <a:pPr algn="ctr"/>
            <a:endParaRPr lang="en-GB" sz="10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000" u="sng" dirty="0">
                <a:solidFill>
                  <a:sysClr val="windowText" lastClr="000000"/>
                </a:solidFill>
              </a:rPr>
              <a:t>Number of hours worked</a:t>
            </a:r>
            <a:r>
              <a:rPr lang="en-GB" sz="1000" dirty="0">
                <a:solidFill>
                  <a:sysClr val="windowText" lastClr="000000"/>
                </a:solidFill>
              </a:rPr>
              <a:t>   </a:t>
            </a:r>
          </a:p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17</a:t>
            </a:r>
          </a:p>
          <a:p>
            <a:pPr algn="ctr"/>
            <a:endParaRPr lang="en-GB" sz="5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=  average number of hours per week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809728" y="0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3:5 Motivation and Retention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24636" y="1"/>
            <a:ext cx="33813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3:6 Training and Development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09728" y="3500438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3:7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Employment Law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406" y="928670"/>
            <a:ext cx="1357322" cy="24288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i="1" dirty="0">
                <a:solidFill>
                  <a:srgbClr val="FF0000"/>
                </a:solidFill>
              </a:rPr>
              <a:t>Retention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When workers choose to stay in a firm rather than move elsewhere</a:t>
            </a:r>
            <a:endParaRPr lang="en-GB" sz="10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Productivity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measure of output per working</a:t>
            </a:r>
            <a:endParaRPr lang="en-GB" sz="1000" b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Financial motivation methods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Methods that involve paying workers money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Non-financial motivation methods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Methods that do not involve paying money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38752" y="1000108"/>
            <a:ext cx="1357322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Development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Long term training focused on helping a worker realise their potential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On-the-job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Training while working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Off-the-job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Training away from the job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Induction training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Training to introduce the worker to the business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837507"/>
            <a:ext cx="380968" cy="602049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3: People – Y10 Term2 + 3		Knowledge Organiser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238752" y="71414"/>
            <a:ext cx="1357322" cy="85725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Training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Short tem and is focused on helping a worker do his job well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144688" y="357166"/>
            <a:ext cx="287975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If employees are motivated then workers will be efficient in what they do, there will be a low turnover of workers, it will be easier to recruit new workers, less need for supervision and low absenteeism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2406" y="4572008"/>
            <a:ext cx="1357322" cy="2214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Discrimination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When one worker is treated differently from another for no acceptable reason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Contract of employment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legal agreement between an employer and an employee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Holiday entitlement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amount of paid holiday a worker can have in one year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881166" y="4572009"/>
          <a:ext cx="1214446" cy="1249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</a:rPr>
                        <a:t>Discrimination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802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Equal pay 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Racial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Sex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Disability 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Sexual orientation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Religion or belief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State one item contained in a job description.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Explain two ways a business could motivate its employees.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one method of training a business could use.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Recommend one type of training a business could use for a new employee.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Evaluate the most effective method of selection.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Your assessment will take place during a normal timetabled lesson in Y10 Summer Term.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Answer </a:t>
            </a:r>
            <a:r>
              <a:rPr lang="en-GB" sz="1000" b="1" u="sng" dirty="0">
                <a:solidFill>
                  <a:schemeClr val="tx1"/>
                </a:solidFill>
              </a:rPr>
              <a:t>ALL</a:t>
            </a:r>
            <a:r>
              <a:rPr lang="en-GB" sz="1000" dirty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first questions will be multiple choice  -  you must only select </a:t>
            </a:r>
            <a:r>
              <a:rPr lang="en-GB" sz="1000" b="1" u="sng" dirty="0">
                <a:solidFill>
                  <a:schemeClr val="tx1"/>
                </a:solidFill>
              </a:rPr>
              <a:t>ONE</a:t>
            </a:r>
            <a:r>
              <a:rPr lang="en-GB" sz="1000" dirty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738950" y="428604"/>
          <a:ext cx="3143272" cy="29289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958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Disadvantages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09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Induction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Helps workers to settle quickly  -   get to know colleagues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Worker will be more productive quicker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Health and safety issues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reduced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A lot of information to take in in one day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Costs involved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 -  worker is paid but not producing anything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Costs involved  -  someone needs to provide the training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953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On-the-job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Training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is individualised to help each worker improve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Cheaper – no travel costs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Still producing products while 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Trainer may need to stop working to help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trainee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Quality might be poor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Quality of training depends on the trainer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No qualifications gained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953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Off-the-job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Experts can provide training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Workers enjoy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the change of environment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Workers feel valued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More expensive  -  fees, travel etc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Worker is not producing products when training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 Risk of employee leaving once trained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" name="Diagram 53"/>
          <p:cNvGraphicFramePr/>
          <p:nvPr/>
        </p:nvGraphicFramePr>
        <p:xfrm>
          <a:off x="1881166" y="1214422"/>
          <a:ext cx="314327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892175" y="51689"/>
            <a:ext cx="1193186" cy="78581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Motivation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how workers are encouraged to work hard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52406" y="3571876"/>
            <a:ext cx="1357322" cy="92869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Employment law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designed to protect workers from employers who may treat them unfairly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81166" y="3857628"/>
            <a:ext cx="314327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The Equality Act 2010 brought together 116 pieces of legislation into one single Act which is designed to protect the rights of workers.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81166" y="5857892"/>
            <a:ext cx="1214446" cy="928694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ysClr val="windowText" lastClr="000000"/>
                </a:solidFill>
              </a:rPr>
              <a:t>All workers are entitled to have 5.6 weeks holiday each year paid.</a:t>
            </a:r>
          </a:p>
          <a:p>
            <a:pPr algn="ctr"/>
            <a:endParaRPr lang="en-GB" sz="8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800" dirty="0">
                <a:solidFill>
                  <a:sysClr val="windowText" lastClr="000000"/>
                </a:solidFill>
              </a:rPr>
              <a:t>No. days worked per week  x 5.6  =  holiday entitlement 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167050" y="4572008"/>
            <a:ext cx="1857388" cy="2857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Working time directive: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B93C14F-792A-4023-BBAC-02FA7B992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819149" cy="81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095876" y="6500834"/>
            <a:ext cx="48101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000" b="1" dirty="0"/>
              <a:t>                Identify, State, Explain (AO1)          Calculate, Complete, Explain (AO2)     </a:t>
            </a:r>
          </a:p>
          <a:p>
            <a:r>
              <a:rPr lang="en-GB" sz="1000" b="1" dirty="0"/>
              <a:t>                                 Analyse, Discuss, Evaluate, Recommend (AO3)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2926E7-F65B-493F-8EFF-881EDFC3C9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79EDA6-4FCC-42DB-A0AF-DDA05E24333C}"/>
</file>

<file path=customXml/itemProps3.xml><?xml version="1.0" encoding="utf-8"?>
<ds:datastoreItem xmlns:ds="http://schemas.openxmlformats.org/officeDocument/2006/customXml" ds:itemID="{1A515338-BBEF-48A5-862D-B6E56ABF52BD}">
  <ds:schemaRefs>
    <ds:schemaRef ds:uri="http://purl.org/dc/elements/1.1/"/>
    <ds:schemaRef ds:uri="http://purl.org/dc/terms/"/>
    <ds:schemaRef ds:uri="http://schemas.microsoft.com/office/2006/documentManagement/types"/>
    <ds:schemaRef ds:uri="fc94867c-df70-43a9-9239-39102e9cace4"/>
    <ds:schemaRef ds:uri="1aa190ed-dc8d-4b1f-9c80-3d47561a10c4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1554</Words>
  <Application>Microsoft Office PowerPoint</Application>
  <PresentationFormat>A4 Paper (210x297 mm)</PresentationFormat>
  <Paragraphs>236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Joanna Piggin</cp:lastModifiedBy>
  <cp:revision>60</cp:revision>
  <dcterms:created xsi:type="dcterms:W3CDTF">2018-06-22T10:11:40Z</dcterms:created>
  <dcterms:modified xsi:type="dcterms:W3CDTF">2021-11-16T18:17:02Z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