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906000" cy="6858000" type="A4"/>
  <p:notesSz cx="6864350" cy="9998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F1A5"/>
    <a:srgbClr val="9FE9C6"/>
    <a:srgbClr val="9FD3E1"/>
    <a:srgbClr val="FBC497"/>
    <a:srgbClr val="E4F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32" autoAdjust="0"/>
  </p:normalViewPr>
  <p:slideViewPr>
    <p:cSldViewPr>
      <p:cViewPr varScale="1">
        <p:scale>
          <a:sx n="62" d="100"/>
          <a:sy n="62" d="100"/>
        </p:scale>
        <p:origin x="1252" y="3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57A45C-76FA-40D8-A173-87C389C606E6}" type="doc">
      <dgm:prSet loTypeId="urn:microsoft.com/office/officeart/2005/8/layout/radial5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C8071833-F4A8-45BA-B43D-641790E572C8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GB" sz="800" b="1" dirty="0">
              <a:solidFill>
                <a:schemeClr val="tx1"/>
              </a:solidFill>
            </a:rPr>
            <a:t>Sustainable production </a:t>
          </a:r>
        </a:p>
      </dgm:t>
    </dgm:pt>
    <dgm:pt modelId="{AD2DC6CC-FFAD-4089-B505-2330202062AC}" type="parTrans" cxnId="{A0F23A40-BB2D-40D5-A4B1-C465ED2D464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A87AEE7-41C1-4097-8A1C-83A2E7427829}" type="sibTrans" cxnId="{A0F23A40-BB2D-40D5-A4B1-C465ED2D464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B6B038C5-F4A3-45F8-B565-D3FAA30E75CF}">
      <dgm:prSet phldrT="[Text]" custT="1"/>
      <dgm:spPr>
        <a:solidFill>
          <a:srgbClr val="9FD3E1"/>
        </a:solidFill>
      </dgm:spPr>
      <dgm:t>
        <a:bodyPr/>
        <a:lstStyle/>
        <a:p>
          <a:r>
            <a:rPr lang="en-GB" sz="900" b="0" dirty="0">
              <a:solidFill>
                <a:schemeClr val="tx1"/>
              </a:solidFill>
            </a:rPr>
            <a:t>Saving water</a:t>
          </a:r>
        </a:p>
      </dgm:t>
    </dgm:pt>
    <dgm:pt modelId="{221991B6-7229-42E9-BB79-4203688ED631}" type="parTrans" cxnId="{CB5522A1-ED2B-4035-993D-B406C5BE6C80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EFA5B1DF-5CF8-43CC-A3D9-15082CFB11B6}" type="sibTrans" cxnId="{CB5522A1-ED2B-4035-993D-B406C5BE6C80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1D45D3DA-D17B-41C4-8AD9-71FF729AEF17}">
      <dgm:prSet phldrT="[Text]" custT="1"/>
      <dgm:spPr>
        <a:solidFill>
          <a:srgbClr val="9FE9C6"/>
        </a:solidFill>
      </dgm:spPr>
      <dgm:t>
        <a:bodyPr/>
        <a:lstStyle/>
        <a:p>
          <a:r>
            <a:rPr lang="en-GB" sz="700" b="0" dirty="0">
              <a:solidFill>
                <a:schemeClr val="tx1"/>
              </a:solidFill>
            </a:rPr>
            <a:t>Switching off lights</a:t>
          </a:r>
        </a:p>
      </dgm:t>
    </dgm:pt>
    <dgm:pt modelId="{09AB1707-4F2E-4A88-8315-788CEC87D489}" type="parTrans" cxnId="{247BC44C-8850-48FC-94CB-50ED1E5F8671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A138B117-E2F4-48AD-BBB8-3660CBD6449A}" type="sibTrans" cxnId="{247BC44C-8850-48FC-94CB-50ED1E5F8671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947D2A0F-7EB1-4DF1-815B-901C7BF24F07}">
      <dgm:prSet phldrT="[Text]" custT="1"/>
      <dgm:spPr>
        <a:solidFill>
          <a:srgbClr val="FBC497"/>
        </a:solidFill>
      </dgm:spPr>
      <dgm:t>
        <a:bodyPr/>
        <a:lstStyle/>
        <a:p>
          <a:r>
            <a:rPr lang="en-GB" sz="600" b="0" dirty="0">
              <a:solidFill>
                <a:schemeClr val="tx1"/>
              </a:solidFill>
            </a:rPr>
            <a:t>Sustainable construction</a:t>
          </a:r>
        </a:p>
      </dgm:t>
    </dgm:pt>
    <dgm:pt modelId="{0F976561-1A67-44EC-8939-9D2F1B5EFF1D}" type="parTrans" cxnId="{562BBD01-9B50-4D46-B6B0-C69E5D7BF35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012A9C3F-F60C-4718-95C8-D8D4F8D4BA3D}" type="sibTrans" cxnId="{562BBD01-9B50-4D46-B6B0-C69E5D7BF35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CE96EFC7-188B-4889-A190-069CAA9B5825}">
      <dgm:prSet custT="1"/>
      <dgm:spPr>
        <a:solidFill>
          <a:srgbClr val="B2F1A5"/>
        </a:solidFill>
      </dgm:spPr>
      <dgm:t>
        <a:bodyPr/>
        <a:lstStyle/>
        <a:p>
          <a:r>
            <a:rPr lang="en-GB" sz="800" b="0" dirty="0">
              <a:solidFill>
                <a:schemeClr val="tx1"/>
              </a:solidFill>
            </a:rPr>
            <a:t>Recycling </a:t>
          </a:r>
        </a:p>
      </dgm:t>
    </dgm:pt>
    <dgm:pt modelId="{CF0413B4-C9DD-4031-AF58-29D35F14EA26}" type="parTrans" cxnId="{7E1F30E9-9348-4288-9500-B0F90585B33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97F205A-034E-429F-BC03-727E54C30710}" type="sibTrans" cxnId="{7E1F30E9-9348-4288-9500-B0F90585B33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3D1C38E-AF5C-4A15-ABB2-82E89860F003}">
      <dgm:prSet custT="1"/>
      <dgm:spPr>
        <a:solidFill>
          <a:srgbClr val="E4F38D"/>
        </a:solidFill>
      </dgm:spPr>
      <dgm:t>
        <a:bodyPr/>
        <a:lstStyle/>
        <a:p>
          <a:r>
            <a:rPr lang="en-GB" sz="900" b="0" dirty="0">
              <a:solidFill>
                <a:schemeClr val="tx1"/>
              </a:solidFill>
            </a:rPr>
            <a:t>Solar</a:t>
          </a:r>
          <a:r>
            <a:rPr lang="en-GB" sz="900" b="0" baseline="0" dirty="0">
              <a:solidFill>
                <a:schemeClr val="tx1"/>
              </a:solidFill>
            </a:rPr>
            <a:t> &amp; wind energy</a:t>
          </a:r>
          <a:endParaRPr lang="en-GB" sz="900" b="0" dirty="0">
            <a:solidFill>
              <a:schemeClr val="tx1"/>
            </a:solidFill>
          </a:endParaRPr>
        </a:p>
      </dgm:t>
    </dgm:pt>
    <dgm:pt modelId="{F65EDDB6-49E6-4FDE-BE76-05B26FA0925E}" type="parTrans" cxnId="{09477069-1474-42CE-83BF-9F0EBAA1666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A6FFD393-DA69-4869-8AF8-747B7966FE38}" type="sibTrans" cxnId="{09477069-1474-42CE-83BF-9F0EBAA1666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C6B245EC-85CB-4C37-A166-90D27D0CFFFF}" type="pres">
      <dgm:prSet presAssocID="{4F57A45C-76FA-40D8-A173-87C389C606E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D6D312F-3351-4AED-92BC-44A98217043A}" type="pres">
      <dgm:prSet presAssocID="{C8071833-F4A8-45BA-B43D-641790E572C8}" presName="centerShape" presStyleLbl="node0" presStyleIdx="0" presStyleCnt="1" custScaleX="136484" custScaleY="119451" custLinFactNeighborX="13503" custLinFactNeighborY="10906"/>
      <dgm:spPr/>
    </dgm:pt>
    <dgm:pt modelId="{C73FEDD4-7DB1-4922-BF4B-FFB059E8B358}" type="pres">
      <dgm:prSet presAssocID="{221991B6-7229-42E9-BB79-4203688ED631}" presName="parTrans" presStyleLbl="sibTrans2D1" presStyleIdx="0" presStyleCnt="5"/>
      <dgm:spPr/>
    </dgm:pt>
    <dgm:pt modelId="{E426183C-5001-4C4C-A453-2CFD3180CCDE}" type="pres">
      <dgm:prSet presAssocID="{221991B6-7229-42E9-BB79-4203688ED631}" presName="connectorText" presStyleLbl="sibTrans2D1" presStyleIdx="0" presStyleCnt="5"/>
      <dgm:spPr/>
    </dgm:pt>
    <dgm:pt modelId="{E504F41C-2939-49A4-BB21-6B7BF137A476}" type="pres">
      <dgm:prSet presAssocID="{B6B038C5-F4A3-45F8-B565-D3FAA30E75CF}" presName="node" presStyleLbl="node1" presStyleIdx="0" presStyleCnt="5" custRadScaleRad="112159" custRadScaleInc="38703">
        <dgm:presLayoutVars>
          <dgm:bulletEnabled val="1"/>
        </dgm:presLayoutVars>
      </dgm:prSet>
      <dgm:spPr/>
    </dgm:pt>
    <dgm:pt modelId="{B2E6C658-1297-4778-AE14-9B84DF4E59AE}" type="pres">
      <dgm:prSet presAssocID="{09AB1707-4F2E-4A88-8315-788CEC87D489}" presName="parTrans" presStyleLbl="sibTrans2D1" presStyleIdx="1" presStyleCnt="5"/>
      <dgm:spPr/>
    </dgm:pt>
    <dgm:pt modelId="{E1DCD039-2FD7-4498-9ED4-EB3A7DD7B4B7}" type="pres">
      <dgm:prSet presAssocID="{09AB1707-4F2E-4A88-8315-788CEC87D489}" presName="connectorText" presStyleLbl="sibTrans2D1" presStyleIdx="1" presStyleCnt="5"/>
      <dgm:spPr/>
    </dgm:pt>
    <dgm:pt modelId="{C3370908-FF9D-408E-9115-487EDC98ABA9}" type="pres">
      <dgm:prSet presAssocID="{1D45D3DA-D17B-41C4-8AD9-71FF729AEF17}" presName="node" presStyleLbl="node1" presStyleIdx="1" presStyleCnt="5" custRadScaleRad="132416" custRadScaleInc="-44381">
        <dgm:presLayoutVars>
          <dgm:bulletEnabled val="1"/>
        </dgm:presLayoutVars>
      </dgm:prSet>
      <dgm:spPr/>
    </dgm:pt>
    <dgm:pt modelId="{7A99559A-A647-46DF-AF2E-C28E5CE9FDE5}" type="pres">
      <dgm:prSet presAssocID="{CF0413B4-C9DD-4031-AF58-29D35F14EA26}" presName="parTrans" presStyleLbl="sibTrans2D1" presStyleIdx="2" presStyleCnt="5"/>
      <dgm:spPr/>
    </dgm:pt>
    <dgm:pt modelId="{3B82F80F-14DB-47E1-A42A-C71274FB76D9}" type="pres">
      <dgm:prSet presAssocID="{CF0413B4-C9DD-4031-AF58-29D35F14EA26}" presName="connectorText" presStyleLbl="sibTrans2D1" presStyleIdx="2" presStyleCnt="5"/>
      <dgm:spPr/>
    </dgm:pt>
    <dgm:pt modelId="{7B242A77-B35E-42C2-8927-0C33F4D3C551}" type="pres">
      <dgm:prSet presAssocID="{CE96EFC7-188B-4889-A190-069CAA9B5825}" presName="node" presStyleLbl="node1" presStyleIdx="2" presStyleCnt="5" custRadScaleRad="162607" custRadScaleInc="-162749">
        <dgm:presLayoutVars>
          <dgm:bulletEnabled val="1"/>
        </dgm:presLayoutVars>
      </dgm:prSet>
      <dgm:spPr/>
    </dgm:pt>
    <dgm:pt modelId="{6E1FE8F9-EF37-41FA-8507-FB81685E9707}" type="pres">
      <dgm:prSet presAssocID="{F65EDDB6-49E6-4FDE-BE76-05B26FA0925E}" presName="parTrans" presStyleLbl="sibTrans2D1" presStyleIdx="3" presStyleCnt="5"/>
      <dgm:spPr/>
    </dgm:pt>
    <dgm:pt modelId="{B5FCB218-2988-415E-8DB3-57B7FCE5B08F}" type="pres">
      <dgm:prSet presAssocID="{F65EDDB6-49E6-4FDE-BE76-05B26FA0925E}" presName="connectorText" presStyleLbl="sibTrans2D1" presStyleIdx="3" presStyleCnt="5"/>
      <dgm:spPr/>
    </dgm:pt>
    <dgm:pt modelId="{ADCFFEF0-D269-4141-BEAB-1317F61D7CC8}" type="pres">
      <dgm:prSet presAssocID="{53D1C38E-AF5C-4A15-ABB2-82E89860F003}" presName="node" presStyleLbl="node1" presStyleIdx="3" presStyleCnt="5" custRadScaleRad="104482" custRadScaleInc="169905">
        <dgm:presLayoutVars>
          <dgm:bulletEnabled val="1"/>
        </dgm:presLayoutVars>
      </dgm:prSet>
      <dgm:spPr/>
    </dgm:pt>
    <dgm:pt modelId="{C04F7CDC-BC88-47A5-B2A5-91595F9489E3}" type="pres">
      <dgm:prSet presAssocID="{0F976561-1A67-44EC-8939-9D2F1B5EFF1D}" presName="parTrans" presStyleLbl="sibTrans2D1" presStyleIdx="4" presStyleCnt="5"/>
      <dgm:spPr/>
    </dgm:pt>
    <dgm:pt modelId="{6904167F-6B14-4B25-B461-E0815B25BD9F}" type="pres">
      <dgm:prSet presAssocID="{0F976561-1A67-44EC-8939-9D2F1B5EFF1D}" presName="connectorText" presStyleLbl="sibTrans2D1" presStyleIdx="4" presStyleCnt="5"/>
      <dgm:spPr/>
    </dgm:pt>
    <dgm:pt modelId="{FE1190EF-5A0A-46B8-88BB-89AB264E4116}" type="pres">
      <dgm:prSet presAssocID="{947D2A0F-7EB1-4DF1-815B-901C7BF24F07}" presName="node" presStyleLbl="node1" presStyleIdx="4" presStyleCnt="5" custRadScaleRad="90109" custRadScaleInc="103397">
        <dgm:presLayoutVars>
          <dgm:bulletEnabled val="1"/>
        </dgm:presLayoutVars>
      </dgm:prSet>
      <dgm:spPr/>
    </dgm:pt>
  </dgm:ptLst>
  <dgm:cxnLst>
    <dgm:cxn modelId="{562BBD01-9B50-4D46-B6B0-C69E5D7BF35B}" srcId="{C8071833-F4A8-45BA-B43D-641790E572C8}" destId="{947D2A0F-7EB1-4DF1-815B-901C7BF24F07}" srcOrd="4" destOrd="0" parTransId="{0F976561-1A67-44EC-8939-9D2F1B5EFF1D}" sibTransId="{012A9C3F-F60C-4718-95C8-D8D4F8D4BA3D}"/>
    <dgm:cxn modelId="{F6D45505-A1E2-494A-BC2B-8E8C1787C3BA}" type="presOf" srcId="{221991B6-7229-42E9-BB79-4203688ED631}" destId="{C73FEDD4-7DB1-4922-BF4B-FFB059E8B358}" srcOrd="0" destOrd="0" presId="urn:microsoft.com/office/officeart/2005/8/layout/radial5"/>
    <dgm:cxn modelId="{5E294310-6954-43CF-9412-7B6F08CBAA6C}" type="presOf" srcId="{F65EDDB6-49E6-4FDE-BE76-05B26FA0925E}" destId="{B5FCB218-2988-415E-8DB3-57B7FCE5B08F}" srcOrd="1" destOrd="0" presId="urn:microsoft.com/office/officeart/2005/8/layout/radial5"/>
    <dgm:cxn modelId="{A0F23A40-BB2D-40D5-A4B1-C465ED2D464B}" srcId="{4F57A45C-76FA-40D8-A173-87C389C606E6}" destId="{C8071833-F4A8-45BA-B43D-641790E572C8}" srcOrd="0" destOrd="0" parTransId="{AD2DC6CC-FFAD-4089-B505-2330202062AC}" sibTransId="{5A87AEE7-41C1-4097-8A1C-83A2E7427829}"/>
    <dgm:cxn modelId="{99803D43-40B0-4883-9C00-9398F75E1ECA}" type="presOf" srcId="{09AB1707-4F2E-4A88-8315-788CEC87D489}" destId="{E1DCD039-2FD7-4498-9ED4-EB3A7DD7B4B7}" srcOrd="1" destOrd="0" presId="urn:microsoft.com/office/officeart/2005/8/layout/radial5"/>
    <dgm:cxn modelId="{6D202346-0088-4CB4-8B32-F6F497090AD0}" type="presOf" srcId="{1D45D3DA-D17B-41C4-8AD9-71FF729AEF17}" destId="{C3370908-FF9D-408E-9115-487EDC98ABA9}" srcOrd="0" destOrd="0" presId="urn:microsoft.com/office/officeart/2005/8/layout/radial5"/>
    <dgm:cxn modelId="{09477069-1474-42CE-83BF-9F0EBAA1666B}" srcId="{C8071833-F4A8-45BA-B43D-641790E572C8}" destId="{53D1C38E-AF5C-4A15-ABB2-82E89860F003}" srcOrd="3" destOrd="0" parTransId="{F65EDDB6-49E6-4FDE-BE76-05B26FA0925E}" sibTransId="{A6FFD393-DA69-4869-8AF8-747B7966FE38}"/>
    <dgm:cxn modelId="{0BFFDF69-B41E-421A-9820-FE13DE2FC50F}" type="presOf" srcId="{F65EDDB6-49E6-4FDE-BE76-05B26FA0925E}" destId="{6E1FE8F9-EF37-41FA-8507-FB81685E9707}" srcOrd="0" destOrd="0" presId="urn:microsoft.com/office/officeart/2005/8/layout/radial5"/>
    <dgm:cxn modelId="{247BC44C-8850-48FC-94CB-50ED1E5F8671}" srcId="{C8071833-F4A8-45BA-B43D-641790E572C8}" destId="{1D45D3DA-D17B-41C4-8AD9-71FF729AEF17}" srcOrd="1" destOrd="0" parTransId="{09AB1707-4F2E-4A88-8315-788CEC87D489}" sibTransId="{A138B117-E2F4-48AD-BBB8-3660CBD6449A}"/>
    <dgm:cxn modelId="{680FD55A-2993-41BD-9A14-C8768A727532}" type="presOf" srcId="{0F976561-1A67-44EC-8939-9D2F1B5EFF1D}" destId="{6904167F-6B14-4B25-B461-E0815B25BD9F}" srcOrd="1" destOrd="0" presId="urn:microsoft.com/office/officeart/2005/8/layout/radial5"/>
    <dgm:cxn modelId="{08E9A88A-D84E-4ABA-9235-1DFD96768EA0}" type="presOf" srcId="{221991B6-7229-42E9-BB79-4203688ED631}" destId="{E426183C-5001-4C4C-A453-2CFD3180CCDE}" srcOrd="1" destOrd="0" presId="urn:microsoft.com/office/officeart/2005/8/layout/radial5"/>
    <dgm:cxn modelId="{DA350C8B-6187-479C-8948-DD9314B308C4}" type="presOf" srcId="{947D2A0F-7EB1-4DF1-815B-901C7BF24F07}" destId="{FE1190EF-5A0A-46B8-88BB-89AB264E4116}" srcOrd="0" destOrd="0" presId="urn:microsoft.com/office/officeart/2005/8/layout/radial5"/>
    <dgm:cxn modelId="{635CBE92-B96A-4179-8173-08B55F21CAEA}" type="presOf" srcId="{CF0413B4-C9DD-4031-AF58-29D35F14EA26}" destId="{7A99559A-A647-46DF-AF2E-C28E5CE9FDE5}" srcOrd="0" destOrd="0" presId="urn:microsoft.com/office/officeart/2005/8/layout/radial5"/>
    <dgm:cxn modelId="{435F7C9D-D6EE-4893-93AF-EC20C9396B17}" type="presOf" srcId="{53D1C38E-AF5C-4A15-ABB2-82E89860F003}" destId="{ADCFFEF0-D269-4141-BEAB-1317F61D7CC8}" srcOrd="0" destOrd="0" presId="urn:microsoft.com/office/officeart/2005/8/layout/radial5"/>
    <dgm:cxn modelId="{CB5522A1-ED2B-4035-993D-B406C5BE6C80}" srcId="{C8071833-F4A8-45BA-B43D-641790E572C8}" destId="{B6B038C5-F4A3-45F8-B565-D3FAA30E75CF}" srcOrd="0" destOrd="0" parTransId="{221991B6-7229-42E9-BB79-4203688ED631}" sibTransId="{EFA5B1DF-5CF8-43CC-A3D9-15082CFB11B6}"/>
    <dgm:cxn modelId="{07CF7FA7-376E-42FC-8E16-65FC11806639}" type="presOf" srcId="{C8071833-F4A8-45BA-B43D-641790E572C8}" destId="{1D6D312F-3351-4AED-92BC-44A98217043A}" srcOrd="0" destOrd="0" presId="urn:microsoft.com/office/officeart/2005/8/layout/radial5"/>
    <dgm:cxn modelId="{BC5E70B3-589B-4976-B8D4-C384351E0314}" type="presOf" srcId="{0F976561-1A67-44EC-8939-9D2F1B5EFF1D}" destId="{C04F7CDC-BC88-47A5-B2A5-91595F9489E3}" srcOrd="0" destOrd="0" presId="urn:microsoft.com/office/officeart/2005/8/layout/radial5"/>
    <dgm:cxn modelId="{9C4946B5-39F9-49D8-9842-68E642758A2F}" type="presOf" srcId="{09AB1707-4F2E-4A88-8315-788CEC87D489}" destId="{B2E6C658-1297-4778-AE14-9B84DF4E59AE}" srcOrd="0" destOrd="0" presId="urn:microsoft.com/office/officeart/2005/8/layout/radial5"/>
    <dgm:cxn modelId="{9C85B5D2-202B-4954-B87C-193B46AAAFA1}" type="presOf" srcId="{CE96EFC7-188B-4889-A190-069CAA9B5825}" destId="{7B242A77-B35E-42C2-8927-0C33F4D3C551}" srcOrd="0" destOrd="0" presId="urn:microsoft.com/office/officeart/2005/8/layout/radial5"/>
    <dgm:cxn modelId="{E0C311D7-2D66-423A-A059-9006EBD5170E}" type="presOf" srcId="{4F57A45C-76FA-40D8-A173-87C389C606E6}" destId="{C6B245EC-85CB-4C37-A166-90D27D0CFFFF}" srcOrd="0" destOrd="0" presId="urn:microsoft.com/office/officeart/2005/8/layout/radial5"/>
    <dgm:cxn modelId="{7E1F30E9-9348-4288-9500-B0F90585B33B}" srcId="{C8071833-F4A8-45BA-B43D-641790E572C8}" destId="{CE96EFC7-188B-4889-A190-069CAA9B5825}" srcOrd="2" destOrd="0" parTransId="{CF0413B4-C9DD-4031-AF58-29D35F14EA26}" sibTransId="{597F205A-034E-429F-BC03-727E54C30710}"/>
    <dgm:cxn modelId="{71A0A7F9-D53E-484A-B6A5-1EC55D934B52}" type="presOf" srcId="{CF0413B4-C9DD-4031-AF58-29D35F14EA26}" destId="{3B82F80F-14DB-47E1-A42A-C71274FB76D9}" srcOrd="1" destOrd="0" presId="urn:microsoft.com/office/officeart/2005/8/layout/radial5"/>
    <dgm:cxn modelId="{CA2C4DFE-62C6-423F-994B-9E7271C24A4A}" type="presOf" srcId="{B6B038C5-F4A3-45F8-B565-D3FAA30E75CF}" destId="{E504F41C-2939-49A4-BB21-6B7BF137A476}" srcOrd="0" destOrd="0" presId="urn:microsoft.com/office/officeart/2005/8/layout/radial5"/>
    <dgm:cxn modelId="{DC52E1F7-408A-4108-9F9B-41F6ACEE6F83}" type="presParOf" srcId="{C6B245EC-85CB-4C37-A166-90D27D0CFFFF}" destId="{1D6D312F-3351-4AED-92BC-44A98217043A}" srcOrd="0" destOrd="0" presId="urn:microsoft.com/office/officeart/2005/8/layout/radial5"/>
    <dgm:cxn modelId="{83C2C92D-C488-4A6E-B3A5-CADA702ECD25}" type="presParOf" srcId="{C6B245EC-85CB-4C37-A166-90D27D0CFFFF}" destId="{C73FEDD4-7DB1-4922-BF4B-FFB059E8B358}" srcOrd="1" destOrd="0" presId="urn:microsoft.com/office/officeart/2005/8/layout/radial5"/>
    <dgm:cxn modelId="{62BE6098-891C-49B9-AFFB-10CD45D8835A}" type="presParOf" srcId="{C73FEDD4-7DB1-4922-BF4B-FFB059E8B358}" destId="{E426183C-5001-4C4C-A453-2CFD3180CCDE}" srcOrd="0" destOrd="0" presId="urn:microsoft.com/office/officeart/2005/8/layout/radial5"/>
    <dgm:cxn modelId="{4C188F61-5B8E-4785-A5FD-D45E8982C014}" type="presParOf" srcId="{C6B245EC-85CB-4C37-A166-90D27D0CFFFF}" destId="{E504F41C-2939-49A4-BB21-6B7BF137A476}" srcOrd="2" destOrd="0" presId="urn:microsoft.com/office/officeart/2005/8/layout/radial5"/>
    <dgm:cxn modelId="{4C9C049C-20C6-4A41-9482-C3583CB6118C}" type="presParOf" srcId="{C6B245EC-85CB-4C37-A166-90D27D0CFFFF}" destId="{B2E6C658-1297-4778-AE14-9B84DF4E59AE}" srcOrd="3" destOrd="0" presId="urn:microsoft.com/office/officeart/2005/8/layout/radial5"/>
    <dgm:cxn modelId="{0AB0C6C0-1C9A-4E11-A23B-AA0CDF74972B}" type="presParOf" srcId="{B2E6C658-1297-4778-AE14-9B84DF4E59AE}" destId="{E1DCD039-2FD7-4498-9ED4-EB3A7DD7B4B7}" srcOrd="0" destOrd="0" presId="urn:microsoft.com/office/officeart/2005/8/layout/radial5"/>
    <dgm:cxn modelId="{8FEC06A2-AEF4-4BFF-9B5B-B8D648799093}" type="presParOf" srcId="{C6B245EC-85CB-4C37-A166-90D27D0CFFFF}" destId="{C3370908-FF9D-408E-9115-487EDC98ABA9}" srcOrd="4" destOrd="0" presId="urn:microsoft.com/office/officeart/2005/8/layout/radial5"/>
    <dgm:cxn modelId="{15DC1BCF-903B-4012-9E5E-09890C5A200E}" type="presParOf" srcId="{C6B245EC-85CB-4C37-A166-90D27D0CFFFF}" destId="{7A99559A-A647-46DF-AF2E-C28E5CE9FDE5}" srcOrd="5" destOrd="0" presId="urn:microsoft.com/office/officeart/2005/8/layout/radial5"/>
    <dgm:cxn modelId="{218C89A0-3D83-4067-B250-3A95BFCA9943}" type="presParOf" srcId="{7A99559A-A647-46DF-AF2E-C28E5CE9FDE5}" destId="{3B82F80F-14DB-47E1-A42A-C71274FB76D9}" srcOrd="0" destOrd="0" presId="urn:microsoft.com/office/officeart/2005/8/layout/radial5"/>
    <dgm:cxn modelId="{3CFC481E-451B-41CA-A3D1-8D0749CFE45E}" type="presParOf" srcId="{C6B245EC-85CB-4C37-A166-90D27D0CFFFF}" destId="{7B242A77-B35E-42C2-8927-0C33F4D3C551}" srcOrd="6" destOrd="0" presId="urn:microsoft.com/office/officeart/2005/8/layout/radial5"/>
    <dgm:cxn modelId="{A2FE23E8-839B-40E1-B7AB-28C86C88502E}" type="presParOf" srcId="{C6B245EC-85CB-4C37-A166-90D27D0CFFFF}" destId="{6E1FE8F9-EF37-41FA-8507-FB81685E9707}" srcOrd="7" destOrd="0" presId="urn:microsoft.com/office/officeart/2005/8/layout/radial5"/>
    <dgm:cxn modelId="{CFF38BE4-501E-4049-96EC-F55BECD69D1B}" type="presParOf" srcId="{6E1FE8F9-EF37-41FA-8507-FB81685E9707}" destId="{B5FCB218-2988-415E-8DB3-57B7FCE5B08F}" srcOrd="0" destOrd="0" presId="urn:microsoft.com/office/officeart/2005/8/layout/radial5"/>
    <dgm:cxn modelId="{582F7649-6EFA-4506-A156-7CC2802D4E0D}" type="presParOf" srcId="{C6B245EC-85CB-4C37-A166-90D27D0CFFFF}" destId="{ADCFFEF0-D269-4141-BEAB-1317F61D7CC8}" srcOrd="8" destOrd="0" presId="urn:microsoft.com/office/officeart/2005/8/layout/radial5"/>
    <dgm:cxn modelId="{D7D6058B-ED17-4C7C-B48C-6A51FD7AEDBE}" type="presParOf" srcId="{C6B245EC-85CB-4C37-A166-90D27D0CFFFF}" destId="{C04F7CDC-BC88-47A5-B2A5-91595F9489E3}" srcOrd="9" destOrd="0" presId="urn:microsoft.com/office/officeart/2005/8/layout/radial5"/>
    <dgm:cxn modelId="{032BF966-F08F-48FA-B736-23522CFBF196}" type="presParOf" srcId="{C04F7CDC-BC88-47A5-B2A5-91595F9489E3}" destId="{6904167F-6B14-4B25-B461-E0815B25BD9F}" srcOrd="0" destOrd="0" presId="urn:microsoft.com/office/officeart/2005/8/layout/radial5"/>
    <dgm:cxn modelId="{4F5D8480-E4A3-43B7-B903-5A78BBE9C106}" type="presParOf" srcId="{C6B245EC-85CB-4C37-A166-90D27D0CFFFF}" destId="{FE1190EF-5A0A-46B8-88BB-89AB264E4116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6D312F-3351-4AED-92BC-44A98217043A}">
      <dsp:nvSpPr>
        <dsp:cNvPr id="0" name=""/>
        <dsp:cNvSpPr/>
      </dsp:nvSpPr>
      <dsp:spPr>
        <a:xfrm>
          <a:off x="1714609" y="942974"/>
          <a:ext cx="799864" cy="700042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>
              <a:solidFill>
                <a:schemeClr val="tx1"/>
              </a:solidFill>
            </a:rPr>
            <a:t>Sustainable production </a:t>
          </a:r>
        </a:p>
      </dsp:txBody>
      <dsp:txXfrm>
        <a:off x="1831746" y="1045493"/>
        <a:ext cx="565590" cy="495004"/>
      </dsp:txXfrm>
    </dsp:sp>
    <dsp:sp modelId="{C73FEDD4-7DB1-4922-BF4B-FFB059E8B358}">
      <dsp:nvSpPr>
        <dsp:cNvPr id="0" name=""/>
        <dsp:cNvSpPr/>
      </dsp:nvSpPr>
      <dsp:spPr>
        <a:xfrm rot="16200017">
          <a:off x="2019959" y="670237"/>
          <a:ext cx="189170" cy="1992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>
        <a:off x="2048334" y="738463"/>
        <a:ext cx="132419" cy="119554"/>
      </dsp:txXfrm>
    </dsp:sp>
    <dsp:sp modelId="{E504F41C-2939-49A4-BB21-6B7BF137A476}">
      <dsp:nvSpPr>
        <dsp:cNvPr id="0" name=""/>
        <dsp:cNvSpPr/>
      </dsp:nvSpPr>
      <dsp:spPr>
        <a:xfrm>
          <a:off x="1821521" y="0"/>
          <a:ext cx="586049" cy="586049"/>
        </a:xfrm>
        <a:prstGeom prst="ellipse">
          <a:avLst/>
        </a:prstGeom>
        <a:solidFill>
          <a:srgbClr val="9FD3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 dirty="0">
              <a:solidFill>
                <a:schemeClr val="tx1"/>
              </a:solidFill>
            </a:rPr>
            <a:t>Saving water</a:t>
          </a:r>
        </a:p>
      </dsp:txBody>
      <dsp:txXfrm>
        <a:off x="1907346" y="85825"/>
        <a:ext cx="414399" cy="414399"/>
      </dsp:txXfrm>
    </dsp:sp>
    <dsp:sp modelId="{B2E6C658-1297-4778-AE14-9B84DF4E59AE}">
      <dsp:nvSpPr>
        <dsp:cNvPr id="0" name=""/>
        <dsp:cNvSpPr/>
      </dsp:nvSpPr>
      <dsp:spPr>
        <a:xfrm rot="18649986">
          <a:off x="2375408" y="776096"/>
          <a:ext cx="199465" cy="1992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>
        <a:off x="2385754" y="838561"/>
        <a:ext cx="139688" cy="119554"/>
      </dsp:txXfrm>
    </dsp:sp>
    <dsp:sp modelId="{C3370908-FF9D-408E-9115-487EDC98ABA9}">
      <dsp:nvSpPr>
        <dsp:cNvPr id="0" name=""/>
        <dsp:cNvSpPr/>
      </dsp:nvSpPr>
      <dsp:spPr>
        <a:xfrm>
          <a:off x="2500444" y="214344"/>
          <a:ext cx="586049" cy="586049"/>
        </a:xfrm>
        <a:prstGeom prst="ellipse">
          <a:avLst/>
        </a:prstGeom>
        <a:solidFill>
          <a:srgbClr val="9FE9C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0" kern="1200" dirty="0">
              <a:solidFill>
                <a:schemeClr val="tx1"/>
              </a:solidFill>
            </a:rPr>
            <a:t>Switching off lights</a:t>
          </a:r>
        </a:p>
      </dsp:txBody>
      <dsp:txXfrm>
        <a:off x="2586269" y="300169"/>
        <a:ext cx="414399" cy="414399"/>
      </dsp:txXfrm>
    </dsp:sp>
    <dsp:sp modelId="{7A99559A-A647-46DF-AF2E-C28E5CE9FDE5}">
      <dsp:nvSpPr>
        <dsp:cNvPr id="0" name=""/>
        <dsp:cNvSpPr/>
      </dsp:nvSpPr>
      <dsp:spPr>
        <a:xfrm rot="20732633">
          <a:off x="2591206" y="1039426"/>
          <a:ext cx="240933" cy="1992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>
        <a:off x="2592152" y="1086738"/>
        <a:ext cx="181156" cy="119554"/>
      </dsp:txXfrm>
    </dsp:sp>
    <dsp:sp modelId="{7B242A77-B35E-42C2-8927-0C33F4D3C551}">
      <dsp:nvSpPr>
        <dsp:cNvPr id="0" name=""/>
        <dsp:cNvSpPr/>
      </dsp:nvSpPr>
      <dsp:spPr>
        <a:xfrm>
          <a:off x="2929098" y="714435"/>
          <a:ext cx="586049" cy="586049"/>
        </a:xfrm>
        <a:prstGeom prst="ellipse">
          <a:avLst/>
        </a:prstGeom>
        <a:solidFill>
          <a:srgbClr val="B2F1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 dirty="0">
              <a:solidFill>
                <a:schemeClr val="tx1"/>
              </a:solidFill>
            </a:rPr>
            <a:t>Recycling </a:t>
          </a:r>
        </a:p>
      </dsp:txBody>
      <dsp:txXfrm>
        <a:off x="3014923" y="800260"/>
        <a:ext cx="414399" cy="414399"/>
      </dsp:txXfrm>
    </dsp:sp>
    <dsp:sp modelId="{6E1FE8F9-EF37-41FA-8507-FB81685E9707}">
      <dsp:nvSpPr>
        <dsp:cNvPr id="0" name=""/>
        <dsp:cNvSpPr/>
      </dsp:nvSpPr>
      <dsp:spPr>
        <a:xfrm rot="11695869">
          <a:off x="1423910" y="1038876"/>
          <a:ext cx="222557" cy="1992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 rot="10800000">
        <a:off x="1482678" y="1086428"/>
        <a:ext cx="162780" cy="119554"/>
      </dsp:txXfrm>
    </dsp:sp>
    <dsp:sp modelId="{ADCFFEF0-D269-4141-BEAB-1317F61D7CC8}">
      <dsp:nvSpPr>
        <dsp:cNvPr id="0" name=""/>
        <dsp:cNvSpPr/>
      </dsp:nvSpPr>
      <dsp:spPr>
        <a:xfrm>
          <a:off x="750076" y="714258"/>
          <a:ext cx="586049" cy="586049"/>
        </a:xfrm>
        <a:prstGeom prst="ellipse">
          <a:avLst/>
        </a:prstGeom>
        <a:solidFill>
          <a:srgbClr val="E4F38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 dirty="0">
              <a:solidFill>
                <a:schemeClr val="tx1"/>
              </a:solidFill>
            </a:rPr>
            <a:t>Solar</a:t>
          </a:r>
          <a:r>
            <a:rPr lang="en-GB" sz="900" b="0" kern="1200" baseline="0" dirty="0">
              <a:solidFill>
                <a:schemeClr val="tx1"/>
              </a:solidFill>
            </a:rPr>
            <a:t> &amp; wind energy</a:t>
          </a:r>
          <a:endParaRPr lang="en-GB" sz="900" b="0" kern="1200" dirty="0">
            <a:solidFill>
              <a:schemeClr val="tx1"/>
            </a:solidFill>
          </a:endParaRPr>
        </a:p>
      </dsp:txBody>
      <dsp:txXfrm>
        <a:off x="835901" y="800083"/>
        <a:ext cx="414399" cy="414399"/>
      </dsp:txXfrm>
    </dsp:sp>
    <dsp:sp modelId="{C04F7CDC-BC88-47A5-B2A5-91595F9489E3}">
      <dsp:nvSpPr>
        <dsp:cNvPr id="0" name=""/>
        <dsp:cNvSpPr/>
      </dsp:nvSpPr>
      <dsp:spPr>
        <a:xfrm rot="13842633">
          <a:off x="1678899" y="775726"/>
          <a:ext cx="187870" cy="1992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 rot="10800000">
        <a:off x="1724924" y="837387"/>
        <a:ext cx="131509" cy="119554"/>
      </dsp:txXfrm>
    </dsp:sp>
    <dsp:sp modelId="{FE1190EF-5A0A-46B8-88BB-89AB264E4116}">
      <dsp:nvSpPr>
        <dsp:cNvPr id="0" name=""/>
        <dsp:cNvSpPr/>
      </dsp:nvSpPr>
      <dsp:spPr>
        <a:xfrm>
          <a:off x="1178655" y="214252"/>
          <a:ext cx="586049" cy="586049"/>
        </a:xfrm>
        <a:prstGeom prst="ellipse">
          <a:avLst/>
        </a:prstGeom>
        <a:solidFill>
          <a:srgbClr val="FBC4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b="0" kern="1200" dirty="0">
              <a:solidFill>
                <a:schemeClr val="tx1"/>
              </a:solidFill>
            </a:rPr>
            <a:t>Sustainable construction</a:t>
          </a:r>
        </a:p>
      </dsp:txBody>
      <dsp:txXfrm>
        <a:off x="1264480" y="300077"/>
        <a:ext cx="414399" cy="414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904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904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432A11B8-A9F6-4578-B06F-59D36117867D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9300"/>
            <a:ext cx="5413375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35" y="4749086"/>
            <a:ext cx="5491480" cy="4499134"/>
          </a:xfrm>
          <a:prstGeom prst="rect">
            <a:avLst/>
          </a:prstGeom>
        </p:spPr>
        <p:txBody>
          <a:bodyPr vert="horz" lIns="96350" tIns="48175" rIns="96350" bIns="4817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4552" cy="499904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8210" y="9496436"/>
            <a:ext cx="2974552" cy="499904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26D94304-71DF-4200-ACC3-CA77953B20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966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94304-71DF-4200-ACC3-CA77953B20B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2166918" y="5500702"/>
            <a:ext cx="2857520" cy="1285884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000" b="1" dirty="0">
              <a:solidFill>
                <a:sysClr val="windowText" lastClr="000000"/>
              </a:solidFill>
            </a:endParaRPr>
          </a:p>
          <a:p>
            <a:r>
              <a:rPr lang="en-GB" sz="1000" b="1" dirty="0">
                <a:solidFill>
                  <a:sysClr val="windowText" lastClr="000000"/>
                </a:solidFill>
              </a:rPr>
              <a:t>Ethical and environmental considerations</a:t>
            </a:r>
          </a:p>
          <a:p>
            <a:r>
              <a:rPr lang="en-GB" sz="1000" dirty="0">
                <a:solidFill>
                  <a:sysClr val="windowText" lastClr="000000"/>
                </a:solidFill>
              </a:rPr>
              <a:t>There could be negative implications if businesses don’t follow UK guidelines in other countries</a:t>
            </a:r>
          </a:p>
          <a:p>
            <a:r>
              <a:rPr lang="en-GB" sz="1000" b="1" dirty="0">
                <a:solidFill>
                  <a:sysClr val="windowText" lastClr="000000"/>
                </a:solidFill>
              </a:rPr>
              <a:t>The economic climate</a:t>
            </a:r>
          </a:p>
          <a:p>
            <a:r>
              <a:rPr lang="en-GB" sz="1000" dirty="0">
                <a:solidFill>
                  <a:sysClr val="windowText" lastClr="000000"/>
                </a:solidFill>
              </a:rPr>
              <a:t>This will influence whether or not a business is willing to operate there  -  if low income the business will suffer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95876" y="0"/>
            <a:ext cx="71438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380968" y="3429000"/>
            <a:ext cx="9525032" cy="714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1523976" y="0"/>
            <a:ext cx="35719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6:1</a:t>
            </a:r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Ethical and Environmental Considerations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524636" y="0"/>
            <a:ext cx="338136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6:2  The Economic Climate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952604" y="3500438"/>
            <a:ext cx="31432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6:3  Globalisation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52406" y="928670"/>
            <a:ext cx="1357322" cy="24288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>
                <a:solidFill>
                  <a:srgbClr val="FF0000"/>
                </a:solidFill>
              </a:rPr>
              <a:t>Ethical marketing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Marketing activities that seek to give customers information to make good choices 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Environmentally friendly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Describes consumers and businesses that act to make production sustainable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Sustainable production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The share of the total market for a product 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238752" y="1214422"/>
            <a:ext cx="1357322" cy="21431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>
                <a:solidFill>
                  <a:srgbClr val="FF0000"/>
                </a:solidFill>
              </a:rPr>
              <a:t>Income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The amount of money people receive from work</a:t>
            </a:r>
          </a:p>
          <a:p>
            <a:endParaRPr lang="en-GB" sz="700" i="1" dirty="0">
              <a:solidFill>
                <a:schemeClr val="tx1"/>
              </a:solidFill>
            </a:endParaRPr>
          </a:p>
          <a:p>
            <a:r>
              <a:rPr lang="en-GB" sz="1000" b="1" dirty="0">
                <a:solidFill>
                  <a:srgbClr val="FF0000"/>
                </a:solidFill>
              </a:rPr>
              <a:t>Customers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Buyers of goods and services</a:t>
            </a:r>
          </a:p>
          <a:p>
            <a:endParaRPr lang="en-GB" sz="700" i="1" dirty="0">
              <a:solidFill>
                <a:schemeClr val="tx1"/>
              </a:solidFill>
            </a:endParaRPr>
          </a:p>
          <a:p>
            <a:r>
              <a:rPr lang="en-GB" sz="1000" b="1" dirty="0">
                <a:solidFill>
                  <a:srgbClr val="FF0000"/>
                </a:solidFill>
              </a:rPr>
              <a:t>Consumer income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The total amount of income that all customers in the country receive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857232"/>
            <a:ext cx="380968" cy="59293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Unit 6: Ethical and Environmental Considerations - Y11 Term 2            Knowledge Organiser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881034" y="260648"/>
            <a:ext cx="953807" cy="632303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Ethics is: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about what is right and wrong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5238752" y="71414"/>
            <a:ext cx="1357322" cy="1000132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Economic climate: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refers to how well the country is doing in terms of the levels of income and employment</a:t>
            </a:r>
          </a:p>
        </p:txBody>
      </p:sp>
      <p:graphicFrame>
        <p:nvGraphicFramePr>
          <p:cNvPr id="27" name="Diagram 26"/>
          <p:cNvGraphicFramePr/>
          <p:nvPr/>
        </p:nvGraphicFramePr>
        <p:xfrm>
          <a:off x="1309662" y="1714488"/>
          <a:ext cx="3786214" cy="2071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8" name="Rectangle 27"/>
          <p:cNvSpPr/>
          <p:nvPr/>
        </p:nvSpPr>
        <p:spPr>
          <a:xfrm>
            <a:off x="6738950" y="357166"/>
            <a:ext cx="3143272" cy="3571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Gross Domestic Product </a:t>
            </a:r>
            <a:r>
              <a:rPr lang="en-GB" sz="1000" dirty="0">
                <a:solidFill>
                  <a:schemeClr val="tx1"/>
                </a:solidFill>
              </a:rPr>
              <a:t>(GDP) is a measure of the amount of goods and services a country produces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91092" y="3500438"/>
            <a:ext cx="240511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Assessment</a:t>
            </a:r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Information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52406" y="4643446"/>
            <a:ext cx="1500198" cy="21431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50" b="1" dirty="0">
                <a:solidFill>
                  <a:srgbClr val="FF0000"/>
                </a:solidFill>
              </a:rPr>
              <a:t>International branding</a:t>
            </a:r>
          </a:p>
          <a:p>
            <a:r>
              <a:rPr lang="en-GB" sz="950" i="1" dirty="0">
                <a:solidFill>
                  <a:schemeClr val="tx1"/>
                </a:solidFill>
              </a:rPr>
              <a:t>Creating an image or values for a product in different countries</a:t>
            </a:r>
          </a:p>
          <a:p>
            <a:r>
              <a:rPr lang="en-GB" sz="950" b="1" dirty="0">
                <a:solidFill>
                  <a:srgbClr val="FF0000"/>
                </a:solidFill>
              </a:rPr>
              <a:t>Multinational companies</a:t>
            </a:r>
          </a:p>
          <a:p>
            <a:r>
              <a:rPr lang="en-GB" sz="950" i="1" dirty="0">
                <a:solidFill>
                  <a:schemeClr val="tx1"/>
                </a:solidFill>
              </a:rPr>
              <a:t>Businesses that operate in different countries</a:t>
            </a:r>
          </a:p>
          <a:p>
            <a:r>
              <a:rPr lang="en-GB" sz="950" b="1" dirty="0">
                <a:solidFill>
                  <a:srgbClr val="FF0000"/>
                </a:solidFill>
              </a:rPr>
              <a:t>Productivity </a:t>
            </a:r>
          </a:p>
          <a:p>
            <a:r>
              <a:rPr lang="en-GB" sz="950" i="1" dirty="0">
                <a:solidFill>
                  <a:schemeClr val="tx1"/>
                </a:solidFill>
              </a:rPr>
              <a:t>A measure of output of each worker on average</a:t>
            </a:r>
          </a:p>
          <a:p>
            <a:r>
              <a:rPr lang="en-GB" sz="950" b="1" dirty="0">
                <a:solidFill>
                  <a:srgbClr val="FF0000"/>
                </a:solidFill>
              </a:rPr>
              <a:t>Free trade</a:t>
            </a:r>
          </a:p>
          <a:p>
            <a:r>
              <a:rPr lang="en-GB" sz="950" i="1" dirty="0">
                <a:solidFill>
                  <a:schemeClr val="tx1"/>
                </a:solidFill>
              </a:rPr>
              <a:t>The absence of restrictions on trade between countries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596206" y="3571876"/>
            <a:ext cx="2286016" cy="2857520"/>
          </a:xfrm>
          <a:prstGeom prst="rect">
            <a:avLst/>
          </a:prstGeom>
          <a:noFill/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Possible questions</a:t>
            </a:r>
          </a:p>
          <a:p>
            <a:endParaRPr lang="en-GB" sz="1000" b="1" dirty="0">
              <a:solidFill>
                <a:schemeClr val="tx1"/>
              </a:solidFill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State two advantages of moving production abroad.</a:t>
            </a:r>
          </a:p>
          <a:p>
            <a:pPr marL="228600" indent="-228600">
              <a:buFont typeface="+mj-lt"/>
              <a:buAutoNum type="arabicPeriod"/>
            </a:pPr>
            <a:endParaRPr lang="en-GB" sz="7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Define the term ‘globalisation’.                            </a:t>
            </a:r>
          </a:p>
          <a:p>
            <a:pPr marL="228600" indent="-228600">
              <a:buFont typeface="+mj-lt"/>
              <a:buAutoNum type="arabicPeriod"/>
            </a:pPr>
            <a:endParaRPr lang="en-GB" sz="7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Explain how being environmentally friendly could affect the finance department.</a:t>
            </a:r>
          </a:p>
          <a:p>
            <a:pPr marL="228600" indent="-228600">
              <a:buFont typeface="+mj-lt"/>
              <a:buAutoNum type="arabicPeriod"/>
            </a:pPr>
            <a:endParaRPr lang="en-GB" sz="7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Analyse how being environmentally friendly can benefit a business.</a:t>
            </a:r>
          </a:p>
          <a:p>
            <a:pPr marL="228600" indent="-228600">
              <a:buFont typeface="+mj-lt"/>
              <a:buAutoNum type="arabicPeriod"/>
            </a:pPr>
            <a:endParaRPr lang="en-GB" sz="7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Analyse two impacts of globalisation on a business.</a:t>
            </a:r>
          </a:p>
          <a:p>
            <a:pPr marL="228600" indent="-228600">
              <a:buFont typeface="+mj-lt"/>
              <a:buAutoNum type="arabicPeriod"/>
            </a:pPr>
            <a:endParaRPr lang="en-GB" sz="7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Evaluate how a rise in income could affect different business functions.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238752" y="3857628"/>
            <a:ext cx="2286016" cy="2571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Your assessment will take place during a normal timetabled lesson in Y11 Summer Term.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Answer </a:t>
            </a:r>
            <a:r>
              <a:rPr lang="en-GB" sz="1000" b="1" u="sng" dirty="0">
                <a:solidFill>
                  <a:schemeClr val="tx1"/>
                </a:solidFill>
              </a:rPr>
              <a:t>ALL</a:t>
            </a:r>
            <a:r>
              <a:rPr lang="en-GB" sz="1000" dirty="0">
                <a:solidFill>
                  <a:schemeClr val="tx1"/>
                </a:solidFill>
              </a:rPr>
              <a:t> of the questions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The first questions will be multiple choice  -  you must only select </a:t>
            </a:r>
            <a:r>
              <a:rPr lang="en-GB" sz="1000" b="1" u="sng" dirty="0">
                <a:solidFill>
                  <a:schemeClr val="tx1"/>
                </a:solidFill>
              </a:rPr>
              <a:t>ONE</a:t>
            </a:r>
            <a:r>
              <a:rPr lang="en-GB" sz="1000" dirty="0">
                <a:solidFill>
                  <a:schemeClr val="tx1"/>
                </a:solidFill>
              </a:rPr>
              <a:t> answer, selecting two will score 0 marks.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The other questions will include a range of 2, 3, 4, 6, 7, &amp; 9 mark questions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452406" y="3571876"/>
            <a:ext cx="1500198" cy="1000132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Globalisation is: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the process by which business activity around the world has become increasingly interconnected</a:t>
            </a:r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2095480" y="3857628"/>
          <a:ext cx="2928958" cy="1402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64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4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Pros of a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UK business locating abroad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Cons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of a UK business locating abroad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Lower labour</a:t>
                      </a:r>
                      <a:r>
                        <a:rPr lang="en-GB" sz="1000" baseline="0" dirty="0"/>
                        <a:t> costs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Lower costs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Expertise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Skilled workers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Demand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Quality control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Poor communications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Transport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Loss of UK sales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No skilled labour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Costs of moving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" name="Rounded Rectangle 50"/>
          <p:cNvSpPr/>
          <p:nvPr/>
        </p:nvSpPr>
        <p:spPr>
          <a:xfrm>
            <a:off x="2095480" y="5357826"/>
            <a:ext cx="1357322" cy="28575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ysClr val="windowText" lastClr="000000"/>
                </a:solidFill>
              </a:rPr>
              <a:t>Influences on business</a:t>
            </a:r>
          </a:p>
        </p:txBody>
      </p:sp>
      <p:sp>
        <p:nvSpPr>
          <p:cNvPr id="53" name="Up Arrow 52"/>
          <p:cNvSpPr/>
          <p:nvPr/>
        </p:nvSpPr>
        <p:spPr>
          <a:xfrm>
            <a:off x="6738950" y="785794"/>
            <a:ext cx="642942" cy="2571768"/>
          </a:xfrm>
          <a:prstGeom prst="upArrow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000" dirty="0">
                <a:solidFill>
                  <a:sysClr val="windowText" lastClr="000000"/>
                </a:solidFill>
              </a:rPr>
              <a:t>A rise in GDP means the economy is growing and incomes rise</a:t>
            </a:r>
          </a:p>
        </p:txBody>
      </p:sp>
      <p:sp>
        <p:nvSpPr>
          <p:cNvPr id="54" name="Up Arrow 53"/>
          <p:cNvSpPr/>
          <p:nvPr/>
        </p:nvSpPr>
        <p:spPr>
          <a:xfrm rot="10800000">
            <a:off x="7310454" y="785794"/>
            <a:ext cx="642942" cy="2571768"/>
          </a:xfrm>
          <a:prstGeom prst="upArrow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1000" dirty="0">
                <a:solidFill>
                  <a:sysClr val="windowText" lastClr="000000"/>
                </a:solidFill>
              </a:rPr>
              <a:t>A fall in GDP means the country is in a recession and incomes fall</a:t>
            </a:r>
          </a:p>
        </p:txBody>
      </p:sp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8024834" y="785795"/>
          <a:ext cx="1857388" cy="261117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5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8493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Response</a:t>
                      </a:r>
                      <a:r>
                        <a:rPr lang="en-GB" sz="700" baseline="0" dirty="0">
                          <a:solidFill>
                            <a:schemeClr val="tx1"/>
                          </a:solidFill>
                        </a:rPr>
                        <a:t> to economic change</a:t>
                      </a:r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976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Production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700" dirty="0"/>
                        <a:t> Sell the product at a lower cost to beat competition </a:t>
                      </a:r>
                      <a:r>
                        <a:rPr lang="en-GB" sz="700" i="1" dirty="0"/>
                        <a:t>(less profit though!)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700" i="1" dirty="0"/>
                        <a:t> </a:t>
                      </a:r>
                      <a:r>
                        <a:rPr lang="en-GB" sz="700" i="0" dirty="0"/>
                        <a:t>Improve</a:t>
                      </a:r>
                      <a:r>
                        <a:rPr lang="en-GB" sz="700" i="0" baseline="0" dirty="0"/>
                        <a:t> quality control to reduce wastage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700" i="0" baseline="0" dirty="0"/>
                        <a:t> Increase productivity through technology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994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HR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700" baseline="0" dirty="0"/>
                        <a:t> Increase productivity by motivating workers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976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Finance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700" dirty="0"/>
                        <a:t> Reduce costs by improving cash flow, reducing interest payments on overdrafts or loans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700" dirty="0"/>
                        <a:t> Change loans</a:t>
                      </a:r>
                      <a:r>
                        <a:rPr lang="en-GB" sz="700" baseline="0" dirty="0"/>
                        <a:t> to get a lower interest rate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976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Marketing 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700" dirty="0"/>
                        <a:t> Change the marketing mix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GB" sz="700" dirty="0"/>
                        <a:t>       - Change</a:t>
                      </a:r>
                      <a:r>
                        <a:rPr lang="en-GB" sz="700" baseline="0" dirty="0"/>
                        <a:t> the product to appeal to 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GB" sz="700" baseline="0" dirty="0"/>
                        <a:t>          different customers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GB" sz="700" baseline="0" dirty="0"/>
                        <a:t>       - Increase promotion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GB" sz="700" baseline="0" dirty="0"/>
                        <a:t>       - Different pricing strategies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GB" sz="700" baseline="0" dirty="0"/>
                        <a:t>       - Sell using e-commerce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6" name="Rectangle 55"/>
          <p:cNvSpPr/>
          <p:nvPr/>
        </p:nvSpPr>
        <p:spPr>
          <a:xfrm>
            <a:off x="1881166" y="357166"/>
            <a:ext cx="3143272" cy="5000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Ethics involves treating workers, suppliers and customers right however what is right and wrong changes over time so it can be hard for businesses to keep up.</a:t>
            </a:r>
          </a:p>
        </p:txBody>
      </p: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1881166" y="928670"/>
          <a:ext cx="3143272" cy="731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7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431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Benefits of being environmentally friendly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Increased 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Reduced costs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Reduced tax bills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Reduce resource scarcity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2D4B1DD5-AA23-4410-A395-A8754CDB4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" y="-1"/>
            <a:ext cx="808008" cy="892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5095876" y="6500834"/>
            <a:ext cx="4810124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000" b="1" dirty="0"/>
              <a:t>                Identify, State, Explain (AO1)          Calculate, Complete, Explain (AO2)     </a:t>
            </a:r>
          </a:p>
          <a:p>
            <a:r>
              <a:rPr lang="en-GB" sz="1000" b="1" dirty="0"/>
              <a:t>                                 Analyse, Discuss, Evaluate, Recommend (AO3)</a:t>
            </a:r>
            <a:endParaRPr lang="en-GB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e13a264-7465-4452-bc5c-02dfe0376e2b" xsi:nil="true"/>
    <lcf76f155ced4ddcb4097134ff3c332f xmlns="dc0bc8c4-a75d-415d-96ea-cd24337c12e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98CCD0FBA27E4D9E0E89AA042F1EC9" ma:contentTypeVersion="14" ma:contentTypeDescription="Create a new document." ma:contentTypeScope="" ma:versionID="7ae7fcb427207f5204a18b5a7bc32ddb">
  <xsd:schema xmlns:xsd="http://www.w3.org/2001/XMLSchema" xmlns:xs="http://www.w3.org/2001/XMLSchema" xmlns:p="http://schemas.microsoft.com/office/2006/metadata/properties" xmlns:ns2="dc0bc8c4-a75d-415d-96ea-cd24337c12ed" xmlns:ns3="0e13a264-7465-4452-bc5c-02dfe0376e2b" targetNamespace="http://schemas.microsoft.com/office/2006/metadata/properties" ma:root="true" ma:fieldsID="67385042158090801a9ca14c846311d5" ns2:_="" ns3:_="">
    <xsd:import namespace="dc0bc8c4-a75d-415d-96ea-cd24337c12ed"/>
    <xsd:import namespace="0e13a264-7465-4452-bc5c-02dfe0376e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0bc8c4-a75d-415d-96ea-cd24337c12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0f6e5aec-3c4a-4236-a63d-c20d042b3d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13a264-7465-4452-bc5c-02dfe0376e2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a133df4-fe9f-4d77-9360-da99ca86f740}" ma:internalName="TaxCatchAll" ma:showField="CatchAllData" ma:web="0e13a264-7465-4452-bc5c-02dfe0376e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9DB4B3-7FC0-464B-B151-19692653543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1aa190ed-dc8d-4b1f-9c80-3d47561a10c4"/>
    <ds:schemaRef ds:uri="http://schemas.microsoft.com/office/2006/metadata/properties"/>
    <ds:schemaRef ds:uri="fc94867c-df70-43a9-9239-39102e9cace4"/>
    <ds:schemaRef ds:uri="http://www.w3.org/XML/1998/namespace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6A962AD-4656-405B-92F2-32E870292F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A28AAF-C0B9-4642-83EE-C7F8B2A07DA5}"/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622</Words>
  <Application>Microsoft Office PowerPoint</Application>
  <PresentationFormat>A4 Paper (210x297 mm)</PresentationFormat>
  <Paragraphs>107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Gem</dc:creator>
  <cp:lastModifiedBy>Joanna Piggin</cp:lastModifiedBy>
  <cp:revision>40</cp:revision>
  <dcterms:created xsi:type="dcterms:W3CDTF">2018-06-22T10:11:40Z</dcterms:created>
  <dcterms:modified xsi:type="dcterms:W3CDTF">2021-11-16T18:19:09Z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0x0101005E98CCD0FBA27E4D9E0E89AA042F1EC9</vt:lpwstr>
  </property>
</Properties>
</file>