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801600" cy="9601200" type="A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2" y="7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2DE0C-1C87-4F8A-FCDD-44A38CB6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5A7E-6AE9-407A-B8EE-35D4AEC48C1C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657F-8F7F-2485-9780-DFD0E70F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837B1-5A64-1C2F-4519-2DD3C480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F9BE-898D-4D40-9713-49CE146093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073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DDCF-F69A-BE00-97DD-20BE4DFF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0680-A10D-468D-9D41-215FCA0C57F9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9805B-6A79-6556-619F-80A89498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7B63-EA7E-A2A7-8A0A-C6E0EE4D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08276-F078-4D88-9AAE-2B00BF7377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142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EC03-FF38-EC05-D853-7D97ACEB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A1EC-8444-4B1E-B69E-BC664DE1803A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E6449-3202-FEDE-E67A-54F6FD7E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D93A-906D-C4EF-4CF6-572C187A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70E74-AC80-4BA3-B38B-D9BC623B6A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25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88CA-7589-964E-DF83-DFCEEF5B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AFCE-ED5F-4FCC-A385-D3B5F4F71EC6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63EF9-CC9D-ACB1-38C9-EE8804F4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D41F-A407-4799-C176-ED8D55B7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06B53-3D67-4D09-B472-2E67FE417A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204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7DD0F-FC2F-224C-298E-E0D3AC0D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3C1F-383D-431B-9A42-3EEC8C0300D1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22CF-2D5C-B597-5ADC-19A54F72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CF80-1EF1-924B-3BC7-345B3FCD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533DB-B0BD-4038-90B7-43AA6136EF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764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C0A91C-DC0E-89C2-6323-25E9EBD9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C7D3-1FFD-4F7C-A3BF-FA3D1DEC0EA1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62AF1C-C9BE-4AC1-436E-8219A033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33280C-A8BB-C092-85CB-6183C5E4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B9524-E781-4F59-B94F-C56D0EFBBB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88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2439D9-F190-E2B5-0F68-4B814723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3CAB-8B2F-4E10-A201-BA109BFEC2EB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035F84-5558-62C5-FE52-017D1EF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77852B-91DF-23E0-D7F3-83786AB8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9A57-843D-45FF-9114-FA5FAA5E3E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083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401189A-7AC2-A9FA-AEF7-87DED112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74C9-FFCB-4614-B248-4B510528639E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B2A90C-A545-0EBE-501B-0E5D29D9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16227D-2FEA-E62E-ED0F-5565AB37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78660-457D-45B2-8540-AEE404DE8F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26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BDF82A-474B-20CB-0558-81ACBC89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4840-02C7-4DE3-AF9B-44E89DDF8B75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193EAD-A95C-4092-432D-FAE15F5B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199FC7-4603-CBF7-BFB2-57D8B0ED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701A0-E6FE-4C70-806E-C3E095C09B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39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6E2898-6E30-8959-3A3A-8F3AD48B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3F1B-A921-4FB8-ABB8-11F039F03727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DB9F19-CAF6-B206-101C-F7CF833C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064D40-4A52-B8BA-7438-C8FC0CA8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A64DD-404E-4605-8DC3-1FDD099116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14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1D4AA2-3050-8138-620C-B3823537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1E57-B6A1-432F-86F9-5F1FF810C963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5461FA-2794-0484-C606-5898B147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B3453D-4F1C-982F-A538-86E3C3BF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C8BC6-43EB-48F6-9D1E-6CE42B388E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378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26B461-393F-B0DD-4F97-AC4451B45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9475" y="511175"/>
            <a:ext cx="110426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DC73CF-66DF-E81E-E225-3099E94D2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2555875"/>
            <a:ext cx="1104265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32662-C8EB-D6E7-C0ED-63F07F1DD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475" y="8899525"/>
            <a:ext cx="288131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174B2-8C80-415E-ACAD-94C5D04C5ADB}" type="datetimeFigureOut">
              <a:rPr lang="en-GB"/>
              <a:pPr>
                <a:defRPr/>
              </a:pPr>
              <a:t>23/01/2024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B2CCF-0FCB-61B6-36E1-9EFA7268A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213" y="8899525"/>
            <a:ext cx="43211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0B70B-BE52-F4E9-4D68-97DA21489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813" y="8899525"/>
            <a:ext cx="2881312" cy="511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141D472A-1E78-40E0-AE75-85C9AD316E5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2pPr>
      <a:lvl3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3pPr>
      <a:lvl4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4pPr>
      <a:lvl5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19088" indent="-319088" algn="l" defTabSz="1279525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8850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jpe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64.png"/><Relationship Id="rId26" Type="http://schemas.openxmlformats.org/officeDocument/2006/relationships/image" Target="../media/image71.png"/><Relationship Id="rId39" Type="http://schemas.openxmlformats.org/officeDocument/2006/relationships/image" Target="../media/image80.png"/><Relationship Id="rId3" Type="http://schemas.openxmlformats.org/officeDocument/2006/relationships/image" Target="../media/image51.jpg"/><Relationship Id="rId21" Type="http://schemas.openxmlformats.org/officeDocument/2006/relationships/image" Target="../media/image67.png"/><Relationship Id="rId34" Type="http://schemas.openxmlformats.org/officeDocument/2006/relationships/image" Target="../media/image34.png"/><Relationship Id="rId42" Type="http://schemas.openxmlformats.org/officeDocument/2006/relationships/image" Target="../media/image81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7" Type="http://schemas.openxmlformats.org/officeDocument/2006/relationships/image" Target="../media/image1.png"/><Relationship Id="rId12" Type="http://schemas.openxmlformats.org/officeDocument/2006/relationships/image" Target="../media/image59.png"/><Relationship Id="rId17" Type="http://schemas.openxmlformats.org/officeDocument/2006/relationships/image" Target="../media/image37.png"/><Relationship Id="rId25" Type="http://schemas.openxmlformats.org/officeDocument/2006/relationships/image" Target="../media/image70.png"/><Relationship Id="rId33" Type="http://schemas.openxmlformats.org/officeDocument/2006/relationships/image" Target="../media/image40.png"/><Relationship Id="rId38" Type="http://schemas.openxmlformats.org/officeDocument/2006/relationships/image" Target="../media/image79.png"/><Relationship Id="rId46" Type="http://schemas.openxmlformats.org/officeDocument/2006/relationships/image" Target="../media/image84.png"/><Relationship Id="rId2" Type="http://schemas.openxmlformats.org/officeDocument/2006/relationships/image" Target="../media/image50.jpg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29" Type="http://schemas.openxmlformats.org/officeDocument/2006/relationships/image" Target="../media/image73.png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24" Type="http://schemas.openxmlformats.org/officeDocument/2006/relationships/image" Target="../media/image69.png"/><Relationship Id="rId32" Type="http://schemas.openxmlformats.org/officeDocument/2006/relationships/image" Target="../media/image76.png"/><Relationship Id="rId37" Type="http://schemas.openxmlformats.org/officeDocument/2006/relationships/image" Target="../media/image78.png"/><Relationship Id="rId40" Type="http://schemas.openxmlformats.org/officeDocument/2006/relationships/image" Target="../media/image2.png"/><Relationship Id="rId45" Type="http://schemas.openxmlformats.org/officeDocument/2006/relationships/image" Target="../media/image83.png"/><Relationship Id="rId5" Type="http://schemas.openxmlformats.org/officeDocument/2006/relationships/image" Target="../media/image53.jpg"/><Relationship Id="rId15" Type="http://schemas.openxmlformats.org/officeDocument/2006/relationships/image" Target="../media/image62.png"/><Relationship Id="rId23" Type="http://schemas.openxmlformats.org/officeDocument/2006/relationships/image" Target="../media/image68.png"/><Relationship Id="rId28" Type="http://schemas.openxmlformats.org/officeDocument/2006/relationships/image" Target="../media/image72.png"/><Relationship Id="rId36" Type="http://schemas.openxmlformats.org/officeDocument/2006/relationships/image" Target="../media/image20.png"/><Relationship Id="rId49" Type="http://schemas.openxmlformats.org/officeDocument/2006/relationships/image" Target="../media/image87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31" Type="http://schemas.openxmlformats.org/officeDocument/2006/relationships/image" Target="../media/image75.png"/><Relationship Id="rId44" Type="http://schemas.openxmlformats.org/officeDocument/2006/relationships/image" Target="../media/image82.png"/><Relationship Id="rId52" Type="http://schemas.openxmlformats.org/officeDocument/2006/relationships/image" Target="../media/image49.png"/><Relationship Id="rId4" Type="http://schemas.openxmlformats.org/officeDocument/2006/relationships/image" Target="../media/image52.jp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13.png"/><Relationship Id="rId27" Type="http://schemas.openxmlformats.org/officeDocument/2006/relationships/image" Target="../media/image33.png"/><Relationship Id="rId30" Type="http://schemas.openxmlformats.org/officeDocument/2006/relationships/image" Target="../media/image74.png"/><Relationship Id="rId35" Type="http://schemas.openxmlformats.org/officeDocument/2006/relationships/image" Target="../media/image77.png"/><Relationship Id="rId43" Type="http://schemas.openxmlformats.org/officeDocument/2006/relationships/image" Target="../media/image19.png"/><Relationship Id="rId48" Type="http://schemas.openxmlformats.org/officeDocument/2006/relationships/image" Target="../media/image86.png"/><Relationship Id="rId8" Type="http://schemas.openxmlformats.org/officeDocument/2006/relationships/image" Target="../media/image55.png"/><Relationship Id="rId51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9" Type="http://schemas.openxmlformats.org/officeDocument/2006/relationships/image" Target="../media/image127.png"/><Relationship Id="rId21" Type="http://schemas.openxmlformats.org/officeDocument/2006/relationships/image" Target="../media/image109.png"/><Relationship Id="rId34" Type="http://schemas.openxmlformats.org/officeDocument/2006/relationships/image" Target="../media/image122.png"/><Relationship Id="rId42" Type="http://schemas.openxmlformats.org/officeDocument/2006/relationships/image" Target="../media/image130.png"/><Relationship Id="rId47" Type="http://schemas.openxmlformats.org/officeDocument/2006/relationships/image" Target="../media/image135.png"/><Relationship Id="rId50" Type="http://schemas.openxmlformats.org/officeDocument/2006/relationships/image" Target="../media/image138.png"/><Relationship Id="rId55" Type="http://schemas.openxmlformats.org/officeDocument/2006/relationships/image" Target="../media/image143.png"/><Relationship Id="rId63" Type="http://schemas.openxmlformats.org/officeDocument/2006/relationships/image" Target="../media/image151.png"/><Relationship Id="rId7" Type="http://schemas.openxmlformats.org/officeDocument/2006/relationships/image" Target="../media/image95.jpeg"/><Relationship Id="rId2" Type="http://schemas.openxmlformats.org/officeDocument/2006/relationships/image" Target="../media/image90.jp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41" Type="http://schemas.openxmlformats.org/officeDocument/2006/relationships/image" Target="../media/image129.png"/><Relationship Id="rId54" Type="http://schemas.openxmlformats.org/officeDocument/2006/relationships/image" Target="../media/image142.png"/><Relationship Id="rId6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32" Type="http://schemas.openxmlformats.org/officeDocument/2006/relationships/image" Target="../media/image120.png"/><Relationship Id="rId37" Type="http://schemas.openxmlformats.org/officeDocument/2006/relationships/image" Target="../media/image125.png"/><Relationship Id="rId40" Type="http://schemas.openxmlformats.org/officeDocument/2006/relationships/image" Target="../media/image128.png"/><Relationship Id="rId45" Type="http://schemas.openxmlformats.org/officeDocument/2006/relationships/image" Target="../media/image133.png"/><Relationship Id="rId53" Type="http://schemas.openxmlformats.org/officeDocument/2006/relationships/image" Target="../media/image141.png"/><Relationship Id="rId58" Type="http://schemas.openxmlformats.org/officeDocument/2006/relationships/image" Target="../media/image146.png"/><Relationship Id="rId5" Type="http://schemas.openxmlformats.org/officeDocument/2006/relationships/image" Target="../media/image93.jp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36" Type="http://schemas.openxmlformats.org/officeDocument/2006/relationships/image" Target="../media/image124.png"/><Relationship Id="rId49" Type="http://schemas.openxmlformats.org/officeDocument/2006/relationships/image" Target="../media/image137.png"/><Relationship Id="rId57" Type="http://schemas.openxmlformats.org/officeDocument/2006/relationships/image" Target="../media/image145.png"/><Relationship Id="rId61" Type="http://schemas.openxmlformats.org/officeDocument/2006/relationships/image" Target="../media/image149.png"/><Relationship Id="rId10" Type="http://schemas.openxmlformats.org/officeDocument/2006/relationships/image" Target="../media/image98.jpg"/><Relationship Id="rId19" Type="http://schemas.openxmlformats.org/officeDocument/2006/relationships/image" Target="../media/image107.png"/><Relationship Id="rId31" Type="http://schemas.openxmlformats.org/officeDocument/2006/relationships/image" Target="../media/image119.png"/><Relationship Id="rId44" Type="http://schemas.openxmlformats.org/officeDocument/2006/relationships/image" Target="../media/image132.png"/><Relationship Id="rId52" Type="http://schemas.openxmlformats.org/officeDocument/2006/relationships/image" Target="../media/image140.png"/><Relationship Id="rId60" Type="http://schemas.openxmlformats.org/officeDocument/2006/relationships/image" Target="../media/image148.png"/><Relationship Id="rId4" Type="http://schemas.openxmlformats.org/officeDocument/2006/relationships/image" Target="../media/image92.png"/><Relationship Id="rId9" Type="http://schemas.openxmlformats.org/officeDocument/2006/relationships/image" Target="../media/image97.jp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image" Target="../media/image136.png"/><Relationship Id="rId56" Type="http://schemas.openxmlformats.org/officeDocument/2006/relationships/image" Target="../media/image144.png"/><Relationship Id="rId64" Type="http://schemas.openxmlformats.org/officeDocument/2006/relationships/image" Target="../media/image49.png"/><Relationship Id="rId8" Type="http://schemas.openxmlformats.org/officeDocument/2006/relationships/image" Target="../media/image96.jpg"/><Relationship Id="rId51" Type="http://schemas.openxmlformats.org/officeDocument/2006/relationships/image" Target="../media/image139.png"/><Relationship Id="rId3" Type="http://schemas.openxmlformats.org/officeDocument/2006/relationships/image" Target="../media/image91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image" Target="../media/image126.png"/><Relationship Id="rId46" Type="http://schemas.openxmlformats.org/officeDocument/2006/relationships/image" Target="../media/image134.png"/><Relationship Id="rId59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image" Target="../media/image107.png"/><Relationship Id="rId26" Type="http://schemas.openxmlformats.org/officeDocument/2006/relationships/image" Target="../media/image167.png"/><Relationship Id="rId39" Type="http://schemas.openxmlformats.org/officeDocument/2006/relationships/image" Target="../media/image180.png"/><Relationship Id="rId21" Type="http://schemas.openxmlformats.org/officeDocument/2006/relationships/image" Target="../media/image162.png"/><Relationship Id="rId34" Type="http://schemas.openxmlformats.org/officeDocument/2006/relationships/image" Target="../media/image175.png"/><Relationship Id="rId42" Type="http://schemas.openxmlformats.org/officeDocument/2006/relationships/image" Target="../media/image183.png"/><Relationship Id="rId47" Type="http://schemas.openxmlformats.org/officeDocument/2006/relationships/image" Target="../media/image188.png"/><Relationship Id="rId50" Type="http://schemas.openxmlformats.org/officeDocument/2006/relationships/image" Target="../media/image191.png"/><Relationship Id="rId55" Type="http://schemas.openxmlformats.org/officeDocument/2006/relationships/image" Target="../media/image196.png"/><Relationship Id="rId63" Type="http://schemas.openxmlformats.org/officeDocument/2006/relationships/image" Target="../media/image204.png"/><Relationship Id="rId68" Type="http://schemas.openxmlformats.org/officeDocument/2006/relationships/image" Target="../media/image209.png"/><Relationship Id="rId76" Type="http://schemas.openxmlformats.org/officeDocument/2006/relationships/image" Target="../media/image217.png"/><Relationship Id="rId7" Type="http://schemas.openxmlformats.org/officeDocument/2006/relationships/image" Target="../media/image156.jpg"/><Relationship Id="rId71" Type="http://schemas.openxmlformats.org/officeDocument/2006/relationships/image" Target="../media/image212.png"/><Relationship Id="rId2" Type="http://schemas.openxmlformats.org/officeDocument/2006/relationships/image" Target="../media/image152.jpg"/><Relationship Id="rId16" Type="http://schemas.openxmlformats.org/officeDocument/2006/relationships/image" Target="../media/image104.png"/><Relationship Id="rId29" Type="http://schemas.openxmlformats.org/officeDocument/2006/relationships/image" Target="../media/image170.png"/><Relationship Id="rId11" Type="http://schemas.openxmlformats.org/officeDocument/2006/relationships/image" Target="../media/image49.png"/><Relationship Id="rId24" Type="http://schemas.openxmlformats.org/officeDocument/2006/relationships/image" Target="../media/image165.png"/><Relationship Id="rId32" Type="http://schemas.openxmlformats.org/officeDocument/2006/relationships/image" Target="../media/image173.png"/><Relationship Id="rId37" Type="http://schemas.openxmlformats.org/officeDocument/2006/relationships/image" Target="../media/image178.png"/><Relationship Id="rId40" Type="http://schemas.openxmlformats.org/officeDocument/2006/relationships/image" Target="../media/image181.png"/><Relationship Id="rId45" Type="http://schemas.openxmlformats.org/officeDocument/2006/relationships/image" Target="../media/image186.png"/><Relationship Id="rId53" Type="http://schemas.openxmlformats.org/officeDocument/2006/relationships/image" Target="../media/image194.png"/><Relationship Id="rId58" Type="http://schemas.openxmlformats.org/officeDocument/2006/relationships/image" Target="../media/image199.png"/><Relationship Id="rId66" Type="http://schemas.openxmlformats.org/officeDocument/2006/relationships/image" Target="../media/image207.png"/><Relationship Id="rId74" Type="http://schemas.openxmlformats.org/officeDocument/2006/relationships/image" Target="../media/image215.png"/><Relationship Id="rId79" Type="http://schemas.openxmlformats.org/officeDocument/2006/relationships/image" Target="../media/image220.png"/><Relationship Id="rId5" Type="http://schemas.openxmlformats.org/officeDocument/2006/relationships/image" Target="../media/image155.jpg"/><Relationship Id="rId61" Type="http://schemas.openxmlformats.org/officeDocument/2006/relationships/image" Target="../media/image202.png"/><Relationship Id="rId82" Type="http://schemas.openxmlformats.org/officeDocument/2006/relationships/image" Target="../media/image223.png"/><Relationship Id="rId10" Type="http://schemas.openxmlformats.org/officeDocument/2006/relationships/image" Target="../media/image158.jpg"/><Relationship Id="rId19" Type="http://schemas.openxmlformats.org/officeDocument/2006/relationships/image" Target="../media/image124.png"/><Relationship Id="rId31" Type="http://schemas.openxmlformats.org/officeDocument/2006/relationships/image" Target="../media/image172.png"/><Relationship Id="rId44" Type="http://schemas.openxmlformats.org/officeDocument/2006/relationships/image" Target="../media/image185.png"/><Relationship Id="rId52" Type="http://schemas.openxmlformats.org/officeDocument/2006/relationships/image" Target="../media/image193.png"/><Relationship Id="rId60" Type="http://schemas.openxmlformats.org/officeDocument/2006/relationships/image" Target="../media/image201.png"/><Relationship Id="rId65" Type="http://schemas.openxmlformats.org/officeDocument/2006/relationships/image" Target="../media/image206.png"/><Relationship Id="rId73" Type="http://schemas.openxmlformats.org/officeDocument/2006/relationships/image" Target="../media/image214.png"/><Relationship Id="rId78" Type="http://schemas.openxmlformats.org/officeDocument/2006/relationships/image" Target="../media/image219.png"/><Relationship Id="rId81" Type="http://schemas.openxmlformats.org/officeDocument/2006/relationships/image" Target="../media/image222.png"/><Relationship Id="rId4" Type="http://schemas.openxmlformats.org/officeDocument/2006/relationships/image" Target="../media/image154.jpg"/><Relationship Id="rId9" Type="http://schemas.openxmlformats.org/officeDocument/2006/relationships/image" Target="../media/image98.jpg"/><Relationship Id="rId14" Type="http://schemas.openxmlformats.org/officeDocument/2006/relationships/image" Target="../media/image160.png"/><Relationship Id="rId22" Type="http://schemas.openxmlformats.org/officeDocument/2006/relationships/image" Target="../media/image163.png"/><Relationship Id="rId27" Type="http://schemas.openxmlformats.org/officeDocument/2006/relationships/image" Target="../media/image168.png"/><Relationship Id="rId30" Type="http://schemas.openxmlformats.org/officeDocument/2006/relationships/image" Target="../media/image171.png"/><Relationship Id="rId35" Type="http://schemas.openxmlformats.org/officeDocument/2006/relationships/image" Target="../media/image176.png"/><Relationship Id="rId43" Type="http://schemas.openxmlformats.org/officeDocument/2006/relationships/image" Target="../media/image184.png"/><Relationship Id="rId48" Type="http://schemas.openxmlformats.org/officeDocument/2006/relationships/image" Target="../media/image189.png"/><Relationship Id="rId56" Type="http://schemas.openxmlformats.org/officeDocument/2006/relationships/image" Target="../media/image197.png"/><Relationship Id="rId64" Type="http://schemas.openxmlformats.org/officeDocument/2006/relationships/image" Target="../media/image205.png"/><Relationship Id="rId69" Type="http://schemas.openxmlformats.org/officeDocument/2006/relationships/image" Target="../media/image210.png"/><Relationship Id="rId77" Type="http://schemas.openxmlformats.org/officeDocument/2006/relationships/image" Target="../media/image218.png"/><Relationship Id="rId8" Type="http://schemas.openxmlformats.org/officeDocument/2006/relationships/image" Target="../media/image157.png"/><Relationship Id="rId51" Type="http://schemas.openxmlformats.org/officeDocument/2006/relationships/image" Target="../media/image192.png"/><Relationship Id="rId72" Type="http://schemas.openxmlformats.org/officeDocument/2006/relationships/image" Target="../media/image213.png"/><Relationship Id="rId80" Type="http://schemas.openxmlformats.org/officeDocument/2006/relationships/image" Target="../media/image221.png"/><Relationship Id="rId3" Type="http://schemas.openxmlformats.org/officeDocument/2006/relationships/image" Target="../media/image153.jpg"/><Relationship Id="rId12" Type="http://schemas.openxmlformats.org/officeDocument/2006/relationships/image" Target="../media/image159.png"/><Relationship Id="rId17" Type="http://schemas.openxmlformats.org/officeDocument/2006/relationships/image" Target="../media/image106.png"/><Relationship Id="rId25" Type="http://schemas.openxmlformats.org/officeDocument/2006/relationships/image" Target="../media/image166.png"/><Relationship Id="rId33" Type="http://schemas.openxmlformats.org/officeDocument/2006/relationships/image" Target="../media/image174.png"/><Relationship Id="rId38" Type="http://schemas.openxmlformats.org/officeDocument/2006/relationships/image" Target="../media/image179.png"/><Relationship Id="rId46" Type="http://schemas.openxmlformats.org/officeDocument/2006/relationships/image" Target="../media/image187.png"/><Relationship Id="rId59" Type="http://schemas.openxmlformats.org/officeDocument/2006/relationships/image" Target="../media/image200.png"/><Relationship Id="rId67" Type="http://schemas.openxmlformats.org/officeDocument/2006/relationships/image" Target="../media/image208.png"/><Relationship Id="rId20" Type="http://schemas.openxmlformats.org/officeDocument/2006/relationships/image" Target="../media/image161.png"/><Relationship Id="rId41" Type="http://schemas.openxmlformats.org/officeDocument/2006/relationships/image" Target="../media/image182.png"/><Relationship Id="rId54" Type="http://schemas.openxmlformats.org/officeDocument/2006/relationships/image" Target="../media/image195.png"/><Relationship Id="rId62" Type="http://schemas.openxmlformats.org/officeDocument/2006/relationships/image" Target="../media/image203.png"/><Relationship Id="rId70" Type="http://schemas.openxmlformats.org/officeDocument/2006/relationships/image" Target="../media/image211.png"/><Relationship Id="rId75" Type="http://schemas.openxmlformats.org/officeDocument/2006/relationships/image" Target="../media/image216.png"/><Relationship Id="rId83" Type="http://schemas.openxmlformats.org/officeDocument/2006/relationships/image" Target="../media/image2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g"/><Relationship Id="rId15" Type="http://schemas.openxmlformats.org/officeDocument/2006/relationships/image" Target="../media/image103.png"/><Relationship Id="rId23" Type="http://schemas.openxmlformats.org/officeDocument/2006/relationships/image" Target="../media/image164.png"/><Relationship Id="rId28" Type="http://schemas.openxmlformats.org/officeDocument/2006/relationships/image" Target="../media/image169.png"/><Relationship Id="rId36" Type="http://schemas.openxmlformats.org/officeDocument/2006/relationships/image" Target="../media/image177.png"/><Relationship Id="rId49" Type="http://schemas.openxmlformats.org/officeDocument/2006/relationships/image" Target="../media/image190.png"/><Relationship Id="rId57" Type="http://schemas.openxmlformats.org/officeDocument/2006/relationships/image" Target="../media/image1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>
            <a:extLst>
              <a:ext uri="{FF2B5EF4-FFF2-40B4-BE49-F238E27FC236}">
                <a16:creationId xmlns:a16="http://schemas.microsoft.com/office/drawing/2014/main" id="{85519CAC-AA76-B52E-420A-21EAB1F05B5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620838"/>
            <a:ext cx="8350250" cy="6740525"/>
            <a:chOff x="59426" y="629818"/>
            <a:chExt cx="12602032" cy="8841932"/>
          </a:xfrm>
        </p:grpSpPr>
        <p:sp>
          <p:nvSpPr>
            <p:cNvPr id="2202" name="TextBox 11">
              <a:extLst>
                <a:ext uri="{FF2B5EF4-FFF2-40B4-BE49-F238E27FC236}">
                  <a16:creationId xmlns:a16="http://schemas.microsoft.com/office/drawing/2014/main" id="{70009B77-92EE-61B0-01F7-604996B74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241" y="4430692"/>
              <a:ext cx="1231677" cy="22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00" b="1">
                  <a:latin typeface="Adobe Fan Heiti Std B" pitchFamily="34" charset="-128"/>
                  <a:ea typeface="Adobe Fan Heiti Std B" pitchFamily="34" charset="-128"/>
                </a:rPr>
                <a:t>MEDIEVAL </a:t>
              </a:r>
              <a:br>
                <a:rPr lang="en-GB" altLang="en-US" sz="200" b="1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200" b="1">
                  <a:latin typeface="Adobe Fan Heiti Std B" pitchFamily="34" charset="-128"/>
                  <a:ea typeface="Adobe Fan Heiti Std B" pitchFamily="34" charset="-128"/>
                </a:rPr>
                <a:t>MEDICINE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5AE6DE-5E7B-2A9A-371B-ED91996C11D8}"/>
                </a:ext>
              </a:extLst>
            </p:cNvPr>
            <p:cNvSpPr/>
            <p:nvPr/>
          </p:nvSpPr>
          <p:spPr>
            <a:xfrm>
              <a:off x="5984298" y="4346927"/>
              <a:ext cx="884058" cy="93917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5CF8C4-7ED5-BAD2-5E04-0C3D7D0794AD}"/>
                </a:ext>
              </a:extLst>
            </p:cNvPr>
            <p:cNvCxnSpPr>
              <a:cxnSpLocks/>
              <a:stCxn id="13" idx="7"/>
              <a:endCxn id="36" idx="4"/>
            </p:cNvCxnSpPr>
            <p:nvPr/>
          </p:nvCxnSpPr>
          <p:spPr>
            <a:xfrm flipV="1">
              <a:off x="6738982" y="2404035"/>
              <a:ext cx="1200308" cy="20803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914E07-DBBA-F9E1-D094-ADA86373B68D}"/>
                </a:ext>
              </a:extLst>
            </p:cNvPr>
            <p:cNvCxnSpPr>
              <a:cxnSpLocks/>
              <a:stCxn id="13" idx="6"/>
              <a:endCxn id="23" idx="2"/>
            </p:cNvCxnSpPr>
            <p:nvPr/>
          </p:nvCxnSpPr>
          <p:spPr>
            <a:xfrm flipV="1">
              <a:off x="6868357" y="3847148"/>
              <a:ext cx="3313425" cy="9683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0BFACA-F234-9AC4-B7D4-D5FACAA34861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4544408" y="4078296"/>
              <a:ext cx="1439891" cy="737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19D1541-E717-D1BF-92E2-6824978ABF21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5969924" y="5288179"/>
              <a:ext cx="402498" cy="14264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8" name="TextBox 17">
              <a:extLst>
                <a:ext uri="{FF2B5EF4-FFF2-40B4-BE49-F238E27FC236}">
                  <a16:creationId xmlns:a16="http://schemas.microsoft.com/office/drawing/2014/main" id="{25110CF7-0B09-EDC8-BF44-076E59D2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612349">
              <a:off x="6581693" y="3199442"/>
              <a:ext cx="1267476" cy="28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MEDIEVAL LIFE</a:t>
              </a:r>
            </a:p>
          </p:txBody>
        </p:sp>
        <p:sp>
          <p:nvSpPr>
            <p:cNvPr id="2209" name="TextBox 18">
              <a:extLst>
                <a:ext uri="{FF2B5EF4-FFF2-40B4-BE49-F238E27FC236}">
                  <a16:creationId xmlns:a16="http://schemas.microsoft.com/office/drawing/2014/main" id="{46119811-E62A-A142-FA4D-FCA7BC269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73501">
              <a:off x="7745636" y="4148670"/>
              <a:ext cx="1121946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INDIVIDUALS</a:t>
              </a:r>
            </a:p>
          </p:txBody>
        </p:sp>
        <p:sp>
          <p:nvSpPr>
            <p:cNvPr id="2210" name="TextBox 19">
              <a:extLst>
                <a:ext uri="{FF2B5EF4-FFF2-40B4-BE49-F238E27FC236}">
                  <a16:creationId xmlns:a16="http://schemas.microsoft.com/office/drawing/2014/main" id="{EBAF63CF-449C-E4D0-0180-582C2ACC8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449918">
              <a:off x="5414828" y="5843382"/>
              <a:ext cx="1212711" cy="28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TREATMENTS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D6FBC4-578E-58CB-9094-2E9AAD92C4E2}"/>
                </a:ext>
              </a:extLst>
            </p:cNvPr>
            <p:cNvSpPr/>
            <p:nvPr/>
          </p:nvSpPr>
          <p:spPr>
            <a:xfrm>
              <a:off x="3842432" y="3584764"/>
              <a:ext cx="701976" cy="699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5F3DCB4-D4D7-12A2-E142-43328396B06E}"/>
                </a:ext>
              </a:extLst>
            </p:cNvPr>
            <p:cNvSpPr/>
            <p:nvPr/>
          </p:nvSpPr>
          <p:spPr>
            <a:xfrm>
              <a:off x="5620133" y="6714633"/>
              <a:ext cx="701976" cy="699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AB8C5E-9425-0D6D-306A-8F61EC9621AF}"/>
                </a:ext>
              </a:extLst>
            </p:cNvPr>
            <p:cNvSpPr/>
            <p:nvPr/>
          </p:nvSpPr>
          <p:spPr>
            <a:xfrm>
              <a:off x="10181781" y="3497302"/>
              <a:ext cx="701976" cy="699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/>
            </a:p>
          </p:txBody>
        </p:sp>
        <p:pic>
          <p:nvPicPr>
            <p:cNvPr id="24" name="Picture 8" descr="Image result for IDEA HEAD">
              <a:extLst>
                <a:ext uri="{FF2B5EF4-FFF2-40B4-BE49-F238E27FC236}">
                  <a16:creationId xmlns:a16="http://schemas.microsoft.com/office/drawing/2014/main" id="{0CFE6547-1231-DD68-076C-E7170E306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8138" y="3565907"/>
              <a:ext cx="460082" cy="517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E34565D-C30B-C5F2-FBE3-C7F3CEABD3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20216" y="3062078"/>
              <a:ext cx="222812" cy="4435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A6907FE-E829-D46E-F58B-599BE8439DA0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 flipV="1">
              <a:off x="2805040" y="3651401"/>
              <a:ext cx="1037392" cy="283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2E8405-E876-5123-6A54-986A24E4FB4D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2618166" y="2635183"/>
              <a:ext cx="1327286" cy="10537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F5615C-9707-8802-4621-607F484B4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0971" y="3380687"/>
              <a:ext cx="778642" cy="324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9A7831-E715-E3FD-8C8B-088176BDA5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5753" y="2141651"/>
              <a:ext cx="627706" cy="2394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0B2C678-723E-2DB8-6DC9-68F0E9F8D3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74174" y="3676390"/>
              <a:ext cx="701977" cy="110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9255D92-B23B-0FD1-4342-EDDF8824F1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6157" y="4144934"/>
              <a:ext cx="385727" cy="4789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32D15C-5E73-72E4-BD48-9BD935208B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10130" y="7172764"/>
              <a:ext cx="1037391" cy="603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3" name="TextBox 32">
              <a:extLst>
                <a:ext uri="{FF2B5EF4-FFF2-40B4-BE49-F238E27FC236}">
                  <a16:creationId xmlns:a16="http://schemas.microsoft.com/office/drawing/2014/main" id="{6C2E8B2D-C576-445A-3813-46BAB6A2E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57810">
              <a:off x="4631401" y="4142539"/>
              <a:ext cx="1121946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HEALERS</a:t>
              </a:r>
            </a:p>
          </p:txBody>
        </p:sp>
        <p:sp>
          <p:nvSpPr>
            <p:cNvPr id="2224" name="TextBox 33">
              <a:extLst>
                <a:ext uri="{FF2B5EF4-FFF2-40B4-BE49-F238E27FC236}">
                  <a16:creationId xmlns:a16="http://schemas.microsoft.com/office/drawing/2014/main" id="{D0760FE9-34D3-E195-9445-0E153E839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741" y="2581282"/>
              <a:ext cx="78762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Church</a:t>
              </a:r>
            </a:p>
          </p:txBody>
        </p:sp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BF9EAAD7-980C-1CCD-3A40-A85977674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2" t="1468" r="11086" b="12612"/>
            <a:stretch/>
          </p:blipFill>
          <p:spPr>
            <a:xfrm>
              <a:off x="3962245" y="3668263"/>
              <a:ext cx="499054" cy="533963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ACE2549-99E6-7A05-98AA-B4CBF549B7BF}"/>
                </a:ext>
              </a:extLst>
            </p:cNvPr>
            <p:cNvSpPr/>
            <p:nvPr/>
          </p:nvSpPr>
          <p:spPr>
            <a:xfrm>
              <a:off x="7589500" y="1704344"/>
              <a:ext cx="701976" cy="699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/>
            </a:p>
          </p:txBody>
        </p:sp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D24F77DE-6E98-C302-A949-7BD95236A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56" b="13710"/>
            <a:stretch/>
          </p:blipFill>
          <p:spPr>
            <a:xfrm>
              <a:off x="6396981" y="2055273"/>
              <a:ext cx="554618" cy="544807"/>
            </a:xfrm>
            <a:prstGeom prst="rect">
              <a:avLst/>
            </a:prstGeom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C8B21B-994F-D132-348D-9C20EB8D3DE8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6813253" y="1321180"/>
              <a:ext cx="879266" cy="4852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9" name="TextBox 38">
              <a:extLst>
                <a:ext uri="{FF2B5EF4-FFF2-40B4-BE49-F238E27FC236}">
                  <a16:creationId xmlns:a16="http://schemas.microsoft.com/office/drawing/2014/main" id="{21505744-3EC5-C30F-F93C-B828B8B82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2607" y="1435207"/>
              <a:ext cx="78762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Farmers</a:t>
              </a:r>
            </a:p>
          </p:txBody>
        </p:sp>
        <p:sp>
          <p:nvSpPr>
            <p:cNvPr id="2230" name="TextBox 39">
              <a:extLst>
                <a:ext uri="{FF2B5EF4-FFF2-40B4-BE49-F238E27FC236}">
                  <a16:creationId xmlns:a16="http://schemas.microsoft.com/office/drawing/2014/main" id="{9BCAC994-1F7F-F694-108A-4B82351A5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7251" y="1236167"/>
              <a:ext cx="78762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Attitudes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05815F0-CB74-90A7-B9C1-EDBF54C429BD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V="1">
              <a:off x="7939290" y="1321180"/>
              <a:ext cx="321040" cy="3831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7CC5FCC-53C0-F972-2FC3-67FA23F2A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6684" y="1446124"/>
              <a:ext cx="1149995" cy="635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3" name="TextBox 42">
              <a:extLst>
                <a:ext uri="{FF2B5EF4-FFF2-40B4-BE49-F238E27FC236}">
                  <a16:creationId xmlns:a16="http://schemas.microsoft.com/office/drawing/2014/main" id="{53535FFC-32B7-99CD-7879-18CFB4C74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3416" y="1361583"/>
              <a:ext cx="887241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Education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E6DB1C-0E0B-173C-CFED-D635C48F4924}"/>
                </a:ext>
              </a:extLst>
            </p:cNvPr>
            <p:cNvCxnSpPr>
              <a:cxnSpLocks/>
              <a:stCxn id="36" idx="5"/>
            </p:cNvCxnSpPr>
            <p:nvPr/>
          </p:nvCxnSpPr>
          <p:spPr>
            <a:xfrm>
              <a:off x="8188456" y="2301996"/>
              <a:ext cx="740309" cy="5435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5" name="TextBox 44">
              <a:extLst>
                <a:ext uri="{FF2B5EF4-FFF2-40B4-BE49-F238E27FC236}">
                  <a16:creationId xmlns:a16="http://schemas.microsoft.com/office/drawing/2014/main" id="{A1220B72-D45C-6F3C-6BB5-370504DE8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8922" y="2899883"/>
              <a:ext cx="887241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King</a:t>
              </a:r>
            </a:p>
          </p:txBody>
        </p:sp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F83E9BE5-C0F0-AED9-BC3D-AD1A88814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4" t="599" r="8005" b="15267"/>
            <a:stretch/>
          </p:blipFill>
          <p:spPr>
            <a:xfrm>
              <a:off x="9074216" y="2393274"/>
              <a:ext cx="486766" cy="479652"/>
            </a:xfrm>
            <a:prstGeom prst="rect">
              <a:avLst/>
            </a:prstGeom>
          </p:spPr>
        </p:pic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C7EA30B9-4569-1974-F9DE-32E177C96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92" b="15066"/>
            <a:stretch/>
          </p:blipFill>
          <p:spPr>
            <a:xfrm>
              <a:off x="9684613" y="993808"/>
              <a:ext cx="440788" cy="392400"/>
            </a:xfrm>
            <a:prstGeom prst="rect">
              <a:avLst/>
            </a:prstGeom>
          </p:spPr>
        </p:pic>
        <p:pic>
          <p:nvPicPr>
            <p:cNvPr id="48" name="Picture 47" descr="A close up of a logo&#10;&#10;Description automatically generated">
              <a:extLst>
                <a:ext uri="{FF2B5EF4-FFF2-40B4-BE49-F238E27FC236}">
                  <a16:creationId xmlns:a16="http://schemas.microsoft.com/office/drawing/2014/main" id="{FA137975-9C82-7032-64DE-85204AA97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8" t="7174" r="9936" b="19115"/>
            <a:stretch/>
          </p:blipFill>
          <p:spPr>
            <a:xfrm>
              <a:off x="6149575" y="867146"/>
              <a:ext cx="589560" cy="542157"/>
            </a:xfrm>
            <a:prstGeom prst="rect">
              <a:avLst/>
            </a:prstGeom>
          </p:spPr>
        </p:pic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7B6AFE05-A5D3-0890-65C8-42C484B35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95" b="17216"/>
            <a:stretch/>
          </p:blipFill>
          <p:spPr>
            <a:xfrm>
              <a:off x="8238896" y="629818"/>
              <a:ext cx="580111" cy="611726"/>
            </a:xfrm>
            <a:prstGeom prst="rect">
              <a:avLst/>
            </a:prstGeom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E63A54B5-BDB3-1831-8265-56D389C8B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3" t="4640" r="6920" b="24933"/>
            <a:stretch/>
          </p:blipFill>
          <p:spPr>
            <a:xfrm>
              <a:off x="7604782" y="1792146"/>
              <a:ext cx="670865" cy="549276"/>
            </a:xfrm>
            <a:prstGeom prst="rect">
              <a:avLst/>
            </a:prstGeom>
          </p:spPr>
        </p:pic>
        <p:sp>
          <p:nvSpPr>
            <p:cNvPr id="2241" name="TextBox 50">
              <a:extLst>
                <a:ext uri="{FF2B5EF4-FFF2-40B4-BE49-F238E27FC236}">
                  <a16:creationId xmlns:a16="http://schemas.microsoft.com/office/drawing/2014/main" id="{7E1F2DB0-D9D9-111D-BB8E-F123A3DE6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3101" y="2711832"/>
              <a:ext cx="105341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Hippocrates</a:t>
              </a:r>
            </a:p>
          </p:txBody>
        </p:sp>
        <p:pic>
          <p:nvPicPr>
            <p:cNvPr id="52" name="Picture 51" descr="A close up of a logo&#10;&#10;Description automatically generated">
              <a:extLst>
                <a:ext uri="{FF2B5EF4-FFF2-40B4-BE49-F238E27FC236}">
                  <a16:creationId xmlns:a16="http://schemas.microsoft.com/office/drawing/2014/main" id="{3C23DC54-A0F7-F72E-DE33-B54D9D574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" t="7220" r="3655" b="23959"/>
            <a:stretch/>
          </p:blipFill>
          <p:spPr>
            <a:xfrm>
              <a:off x="10659471" y="2221776"/>
              <a:ext cx="769054" cy="562606"/>
            </a:xfrm>
            <a:prstGeom prst="rect">
              <a:avLst/>
            </a:prstGeom>
          </p:spPr>
        </p:pic>
        <p:sp>
          <p:nvSpPr>
            <p:cNvPr id="2243" name="TextBox 52">
              <a:extLst>
                <a:ext uri="{FF2B5EF4-FFF2-40B4-BE49-F238E27FC236}">
                  <a16:creationId xmlns:a16="http://schemas.microsoft.com/office/drawing/2014/main" id="{79F59208-C3C6-A567-73F2-76BF6A72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9327" y="1190782"/>
              <a:ext cx="1240031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Theory of Four Humours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30343F-3FAA-FA2E-1B68-3D92749CAD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3547" y="1616882"/>
              <a:ext cx="311457" cy="5893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 descr="A close up of a logo&#10;&#10;Description automatically generated">
              <a:extLst>
                <a:ext uri="{FF2B5EF4-FFF2-40B4-BE49-F238E27FC236}">
                  <a16:creationId xmlns:a16="http://schemas.microsoft.com/office/drawing/2014/main" id="{DA021446-2150-6C7F-7B12-B70530698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0" b="12253"/>
            <a:stretch/>
          </p:blipFill>
          <p:spPr>
            <a:xfrm>
              <a:off x="11458415" y="678208"/>
              <a:ext cx="580110" cy="530127"/>
            </a:xfrm>
            <a:prstGeom prst="rect">
              <a:avLst/>
            </a:prstGeom>
          </p:spPr>
        </p:pic>
        <p:sp>
          <p:nvSpPr>
            <p:cNvPr id="2246" name="TextBox 55">
              <a:extLst>
                <a:ext uri="{FF2B5EF4-FFF2-40B4-BE49-F238E27FC236}">
                  <a16:creationId xmlns:a16="http://schemas.microsoft.com/office/drawing/2014/main" id="{1EC65BF9-6F1E-CA11-6462-7AA612F2F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6619" y="5247133"/>
              <a:ext cx="887241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Galen</a:t>
              </a:r>
            </a:p>
          </p:txBody>
        </p:sp>
        <p:pic>
          <p:nvPicPr>
            <p:cNvPr id="57" name="Picture 56" descr="A close up of a logo&#10;&#10;Description automatically generated">
              <a:extLst>
                <a:ext uri="{FF2B5EF4-FFF2-40B4-BE49-F238E27FC236}">
                  <a16:creationId xmlns:a16="http://schemas.microsoft.com/office/drawing/2014/main" id="{AAD7D56C-413B-B319-4D34-FB6F5F064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" t="7173" r="5728" b="22918"/>
            <a:stretch/>
          </p:blipFill>
          <p:spPr>
            <a:xfrm>
              <a:off x="11470932" y="4819244"/>
              <a:ext cx="612607" cy="459052"/>
            </a:xfrm>
            <a:prstGeom prst="rect">
              <a:avLst/>
            </a:prstGeom>
          </p:spPr>
        </p:pic>
        <p:sp>
          <p:nvSpPr>
            <p:cNvPr id="2248" name="TextBox 57">
              <a:extLst>
                <a:ext uri="{FF2B5EF4-FFF2-40B4-BE49-F238E27FC236}">
                  <a16:creationId xmlns:a16="http://schemas.microsoft.com/office/drawing/2014/main" id="{16E2A692-8F9C-7B8C-19CB-48332B980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4849" y="5332746"/>
              <a:ext cx="887241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Theory of Opposites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032337-091D-C0CF-751E-CD90B18ABA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39281" y="5142410"/>
              <a:ext cx="1037391" cy="2998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 descr="A close up of a logo&#10;&#10;Description automatically generated">
              <a:extLst>
                <a:ext uri="{FF2B5EF4-FFF2-40B4-BE49-F238E27FC236}">
                  <a16:creationId xmlns:a16="http://schemas.microsoft.com/office/drawing/2014/main" id="{547471D3-62EA-2E98-C736-1ED96F34D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4" t="5748" r="14980" b="19115"/>
            <a:stretch/>
          </p:blipFill>
          <p:spPr>
            <a:xfrm>
              <a:off x="9546540" y="4650620"/>
              <a:ext cx="612607" cy="642009"/>
            </a:xfrm>
            <a:prstGeom prst="rect">
              <a:avLst/>
            </a:prstGeom>
          </p:spPr>
        </p:pic>
        <p:pic>
          <p:nvPicPr>
            <p:cNvPr id="61" name="Picture 60" descr="A close up of a logo&#10;&#10;Description automatically generated">
              <a:extLst>
                <a:ext uri="{FF2B5EF4-FFF2-40B4-BE49-F238E27FC236}">
                  <a16:creationId xmlns:a16="http://schemas.microsoft.com/office/drawing/2014/main" id="{D2C10FAD-A29B-C5BC-16D1-41BF1E422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7" r="18159" b="14153"/>
            <a:stretch/>
          </p:blipFill>
          <p:spPr>
            <a:xfrm>
              <a:off x="11867739" y="3274846"/>
              <a:ext cx="469197" cy="699730"/>
            </a:xfrm>
            <a:prstGeom prst="rect">
              <a:avLst/>
            </a:prstGeom>
          </p:spPr>
        </p:pic>
        <p:sp>
          <p:nvSpPr>
            <p:cNvPr id="2252" name="TextBox 61">
              <a:extLst>
                <a:ext uri="{FF2B5EF4-FFF2-40B4-BE49-F238E27FC236}">
                  <a16:creationId xmlns:a16="http://schemas.microsoft.com/office/drawing/2014/main" id="{BF061B07-48BB-342C-867F-CF7CBEC6D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53877" y="3966907"/>
              <a:ext cx="1071909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Johannes Gutenberg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C590846-5AD8-3270-7D23-9F9569ACCE32}"/>
                </a:ext>
              </a:extLst>
            </p:cNvPr>
            <p:cNvCxnSpPr>
              <a:cxnSpLocks/>
              <a:stCxn id="13" idx="5"/>
              <a:endCxn id="64" idx="2"/>
            </p:cNvCxnSpPr>
            <p:nvPr/>
          </p:nvCxnSpPr>
          <p:spPr>
            <a:xfrm>
              <a:off x="6738982" y="5148657"/>
              <a:ext cx="2494053" cy="17034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C62986B-7805-524C-DC92-A1FC0BAD993D}"/>
                </a:ext>
              </a:extLst>
            </p:cNvPr>
            <p:cNvSpPr/>
            <p:nvPr/>
          </p:nvSpPr>
          <p:spPr>
            <a:xfrm>
              <a:off x="9233035" y="6502227"/>
              <a:ext cx="701976" cy="699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/>
            </a:p>
          </p:txBody>
        </p:sp>
        <p:sp>
          <p:nvSpPr>
            <p:cNvPr id="2255" name="TextBox 64">
              <a:extLst>
                <a:ext uri="{FF2B5EF4-FFF2-40B4-BE49-F238E27FC236}">
                  <a16:creationId xmlns:a16="http://schemas.microsoft.com/office/drawing/2014/main" id="{D8E95D80-CFA1-7F93-582F-1A0D59780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6649">
              <a:off x="7279828" y="5761844"/>
              <a:ext cx="1691913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CAUSES OF DISEASE</a:t>
              </a:r>
            </a:p>
          </p:txBody>
        </p:sp>
        <p:sp>
          <p:nvSpPr>
            <p:cNvPr id="2256" name="TextBox 65">
              <a:extLst>
                <a:ext uri="{FF2B5EF4-FFF2-40B4-BE49-F238E27FC236}">
                  <a16:creationId xmlns:a16="http://schemas.microsoft.com/office/drawing/2014/main" id="{1AA1BDCE-8E9F-1028-F7F9-F83F1CBD4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5242" y="6598117"/>
              <a:ext cx="1038916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God's punishment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BDC880C-B95F-E84E-1CFE-54AC36449E8D}"/>
                </a:ext>
              </a:extLst>
            </p:cNvPr>
            <p:cNvCxnSpPr>
              <a:cxnSpLocks/>
              <a:endCxn id="64" idx="6"/>
            </p:cNvCxnSpPr>
            <p:nvPr/>
          </p:nvCxnSpPr>
          <p:spPr>
            <a:xfrm flipH="1">
              <a:off x="9935011" y="6670902"/>
              <a:ext cx="953538" cy="1811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 descr="A close up of a logo&#10;&#10;Description automatically generated">
              <a:extLst>
                <a:ext uri="{FF2B5EF4-FFF2-40B4-BE49-F238E27FC236}">
                  <a16:creationId xmlns:a16="http://schemas.microsoft.com/office/drawing/2014/main" id="{9738031F-FC76-81AE-A0C1-04125145E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7" t="7174" r="7561" b="20672"/>
            <a:stretch/>
          </p:blipFill>
          <p:spPr>
            <a:xfrm>
              <a:off x="324920" y="7558457"/>
              <a:ext cx="702060" cy="545473"/>
            </a:xfrm>
            <a:prstGeom prst="rect">
              <a:avLst/>
            </a:prstGeom>
          </p:spPr>
        </p:pic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FFD68172-0942-6C8C-1FE1-F019CCD0A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73" b="15171"/>
            <a:stretch/>
          </p:blipFill>
          <p:spPr>
            <a:xfrm>
              <a:off x="11067553" y="6022108"/>
              <a:ext cx="648106" cy="582235"/>
            </a:xfrm>
            <a:prstGeom prst="rect">
              <a:avLst/>
            </a:prstGeom>
          </p:spPr>
        </p:pic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49B3378-E355-4167-A2EE-E52A457E1C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18241" y="6979099"/>
              <a:ext cx="1780096" cy="6747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1" name="TextBox 70">
              <a:extLst>
                <a:ext uri="{FF2B5EF4-FFF2-40B4-BE49-F238E27FC236}">
                  <a16:creationId xmlns:a16="http://schemas.microsoft.com/office/drawing/2014/main" id="{E171AC7C-377A-62DD-B981-536BDEF49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2542" y="7893536"/>
              <a:ext cx="1038916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Astrology</a:t>
              </a:r>
            </a:p>
          </p:txBody>
        </p:sp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A5CA7373-864D-8FE7-9E0C-0B53F8946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8" t="5154" r="10743" b="16155"/>
            <a:stretch/>
          </p:blipFill>
          <p:spPr>
            <a:xfrm>
              <a:off x="11873574" y="7402043"/>
              <a:ext cx="490132" cy="473020"/>
            </a:xfrm>
            <a:prstGeom prst="rect">
              <a:avLst/>
            </a:prstGeom>
          </p:spPr>
        </p:pic>
        <p:pic>
          <p:nvPicPr>
            <p:cNvPr id="73" name="Picture 72" descr="A close up of a logo&#10;&#10;Description automatically generated">
              <a:extLst>
                <a:ext uri="{FF2B5EF4-FFF2-40B4-BE49-F238E27FC236}">
                  <a16:creationId xmlns:a16="http://schemas.microsoft.com/office/drawing/2014/main" id="{FDD8E0E3-7015-7B5A-3B94-DCA634B78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73" b="15171"/>
            <a:stretch/>
          </p:blipFill>
          <p:spPr>
            <a:xfrm>
              <a:off x="9250671" y="6595292"/>
              <a:ext cx="597970" cy="537194"/>
            </a:xfrm>
            <a:prstGeom prst="rect">
              <a:avLst/>
            </a:prstGeom>
          </p:spPr>
        </p:pic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E5E01F8-C4D3-A5B1-74E6-DC14224F97A0}"/>
                </a:ext>
              </a:extLst>
            </p:cNvPr>
            <p:cNvCxnSpPr>
              <a:cxnSpLocks/>
            </p:cNvCxnSpPr>
            <p:nvPr/>
          </p:nvCxnSpPr>
          <p:spPr>
            <a:xfrm>
              <a:off x="9743345" y="7187341"/>
              <a:ext cx="1231453" cy="11994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5" name="TextBox 74">
              <a:extLst>
                <a:ext uri="{FF2B5EF4-FFF2-40B4-BE49-F238E27FC236}">
                  <a16:creationId xmlns:a16="http://schemas.microsoft.com/office/drawing/2014/main" id="{6AC128BE-FA98-79DF-DC23-0F959F481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07637" y="8949715"/>
              <a:ext cx="1280296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Four Humours</a:t>
              </a:r>
            </a:p>
          </p:txBody>
        </p:sp>
        <p:pic>
          <p:nvPicPr>
            <p:cNvPr id="76" name="Picture 75" descr="A close up of a logo&#10;&#10;Description automatically generated">
              <a:extLst>
                <a:ext uri="{FF2B5EF4-FFF2-40B4-BE49-F238E27FC236}">
                  <a16:creationId xmlns:a16="http://schemas.microsoft.com/office/drawing/2014/main" id="{76721E38-32C5-99F7-FB37-F091CBF0D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0" b="12253"/>
            <a:stretch/>
          </p:blipFill>
          <p:spPr>
            <a:xfrm>
              <a:off x="10953345" y="8327473"/>
              <a:ext cx="580110" cy="530127"/>
            </a:xfrm>
            <a:prstGeom prst="rect">
              <a:avLst/>
            </a:prstGeom>
          </p:spPr>
        </p:pic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695E06E-972A-CDC4-4566-51F3BD808B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5638" y="7201918"/>
              <a:ext cx="131771" cy="8246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8" name="TextBox 77">
              <a:extLst>
                <a:ext uri="{FF2B5EF4-FFF2-40B4-BE49-F238E27FC236}">
                  <a16:creationId xmlns:a16="http://schemas.microsoft.com/office/drawing/2014/main" id="{00498ADC-F8A8-B606-A55C-B80BB9D62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0587" y="8685029"/>
              <a:ext cx="1038916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Miasma</a:t>
              </a:r>
            </a:p>
          </p:txBody>
        </p:sp>
        <p:pic>
          <p:nvPicPr>
            <p:cNvPr id="79" name="Picture 78" descr="A close up of a logo&#10;&#10;Description automatically generated">
              <a:extLst>
                <a:ext uri="{FF2B5EF4-FFF2-40B4-BE49-F238E27FC236}">
                  <a16:creationId xmlns:a16="http://schemas.microsoft.com/office/drawing/2014/main" id="{8C67DC19-3853-F770-69BA-6A94AE6F3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9" t="3078" r="11201" b="20079"/>
            <a:stretch/>
          </p:blipFill>
          <p:spPr>
            <a:xfrm>
              <a:off x="8963218" y="8008190"/>
              <a:ext cx="693874" cy="657618"/>
            </a:xfrm>
            <a:prstGeom prst="rect">
              <a:avLst/>
            </a:prstGeom>
          </p:spPr>
        </p:pic>
        <p:sp>
          <p:nvSpPr>
            <p:cNvPr id="2270" name="TextBox 79">
              <a:extLst>
                <a:ext uri="{FF2B5EF4-FFF2-40B4-BE49-F238E27FC236}">
                  <a16:creationId xmlns:a16="http://schemas.microsoft.com/office/drawing/2014/main" id="{8D82BCD5-9AA9-3EB4-2E7D-CF56ACBEA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535" y="7339125"/>
              <a:ext cx="1071909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Herbal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Remedies</a:t>
              </a:r>
            </a:p>
          </p:txBody>
        </p:sp>
        <p:pic>
          <p:nvPicPr>
            <p:cNvPr id="81" name="Picture 80" descr="A close up of a logo&#10;&#10;Description automatically generated">
              <a:extLst>
                <a:ext uri="{FF2B5EF4-FFF2-40B4-BE49-F238E27FC236}">
                  <a16:creationId xmlns:a16="http://schemas.microsoft.com/office/drawing/2014/main" id="{E9C4CD78-7EE3-47CB-5491-AE10439CA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77" b="12442"/>
            <a:stretch/>
          </p:blipFill>
          <p:spPr>
            <a:xfrm>
              <a:off x="7393505" y="6707710"/>
              <a:ext cx="671272" cy="644311"/>
            </a:xfrm>
            <a:prstGeom prst="rect">
              <a:avLst/>
            </a:prstGeom>
          </p:spPr>
        </p:pic>
        <p:pic>
          <p:nvPicPr>
            <p:cNvPr id="82" name="Picture 81" descr="A close up of a logo&#10;&#10;Description automatically generated">
              <a:extLst>
                <a:ext uri="{FF2B5EF4-FFF2-40B4-BE49-F238E27FC236}">
                  <a16:creationId xmlns:a16="http://schemas.microsoft.com/office/drawing/2014/main" id="{92F1BF4E-5226-445C-398C-0060A0D9E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9" t="2800" r="7471" b="14512"/>
            <a:stretch/>
          </p:blipFill>
          <p:spPr>
            <a:xfrm>
              <a:off x="5696653" y="6810875"/>
              <a:ext cx="559552" cy="541145"/>
            </a:xfrm>
            <a:prstGeom prst="rect">
              <a:avLst/>
            </a:prstGeom>
          </p:spPr>
        </p:pic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9E64424-006D-19C1-8253-079C82D5AA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3362" y="7389335"/>
              <a:ext cx="246771" cy="29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4" name="TextBox 83">
              <a:extLst>
                <a:ext uri="{FF2B5EF4-FFF2-40B4-BE49-F238E27FC236}">
                  <a16:creationId xmlns:a16="http://schemas.microsoft.com/office/drawing/2014/main" id="{FD3C6F6D-4327-C121-8B55-132A20050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8028" y="8113591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Bloodletting</a:t>
              </a:r>
            </a:p>
          </p:txBody>
        </p:sp>
        <p:pic>
          <p:nvPicPr>
            <p:cNvPr id="85" name="Picture 84" descr="A close up of a logo&#10;&#10;Description automatically generated">
              <a:extLst>
                <a:ext uri="{FF2B5EF4-FFF2-40B4-BE49-F238E27FC236}">
                  <a16:creationId xmlns:a16="http://schemas.microsoft.com/office/drawing/2014/main" id="{056417FF-69D6-D742-9511-8C969D3D7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t="5748" r="25359" b="19115"/>
            <a:stretch/>
          </p:blipFill>
          <p:spPr>
            <a:xfrm>
              <a:off x="5193982" y="7504937"/>
              <a:ext cx="441844" cy="615438"/>
            </a:xfrm>
            <a:prstGeom prst="rect">
              <a:avLst/>
            </a:prstGeom>
          </p:spPr>
        </p:pic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6394079-866B-B2B9-C12A-9B844C390C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12424" y="8211889"/>
              <a:ext cx="1382389" cy="2311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86" descr="A close up of a logo&#10;&#10;Description automatically generated">
              <a:extLst>
                <a:ext uri="{FF2B5EF4-FFF2-40B4-BE49-F238E27FC236}">
                  <a16:creationId xmlns:a16="http://schemas.microsoft.com/office/drawing/2014/main" id="{74D2DA2A-E4E4-4FE6-43DB-0BEFE0A2E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" t="18262" r="8006" b="29816"/>
            <a:stretch/>
          </p:blipFill>
          <p:spPr>
            <a:xfrm>
              <a:off x="7393505" y="8215600"/>
              <a:ext cx="918740" cy="530755"/>
            </a:xfrm>
            <a:prstGeom prst="rect">
              <a:avLst/>
            </a:prstGeom>
          </p:spPr>
        </p:pic>
        <p:sp>
          <p:nvSpPr>
            <p:cNvPr id="2278" name="TextBox 87">
              <a:extLst>
                <a:ext uri="{FF2B5EF4-FFF2-40B4-BE49-F238E27FC236}">
                  <a16:creationId xmlns:a16="http://schemas.microsoft.com/office/drawing/2014/main" id="{52A5E802-56C1-2167-98C0-8A55BE84C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4066" y="8702255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Cutting vein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82E02A8-006C-8134-5679-E54A818932A0}"/>
                </a:ext>
              </a:extLst>
            </p:cNvPr>
            <p:cNvCxnSpPr>
              <a:cxnSpLocks/>
            </p:cNvCxnSpPr>
            <p:nvPr/>
          </p:nvCxnSpPr>
          <p:spPr>
            <a:xfrm>
              <a:off x="5620133" y="8343081"/>
              <a:ext cx="596559" cy="537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0" name="TextBox 89">
              <a:extLst>
                <a:ext uri="{FF2B5EF4-FFF2-40B4-BE49-F238E27FC236}">
                  <a16:creationId xmlns:a16="http://schemas.microsoft.com/office/drawing/2014/main" id="{FF3B9707-45DD-229E-88D8-CB1E32798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8032" y="9023641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Leeches</a:t>
              </a:r>
            </a:p>
          </p:txBody>
        </p:sp>
        <p:pic>
          <p:nvPicPr>
            <p:cNvPr id="91" name="Picture 90" descr="A close up of a logo&#10;&#10;Description automatically generated">
              <a:extLst>
                <a:ext uri="{FF2B5EF4-FFF2-40B4-BE49-F238E27FC236}">
                  <a16:creationId xmlns:a16="http://schemas.microsoft.com/office/drawing/2014/main" id="{09041983-8EEB-FFC5-9D06-52F739BB7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" t="3508" r="6594" b="18820"/>
            <a:stretch/>
          </p:blipFill>
          <p:spPr>
            <a:xfrm>
              <a:off x="6176075" y="8821813"/>
              <a:ext cx="664751" cy="585168"/>
            </a:xfrm>
            <a:prstGeom prst="rect">
              <a:avLst/>
            </a:prstGeom>
          </p:spPr>
        </p:pic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C3D2DDF-337E-24A2-8BD5-EA085F4531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2635" y="8357658"/>
              <a:ext cx="277916" cy="4352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 descr="A close up of a logo&#10;&#10;Description automatically generated">
              <a:extLst>
                <a:ext uri="{FF2B5EF4-FFF2-40B4-BE49-F238E27FC236}">
                  <a16:creationId xmlns:a16="http://schemas.microsoft.com/office/drawing/2014/main" id="{60C2A0D5-751C-8493-AFAB-036115D7E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5" b="13450"/>
            <a:stretch/>
          </p:blipFill>
          <p:spPr>
            <a:xfrm>
              <a:off x="4361927" y="8425961"/>
              <a:ext cx="878888" cy="800668"/>
            </a:xfrm>
            <a:prstGeom prst="rect">
              <a:avLst/>
            </a:prstGeom>
          </p:spPr>
        </p:pic>
        <p:sp>
          <p:nvSpPr>
            <p:cNvPr id="2284" name="TextBox 93">
              <a:extLst>
                <a:ext uri="{FF2B5EF4-FFF2-40B4-BE49-F238E27FC236}">
                  <a16:creationId xmlns:a16="http://schemas.microsoft.com/office/drawing/2014/main" id="{B72A727C-B23E-C7B7-9EA7-41962B032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568" y="9203559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Cupping</a:t>
              </a:r>
            </a:p>
          </p:txBody>
        </p:sp>
        <p:pic>
          <p:nvPicPr>
            <p:cNvPr id="95" name="Picture 94" descr="A close up of a logo&#10;&#10;Description automatically generated">
              <a:extLst>
                <a:ext uri="{FF2B5EF4-FFF2-40B4-BE49-F238E27FC236}">
                  <a16:creationId xmlns:a16="http://schemas.microsoft.com/office/drawing/2014/main" id="{1535A4D9-28F6-2CB9-4504-BCF6E11C2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9" b="17602"/>
            <a:stretch/>
          </p:blipFill>
          <p:spPr>
            <a:xfrm>
              <a:off x="3952756" y="7535375"/>
              <a:ext cx="687772" cy="615439"/>
            </a:xfrm>
            <a:prstGeom prst="rect">
              <a:avLst/>
            </a:prstGeom>
          </p:spPr>
        </p:pic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2056B6D-111D-087C-D940-3C5986E33F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1282" y="7047820"/>
              <a:ext cx="886455" cy="5039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7" name="TextBox 96">
              <a:extLst>
                <a:ext uri="{FF2B5EF4-FFF2-40B4-BE49-F238E27FC236}">
                  <a16:creationId xmlns:a16="http://schemas.microsoft.com/office/drawing/2014/main" id="{C2C005AD-56DA-D474-66C8-849775C5B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054" y="7474242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Enemas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0F7AB84-1248-2B1C-9F5F-4B6C852A2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3577" y="5044537"/>
              <a:ext cx="2173013" cy="9162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9" name="TextBox 98">
              <a:extLst>
                <a:ext uri="{FF2B5EF4-FFF2-40B4-BE49-F238E27FC236}">
                  <a16:creationId xmlns:a16="http://schemas.microsoft.com/office/drawing/2014/main" id="{D5B43250-C110-C6DF-7729-57248A4A8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401836">
              <a:off x="3741584" y="5268387"/>
              <a:ext cx="2148644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PREVENTION OF DISEASE</a:t>
              </a:r>
            </a:p>
          </p:txBody>
        </p:sp>
        <p:sp>
          <p:nvSpPr>
            <p:cNvPr id="2290" name="TextBox 99">
              <a:extLst>
                <a:ext uri="{FF2B5EF4-FFF2-40B4-BE49-F238E27FC236}">
                  <a16:creationId xmlns:a16="http://schemas.microsoft.com/office/drawing/2014/main" id="{03ECFC2A-91C6-E140-8258-AB641DB9D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6015" y="6242202"/>
              <a:ext cx="1071909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Wealthy clients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8EB4728-475E-65D4-C8C9-0C9D0B26B4E3}"/>
                </a:ext>
              </a:extLst>
            </p:cNvPr>
            <p:cNvCxnSpPr>
              <a:cxnSpLocks/>
            </p:cNvCxnSpPr>
            <p:nvPr/>
          </p:nvCxnSpPr>
          <p:spPr>
            <a:xfrm>
              <a:off x="2321083" y="6100320"/>
              <a:ext cx="876871" cy="83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Picture 101" descr="A close up of a logo&#10;&#10;Description automatically generated">
              <a:extLst>
                <a:ext uri="{FF2B5EF4-FFF2-40B4-BE49-F238E27FC236}">
                  <a16:creationId xmlns:a16="http://schemas.microsoft.com/office/drawing/2014/main" id="{1B03BA54-1FCE-8B21-115C-E8DFDB2F7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2" b="13111"/>
            <a:stretch/>
          </p:blipFill>
          <p:spPr>
            <a:xfrm>
              <a:off x="1594267" y="5637964"/>
              <a:ext cx="651699" cy="598335"/>
            </a:xfrm>
            <a:prstGeom prst="rect">
              <a:avLst/>
            </a:prstGeom>
          </p:spPr>
        </p:pic>
        <p:sp>
          <p:nvSpPr>
            <p:cNvPr id="2293" name="TextBox 102">
              <a:extLst>
                <a:ext uri="{FF2B5EF4-FFF2-40B4-BE49-F238E27FC236}">
                  <a16:creationId xmlns:a16="http://schemas.microsoft.com/office/drawing/2014/main" id="{4B5EAE31-B9FC-A98E-D29E-30C8AF8B5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90" y="5212272"/>
              <a:ext cx="1071909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Regular washing</a:t>
              </a:r>
            </a:p>
          </p:txBody>
        </p:sp>
        <p:sp>
          <p:nvSpPr>
            <p:cNvPr id="2294" name="TextBox 103">
              <a:extLst>
                <a:ext uri="{FF2B5EF4-FFF2-40B4-BE49-F238E27FC236}">
                  <a16:creationId xmlns:a16="http://schemas.microsoft.com/office/drawing/2014/main" id="{37085385-5523-1EA1-734A-71A57F376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26" y="6934885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Exercise</a:t>
              </a:r>
            </a:p>
          </p:txBody>
        </p:sp>
        <p:sp>
          <p:nvSpPr>
            <p:cNvPr id="2295" name="TextBox 104">
              <a:extLst>
                <a:ext uri="{FF2B5EF4-FFF2-40B4-BE49-F238E27FC236}">
                  <a16:creationId xmlns:a16="http://schemas.microsoft.com/office/drawing/2014/main" id="{61D4D2F6-6D80-1614-CCC5-71C15C4E7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3477" y="4632525"/>
              <a:ext cx="1071909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Regimen Sanitatis</a:t>
              </a:r>
            </a:p>
          </p:txBody>
        </p:sp>
        <p:pic>
          <p:nvPicPr>
            <p:cNvPr id="106" name="Picture 105" descr="A close up of a logo&#10;&#10;Description automatically generated">
              <a:extLst>
                <a:ext uri="{FF2B5EF4-FFF2-40B4-BE49-F238E27FC236}">
                  <a16:creationId xmlns:a16="http://schemas.microsoft.com/office/drawing/2014/main" id="{3649011B-590D-8ACB-87D7-994313A7A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73" b="12253"/>
            <a:stretch/>
          </p:blipFill>
          <p:spPr>
            <a:xfrm>
              <a:off x="1679091" y="4524849"/>
              <a:ext cx="702060" cy="652395"/>
            </a:xfrm>
            <a:prstGeom prst="rect">
              <a:avLst/>
            </a:prstGeom>
          </p:spPr>
        </p:pic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46B95A2-ED0A-4781-07CA-1046111BE8BC}"/>
                </a:ext>
              </a:extLst>
            </p:cNvPr>
            <p:cNvCxnSpPr>
              <a:cxnSpLocks/>
            </p:cNvCxnSpPr>
            <p:nvPr/>
          </p:nvCxnSpPr>
          <p:spPr>
            <a:xfrm>
              <a:off x="2589416" y="5217377"/>
              <a:ext cx="704372" cy="6080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0107280-E43E-7127-1AA6-153F92F4D8B8}"/>
                </a:ext>
              </a:extLst>
            </p:cNvPr>
            <p:cNvCxnSpPr>
              <a:cxnSpLocks/>
            </p:cNvCxnSpPr>
            <p:nvPr/>
          </p:nvCxnSpPr>
          <p:spPr>
            <a:xfrm>
              <a:off x="1302859" y="5663013"/>
              <a:ext cx="220416" cy="2311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3D5A2BD-3CE9-FEDD-F0D2-20EE4C0CA4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5672" y="6248172"/>
              <a:ext cx="500728" cy="339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09" descr="A close up of a logo&#10;&#10;Description automatically generated">
              <a:extLst>
                <a:ext uri="{FF2B5EF4-FFF2-40B4-BE49-F238E27FC236}">
                  <a16:creationId xmlns:a16="http://schemas.microsoft.com/office/drawing/2014/main" id="{5CFA3C43-4E67-CF32-DDED-D1E5F833E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5" b="12653"/>
            <a:stretch/>
          </p:blipFill>
          <p:spPr>
            <a:xfrm>
              <a:off x="3129303" y="5727502"/>
              <a:ext cx="803769" cy="707951"/>
            </a:xfrm>
            <a:prstGeom prst="rect">
              <a:avLst/>
            </a:prstGeom>
          </p:spPr>
        </p:pic>
        <p:pic>
          <p:nvPicPr>
            <p:cNvPr id="111" name="Picture 110" descr="A close up of a logo&#10;&#10;Description automatically generated">
              <a:extLst>
                <a:ext uri="{FF2B5EF4-FFF2-40B4-BE49-F238E27FC236}">
                  <a16:creationId xmlns:a16="http://schemas.microsoft.com/office/drawing/2014/main" id="{317FC946-0826-B9FF-7169-E13EC4F22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9" t="-875" r="30747" b="12740"/>
            <a:stretch/>
          </p:blipFill>
          <p:spPr>
            <a:xfrm>
              <a:off x="931023" y="4981698"/>
              <a:ext cx="313805" cy="749650"/>
            </a:xfrm>
            <a:prstGeom prst="rect">
              <a:avLst/>
            </a:prstGeom>
          </p:spPr>
        </p:pic>
        <p:pic>
          <p:nvPicPr>
            <p:cNvPr id="112" name="Picture 111" descr="A close up of a logo&#10;&#10;Description automatically generated">
              <a:extLst>
                <a:ext uri="{FF2B5EF4-FFF2-40B4-BE49-F238E27FC236}">
                  <a16:creationId xmlns:a16="http://schemas.microsoft.com/office/drawing/2014/main" id="{DFD89351-98E7-7AC6-7C4B-8CBD3F2B4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39" y="6118735"/>
              <a:ext cx="938840" cy="938840"/>
            </a:xfrm>
            <a:prstGeom prst="rect">
              <a:avLst/>
            </a:prstGeom>
          </p:spPr>
        </p:pic>
        <p:pic>
          <p:nvPicPr>
            <p:cNvPr id="113" name="Picture 112" descr="A close up of a logo&#10;&#10;Description automatically generated">
              <a:extLst>
                <a:ext uri="{FF2B5EF4-FFF2-40B4-BE49-F238E27FC236}">
                  <a16:creationId xmlns:a16="http://schemas.microsoft.com/office/drawing/2014/main" id="{8355CE93-0BE0-2274-CB46-06E0CE7E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890" y="8112067"/>
              <a:ext cx="1147958" cy="1147958"/>
            </a:xfrm>
            <a:prstGeom prst="rect">
              <a:avLst/>
            </a:prstGeom>
          </p:spPr>
        </p:pic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16076FE-B019-39F0-73EF-C138C46165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4935" y="6406436"/>
              <a:ext cx="452810" cy="18075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5" name="TextBox 114">
              <a:extLst>
                <a:ext uri="{FF2B5EF4-FFF2-40B4-BE49-F238E27FC236}">
                  <a16:creationId xmlns:a16="http://schemas.microsoft.com/office/drawing/2014/main" id="{6BE0D7B8-94FE-BFF7-3E69-D0B886933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9624" y="8992471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Clean towns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1C485CD-2152-863F-1B36-D6FA22EAC9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1292" y="6298150"/>
              <a:ext cx="1133225" cy="11036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7" name="TextBox 116">
              <a:extLst>
                <a:ext uri="{FF2B5EF4-FFF2-40B4-BE49-F238E27FC236}">
                  <a16:creationId xmlns:a16="http://schemas.microsoft.com/office/drawing/2014/main" id="{627921E3-1A46-1AD6-1AFF-596152949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8796" y="7724347"/>
              <a:ext cx="78762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Church</a:t>
              </a:r>
            </a:p>
          </p:txBody>
        </p:sp>
        <p:pic>
          <p:nvPicPr>
            <p:cNvPr id="118" name="Picture 117" descr="A close up of a logo&#10;&#10;Description automatically generated">
              <a:extLst>
                <a:ext uri="{FF2B5EF4-FFF2-40B4-BE49-F238E27FC236}">
                  <a16:creationId xmlns:a16="http://schemas.microsoft.com/office/drawing/2014/main" id="{EF5FD49A-BC68-61F8-CCE3-591ADB8B9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56" b="13710"/>
            <a:stretch/>
          </p:blipFill>
          <p:spPr>
            <a:xfrm>
              <a:off x="1581038" y="7198339"/>
              <a:ext cx="554618" cy="544807"/>
            </a:xfrm>
            <a:prstGeom prst="rect">
              <a:avLst/>
            </a:prstGeom>
          </p:spPr>
        </p:pic>
        <p:sp>
          <p:nvSpPr>
            <p:cNvPr id="2309" name="TextBox 118">
              <a:extLst>
                <a:ext uri="{FF2B5EF4-FFF2-40B4-BE49-F238E27FC236}">
                  <a16:creationId xmlns:a16="http://schemas.microsoft.com/office/drawing/2014/main" id="{655C4AFB-9B98-429C-B7D5-2FE1171CD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14" y="8108722"/>
              <a:ext cx="1071909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Confession &amp; Prayer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6C7A680-5C0B-5D93-EE7D-804C81398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422" y="7649637"/>
              <a:ext cx="615727" cy="229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B8F6D58-83FB-3BCF-CE8C-162D3755D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5150" y="7986988"/>
              <a:ext cx="249166" cy="6309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 descr="A close up of a logo&#10;&#10;Description automatically generated">
              <a:extLst>
                <a:ext uri="{FF2B5EF4-FFF2-40B4-BE49-F238E27FC236}">
                  <a16:creationId xmlns:a16="http://schemas.microsoft.com/office/drawing/2014/main" id="{068B64EA-3D93-78D3-C4D6-9602CA232B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97" b="18433"/>
            <a:stretch/>
          </p:blipFill>
          <p:spPr>
            <a:xfrm>
              <a:off x="1049329" y="8536505"/>
              <a:ext cx="763138" cy="686271"/>
            </a:xfrm>
            <a:prstGeom prst="rect">
              <a:avLst/>
            </a:prstGeom>
          </p:spPr>
        </p:pic>
        <p:sp>
          <p:nvSpPr>
            <p:cNvPr id="2313" name="TextBox 122">
              <a:extLst>
                <a:ext uri="{FF2B5EF4-FFF2-40B4-BE49-F238E27FC236}">
                  <a16:creationId xmlns:a16="http://schemas.microsoft.com/office/drawing/2014/main" id="{21C083AC-F8A0-CF96-5F93-334C41F72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840" y="9166092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Tithes</a:t>
              </a:r>
            </a:p>
          </p:txBody>
        </p:sp>
        <p:sp>
          <p:nvSpPr>
            <p:cNvPr id="2314" name="TextBox 123">
              <a:extLst>
                <a:ext uri="{FF2B5EF4-FFF2-40B4-BE49-F238E27FC236}">
                  <a16:creationId xmlns:a16="http://schemas.microsoft.com/office/drawing/2014/main" id="{E6B15373-77AC-E048-5B57-619FD5CEF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678" y="3976869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Physicians</a:t>
              </a:r>
            </a:p>
          </p:txBody>
        </p:sp>
        <p:pic>
          <p:nvPicPr>
            <p:cNvPr id="125" name="Picture 124" descr="A close up of a logo&#10;&#10;Description automatically generated">
              <a:extLst>
                <a:ext uri="{FF2B5EF4-FFF2-40B4-BE49-F238E27FC236}">
                  <a16:creationId xmlns:a16="http://schemas.microsoft.com/office/drawing/2014/main" id="{4CDB4D0B-C047-D39B-2D63-F28E9DEE9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6" t="286" r="11944" b="13732"/>
            <a:stretch/>
          </p:blipFill>
          <p:spPr>
            <a:xfrm>
              <a:off x="2071570" y="3279171"/>
              <a:ext cx="606978" cy="668839"/>
            </a:xfrm>
            <a:prstGeom prst="rect">
              <a:avLst/>
            </a:prstGeom>
          </p:spPr>
        </p:pic>
        <p:sp>
          <p:nvSpPr>
            <p:cNvPr id="2316" name="TextBox 125">
              <a:extLst>
                <a:ext uri="{FF2B5EF4-FFF2-40B4-BE49-F238E27FC236}">
                  <a16:creationId xmlns:a16="http://schemas.microsoft.com/office/drawing/2014/main" id="{416281A0-E8B0-D8AC-3F77-7F16F8F4D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247" y="2612317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Hospitals</a:t>
              </a:r>
            </a:p>
          </p:txBody>
        </p:sp>
        <p:pic>
          <p:nvPicPr>
            <p:cNvPr id="127" name="Picture 126" descr="A close up of a logo&#10;&#10;Description automatically generated">
              <a:extLst>
                <a:ext uri="{FF2B5EF4-FFF2-40B4-BE49-F238E27FC236}">
                  <a16:creationId xmlns:a16="http://schemas.microsoft.com/office/drawing/2014/main" id="{13604A33-C4EB-1C46-68FA-EA538C3E8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" t="-1016" r="8105" b="14608"/>
            <a:stretch/>
          </p:blipFill>
          <p:spPr>
            <a:xfrm>
              <a:off x="1877067" y="2013502"/>
              <a:ext cx="589560" cy="602876"/>
            </a:xfrm>
            <a:prstGeom prst="rect">
              <a:avLst/>
            </a:prstGeom>
          </p:spPr>
        </p:pic>
        <p:pic>
          <p:nvPicPr>
            <p:cNvPr id="128" name="Picture 127" descr="A close up of a logo&#10;&#10;Description automatically generated">
              <a:extLst>
                <a:ext uri="{FF2B5EF4-FFF2-40B4-BE49-F238E27FC236}">
                  <a16:creationId xmlns:a16="http://schemas.microsoft.com/office/drawing/2014/main" id="{6C6C8218-DD8E-2CCE-767F-70EDB0A3B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7" r="19858" b="14153"/>
            <a:stretch/>
          </p:blipFill>
          <p:spPr>
            <a:xfrm>
              <a:off x="2938828" y="1444184"/>
              <a:ext cx="444114" cy="644061"/>
            </a:xfrm>
            <a:prstGeom prst="rect">
              <a:avLst/>
            </a:prstGeom>
          </p:spPr>
        </p:pic>
        <p:sp>
          <p:nvSpPr>
            <p:cNvPr id="2319" name="TextBox 128">
              <a:extLst>
                <a:ext uri="{FF2B5EF4-FFF2-40B4-BE49-F238E27FC236}">
                  <a16:creationId xmlns:a16="http://schemas.microsoft.com/office/drawing/2014/main" id="{336B9143-7458-2314-C7A5-CC5D70E73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361" y="1845870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Women</a:t>
              </a:r>
            </a:p>
          </p:txBody>
        </p:sp>
        <p:sp>
          <p:nvSpPr>
            <p:cNvPr id="2320" name="TextBox 129">
              <a:extLst>
                <a:ext uri="{FF2B5EF4-FFF2-40B4-BE49-F238E27FC236}">
                  <a16:creationId xmlns:a16="http://schemas.microsoft.com/office/drawing/2014/main" id="{10BCF81B-276B-DF21-10F6-0DF5DAEBE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2002" y="3146379"/>
              <a:ext cx="1071909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Barber Surgeons</a:t>
              </a:r>
            </a:p>
          </p:txBody>
        </p:sp>
        <p:pic>
          <p:nvPicPr>
            <p:cNvPr id="131" name="Picture 130" descr="A close up of a logo&#10;&#10;Description automatically generated">
              <a:extLst>
                <a:ext uri="{FF2B5EF4-FFF2-40B4-BE49-F238E27FC236}">
                  <a16:creationId xmlns:a16="http://schemas.microsoft.com/office/drawing/2014/main" id="{1B032A23-8056-3DD8-382D-21B7198E7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5" t="3467" r="32693" b="15647"/>
            <a:stretch/>
          </p:blipFill>
          <p:spPr>
            <a:xfrm>
              <a:off x="5924222" y="3013724"/>
              <a:ext cx="315984" cy="670608"/>
            </a:xfrm>
            <a:prstGeom prst="rect">
              <a:avLst/>
            </a:prstGeom>
          </p:spPr>
        </p:pic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F728B5-7EA9-15CD-8F1D-68EEA9F2C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9838" y="3732616"/>
              <a:ext cx="752289" cy="1270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3" name="TextBox 132">
              <a:extLst>
                <a:ext uri="{FF2B5EF4-FFF2-40B4-BE49-F238E27FC236}">
                  <a16:creationId xmlns:a16="http://schemas.microsoft.com/office/drawing/2014/main" id="{E81EED96-3B28-6472-60E6-B73686A98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03" y="3996351"/>
              <a:ext cx="1071909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University Training</a:t>
              </a:r>
            </a:p>
          </p:txBody>
        </p:sp>
        <p:pic>
          <p:nvPicPr>
            <p:cNvPr id="134" name="Picture 133" descr="A close up of a logo&#10;&#10;Description automatically generated">
              <a:extLst>
                <a:ext uri="{FF2B5EF4-FFF2-40B4-BE49-F238E27FC236}">
                  <a16:creationId xmlns:a16="http://schemas.microsoft.com/office/drawing/2014/main" id="{7A25D09D-79E1-FF0B-2F07-AF35E0824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" t="14223" r="7774" b="22427"/>
            <a:stretch/>
          </p:blipFill>
          <p:spPr>
            <a:xfrm>
              <a:off x="347164" y="3462323"/>
              <a:ext cx="681680" cy="504416"/>
            </a:xfrm>
            <a:prstGeom prst="rect">
              <a:avLst/>
            </a:prstGeom>
          </p:spPr>
        </p:pic>
        <p:sp>
          <p:nvSpPr>
            <p:cNvPr id="2325" name="TextBox 134">
              <a:extLst>
                <a:ext uri="{FF2B5EF4-FFF2-40B4-BE49-F238E27FC236}">
                  <a16:creationId xmlns:a16="http://schemas.microsoft.com/office/drawing/2014/main" id="{A39F6573-ACCC-6C06-3FFF-6138260BB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77" y="2752839"/>
              <a:ext cx="1071909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Focus on </a:t>
              </a:r>
              <a:r>
                <a:rPr lang="en-GB" altLang="en-US" sz="600" i="1">
                  <a:latin typeface="Adobe Fan Heiti Std B" pitchFamily="34" charset="-128"/>
                  <a:ea typeface="Adobe Fan Heiti Std B" pitchFamily="34" charset="-128"/>
                </a:rPr>
                <a:t>care, </a:t>
              </a: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not </a:t>
              </a:r>
              <a:r>
                <a:rPr lang="en-GB" altLang="en-US" sz="600" i="1">
                  <a:latin typeface="Adobe Fan Heiti Std B" pitchFamily="34" charset="-128"/>
                  <a:ea typeface="Adobe Fan Heiti Std B" pitchFamily="34" charset="-128"/>
                </a:rPr>
                <a:t>cure</a:t>
              </a:r>
              <a:endParaRPr lang="en-GB" altLang="en-US" sz="600">
                <a:latin typeface="Adobe Fan Heiti Std B" pitchFamily="34" charset="-128"/>
                <a:ea typeface="Adobe Fan Heiti Std B" pitchFamily="34" charset="-128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77AF30C-43FA-F7BB-7EF8-3937F24EC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9213" y="2501908"/>
              <a:ext cx="694789" cy="243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7" name="TextBox 136">
              <a:extLst>
                <a:ext uri="{FF2B5EF4-FFF2-40B4-BE49-F238E27FC236}">
                  <a16:creationId xmlns:a16="http://schemas.microsoft.com/office/drawing/2014/main" id="{93F81297-4B19-BD90-BFE2-7C613BE06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45" y="1412298"/>
              <a:ext cx="1212942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Run by monks and Nuns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425D74A-D67B-4288-888B-A6E4CB7D19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7963" y="1729333"/>
              <a:ext cx="699580" cy="4039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9" name="Picture 138" descr="A close up of a logo&#10;&#10;Description automatically generated">
              <a:extLst>
                <a:ext uri="{FF2B5EF4-FFF2-40B4-BE49-F238E27FC236}">
                  <a16:creationId xmlns:a16="http://schemas.microsoft.com/office/drawing/2014/main" id="{9DA7487D-29BF-193C-7F4D-2E73F4699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1" t="2889" r="6460" b="14332"/>
            <a:stretch/>
          </p:blipFill>
          <p:spPr>
            <a:xfrm>
              <a:off x="345166" y="750775"/>
              <a:ext cx="719774" cy="675479"/>
            </a:xfrm>
            <a:prstGeom prst="rect">
              <a:avLst/>
            </a:prstGeom>
          </p:spPr>
        </p:pic>
        <p:pic>
          <p:nvPicPr>
            <p:cNvPr id="140" name="Picture 139" descr="A close up of a logo&#10;&#10;Description automatically generated">
              <a:extLst>
                <a:ext uri="{FF2B5EF4-FFF2-40B4-BE49-F238E27FC236}">
                  <a16:creationId xmlns:a16="http://schemas.microsoft.com/office/drawing/2014/main" id="{F90B768B-78DB-F13E-8A00-7D6D6E4F7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7" t="7174" r="7561" b="20672"/>
            <a:stretch/>
          </p:blipFill>
          <p:spPr>
            <a:xfrm>
              <a:off x="346896" y="2248750"/>
              <a:ext cx="702060" cy="545473"/>
            </a:xfrm>
            <a:prstGeom prst="rect">
              <a:avLst/>
            </a:prstGeom>
          </p:spPr>
        </p:pic>
        <p:sp>
          <p:nvSpPr>
            <p:cNvPr id="2331" name="TextBox 140">
              <a:extLst>
                <a:ext uri="{FF2B5EF4-FFF2-40B4-BE49-F238E27FC236}">
                  <a16:creationId xmlns:a16="http://schemas.microsoft.com/office/drawing/2014/main" id="{379BCBD5-3C5A-9E1F-64F0-19D8583FA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965" y="2145988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Apothecaries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9B9075F-EFD8-241A-AAB7-D1AC967267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7434" y="2185381"/>
              <a:ext cx="601351" cy="140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5B983B5-8D4C-8D75-1A29-4C2EDD11A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4825" y="2489413"/>
              <a:ext cx="591769" cy="11057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A close up of a logo&#10;&#10;Description automatically generated">
              <a:extLst>
                <a:ext uri="{FF2B5EF4-FFF2-40B4-BE49-F238E27FC236}">
                  <a16:creationId xmlns:a16="http://schemas.microsoft.com/office/drawing/2014/main" id="{EC05FC1C-1824-3878-272B-9984712A6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3" t="2523" r="6316" b="16155"/>
            <a:stretch/>
          </p:blipFill>
          <p:spPr>
            <a:xfrm>
              <a:off x="4837929" y="1604812"/>
              <a:ext cx="586060" cy="551031"/>
            </a:xfrm>
            <a:prstGeom prst="rect">
              <a:avLst/>
            </a:prstGeom>
          </p:spPr>
        </p:pic>
        <p:sp>
          <p:nvSpPr>
            <p:cNvPr id="2335" name="TextBox 144">
              <a:extLst>
                <a:ext uri="{FF2B5EF4-FFF2-40B4-BE49-F238E27FC236}">
                  <a16:creationId xmlns:a16="http://schemas.microsoft.com/office/drawing/2014/main" id="{256A0A58-2303-1960-27EF-873F1DD6A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222" y="1524475"/>
              <a:ext cx="1071909" cy="26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Midwives</a:t>
              </a:r>
            </a:p>
          </p:txBody>
        </p:sp>
        <p:sp>
          <p:nvSpPr>
            <p:cNvPr id="2336" name="TextBox 145">
              <a:extLst>
                <a:ext uri="{FF2B5EF4-FFF2-40B4-BE49-F238E27FC236}">
                  <a16:creationId xmlns:a16="http://schemas.microsoft.com/office/drawing/2014/main" id="{EA1574D2-E840-6844-E737-8F9C76651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1416" y="721015"/>
              <a:ext cx="1408373" cy="40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Wise women/Lady of the Manor</a:t>
              </a:r>
            </a:p>
          </p:txBody>
        </p:sp>
        <p:pic>
          <p:nvPicPr>
            <p:cNvPr id="147" name="Picture 146" descr="A close up of a logo&#10;&#10;Description automatically generated">
              <a:extLst>
                <a:ext uri="{FF2B5EF4-FFF2-40B4-BE49-F238E27FC236}">
                  <a16:creationId xmlns:a16="http://schemas.microsoft.com/office/drawing/2014/main" id="{C077E936-3099-0ADB-B155-6EEA49D00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" t="1884" r="6268" b="15888"/>
            <a:stretch/>
          </p:blipFill>
          <p:spPr>
            <a:xfrm>
              <a:off x="3556881" y="741307"/>
              <a:ext cx="528698" cy="488029"/>
            </a:xfrm>
            <a:prstGeom prst="rect">
              <a:avLst/>
            </a:prstGeom>
          </p:spPr>
        </p:pic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DFAC4AF-7789-9A08-FEA6-E99BBBB517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7954" y="1321180"/>
              <a:ext cx="534269" cy="2623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57B32E0-EBF8-208A-B293-A78A7CC65C4B}"/>
                </a:ext>
              </a:extLst>
            </p:cNvPr>
            <p:cNvCxnSpPr>
              <a:cxnSpLocks/>
            </p:cNvCxnSpPr>
            <p:nvPr/>
          </p:nvCxnSpPr>
          <p:spPr>
            <a:xfrm>
              <a:off x="2507958" y="1156668"/>
              <a:ext cx="438436" cy="2748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8AF5587E-528E-55EB-CA93-9EFAAE3F1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8" t="-2789" r="21960" b="12618"/>
            <a:stretch/>
          </p:blipFill>
          <p:spPr>
            <a:xfrm>
              <a:off x="1994939" y="758456"/>
              <a:ext cx="454717" cy="730985"/>
            </a:xfrm>
            <a:prstGeom prst="rect">
              <a:avLst/>
            </a:prstGeom>
          </p:spPr>
        </p:pic>
        <p:pic>
          <p:nvPicPr>
            <p:cNvPr id="151" name="Picture 150" descr="A close up of a logo&#10;&#10;Description automatically generated">
              <a:extLst>
                <a:ext uri="{FF2B5EF4-FFF2-40B4-BE49-F238E27FC236}">
                  <a16:creationId xmlns:a16="http://schemas.microsoft.com/office/drawing/2014/main" id="{A3DBA347-45B7-767F-9677-613DA7EE5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1" t="5296" r="22346" b="18678"/>
            <a:stretch/>
          </p:blipFill>
          <p:spPr>
            <a:xfrm>
              <a:off x="6203226" y="4714358"/>
              <a:ext cx="409720" cy="523481"/>
            </a:xfrm>
            <a:prstGeom prst="rect">
              <a:avLst/>
            </a:prstGeom>
          </p:spPr>
        </p:pic>
      </p:grpSp>
      <p:sp>
        <p:nvSpPr>
          <p:cNvPr id="4" name="Rounded Rectangle 59">
            <a:extLst>
              <a:ext uri="{FF2B5EF4-FFF2-40B4-BE49-F238E27FC236}">
                <a16:creationId xmlns:a16="http://schemas.microsoft.com/office/drawing/2014/main" id="{1EC69885-AE1A-EF5B-529B-4709A5DD7420}"/>
              </a:ext>
            </a:extLst>
          </p:cNvPr>
          <p:cNvSpPr/>
          <p:nvPr/>
        </p:nvSpPr>
        <p:spPr>
          <a:xfrm flipH="1">
            <a:off x="11972925" y="1639888"/>
            <a:ext cx="120650" cy="63531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B77A38-2938-124B-0DA0-3994FC820C71}"/>
              </a:ext>
            </a:extLst>
          </p:cNvPr>
          <p:cNvSpPr/>
          <p:nvPr/>
        </p:nvSpPr>
        <p:spPr>
          <a:xfrm>
            <a:off x="11490325" y="1547813"/>
            <a:ext cx="1079500" cy="1079500"/>
          </a:xfrm>
          <a:prstGeom prst="ellipse">
            <a:avLst/>
          </a:prstGeom>
          <a:blipFill dpi="0"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3F3B58-8675-BDB1-A66A-44EDCEF9F446}"/>
              </a:ext>
            </a:extLst>
          </p:cNvPr>
          <p:cNvGraphicFramePr>
            <a:graphicFrameLocks noGrp="1"/>
          </p:cNvGraphicFramePr>
          <p:nvPr/>
        </p:nvGraphicFramePr>
        <p:xfrm>
          <a:off x="66675" y="1368425"/>
          <a:ext cx="2981325" cy="8215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00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VOCABULARY</a:t>
                      </a: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DEFINITION</a:t>
                      </a: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Apothecary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 person who studied herbs and mixed herbal remedies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Astrology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The study of the planets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5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Barber Surgeons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poorly qualified medical surgeons who performed small surgeries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Bathing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having a bath to improve your health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Diagnosing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looking at symptoms to decide what is wrong with a patient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Diet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what you eat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Dissection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cutting up the body to look inside it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Famine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food shortage, usually due to bad harvest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15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Flagellants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people who punished themselves in the hope that God would forgive them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Four Humours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 ancient Greek (Hippocrates) theory that the body was made up of four elements.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15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Hospitals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offered a place to stay and recover, normally for travellers and pilgrims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Humours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Elements of the body: blood, phlegm, black bile, yellow bile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King's Touch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people believed that the King (chosen by God) had the power to heal by touching (Edward I touched 2,000 people a year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Lazar House</a:t>
                      </a: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 hospital that cared specifically for people with leprosy</a:t>
                      </a: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Leprosy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skin disease, followed by paralysis and death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Malnutrition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 illness caused by a lack of food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Miasma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bad air filled with harmful fumes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Natural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something that can be explained by reasoning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Phlebotomy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blood-letting/bleeding to balance the humours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Physician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someone who practises medicine with little proper training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15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Proof of the divine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 outcome (usually somebody getting better) that proves God's existence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Purging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taking something to make yourself sick or give you diarrhoea to rid the body of anything bad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Quarantine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separating the sick from the healthy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915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Regimen </a:t>
                      </a:r>
                      <a:r>
                        <a:rPr lang="en-GB" sz="7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Sanitatis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 set of instructions provided by physicians to maintain good health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915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Remedy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things that people would take to make themselves better, usually herbs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Scourge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something that causes great suffering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915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Star Chart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used to diagnose illness by looking at the alignment of the planets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Supernatural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something that is not natural i.e. it can't be explained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915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Surgeons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studied surgery alongside medicine and were normally highly trained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Theory of Opposites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 ancient Roman (Galen) theory that suggested balancing the humours to make somebody better.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1915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Tithe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 sum of money (tenth of earnings) given to the church each month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Urine Chart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used to diagnose illness by comparing a urine (wee) sample with the colours on it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Vivisection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the dissection of a criminal who was alive</a:t>
                      </a:r>
                      <a:endParaRPr lang="en-GB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9" marR="5789" marT="579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pic>
        <p:nvPicPr>
          <p:cNvPr id="8" name="Picture 7" descr="A picture containing outdoor, white, black, side&#10;&#10;Description automatically generated">
            <a:extLst>
              <a:ext uri="{FF2B5EF4-FFF2-40B4-BE49-F238E27FC236}">
                <a16:creationId xmlns:a16="http://schemas.microsoft.com/office/drawing/2014/main" id="{5C0A7681-FC99-51D8-8554-A778C7576530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" y="69437"/>
            <a:ext cx="1229277" cy="1229277"/>
          </a:xfrm>
          <a:prstGeom prst="rect">
            <a:avLst/>
          </a:prstGeom>
        </p:spPr>
      </p:pic>
      <p:sp>
        <p:nvSpPr>
          <p:cNvPr id="2161" name="TextBox 8">
            <a:extLst>
              <a:ext uri="{FF2B5EF4-FFF2-40B4-BE49-F238E27FC236}">
                <a16:creationId xmlns:a16="http://schemas.microsoft.com/office/drawing/2014/main" id="{2334DEF0-BBFF-C62A-90C0-0877545C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0"/>
            <a:ext cx="42941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6600" b="1">
                <a:solidFill>
                  <a:srgbClr val="0070C0"/>
                </a:solidFill>
                <a:latin typeface="Arial Narrow" panose="020B0606020202030204" pitchFamily="34" charset="0"/>
              </a:rPr>
              <a:t>MEDIEVAL</a:t>
            </a:r>
          </a:p>
        </p:txBody>
      </p:sp>
      <p:sp>
        <p:nvSpPr>
          <p:cNvPr id="2162" name="TextBox 9">
            <a:extLst>
              <a:ext uri="{FF2B5EF4-FFF2-40B4-BE49-F238E27FC236}">
                <a16:creationId xmlns:a16="http://schemas.microsoft.com/office/drawing/2014/main" id="{1515A1CF-FD25-15CD-65AD-D020674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5025"/>
            <a:ext cx="429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0070C0"/>
                </a:solidFill>
                <a:latin typeface="Arial Narrow" panose="020B0606020202030204" pitchFamily="34" charset="0"/>
              </a:rPr>
              <a:t>MEDICINE THROUGH TIME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D712D15-829F-FF0B-8232-E351AF7FACCA}"/>
              </a:ext>
            </a:extLst>
          </p:cNvPr>
          <p:cNvSpPr/>
          <p:nvPr/>
        </p:nvSpPr>
        <p:spPr>
          <a:xfrm>
            <a:off x="11490325" y="3248025"/>
            <a:ext cx="1079500" cy="1079500"/>
          </a:xfrm>
          <a:prstGeom prst="ellipse">
            <a:avLst/>
          </a:prstGeom>
          <a:blipFill dpi="0" rotWithShape="1"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526DA87A-7949-9440-39A9-263B98B61D50}"/>
              </a:ext>
            </a:extLst>
          </p:cNvPr>
          <p:cNvSpPr/>
          <p:nvPr/>
        </p:nvSpPr>
        <p:spPr>
          <a:xfrm>
            <a:off x="11490325" y="4953000"/>
            <a:ext cx="1079500" cy="1079500"/>
          </a:xfrm>
          <a:prstGeom prst="ellipse">
            <a:avLst/>
          </a:prstGeom>
          <a:blipFill dpi="0" rotWithShape="1"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1CA5D2B-25DA-8B59-9846-7C1BEC436B40}"/>
              </a:ext>
            </a:extLst>
          </p:cNvPr>
          <p:cNvSpPr/>
          <p:nvPr/>
        </p:nvSpPr>
        <p:spPr>
          <a:xfrm>
            <a:off x="11490325" y="6657975"/>
            <a:ext cx="1079500" cy="1079500"/>
          </a:xfrm>
          <a:prstGeom prst="ellipse">
            <a:avLst/>
          </a:prstGeom>
          <a:blipFill dpi="0" rotWithShape="1"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5C02FF5-EDFC-0508-4BA0-0D2C01678BD8}"/>
              </a:ext>
            </a:extLst>
          </p:cNvPr>
          <p:cNvSpPr/>
          <p:nvPr/>
        </p:nvSpPr>
        <p:spPr>
          <a:xfrm>
            <a:off x="11522075" y="2624138"/>
            <a:ext cx="1017588" cy="2254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HIPPOCRATES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9BBDECF-DB47-99F3-2A3E-65B966CBB85A}"/>
              </a:ext>
            </a:extLst>
          </p:cNvPr>
          <p:cNvSpPr/>
          <p:nvPr/>
        </p:nvSpPr>
        <p:spPr>
          <a:xfrm>
            <a:off x="11522075" y="4333875"/>
            <a:ext cx="1017588" cy="2270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GALEN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A0040EA-60AF-1332-4E39-800BE7B2DC78}"/>
              </a:ext>
            </a:extLst>
          </p:cNvPr>
          <p:cNvSpPr/>
          <p:nvPr/>
        </p:nvSpPr>
        <p:spPr>
          <a:xfrm>
            <a:off x="11522075" y="6069013"/>
            <a:ext cx="1017588" cy="2270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GUTENBURG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36CEBB8-B15E-CD14-7650-CB09C05984C8}"/>
              </a:ext>
            </a:extLst>
          </p:cNvPr>
          <p:cNvSpPr/>
          <p:nvPr/>
        </p:nvSpPr>
        <p:spPr>
          <a:xfrm>
            <a:off x="11522075" y="7764463"/>
            <a:ext cx="1017588" cy="2270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EDWARD I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38EC589-93CF-5A09-BEE5-C91E3663D0C9}"/>
              </a:ext>
            </a:extLst>
          </p:cNvPr>
          <p:cNvCxnSpPr/>
          <p:nvPr/>
        </p:nvCxnSpPr>
        <p:spPr>
          <a:xfrm>
            <a:off x="5426075" y="504825"/>
            <a:ext cx="7029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A510F8E7-C034-B619-D09F-DF3020D873E0}"/>
              </a:ext>
            </a:extLst>
          </p:cNvPr>
          <p:cNvSpPr/>
          <p:nvPr/>
        </p:nvSpPr>
        <p:spPr>
          <a:xfrm>
            <a:off x="5381625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172" name="TextBox 165">
            <a:extLst>
              <a:ext uri="{FF2B5EF4-FFF2-40B4-BE49-F238E27FC236}">
                <a16:creationId xmlns:a16="http://schemas.microsoft.com/office/drawing/2014/main" id="{5A618C28-F67E-4DA4-66A3-726BB7613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195263"/>
            <a:ext cx="8588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5</a:t>
            </a:r>
            <a:r>
              <a:rPr lang="en-GB" altLang="en-US" sz="1000" b="1" baseline="30000">
                <a:solidFill>
                  <a:srgbClr val="FF0000"/>
                </a:solidFill>
                <a:latin typeface="Arial Narrow" panose="020B0606020202030204" pitchFamily="34" charset="0"/>
              </a:rPr>
              <a:t>th</a:t>
            </a:r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 C. BC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A2AD501-A9E4-DDCA-CB89-729D595B04BC}"/>
              </a:ext>
            </a:extLst>
          </p:cNvPr>
          <p:cNvSpPr/>
          <p:nvPr/>
        </p:nvSpPr>
        <p:spPr>
          <a:xfrm>
            <a:off x="12288838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174" name="TextBox 167">
            <a:extLst>
              <a:ext uri="{FF2B5EF4-FFF2-40B4-BE49-F238E27FC236}">
                <a16:creationId xmlns:a16="http://schemas.microsoft.com/office/drawing/2014/main" id="{83D42CAD-C9A7-E11B-E2BF-E3C3A0210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6588" y="196850"/>
            <a:ext cx="615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1500</a:t>
            </a:r>
          </a:p>
        </p:txBody>
      </p:sp>
      <p:sp>
        <p:nvSpPr>
          <p:cNvPr id="2175" name="TextBox 168">
            <a:extLst>
              <a:ext uri="{FF2B5EF4-FFF2-40B4-BE49-F238E27FC236}">
                <a16:creationId xmlns:a16="http://schemas.microsoft.com/office/drawing/2014/main" id="{6CE81430-4200-DAA2-F4F6-EBC77E56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3863" y="627063"/>
            <a:ext cx="9350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1100 HOSPITALS IN ENGLAND</a:t>
            </a:r>
          </a:p>
          <a:p>
            <a:pPr algn="ctr" eaLnBrk="1" hangingPunct="1"/>
            <a:r>
              <a:rPr lang="en-GB" altLang="en-US" sz="600" b="1">
                <a:solidFill>
                  <a:srgbClr val="FF0000"/>
                </a:solidFill>
                <a:latin typeface="Arial Narrow" panose="020B0606020202030204" pitchFamily="34" charset="0"/>
              </a:rPr>
              <a:t>30% OWNED AND RUN BY THE CHURCH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C174DC30-23CF-D4DB-799A-50BB04207E81}"/>
              </a:ext>
            </a:extLst>
          </p:cNvPr>
          <p:cNvSpPr/>
          <p:nvPr/>
        </p:nvSpPr>
        <p:spPr>
          <a:xfrm>
            <a:off x="8948738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177" name="TextBox 170">
            <a:extLst>
              <a:ext uri="{FF2B5EF4-FFF2-40B4-BE49-F238E27FC236}">
                <a16:creationId xmlns:a16="http://schemas.microsoft.com/office/drawing/2014/main" id="{40477C67-3BF0-A701-A1BC-3450851DA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196850"/>
            <a:ext cx="615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1345</a:t>
            </a:r>
          </a:p>
        </p:txBody>
      </p:sp>
      <p:sp>
        <p:nvSpPr>
          <p:cNvPr id="2178" name="TextBox 171">
            <a:extLst>
              <a:ext uri="{FF2B5EF4-FFF2-40B4-BE49-F238E27FC236}">
                <a16:creationId xmlns:a16="http://schemas.microsoft.com/office/drawing/2014/main" id="{1D8AA000-4C64-AEF3-1D4A-7D6211EED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647700"/>
            <a:ext cx="10112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THE BLACK DEATH ARRIVES IN ENGLAND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FD9025D-5AA1-7792-7244-9871DDC70AC6}"/>
              </a:ext>
            </a:extLst>
          </p:cNvPr>
          <p:cNvSpPr/>
          <p:nvPr/>
        </p:nvSpPr>
        <p:spPr>
          <a:xfrm>
            <a:off x="10564813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180" name="TextBox 173">
            <a:extLst>
              <a:ext uri="{FF2B5EF4-FFF2-40B4-BE49-F238E27FC236}">
                <a16:creationId xmlns:a16="http://schemas.microsoft.com/office/drawing/2014/main" id="{301DE887-8679-6A43-A12D-571E404B2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563" y="196850"/>
            <a:ext cx="615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1440</a:t>
            </a:r>
          </a:p>
        </p:txBody>
      </p:sp>
      <p:sp>
        <p:nvSpPr>
          <p:cNvPr id="2181" name="TextBox 174">
            <a:extLst>
              <a:ext uri="{FF2B5EF4-FFF2-40B4-BE49-F238E27FC236}">
                <a16:creationId xmlns:a16="http://schemas.microsoft.com/office/drawing/2014/main" id="{F39D9C9A-A63B-A257-9F07-E2CEDC47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5225" y="647700"/>
            <a:ext cx="1166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PRINTING PRESS INVENTED</a:t>
            </a:r>
          </a:p>
          <a:p>
            <a:pPr algn="ctr" eaLnBrk="1" hangingPunct="1"/>
            <a:r>
              <a:rPr lang="en-GB" altLang="en-US" sz="600" b="1">
                <a:solidFill>
                  <a:srgbClr val="FF0000"/>
                </a:solidFill>
                <a:latin typeface="Arial Narrow" panose="020B0606020202030204" pitchFamily="34" charset="0"/>
              </a:rPr>
              <a:t>INVENTED BY GERMAN, JOHANNES GUTENBURG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767D2AC3-CF04-DABB-54B3-1D80D4A0F3E5}"/>
              </a:ext>
            </a:extLst>
          </p:cNvPr>
          <p:cNvSpPr/>
          <p:nvPr/>
        </p:nvSpPr>
        <p:spPr>
          <a:xfrm>
            <a:off x="7164388" y="4111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183" name="TextBox 176">
            <a:extLst>
              <a:ext uri="{FF2B5EF4-FFF2-40B4-BE49-F238E27FC236}">
                <a16:creationId xmlns:a16="http://schemas.microsoft.com/office/drawing/2014/main" id="{B4B0A205-09CB-AE15-FEDC-89B1EFF49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182563"/>
            <a:ext cx="857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GB" altLang="en-US" sz="1000" b="1" baseline="30000">
                <a:solidFill>
                  <a:srgbClr val="FF0000"/>
                </a:solidFill>
                <a:latin typeface="Arial Narrow" panose="020B0606020202030204" pitchFamily="34" charset="0"/>
              </a:rPr>
              <a:t>ND</a:t>
            </a:r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 C. AD</a:t>
            </a:r>
          </a:p>
        </p:txBody>
      </p:sp>
      <p:sp>
        <p:nvSpPr>
          <p:cNvPr id="2184" name="TextBox 177">
            <a:extLst>
              <a:ext uri="{FF2B5EF4-FFF2-40B4-BE49-F238E27FC236}">
                <a16:creationId xmlns:a16="http://schemas.microsoft.com/office/drawing/2014/main" id="{2F457DB3-D460-65AB-1CF2-E0614F8C5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631825"/>
            <a:ext cx="1314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THEORY OF OPPOSITES DEVELOPED</a:t>
            </a:r>
          </a:p>
          <a:p>
            <a:pPr algn="ctr" eaLnBrk="1" hangingPunct="1"/>
            <a:r>
              <a:rPr lang="en-GB" altLang="en-US" sz="600" b="1">
                <a:solidFill>
                  <a:srgbClr val="FF0000"/>
                </a:solidFill>
                <a:latin typeface="Arial Narrow" panose="020B0606020202030204" pitchFamily="34" charset="0"/>
              </a:rPr>
              <a:t>ROMAN PHYSICIAN, GALEN DEVELOPS FOUR HUMOURS FURTHER</a:t>
            </a:r>
          </a:p>
        </p:txBody>
      </p:sp>
      <p:sp>
        <p:nvSpPr>
          <p:cNvPr id="2185" name="TextBox 181">
            <a:extLst>
              <a:ext uri="{FF2B5EF4-FFF2-40B4-BE49-F238E27FC236}">
                <a16:creationId xmlns:a16="http://schemas.microsoft.com/office/drawing/2014/main" id="{A0E4089F-DDFA-7279-B9E9-DAD7EE6C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635000"/>
            <a:ext cx="154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FOUR HUMOURS THEORY DEVELOPED</a:t>
            </a:r>
          </a:p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ANCIENT GREEK PHYSICIAN, HIPPOCRATES DEVELOPS THEORY</a:t>
            </a:r>
            <a:endParaRPr lang="en-GB" altLang="en-US" sz="6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4" name="Table 184">
            <a:extLst>
              <a:ext uri="{FF2B5EF4-FFF2-40B4-BE49-F238E27FC236}">
                <a16:creationId xmlns:a16="http://schemas.microsoft.com/office/drawing/2014/main" id="{4B82ECA5-88C3-94D4-FC52-2506BDB2442F}"/>
              </a:ext>
            </a:extLst>
          </p:cNvPr>
          <p:cNvGraphicFramePr>
            <a:graphicFrameLocks noGrp="1"/>
          </p:cNvGraphicFramePr>
          <p:nvPr/>
        </p:nvGraphicFramePr>
        <p:xfrm>
          <a:off x="4302125" y="8428038"/>
          <a:ext cx="6899275" cy="108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74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How did medieval people DIAGNOSE illness and disease?</a:t>
                      </a:r>
                    </a:p>
                  </a:txBody>
                  <a:tcPr marL="91431" marR="9143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How did medieval people TREAT illness and disease?</a:t>
                      </a:r>
                    </a:p>
                  </a:txBody>
                  <a:tcPr marL="91431" marR="9143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How did medieval people PREVENT illness and disease?</a:t>
                      </a:r>
                    </a:p>
                  </a:txBody>
                  <a:tcPr marL="91431" marR="9143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What influenced people’s beliefs and thinking about medicine?</a:t>
                      </a:r>
                    </a:p>
                  </a:txBody>
                  <a:tcPr marL="91431" marR="9143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What SIGNIFICANT developments impacted on medical knowledge and understanding?</a:t>
                      </a:r>
                    </a:p>
                  </a:txBody>
                  <a:tcPr marL="91431" marR="9143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00" name="Picture 2">
            <a:extLst>
              <a:ext uri="{FF2B5EF4-FFF2-40B4-BE49-F238E27FC236}">
                <a16:creationId xmlns:a16="http://schemas.microsoft.com/office/drawing/2014/main" id="{D3057BC6-F2FE-7239-DED1-1A794AF0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763" y="7929563"/>
            <a:ext cx="188595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E25D22-8CDD-56D0-1230-331A983B6CD3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16" y="8435768"/>
            <a:ext cx="1145676" cy="11456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9">
            <a:extLst>
              <a:ext uri="{FF2B5EF4-FFF2-40B4-BE49-F238E27FC236}">
                <a16:creationId xmlns:a16="http://schemas.microsoft.com/office/drawing/2014/main" id="{8AA0C2F7-20E2-0994-2323-766969DF50F9}"/>
              </a:ext>
            </a:extLst>
          </p:cNvPr>
          <p:cNvSpPr/>
          <p:nvPr/>
        </p:nvSpPr>
        <p:spPr>
          <a:xfrm flipH="1">
            <a:off x="11972925" y="1547813"/>
            <a:ext cx="120650" cy="63531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E32CF2-B016-0AA3-5074-EF3CB3664F0E}"/>
              </a:ext>
            </a:extLst>
          </p:cNvPr>
          <p:cNvSpPr/>
          <p:nvPr/>
        </p:nvSpPr>
        <p:spPr>
          <a:xfrm>
            <a:off x="11471275" y="3138488"/>
            <a:ext cx="1079500" cy="10795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76" name="TextBox 8">
            <a:extLst>
              <a:ext uri="{FF2B5EF4-FFF2-40B4-BE49-F238E27FC236}">
                <a16:creationId xmlns:a16="http://schemas.microsoft.com/office/drawing/2014/main" id="{DF0584CA-10C1-3B4B-C419-DB9B9EE0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90488"/>
            <a:ext cx="4294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800" b="1">
                <a:solidFill>
                  <a:srgbClr val="0070C0"/>
                </a:solidFill>
                <a:latin typeface="Arial Narrow" panose="020B0606020202030204" pitchFamily="34" charset="0"/>
              </a:rPr>
              <a:t>RENAISSANCE</a:t>
            </a:r>
          </a:p>
        </p:txBody>
      </p:sp>
      <p:sp>
        <p:nvSpPr>
          <p:cNvPr id="3077" name="TextBox 9">
            <a:extLst>
              <a:ext uri="{FF2B5EF4-FFF2-40B4-BE49-F238E27FC236}">
                <a16:creationId xmlns:a16="http://schemas.microsoft.com/office/drawing/2014/main" id="{E94C5F6B-9E7A-C41B-D8C6-2A8812327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88" y="752475"/>
            <a:ext cx="4294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0070C0"/>
                </a:solidFill>
                <a:latin typeface="Arial Narrow" panose="020B0606020202030204" pitchFamily="34" charset="0"/>
              </a:rPr>
              <a:t>MEDICINE THROUGH TIME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6EEC2033-CB98-E79F-4AA3-EA3304BBBBBB}"/>
              </a:ext>
            </a:extLst>
          </p:cNvPr>
          <p:cNvSpPr/>
          <p:nvPr/>
        </p:nvSpPr>
        <p:spPr>
          <a:xfrm>
            <a:off x="11490325" y="4879975"/>
            <a:ext cx="1079500" cy="10795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D462991-AA87-3920-E36B-94A4341EE24D}"/>
              </a:ext>
            </a:extLst>
          </p:cNvPr>
          <p:cNvSpPr/>
          <p:nvPr/>
        </p:nvSpPr>
        <p:spPr>
          <a:xfrm>
            <a:off x="11471275" y="6591300"/>
            <a:ext cx="1079500" cy="10795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F4362099-508D-2F98-8341-D993B31674C8}"/>
              </a:ext>
            </a:extLst>
          </p:cNvPr>
          <p:cNvSpPr/>
          <p:nvPr/>
        </p:nvSpPr>
        <p:spPr>
          <a:xfrm>
            <a:off x="11490325" y="1419225"/>
            <a:ext cx="1079500" cy="10795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159DDD5E-C5D9-50C6-6DEC-E5BA9ECBD74D}"/>
              </a:ext>
            </a:extLst>
          </p:cNvPr>
          <p:cNvSpPr/>
          <p:nvPr/>
        </p:nvSpPr>
        <p:spPr>
          <a:xfrm>
            <a:off x="11522075" y="2532063"/>
            <a:ext cx="1017588" cy="2254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VESALIUS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2810762-CA7E-E27A-1964-29088C5C618F}"/>
              </a:ext>
            </a:extLst>
          </p:cNvPr>
          <p:cNvSpPr/>
          <p:nvPr/>
        </p:nvSpPr>
        <p:spPr>
          <a:xfrm>
            <a:off x="11522075" y="4241800"/>
            <a:ext cx="1017588" cy="2270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HARVEY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AE97E02-CFBF-F10A-5950-B84AB549F26E}"/>
              </a:ext>
            </a:extLst>
          </p:cNvPr>
          <p:cNvSpPr/>
          <p:nvPr/>
        </p:nvSpPr>
        <p:spPr>
          <a:xfrm>
            <a:off x="11522075" y="5976938"/>
            <a:ext cx="1017588" cy="2270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HOOKE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A5CDEE4-7FC5-469A-DDB0-7170B4D06B63}"/>
              </a:ext>
            </a:extLst>
          </p:cNvPr>
          <p:cNvSpPr/>
          <p:nvPr/>
        </p:nvSpPr>
        <p:spPr>
          <a:xfrm>
            <a:off x="11522075" y="7672388"/>
            <a:ext cx="1017588" cy="2270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SYDENHAM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585FDFA-33F3-12FF-E0F7-DD86F337F2F0}"/>
              </a:ext>
            </a:extLst>
          </p:cNvPr>
          <p:cNvCxnSpPr/>
          <p:nvPr/>
        </p:nvCxnSpPr>
        <p:spPr>
          <a:xfrm>
            <a:off x="5426075" y="504825"/>
            <a:ext cx="7029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B39017E2-AD2C-ACD1-9125-3963C1890A85}"/>
              </a:ext>
            </a:extLst>
          </p:cNvPr>
          <p:cNvSpPr/>
          <p:nvPr/>
        </p:nvSpPr>
        <p:spPr>
          <a:xfrm>
            <a:off x="5381625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087" name="TextBox 165">
            <a:extLst>
              <a:ext uri="{FF2B5EF4-FFF2-40B4-BE49-F238E27FC236}">
                <a16:creationId xmlns:a16="http://schemas.microsoft.com/office/drawing/2014/main" id="{A39FAD96-377E-EE21-0732-4848A9AA2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5263"/>
            <a:ext cx="8588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1536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188C6293-E8B1-7F52-F0DB-8DAD79033BC4}"/>
              </a:ext>
            </a:extLst>
          </p:cNvPr>
          <p:cNvSpPr/>
          <p:nvPr/>
        </p:nvSpPr>
        <p:spPr>
          <a:xfrm>
            <a:off x="12288838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089" name="TextBox 167">
            <a:extLst>
              <a:ext uri="{FF2B5EF4-FFF2-40B4-BE49-F238E27FC236}">
                <a16:creationId xmlns:a16="http://schemas.microsoft.com/office/drawing/2014/main" id="{65F49FDB-0414-2BEF-1854-7503102E7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6588" y="196850"/>
            <a:ext cx="615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1676</a:t>
            </a:r>
          </a:p>
        </p:txBody>
      </p:sp>
      <p:sp>
        <p:nvSpPr>
          <p:cNvPr id="3090" name="TextBox 168">
            <a:extLst>
              <a:ext uri="{FF2B5EF4-FFF2-40B4-BE49-F238E27FC236}">
                <a16:creationId xmlns:a16="http://schemas.microsoft.com/office/drawing/2014/main" id="{75911A06-9F90-CEE8-FF05-8288EF8E5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3863" y="627063"/>
            <a:ext cx="935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‘Observationes Medicae’</a:t>
            </a:r>
          </a:p>
          <a:p>
            <a:pPr algn="ctr" eaLnBrk="1" hangingPunct="1"/>
            <a:r>
              <a:rPr lang="en-GB" altLang="en-US" sz="800">
                <a:solidFill>
                  <a:srgbClr val="FF0000"/>
                </a:solidFill>
                <a:latin typeface="Arial Narrow" panose="020B0606020202030204" pitchFamily="34" charset="0"/>
              </a:rPr>
              <a:t>Published by Thomas Sydenham, English Physician.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1E9A5A9-7331-B3FF-8607-23377E15035E}"/>
              </a:ext>
            </a:extLst>
          </p:cNvPr>
          <p:cNvSpPr/>
          <p:nvPr/>
        </p:nvSpPr>
        <p:spPr>
          <a:xfrm>
            <a:off x="9390063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092" name="TextBox 170">
            <a:extLst>
              <a:ext uri="{FF2B5EF4-FFF2-40B4-BE49-F238E27FC236}">
                <a16:creationId xmlns:a16="http://schemas.microsoft.com/office/drawing/2014/main" id="{256567C5-2673-F4E0-FD94-18602CDDB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13" y="196850"/>
            <a:ext cx="615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1660</a:t>
            </a:r>
          </a:p>
        </p:txBody>
      </p:sp>
      <p:sp>
        <p:nvSpPr>
          <p:cNvPr id="3093" name="TextBox 171">
            <a:extLst>
              <a:ext uri="{FF2B5EF4-FFF2-40B4-BE49-F238E27FC236}">
                <a16:creationId xmlns:a16="http://schemas.microsoft.com/office/drawing/2014/main" id="{6681701A-9E7D-0FF5-F2A1-3D5C4ECC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138" y="647700"/>
            <a:ext cx="1011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First Royal Society Meeting</a:t>
            </a:r>
          </a:p>
          <a:p>
            <a:pPr algn="ctr" eaLnBrk="1" hangingPunct="1"/>
            <a:r>
              <a:rPr lang="en-GB" altLang="en-US" sz="800">
                <a:solidFill>
                  <a:srgbClr val="FF0000"/>
                </a:solidFill>
                <a:latin typeface="Arial Narrow" panose="020B0606020202030204" pitchFamily="34" charset="0"/>
              </a:rPr>
              <a:t>Meet in London for the first time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A30A83A-033E-10F1-A866-B663212A9D9D}"/>
              </a:ext>
            </a:extLst>
          </p:cNvPr>
          <p:cNvSpPr/>
          <p:nvPr/>
        </p:nvSpPr>
        <p:spPr>
          <a:xfrm>
            <a:off x="10791825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095" name="TextBox 173">
            <a:extLst>
              <a:ext uri="{FF2B5EF4-FFF2-40B4-BE49-F238E27FC236}">
                <a16:creationId xmlns:a16="http://schemas.microsoft.com/office/drawing/2014/main" id="{87D04D5A-5F51-2D0C-B5E5-E28C96968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9575" y="196850"/>
            <a:ext cx="615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1665</a:t>
            </a:r>
          </a:p>
        </p:txBody>
      </p:sp>
      <p:sp>
        <p:nvSpPr>
          <p:cNvPr id="3096" name="TextBox 174">
            <a:extLst>
              <a:ext uri="{FF2B5EF4-FFF2-40B4-BE49-F238E27FC236}">
                <a16:creationId xmlns:a16="http://schemas.microsoft.com/office/drawing/2014/main" id="{0A7FBD61-A500-8AAE-939E-5B8961F74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238" y="647700"/>
            <a:ext cx="1166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The Great Plague come to England</a:t>
            </a:r>
            <a:endParaRPr lang="en-GB" altLang="en-US" sz="6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4182D49F-6BBC-117F-C508-B3FDD85414AD}"/>
              </a:ext>
            </a:extLst>
          </p:cNvPr>
          <p:cNvSpPr/>
          <p:nvPr/>
        </p:nvSpPr>
        <p:spPr>
          <a:xfrm>
            <a:off x="6654800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098" name="TextBox 176">
            <a:extLst>
              <a:ext uri="{FF2B5EF4-FFF2-40B4-BE49-F238E27FC236}">
                <a16:creationId xmlns:a16="http://schemas.microsoft.com/office/drawing/2014/main" id="{0D024A49-3DC7-3B83-4F64-63052B412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195263"/>
            <a:ext cx="857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1543</a:t>
            </a:r>
          </a:p>
        </p:txBody>
      </p:sp>
      <p:sp>
        <p:nvSpPr>
          <p:cNvPr id="3099" name="TextBox 177">
            <a:extLst>
              <a:ext uri="{FF2B5EF4-FFF2-40B4-BE49-F238E27FC236}">
                <a16:creationId xmlns:a16="http://schemas.microsoft.com/office/drawing/2014/main" id="{DCAE7388-9467-13DC-0569-0E724913F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644525"/>
            <a:ext cx="131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‘The Fabric of the Human Body’</a:t>
            </a:r>
          </a:p>
          <a:p>
            <a:pPr algn="ctr" eaLnBrk="1" hangingPunct="1"/>
            <a:r>
              <a:rPr lang="en-GB" altLang="en-US" sz="800">
                <a:solidFill>
                  <a:srgbClr val="FF0000"/>
                </a:solidFill>
                <a:latin typeface="Arial Narrow" panose="020B0606020202030204" pitchFamily="34" charset="0"/>
              </a:rPr>
              <a:t>Published by Italian atomist Andreas Vesalius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00" name="TextBox 181">
            <a:extLst>
              <a:ext uri="{FF2B5EF4-FFF2-40B4-BE49-F238E27FC236}">
                <a16:creationId xmlns:a16="http://schemas.microsoft.com/office/drawing/2014/main" id="{A59F240D-0A7F-610A-7585-8248061B8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638175"/>
            <a:ext cx="12128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Dissolution of the Monasteries</a:t>
            </a:r>
          </a:p>
          <a:p>
            <a:pPr algn="ctr" eaLnBrk="1" hangingPunct="1"/>
            <a:r>
              <a:rPr lang="en-GB" altLang="en-US" sz="800">
                <a:solidFill>
                  <a:srgbClr val="FF0000"/>
                </a:solidFill>
                <a:latin typeface="Arial Narrow" panose="020B0606020202030204" pitchFamily="34" charset="0"/>
              </a:rPr>
              <a:t>Henry VIII orders the closure of all monasteries in England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4" name="Table 184">
            <a:extLst>
              <a:ext uri="{FF2B5EF4-FFF2-40B4-BE49-F238E27FC236}">
                <a16:creationId xmlns:a16="http://schemas.microsoft.com/office/drawing/2014/main" id="{257F3C87-5E94-768F-305D-D003712AE9C7}"/>
              </a:ext>
            </a:extLst>
          </p:cNvPr>
          <p:cNvGraphicFramePr>
            <a:graphicFrameLocks noGrp="1"/>
          </p:cNvGraphicFramePr>
          <p:nvPr/>
        </p:nvGraphicFramePr>
        <p:xfrm>
          <a:off x="4318000" y="8428038"/>
          <a:ext cx="6883400" cy="108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74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How have beliefs changed from the medieval period/Middle Ages?</a:t>
                      </a:r>
                    </a:p>
                  </a:txBody>
                  <a:tcPr marL="91438" marR="91438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How do new ideas and technology challenge old ideas about medicine?</a:t>
                      </a:r>
                    </a:p>
                  </a:txBody>
                  <a:tcPr marL="91438" marR="91438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What continuities are there i.e. what stays the same as the medieval period?</a:t>
                      </a:r>
                    </a:p>
                  </a:txBody>
                  <a:tcPr marL="91438" marR="91438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Which individuals impact on medicine? How and why?</a:t>
                      </a:r>
                    </a:p>
                  </a:txBody>
                  <a:tcPr marL="91438" marR="91438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What changes occur in society that influences the development of medicine?</a:t>
                      </a:r>
                    </a:p>
                  </a:txBody>
                  <a:tcPr marL="91438" marR="91438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18B366-A4FC-E5A5-CAB8-C16EB22B7497}"/>
              </a:ext>
            </a:extLst>
          </p:cNvPr>
          <p:cNvGraphicFramePr>
            <a:graphicFrameLocks noGrp="1"/>
          </p:cNvGraphicFramePr>
          <p:nvPr/>
        </p:nvGraphicFramePr>
        <p:xfrm>
          <a:off x="11113" y="1265238"/>
          <a:ext cx="3100387" cy="8335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VOCABULARY</a:t>
                      </a: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DEFINITION</a:t>
                      </a: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  <a:latin typeface="Arial Narrow" panose="020B0606020202030204" pitchFamily="34" charset="0"/>
                        </a:rPr>
                        <a:t>Alchemy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an early form of chemistry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  <a:latin typeface="Arial Narrow" panose="020B0606020202030204" pitchFamily="34" charset="0"/>
                        </a:rPr>
                        <a:t>Anatomy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Arial Narrow" panose="020B0606020202030204" pitchFamily="34" charset="0"/>
                        </a:rPr>
                        <a:t>the form and make-up of the body and its various parts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  <a:latin typeface="Arial Narrow" panose="020B0606020202030204" pitchFamily="34" charset="0"/>
                        </a:rPr>
                        <a:t>Apothecary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Arial Narrow" panose="020B0606020202030204" pitchFamily="34" charset="0"/>
                        </a:rPr>
                        <a:t>a person who studied herbs and mixed herbal remedies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  <a:latin typeface="Arial Narrow" panose="020B0606020202030204" pitchFamily="34" charset="0"/>
                        </a:rPr>
                        <a:t>Dissection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Arial Narrow" panose="020B0606020202030204" pitchFamily="34" charset="0"/>
                        </a:rPr>
                        <a:t>cutting up the body to look inside it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67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Dissolution of the Monasteries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when Henry VIII split from the Catholic Church, closed monasteries and took their land and money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  <a:latin typeface="Arial Narrow" panose="020B0606020202030204" pitchFamily="34" charset="0"/>
                        </a:rPr>
                        <a:t>Dysentery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a stomach bug that causes severe Diarrhoea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Epidemic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Arial Narrow" panose="020B0606020202030204" pitchFamily="34" charset="0"/>
                        </a:rPr>
                        <a:t>when an illness becomes infectious on a widespread and mass scale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Fugitive Sheets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individual sheets of medical information a drawings for those that couldn’t afford whole books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  <a:latin typeface="Arial Narrow" panose="020B0606020202030204" pitchFamily="34" charset="0"/>
                        </a:rPr>
                        <a:t>Hospital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Arial Narrow" panose="020B0606020202030204" pitchFamily="34" charset="0"/>
                        </a:rPr>
                        <a:t>a place where physicians would now observe and treat symptoms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Humanism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a move towards education, studying and learning to develop understanding and make decisions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67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Iatrochemistry/medical chemistry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modern chemistry that looked to find chemical cures for diseases rather than rely on herbs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Miasma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bad air filled with harmful fumes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New World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the recently discovered North and South America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Padua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a famous medical university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826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Pest House/Plague House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a hospital that cared specifically for people with the plague or pox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8826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Physician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medical experts trained at universities with more experience of dissections and better access to medical books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Printing Press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a machine that printed text and pictures to copy the same thing multiple times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Quack Doctor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Arial Narrow" panose="020B0606020202030204" pitchFamily="34" charset="0"/>
                        </a:rPr>
                        <a:t>somebody who didn’t have medical training but sold their services as a doctor or apothecary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Quarantine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separating the sick from the healthy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Reformation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the change of the country from Catholic to Protestant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436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Renaissance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Arial Narrow" panose="020B0606020202030204" pitchFamily="34" charset="0"/>
                        </a:rPr>
                        <a:t>rebirth (of ideas and thinking)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8826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Royal Society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a group wanting to explain the world in secular (scientific) rather than religious terms (backed by Charles II)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Searchers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people who would go house to house looking for plague victims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Secular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not religious or in any way connected with spiritual beliefs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  <a:latin typeface="Arial Narrow" panose="020B0606020202030204" pitchFamily="34" charset="0"/>
                        </a:rPr>
                        <a:t>Syphilis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an STI that started with sores and could eventually lead to blindness, paralysis and insanity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  <a:latin typeface="Arial Narrow" panose="020B0606020202030204" pitchFamily="34" charset="0"/>
                        </a:rPr>
                        <a:t>Transference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 Narrow" panose="020B0606020202030204" pitchFamily="34" charset="0"/>
                        </a:rPr>
                        <a:t>when an illness or disease can be transferred from a person to an object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pic>
        <p:nvPicPr>
          <p:cNvPr id="9" name="Picture 8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C015C672-1A64-85F3-8561-77D2C8B291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1" y="85415"/>
            <a:ext cx="1071562" cy="107156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332CB601-27C8-DCE7-3CE3-75DFE3FF0F91}"/>
              </a:ext>
            </a:extLst>
          </p:cNvPr>
          <p:cNvSpPr/>
          <p:nvPr/>
        </p:nvSpPr>
        <p:spPr>
          <a:xfrm>
            <a:off x="7988300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203" name="TextBox 170">
            <a:extLst>
              <a:ext uri="{FF2B5EF4-FFF2-40B4-BE49-F238E27FC236}">
                <a16:creationId xmlns:a16="http://schemas.microsoft.com/office/drawing/2014/main" id="{0B96B0E7-6034-6801-89FC-AF9AA29C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196850"/>
            <a:ext cx="615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1628</a:t>
            </a:r>
          </a:p>
        </p:txBody>
      </p:sp>
      <p:sp>
        <p:nvSpPr>
          <p:cNvPr id="3204" name="TextBox 171">
            <a:extLst>
              <a:ext uri="{FF2B5EF4-FFF2-40B4-BE49-F238E27FC236}">
                <a16:creationId xmlns:a16="http://schemas.microsoft.com/office/drawing/2014/main" id="{9F4E67AE-85BA-853E-A485-A329F1718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647700"/>
            <a:ext cx="1011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Harvey publishes theory on blood</a:t>
            </a:r>
          </a:p>
          <a:p>
            <a:pPr algn="ctr" eaLnBrk="1" hangingPunct="1"/>
            <a:r>
              <a:rPr lang="en-GB" altLang="en-US" sz="800">
                <a:solidFill>
                  <a:srgbClr val="FF0000"/>
                </a:solidFill>
                <a:latin typeface="Arial Narrow" panose="020B0606020202030204" pitchFamily="34" charset="0"/>
              </a:rPr>
              <a:t>‘An anatomical Account of the Motion of the Heart and Blood’</a:t>
            </a:r>
          </a:p>
        </p:txBody>
      </p:sp>
      <p:grpSp>
        <p:nvGrpSpPr>
          <p:cNvPr id="3205" name="Group 34">
            <a:extLst>
              <a:ext uri="{FF2B5EF4-FFF2-40B4-BE49-F238E27FC236}">
                <a16:creationId xmlns:a16="http://schemas.microsoft.com/office/drawing/2014/main" id="{379FF7BA-07CA-D453-ADBB-5BD9BF3B05DC}"/>
              </a:ext>
            </a:extLst>
          </p:cNvPr>
          <p:cNvGrpSpPr>
            <a:grpSpLocks/>
          </p:cNvGrpSpPr>
          <p:nvPr/>
        </p:nvGrpSpPr>
        <p:grpSpPr bwMode="auto">
          <a:xfrm>
            <a:off x="3054350" y="1600200"/>
            <a:ext cx="8274050" cy="6450013"/>
            <a:chOff x="-137263" y="330493"/>
            <a:chExt cx="9423535" cy="6450211"/>
          </a:xfrm>
        </p:grpSpPr>
        <p:sp>
          <p:nvSpPr>
            <p:cNvPr id="3208" name="TextBox 35">
              <a:extLst>
                <a:ext uri="{FF2B5EF4-FFF2-40B4-BE49-F238E27FC236}">
                  <a16:creationId xmlns:a16="http://schemas.microsoft.com/office/drawing/2014/main" id="{81506A02-9867-1983-984D-D68284AE9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1184" y="3214546"/>
              <a:ext cx="8797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400" b="1">
                  <a:latin typeface="Adobe Fan Heiti Std B" pitchFamily="34" charset="-128"/>
                  <a:ea typeface="Adobe Fan Heiti Std B" pitchFamily="34" charset="-128"/>
                </a:rPr>
                <a:t>RENAISSANCE</a:t>
              </a:r>
              <a:br>
                <a:rPr lang="en-GB" altLang="en-US" sz="400" b="1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400" b="1">
                  <a:latin typeface="Adobe Fan Heiti Std B" pitchFamily="34" charset="-128"/>
                  <a:ea typeface="Adobe Fan Heiti Std B" pitchFamily="34" charset="-128"/>
                </a:rPr>
                <a:t>MEDICINE</a:t>
              </a:r>
              <a:br>
                <a:rPr lang="en-GB" altLang="en-US" sz="400" b="1">
                  <a:latin typeface="Adobe Fan Heiti Std B" pitchFamily="34" charset="-128"/>
                  <a:ea typeface="Adobe Fan Heiti Std B" pitchFamily="34" charset="-128"/>
                </a:rPr>
              </a:br>
              <a:endParaRPr lang="en-GB" altLang="en-US" sz="400" b="1">
                <a:latin typeface="Adobe Fan Heiti Std B" pitchFamily="34" charset="-128"/>
                <a:ea typeface="Adobe Fan Heiti Std B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4DB631A-7D33-0423-C834-D3362BA6C665}"/>
                </a:ext>
              </a:extLst>
            </p:cNvPr>
            <p:cNvSpPr/>
            <p:nvPr/>
          </p:nvSpPr>
          <p:spPr>
            <a:xfrm>
              <a:off x="4274369" y="3103941"/>
              <a:ext cx="632816" cy="67153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2B05C60-9BA1-66A1-B820-5E2C65D5C6C6}"/>
                </a:ext>
              </a:extLst>
            </p:cNvPr>
            <p:cNvCxnSpPr>
              <a:cxnSpLocks/>
              <a:stCxn id="37" idx="7"/>
            </p:cNvCxnSpPr>
            <p:nvPr/>
          </p:nvCxnSpPr>
          <p:spPr>
            <a:xfrm flipV="1">
              <a:off x="4813167" y="2827708"/>
              <a:ext cx="961880" cy="3746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D0209C6-FC2C-FC13-AC3D-A51009C5DC61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4899953" y="3535754"/>
              <a:ext cx="1328914" cy="6889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3D1882A-68F0-9AF7-B9A2-2295557929DC}"/>
                </a:ext>
              </a:extLst>
            </p:cNvPr>
            <p:cNvCxnSpPr>
              <a:cxnSpLocks/>
              <a:stCxn id="45" idx="6"/>
              <a:endCxn id="37" idx="2"/>
            </p:cNvCxnSpPr>
            <p:nvPr/>
          </p:nvCxnSpPr>
          <p:spPr>
            <a:xfrm>
              <a:off x="3169653" y="2888035"/>
              <a:ext cx="1104715" cy="552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53EE30-4578-C433-10D6-90BBEE269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2895" y="3777062"/>
              <a:ext cx="339913" cy="7699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4" name="TextBox 41">
              <a:extLst>
                <a:ext uri="{FF2B5EF4-FFF2-40B4-BE49-F238E27FC236}">
                  <a16:creationId xmlns:a16="http://schemas.microsoft.com/office/drawing/2014/main" id="{404FAE53-6FCF-6772-B33C-43459E83C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312465">
              <a:off x="4836181" y="2834398"/>
              <a:ext cx="9053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TREATMENTS</a:t>
              </a:r>
            </a:p>
          </p:txBody>
        </p:sp>
        <p:sp>
          <p:nvSpPr>
            <p:cNvPr id="3215" name="TextBox 42">
              <a:extLst>
                <a:ext uri="{FF2B5EF4-FFF2-40B4-BE49-F238E27FC236}">
                  <a16:creationId xmlns:a16="http://schemas.microsoft.com/office/drawing/2014/main" id="{2EF1A6A6-126F-E86F-C4CE-555D6CE16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284">
              <a:off x="5205657" y="3717380"/>
              <a:ext cx="8013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INDIVIDUALS</a:t>
              </a:r>
            </a:p>
          </p:txBody>
        </p:sp>
        <p:sp>
          <p:nvSpPr>
            <p:cNvPr id="3216" name="TextBox 43">
              <a:extLst>
                <a:ext uri="{FF2B5EF4-FFF2-40B4-BE49-F238E27FC236}">
                  <a16:creationId xmlns:a16="http://schemas.microsoft.com/office/drawing/2014/main" id="{C34D957C-FACD-5263-9187-99A00E494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938521">
              <a:off x="3859489" y="4057180"/>
              <a:ext cx="866220" cy="21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SCIENCE 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F22E32-2C7D-718E-A315-132CABD4FA86}"/>
                </a:ext>
              </a:extLst>
            </p:cNvPr>
            <p:cNvSpPr/>
            <p:nvPr/>
          </p:nvSpPr>
          <p:spPr>
            <a:xfrm>
              <a:off x="2667017" y="2638789"/>
              <a:ext cx="502637" cy="5000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7EFB3E-2369-1444-0C5F-5F1E93E1EB84}"/>
                </a:ext>
              </a:extLst>
            </p:cNvPr>
            <p:cNvSpPr/>
            <p:nvPr/>
          </p:nvSpPr>
          <p:spPr>
            <a:xfrm>
              <a:off x="3853095" y="4520035"/>
              <a:ext cx="502637" cy="500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ED5653-638C-81A1-9225-1FFBB0568415}"/>
                </a:ext>
              </a:extLst>
            </p:cNvPr>
            <p:cNvSpPr/>
            <p:nvPr/>
          </p:nvSpPr>
          <p:spPr>
            <a:xfrm>
              <a:off x="6156545" y="4151723"/>
              <a:ext cx="500828" cy="500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pic>
          <p:nvPicPr>
            <p:cNvPr id="48" name="Picture 8" descr="Image result for IDEA HEAD">
              <a:extLst>
                <a:ext uri="{FF2B5EF4-FFF2-40B4-BE49-F238E27FC236}">
                  <a16:creationId xmlns:a16="http://schemas.microsoft.com/office/drawing/2014/main" id="{6D6FDD47-30F6-C4B3-1E7A-90F4072FC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491" y="4200915"/>
              <a:ext cx="328630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C83D6B9-3F29-30DB-69D3-AB9376B35FD7}"/>
                </a:ext>
              </a:extLst>
            </p:cNvPr>
            <p:cNvCxnSpPr>
              <a:cxnSpLocks/>
              <a:endCxn id="172" idx="2"/>
            </p:cNvCxnSpPr>
            <p:nvPr/>
          </p:nvCxnSpPr>
          <p:spPr>
            <a:xfrm flipH="1" flipV="1">
              <a:off x="5925115" y="2086322"/>
              <a:ext cx="66897" cy="365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5125B6-F862-ACE5-C041-8427008CE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8334" y="3927878"/>
              <a:ext cx="582191" cy="395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E46B765-B05F-A72E-81C9-247228E1F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9286" y="5798011"/>
              <a:ext cx="406810" cy="2714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B367347-1C96-5DAF-3DF4-02B236DA14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4297" y="4985186"/>
              <a:ext cx="650897" cy="731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400AC94-B744-8FC7-7296-30A933C108DB}"/>
                </a:ext>
              </a:extLst>
            </p:cNvPr>
            <p:cNvCxnSpPr>
              <a:cxnSpLocks/>
            </p:cNvCxnSpPr>
            <p:nvPr/>
          </p:nvCxnSpPr>
          <p:spPr>
            <a:xfrm>
              <a:off x="4187583" y="5016937"/>
              <a:ext cx="97634" cy="2222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0A4776D-713F-4762-B2DE-19F245F64552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 flipH="1" flipV="1">
              <a:off x="1772033" y="2824533"/>
              <a:ext cx="894983" cy="63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A125F57-C0E9-DB14-9780-17CEB98B1E50}"/>
                </a:ext>
              </a:extLst>
            </p:cNvPr>
            <p:cNvCxnSpPr>
              <a:cxnSpLocks/>
              <a:stCxn id="45" idx="1"/>
            </p:cNvCxnSpPr>
            <p:nvPr/>
          </p:nvCxnSpPr>
          <p:spPr>
            <a:xfrm flipH="1" flipV="1">
              <a:off x="1761185" y="1876765"/>
              <a:ext cx="979961" cy="8350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6D55A9D-5569-3E71-366E-2862A4DFB245}"/>
                </a:ext>
              </a:extLst>
            </p:cNvPr>
            <p:cNvCxnSpPr>
              <a:cxnSpLocks/>
              <a:stCxn id="45" idx="7"/>
            </p:cNvCxnSpPr>
            <p:nvPr/>
          </p:nvCxnSpPr>
          <p:spPr>
            <a:xfrm flipV="1">
              <a:off x="3095523" y="2159349"/>
              <a:ext cx="473708" cy="552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9" name="TextBox 56">
              <a:extLst>
                <a:ext uri="{FF2B5EF4-FFF2-40B4-BE49-F238E27FC236}">
                  <a16:creationId xmlns:a16="http://schemas.microsoft.com/office/drawing/2014/main" id="{67B7C619-53EC-04AB-CE1B-872E75BC5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4663" y="493296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Still widely accepted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and used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925B175-B001-502A-73C0-615A79ADB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2594" y="1897404"/>
              <a:ext cx="649089" cy="6445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1" name="TextBox 58">
              <a:extLst>
                <a:ext uri="{FF2B5EF4-FFF2-40B4-BE49-F238E27FC236}">
                  <a16:creationId xmlns:a16="http://schemas.microsoft.com/office/drawing/2014/main" id="{76236DA9-9570-8F7B-E4AA-68551A46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0856" y="1868681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Herbal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Remedies</a:t>
              </a:r>
            </a:p>
          </p:txBody>
        </p:sp>
        <p:sp>
          <p:nvSpPr>
            <p:cNvPr id="3232" name="TextBox 59">
              <a:extLst>
                <a:ext uri="{FF2B5EF4-FFF2-40B4-BE49-F238E27FC236}">
                  <a16:creationId xmlns:a16="http://schemas.microsoft.com/office/drawing/2014/main" id="{D36FD6A5-BDC2-3B89-7A87-23778E4C2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1282" y="685746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Handed down through family</a:t>
              </a:r>
            </a:p>
          </p:txBody>
        </p:sp>
        <p:sp>
          <p:nvSpPr>
            <p:cNvPr id="3233" name="TextBox 60">
              <a:extLst>
                <a:ext uri="{FF2B5EF4-FFF2-40B4-BE49-F238E27FC236}">
                  <a16:creationId xmlns:a16="http://schemas.microsoft.com/office/drawing/2014/main" id="{B1FBCED9-1D13-4C7C-A4F7-70C433E6E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6396" y="3606756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William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Harvey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B8AEBC9-A61B-A157-8FC3-EC5872D6A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3093" y="3535754"/>
              <a:ext cx="419467" cy="889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5" name="TextBox 62">
              <a:extLst>
                <a:ext uri="{FF2B5EF4-FFF2-40B4-BE49-F238E27FC236}">
                  <a16:creationId xmlns:a16="http://schemas.microsoft.com/office/drawing/2014/main" id="{5687F5C4-0A30-D19D-912A-1D4742CC9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4364" y="2701004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Blood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Circulation</a:t>
              </a:r>
            </a:p>
          </p:txBody>
        </p:sp>
        <p:sp>
          <p:nvSpPr>
            <p:cNvPr id="3236" name="TextBox 63">
              <a:extLst>
                <a:ext uri="{FF2B5EF4-FFF2-40B4-BE49-F238E27FC236}">
                  <a16:creationId xmlns:a16="http://schemas.microsoft.com/office/drawing/2014/main" id="{E44EE2E6-F5F8-E07C-7327-014EFB15D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036272">
              <a:off x="4049548" y="4106176"/>
              <a:ext cx="866220" cy="21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AND TECH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BEDCA7-2031-3B0B-DC7F-602545961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5769" y="1019489"/>
              <a:ext cx="124756" cy="3032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DA37F29-396E-5330-8F45-3CCA3DCBA0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0189" y="1124267"/>
              <a:ext cx="712370" cy="350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9" name="TextBox 66">
              <a:extLst>
                <a:ext uri="{FF2B5EF4-FFF2-40B4-BE49-F238E27FC236}">
                  <a16:creationId xmlns:a16="http://schemas.microsoft.com/office/drawing/2014/main" id="{84B40740-2E33-D0FC-4741-77B058532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0593" y="855995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Some success, but no explanation</a:t>
              </a:r>
              <a:r>
                <a:rPr lang="en-GB" altLang="en-US" sz="600" i="1">
                  <a:latin typeface="Adobe Fan Heiti Std B" pitchFamily="34" charset="-128"/>
                  <a:ea typeface="Adobe Fan Heiti Std B" pitchFamily="34" charset="-128"/>
                </a:rPr>
                <a:t> why</a:t>
              </a:r>
            </a:p>
          </p:txBody>
        </p:sp>
        <p:sp>
          <p:nvSpPr>
            <p:cNvPr id="3240" name="TextBox 67">
              <a:extLst>
                <a:ext uri="{FF2B5EF4-FFF2-40B4-BE49-F238E27FC236}">
                  <a16:creationId xmlns:a16="http://schemas.microsoft.com/office/drawing/2014/main" id="{82419B8D-6C36-A90A-2A63-0951F9EBE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6396" y="4681512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Thomas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Sydenham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5A7B647-7789-D90D-6B39-D2654EF24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9293" y="4496221"/>
              <a:ext cx="477324" cy="280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2" name="TextBox 69">
              <a:extLst>
                <a:ext uri="{FF2B5EF4-FFF2-40B4-BE49-F238E27FC236}">
                  <a16:creationId xmlns:a16="http://schemas.microsoft.com/office/drawing/2014/main" id="{5EB5FBD7-DF73-0B29-B665-D86271925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3809" y="4096007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English Hippocrates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D977918-32EE-48CC-8A04-5637BC967C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1911" y="4464470"/>
              <a:ext cx="473708" cy="3397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0BCC2E0F-2E87-B074-D59D-42679E2FA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3" t="17093" r="10053" b="32173"/>
            <a:stretch/>
          </p:blipFill>
          <p:spPr>
            <a:xfrm>
              <a:off x="8243947" y="4439944"/>
              <a:ext cx="514045" cy="326416"/>
            </a:xfrm>
            <a:prstGeom prst="rect">
              <a:avLst/>
            </a:prstGeom>
          </p:spPr>
        </p:pic>
        <p:pic>
          <p:nvPicPr>
            <p:cNvPr id="73" name="Picture 72" descr="A close up of a logo&#10;&#10;Description automatically generated">
              <a:extLst>
                <a:ext uri="{FF2B5EF4-FFF2-40B4-BE49-F238E27FC236}">
                  <a16:creationId xmlns:a16="http://schemas.microsoft.com/office/drawing/2014/main" id="{797BB7E4-16B3-B9D5-C45A-A78F678BC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1" t="12581" r="6105" b="25555"/>
            <a:stretch/>
          </p:blipFill>
          <p:spPr>
            <a:xfrm>
              <a:off x="6915475" y="4842294"/>
              <a:ext cx="690238" cy="482400"/>
            </a:xfrm>
            <a:prstGeom prst="rect">
              <a:avLst/>
            </a:prstGeom>
          </p:spPr>
        </p:pic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EA7A1FA-6D0F-3E9E-1A54-ED846742B606}"/>
                </a:ext>
              </a:extLst>
            </p:cNvPr>
            <p:cNvCxnSpPr>
              <a:cxnSpLocks/>
            </p:cNvCxnSpPr>
            <p:nvPr/>
          </p:nvCxnSpPr>
          <p:spPr>
            <a:xfrm>
              <a:off x="8461803" y="4818494"/>
              <a:ext cx="0" cy="5318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7" name="TextBox 74">
              <a:extLst>
                <a:ext uri="{FF2B5EF4-FFF2-40B4-BE49-F238E27FC236}">
                  <a16:creationId xmlns:a16="http://schemas.microsoft.com/office/drawing/2014/main" id="{41659111-4094-EFCE-E3A5-DBFA29CF5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973" y="5402775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Scarlet Fever</a:t>
              </a:r>
            </a:p>
          </p:txBody>
        </p:sp>
        <p:pic>
          <p:nvPicPr>
            <p:cNvPr id="76" name="Picture 75" descr="A close up of a logo&#10;&#10;Description automatically generated">
              <a:extLst>
                <a:ext uri="{FF2B5EF4-FFF2-40B4-BE49-F238E27FC236}">
                  <a16:creationId xmlns:a16="http://schemas.microsoft.com/office/drawing/2014/main" id="{976B8E9B-B5C6-803F-EEA8-990D7BCEA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2" t="4028" r="5764" b="17093"/>
            <a:stretch/>
          </p:blipFill>
          <p:spPr>
            <a:xfrm>
              <a:off x="8214364" y="5554442"/>
              <a:ext cx="497350" cy="450332"/>
            </a:xfrm>
            <a:prstGeom prst="rect">
              <a:avLst/>
            </a:prstGeom>
          </p:spPr>
        </p:pic>
        <p:pic>
          <p:nvPicPr>
            <p:cNvPr id="77" name="Picture 76" descr="A close up of a logo&#10;&#10;Description automatically generated">
              <a:extLst>
                <a:ext uri="{FF2B5EF4-FFF2-40B4-BE49-F238E27FC236}">
                  <a16:creationId xmlns:a16="http://schemas.microsoft.com/office/drawing/2014/main" id="{40584E52-48A0-4E30-7298-E227307A2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7" b="14272"/>
            <a:stretch/>
          </p:blipFill>
          <p:spPr>
            <a:xfrm>
              <a:off x="7181302" y="3240998"/>
              <a:ext cx="366182" cy="338554"/>
            </a:xfrm>
            <a:prstGeom prst="rect">
              <a:avLst/>
            </a:prstGeom>
          </p:spPr>
        </p:pic>
        <p:pic>
          <p:nvPicPr>
            <p:cNvPr id="78" name="Picture 77" descr="A close up of a logo&#10;&#10;Description automatically generated">
              <a:extLst>
                <a:ext uri="{FF2B5EF4-FFF2-40B4-BE49-F238E27FC236}">
                  <a16:creationId xmlns:a16="http://schemas.microsoft.com/office/drawing/2014/main" id="{CF82D0A9-6E67-3A49-2ED7-E1898D68A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2" t="4191" r="8257" b="18524"/>
            <a:stretch/>
          </p:blipFill>
          <p:spPr>
            <a:xfrm>
              <a:off x="8088417" y="2612676"/>
              <a:ext cx="416481" cy="394018"/>
            </a:xfrm>
            <a:prstGeom prst="rect">
              <a:avLst/>
            </a:prstGeom>
          </p:spPr>
        </p:pic>
        <p:sp>
          <p:nvSpPr>
            <p:cNvPr id="3251" name="TextBox 78">
              <a:extLst>
                <a:ext uri="{FF2B5EF4-FFF2-40B4-BE49-F238E27FC236}">
                  <a16:creationId xmlns:a16="http://schemas.microsoft.com/office/drawing/2014/main" id="{0B0E4785-87C8-98C9-9D3D-801C2FF76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369" y="3417066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Dissection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2295379-72C7-63EB-5D72-8D58986B973A}"/>
                </a:ext>
              </a:extLst>
            </p:cNvPr>
            <p:cNvCxnSpPr>
              <a:cxnSpLocks/>
            </p:cNvCxnSpPr>
            <p:nvPr/>
          </p:nvCxnSpPr>
          <p:spPr>
            <a:xfrm>
              <a:off x="8459996" y="2975349"/>
              <a:ext cx="0" cy="4349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 descr="A close up of a logo&#10;&#10;Description automatically generated">
              <a:extLst>
                <a:ext uri="{FF2B5EF4-FFF2-40B4-BE49-F238E27FC236}">
                  <a16:creationId xmlns:a16="http://schemas.microsoft.com/office/drawing/2014/main" id="{C2E88E04-05CA-C178-D2A3-100A97B8E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0" r="10880" b="14272"/>
            <a:stretch/>
          </p:blipFill>
          <p:spPr>
            <a:xfrm>
              <a:off x="8522136" y="3371253"/>
              <a:ext cx="474745" cy="522514"/>
            </a:xfrm>
            <a:prstGeom prst="rect">
              <a:avLst/>
            </a:prstGeom>
          </p:spPr>
        </p:pic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7A50CD8-9C55-7298-8E4B-B0B5AA3249B0}"/>
                </a:ext>
              </a:extLst>
            </p:cNvPr>
            <p:cNvCxnSpPr>
              <a:cxnSpLocks/>
            </p:cNvCxnSpPr>
            <p:nvPr/>
          </p:nvCxnSpPr>
          <p:spPr>
            <a:xfrm>
              <a:off x="6821906" y="3465902"/>
              <a:ext cx="296520" cy="152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5" name="TextBox 82">
              <a:extLst>
                <a:ext uri="{FF2B5EF4-FFF2-40B4-BE49-F238E27FC236}">
                  <a16:creationId xmlns:a16="http://schemas.microsoft.com/office/drawing/2014/main" id="{4975794C-8AB9-A908-0A5B-1369C3342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8038" y="3214389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Slow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Acceptance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ADF86EE-4E0E-1EBA-8DAB-AC979FEF0A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2662" y="4647039"/>
              <a:ext cx="1807" cy="8636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7" name="TextBox 84">
              <a:extLst>
                <a:ext uri="{FF2B5EF4-FFF2-40B4-BE49-F238E27FC236}">
                  <a16:creationId xmlns:a16="http://schemas.microsoft.com/office/drawing/2014/main" id="{4EE978F6-837A-86A3-EF5B-40DE88072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4297" y="5834275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Andreas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Vesalius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3EB9100-CE01-ABBE-236D-1ACDCB9D4E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6856" y="5739272"/>
              <a:ext cx="361609" cy="3825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9" name="TextBox 86">
              <a:extLst>
                <a:ext uri="{FF2B5EF4-FFF2-40B4-BE49-F238E27FC236}">
                  <a16:creationId xmlns:a16="http://schemas.microsoft.com/office/drawing/2014/main" id="{47FFCB24-A9B2-26E5-CA81-51A962B80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6105" y="6418704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Proved Galen wrong</a:t>
              </a:r>
            </a:p>
          </p:txBody>
        </p:sp>
        <p:pic>
          <p:nvPicPr>
            <p:cNvPr id="88" name="Picture 87" descr="A close up of a logo&#10;&#10;Description automatically generated">
              <a:extLst>
                <a:ext uri="{FF2B5EF4-FFF2-40B4-BE49-F238E27FC236}">
                  <a16:creationId xmlns:a16="http://schemas.microsoft.com/office/drawing/2014/main" id="{0AB01C3A-6246-133C-0F86-B611BF438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92" b="15066"/>
            <a:stretch/>
          </p:blipFill>
          <p:spPr>
            <a:xfrm>
              <a:off x="7227748" y="6069488"/>
              <a:ext cx="440788" cy="392400"/>
            </a:xfrm>
            <a:prstGeom prst="rect">
              <a:avLst/>
            </a:prstGeom>
          </p:spPr>
        </p:pic>
        <p:pic>
          <p:nvPicPr>
            <p:cNvPr id="89" name="Picture 88" descr="A close up of a logo&#10;&#10;Description automatically generated">
              <a:extLst>
                <a:ext uri="{FF2B5EF4-FFF2-40B4-BE49-F238E27FC236}">
                  <a16:creationId xmlns:a16="http://schemas.microsoft.com/office/drawing/2014/main" id="{44449F77-0A51-15AF-443A-7F7968CA1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3" r="26233" b="15066"/>
            <a:stretch/>
          </p:blipFill>
          <p:spPr>
            <a:xfrm>
              <a:off x="5488345" y="5913459"/>
              <a:ext cx="287429" cy="499808"/>
            </a:xfrm>
            <a:prstGeom prst="rect">
              <a:avLst/>
            </a:prstGeom>
          </p:spPr>
        </p:pic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AC66B80-1EE1-4A68-074F-E13937951928}"/>
                </a:ext>
              </a:extLst>
            </p:cNvPr>
            <p:cNvCxnSpPr>
              <a:cxnSpLocks/>
            </p:cNvCxnSpPr>
            <p:nvPr/>
          </p:nvCxnSpPr>
          <p:spPr>
            <a:xfrm>
              <a:off x="6639293" y="5685295"/>
              <a:ext cx="650897" cy="3079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3" name="TextBox 90">
              <a:extLst>
                <a:ext uri="{FF2B5EF4-FFF2-40B4-BE49-F238E27FC236}">
                  <a16:creationId xmlns:a16="http://schemas.microsoft.com/office/drawing/2014/main" id="{BCDCCB3E-0D7B-7649-4EC4-A1A05C7A5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6446" y="6478345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i="1">
                  <a:latin typeface="Adobe Fan Heiti Std B" pitchFamily="34" charset="-128"/>
                  <a:ea typeface="Adobe Fan Heiti Std B" pitchFamily="34" charset="-128"/>
                </a:rPr>
                <a:t>The Fabric of the Human Body</a:t>
              </a:r>
            </a:p>
          </p:txBody>
        </p:sp>
        <p:pic>
          <p:nvPicPr>
            <p:cNvPr id="92" name="Picture 91" descr="A close up of a logo&#10;&#10;Description automatically generated">
              <a:extLst>
                <a:ext uri="{FF2B5EF4-FFF2-40B4-BE49-F238E27FC236}">
                  <a16:creationId xmlns:a16="http://schemas.microsoft.com/office/drawing/2014/main" id="{26BA5979-0854-330C-8E0C-631F49E46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2" t="1469" r="22794" b="15066"/>
            <a:stretch/>
          </p:blipFill>
          <p:spPr>
            <a:xfrm>
              <a:off x="7760563" y="5993629"/>
              <a:ext cx="302886" cy="464257"/>
            </a:xfrm>
            <a:prstGeom prst="rect">
              <a:avLst/>
            </a:prstGeom>
          </p:spPr>
        </p:pic>
        <p:pic>
          <p:nvPicPr>
            <p:cNvPr id="93" name="Picture 92" descr="A close up of a logo&#10;&#10;Description automatically generated">
              <a:extLst>
                <a:ext uri="{FF2B5EF4-FFF2-40B4-BE49-F238E27FC236}">
                  <a16:creationId xmlns:a16="http://schemas.microsoft.com/office/drawing/2014/main" id="{F6396DC5-C24A-DEE8-A769-4A4C386AE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" t="14223" r="7774" b="22427"/>
            <a:stretch/>
          </p:blipFill>
          <p:spPr>
            <a:xfrm>
              <a:off x="6081981" y="5510497"/>
              <a:ext cx="518110" cy="383381"/>
            </a:xfrm>
            <a:prstGeom prst="rect">
              <a:avLst/>
            </a:prstGeom>
          </p:spPr>
        </p:pic>
        <p:sp>
          <p:nvSpPr>
            <p:cNvPr id="3266" name="TextBox 93">
              <a:extLst>
                <a:ext uri="{FF2B5EF4-FFF2-40B4-BE49-F238E27FC236}">
                  <a16:creationId xmlns:a16="http://schemas.microsoft.com/office/drawing/2014/main" id="{00B2C086-44EB-3A34-8ACC-B879CBCE9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323" y="5690060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Microscopes</a:t>
              </a:r>
            </a:p>
          </p:txBody>
        </p:sp>
        <p:pic>
          <p:nvPicPr>
            <p:cNvPr id="95" name="Picture 94" descr="A close up of a logo&#10;&#10;Description automatically generated">
              <a:extLst>
                <a:ext uri="{FF2B5EF4-FFF2-40B4-BE49-F238E27FC236}">
                  <a16:creationId xmlns:a16="http://schemas.microsoft.com/office/drawing/2014/main" id="{649D6B34-1D2D-7CD5-AD1B-4C1F46D0E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42" b="13852"/>
            <a:stretch/>
          </p:blipFill>
          <p:spPr>
            <a:xfrm>
              <a:off x="4045454" y="5350887"/>
              <a:ext cx="427040" cy="383381"/>
            </a:xfrm>
            <a:prstGeom prst="rect">
              <a:avLst/>
            </a:prstGeom>
          </p:spPr>
        </p:pic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BC698A1-33B9-BB44-0C2B-C361701778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1868" y="5886914"/>
              <a:ext cx="159108" cy="3000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9" name="TextBox 96">
              <a:extLst>
                <a:ext uri="{FF2B5EF4-FFF2-40B4-BE49-F238E27FC236}">
                  <a16:creationId xmlns:a16="http://schemas.microsoft.com/office/drawing/2014/main" id="{9053B445-BBF2-70A2-FFEE-B37254D3C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760" y="6204267"/>
              <a:ext cx="8186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Discovered capillaries after Harvey</a:t>
              </a:r>
            </a:p>
          </p:txBody>
        </p:sp>
        <p:sp>
          <p:nvSpPr>
            <p:cNvPr id="3270" name="TextBox 97">
              <a:extLst>
                <a:ext uri="{FF2B5EF4-FFF2-40B4-BE49-F238E27FC236}">
                  <a16:creationId xmlns:a16="http://schemas.microsoft.com/office/drawing/2014/main" id="{E8CD1DC4-32D4-668A-5A6B-35AA96DCF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0816" y="5703468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Water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Pumps</a:t>
              </a:r>
            </a:p>
          </p:txBody>
        </p:sp>
        <p:pic>
          <p:nvPicPr>
            <p:cNvPr id="99" name="Picture 98" descr="A close up of a logo&#10;&#10;Description automatically generated">
              <a:extLst>
                <a:ext uri="{FF2B5EF4-FFF2-40B4-BE49-F238E27FC236}">
                  <a16:creationId xmlns:a16="http://schemas.microsoft.com/office/drawing/2014/main" id="{A1D62D31-3E9B-E03C-90E1-C81E388C5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4" t="4987" r="8575" b="19569"/>
            <a:stretch/>
          </p:blipFill>
          <p:spPr>
            <a:xfrm>
              <a:off x="2620191" y="5673828"/>
              <a:ext cx="582716" cy="513214"/>
            </a:xfrm>
            <a:prstGeom prst="rect">
              <a:avLst/>
            </a:prstGeom>
          </p:spPr>
        </p:pic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2714146-2662-1F6F-2DD8-15091E2278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5295" y="4842306"/>
              <a:ext cx="1551303" cy="7112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3" name="TextBox 100">
              <a:extLst>
                <a:ext uri="{FF2B5EF4-FFF2-40B4-BE49-F238E27FC236}">
                  <a16:creationId xmlns:a16="http://schemas.microsoft.com/office/drawing/2014/main" id="{55D963F4-4235-57BE-BEED-D54114C97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238" y="5834275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Royal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Society</a:t>
              </a:r>
            </a:p>
          </p:txBody>
        </p:sp>
        <p:pic>
          <p:nvPicPr>
            <p:cNvPr id="102" name="Picture 101" descr="A close up of a logo&#10;&#10;Description automatically generated">
              <a:extLst>
                <a:ext uri="{FF2B5EF4-FFF2-40B4-BE49-F238E27FC236}">
                  <a16:creationId xmlns:a16="http://schemas.microsoft.com/office/drawing/2014/main" id="{CA6E0FCE-91F3-AC73-0D17-D0E054EFB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600" r="6991" b="13773"/>
            <a:stretch/>
          </p:blipFill>
          <p:spPr>
            <a:xfrm>
              <a:off x="1810207" y="5385756"/>
              <a:ext cx="470397" cy="464926"/>
            </a:xfrm>
            <a:prstGeom prst="rect">
              <a:avLst/>
            </a:prstGeom>
          </p:spPr>
        </p:pic>
        <p:pic>
          <p:nvPicPr>
            <p:cNvPr id="103" name="Picture 102" descr="A close up of a logo&#10;&#10;Description automatically generated">
              <a:extLst>
                <a:ext uri="{FF2B5EF4-FFF2-40B4-BE49-F238E27FC236}">
                  <a16:creationId xmlns:a16="http://schemas.microsoft.com/office/drawing/2014/main" id="{039E53D8-58B6-689E-C7F8-516C9C57D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4" t="599" r="8005" b="15267"/>
            <a:stretch/>
          </p:blipFill>
          <p:spPr>
            <a:xfrm>
              <a:off x="691318" y="5746105"/>
              <a:ext cx="486766" cy="479652"/>
            </a:xfrm>
            <a:prstGeom prst="rect">
              <a:avLst/>
            </a:prstGeom>
          </p:spPr>
        </p:pic>
        <p:sp>
          <p:nvSpPr>
            <p:cNvPr id="3276" name="TextBox 103">
              <a:extLst>
                <a:ext uri="{FF2B5EF4-FFF2-40B4-BE49-F238E27FC236}">
                  <a16:creationId xmlns:a16="http://schemas.microsoft.com/office/drawing/2014/main" id="{A1858551-E0FB-7636-893B-317A17267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46" y="6225757"/>
              <a:ext cx="960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Attended by Charles II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1E1D9D1-C65C-7DEE-B546-07780F952E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69804" y="4634338"/>
              <a:ext cx="1692331" cy="1365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" name="TextBox 105">
              <a:extLst>
                <a:ext uri="{FF2B5EF4-FFF2-40B4-BE49-F238E27FC236}">
                  <a16:creationId xmlns:a16="http://schemas.microsoft.com/office/drawing/2014/main" id="{F0890BF7-FC05-B1A4-4906-EC809DC7B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117" y="4729865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Printing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Press</a:t>
              </a:r>
            </a:p>
          </p:txBody>
        </p:sp>
        <p:pic>
          <p:nvPicPr>
            <p:cNvPr id="107" name="Picture 106" descr="A close up of a logo&#10;&#10;Description automatically generated">
              <a:extLst>
                <a:ext uri="{FF2B5EF4-FFF2-40B4-BE49-F238E27FC236}">
                  <a16:creationId xmlns:a16="http://schemas.microsoft.com/office/drawing/2014/main" id="{A1E8E1C9-4095-D8B6-7B74-C52929358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7" r="18159" b="14153"/>
            <a:stretch/>
          </p:blipFill>
          <p:spPr>
            <a:xfrm>
              <a:off x="1806002" y="4280261"/>
              <a:ext cx="335141" cy="499807"/>
            </a:xfrm>
            <a:prstGeom prst="rect">
              <a:avLst/>
            </a:prstGeom>
          </p:spPr>
        </p:pic>
        <p:pic>
          <p:nvPicPr>
            <p:cNvPr id="108" name="Picture 107" descr="A close up of a logo&#10;&#10;Description automatically generated">
              <a:extLst>
                <a:ext uri="{FF2B5EF4-FFF2-40B4-BE49-F238E27FC236}">
                  <a16:creationId xmlns:a16="http://schemas.microsoft.com/office/drawing/2014/main" id="{450EA971-B8C5-BD04-D1EC-79D7402FC0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61" b="22261"/>
            <a:stretch/>
          </p:blipFill>
          <p:spPr>
            <a:xfrm>
              <a:off x="4424084" y="3400693"/>
              <a:ext cx="407139" cy="336565"/>
            </a:xfrm>
            <a:prstGeom prst="rect">
              <a:avLst/>
            </a:prstGeom>
          </p:spPr>
        </p:pic>
        <p:sp>
          <p:nvSpPr>
            <p:cNvPr id="3281" name="TextBox 108">
              <a:extLst>
                <a:ext uri="{FF2B5EF4-FFF2-40B4-BE49-F238E27FC236}">
                  <a16:creationId xmlns:a16="http://schemas.microsoft.com/office/drawing/2014/main" id="{07E46B9D-E987-75E2-A513-3062AC489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7263" y="5452392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Johannes Gutenberg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366320A-A109-2EFE-878A-27CE852736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484" y="4702602"/>
              <a:ext cx="791924" cy="463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 descr="A close up of a logo&#10;&#10;Description automatically generated">
              <a:extLst>
                <a:ext uri="{FF2B5EF4-FFF2-40B4-BE49-F238E27FC236}">
                  <a16:creationId xmlns:a16="http://schemas.microsoft.com/office/drawing/2014/main" id="{5F86C3FE-E6A7-AAE8-4B8C-415414FAA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29" b="16767"/>
            <a:stretch/>
          </p:blipFill>
          <p:spPr>
            <a:xfrm>
              <a:off x="406341" y="5077593"/>
              <a:ext cx="553788" cy="510615"/>
            </a:xfrm>
            <a:prstGeom prst="rect">
              <a:avLst/>
            </a:prstGeom>
          </p:spPr>
        </p:pic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6F8FF18-ACCE-9291-F1B5-D1F544F894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1001" y="4378742"/>
              <a:ext cx="869671" cy="193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5" name="TextBox 112">
              <a:extLst>
                <a:ext uri="{FF2B5EF4-FFF2-40B4-BE49-F238E27FC236}">
                  <a16:creationId xmlns:a16="http://schemas.microsoft.com/office/drawing/2014/main" id="{40CA0287-4090-0005-A2E5-F23F71E47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618" y="4363216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Allowed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detailed illustrations</a:t>
              </a:r>
            </a:p>
          </p:txBody>
        </p:sp>
        <p:pic>
          <p:nvPicPr>
            <p:cNvPr id="114" name="Picture 113" descr="A close up of a logo&#10;&#10;Description automatically generated">
              <a:extLst>
                <a:ext uri="{FF2B5EF4-FFF2-40B4-BE49-F238E27FC236}">
                  <a16:creationId xmlns:a16="http://schemas.microsoft.com/office/drawing/2014/main" id="{9EB7ED25-EB47-D2E4-0D30-3F88AFC5D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3" t="1469" r="13870" b="16465"/>
            <a:stretch/>
          </p:blipFill>
          <p:spPr>
            <a:xfrm>
              <a:off x="278675" y="3746890"/>
              <a:ext cx="489346" cy="588099"/>
            </a:xfrm>
            <a:prstGeom prst="rect">
              <a:avLst/>
            </a:prstGeom>
          </p:spPr>
        </p:pic>
        <p:sp>
          <p:nvSpPr>
            <p:cNvPr id="3287" name="TextBox 114">
              <a:extLst>
                <a:ext uri="{FF2B5EF4-FFF2-40B4-BE49-F238E27FC236}">
                  <a16:creationId xmlns:a16="http://schemas.microsoft.com/office/drawing/2014/main" id="{B64B71BB-C975-09C7-774A-D5C834C61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92291">
              <a:off x="3284489" y="2965938"/>
              <a:ext cx="8013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HEALING</a:t>
              </a:r>
            </a:p>
          </p:txBody>
        </p:sp>
        <p:sp>
          <p:nvSpPr>
            <p:cNvPr id="3288" name="TextBox 115">
              <a:extLst>
                <a:ext uri="{FF2B5EF4-FFF2-40B4-BE49-F238E27FC236}">
                  <a16:creationId xmlns:a16="http://schemas.microsoft.com/office/drawing/2014/main" id="{E8F9C2FD-1153-6F34-C273-5D984041D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708" y="5257339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First Thermometers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E72AE49-A707-6927-64AB-87096FDED548}"/>
                </a:ext>
              </a:extLst>
            </p:cNvPr>
            <p:cNvCxnSpPr>
              <a:cxnSpLocks/>
            </p:cNvCxnSpPr>
            <p:nvPr/>
          </p:nvCxnSpPr>
          <p:spPr>
            <a:xfrm>
              <a:off x="4339459" y="4881996"/>
              <a:ext cx="381498" cy="2317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8" name="Picture 117" descr="A close up of a logo&#10;&#10;Description automatically generated">
              <a:extLst>
                <a:ext uri="{FF2B5EF4-FFF2-40B4-BE49-F238E27FC236}">
                  <a16:creationId xmlns:a16="http://schemas.microsoft.com/office/drawing/2014/main" id="{EB324D5B-7D52-9029-2FCE-FBB8D0ECC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1" r="31252" b="15887"/>
            <a:stretch/>
          </p:blipFill>
          <p:spPr>
            <a:xfrm>
              <a:off x="4833374" y="4752658"/>
              <a:ext cx="274272" cy="529883"/>
            </a:xfrm>
            <a:prstGeom prst="rect">
              <a:avLst/>
            </a:prstGeom>
          </p:spPr>
        </p:pic>
        <p:sp>
          <p:nvSpPr>
            <p:cNvPr id="3291" name="TextBox 118">
              <a:extLst>
                <a:ext uri="{FF2B5EF4-FFF2-40B4-BE49-F238E27FC236}">
                  <a16:creationId xmlns:a16="http://schemas.microsoft.com/office/drawing/2014/main" id="{ADE36F03-A598-7B56-29CE-68887967B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054" y="3049489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Physicians</a:t>
              </a:r>
            </a:p>
          </p:txBody>
        </p:sp>
        <p:pic>
          <p:nvPicPr>
            <p:cNvPr id="120" name="Picture 119" descr="A close up of a logo&#10;&#10;Description automatically generated">
              <a:extLst>
                <a:ext uri="{FF2B5EF4-FFF2-40B4-BE49-F238E27FC236}">
                  <a16:creationId xmlns:a16="http://schemas.microsoft.com/office/drawing/2014/main" id="{071C9E2A-2226-D632-D75D-7A9EF0B3A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6" t="286" r="11944" b="13732"/>
            <a:stretch/>
          </p:blipFill>
          <p:spPr>
            <a:xfrm>
              <a:off x="1284335" y="2610528"/>
              <a:ext cx="389349" cy="429030"/>
            </a:xfrm>
            <a:prstGeom prst="rect">
              <a:avLst/>
            </a:prstGeom>
          </p:spPr>
        </p:pic>
        <p:sp>
          <p:nvSpPr>
            <p:cNvPr id="3293" name="TextBox 120">
              <a:extLst>
                <a:ext uri="{FF2B5EF4-FFF2-40B4-BE49-F238E27FC236}">
                  <a16:creationId xmlns:a16="http://schemas.microsoft.com/office/drawing/2014/main" id="{2D61C0E4-7538-4165-C6DE-71F22FF21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2815" y="3490314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Scientific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 approach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806773-9E5C-1616-94BA-98322056DD5E}"/>
                </a:ext>
              </a:extLst>
            </p:cNvPr>
            <p:cNvCxnSpPr>
              <a:cxnSpLocks/>
            </p:cNvCxnSpPr>
            <p:nvPr/>
          </p:nvCxnSpPr>
          <p:spPr>
            <a:xfrm>
              <a:off x="1761185" y="3030914"/>
              <a:ext cx="341721" cy="458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CDA212-9795-3B0D-4345-9BCD68D6BD58}"/>
                </a:ext>
              </a:extLst>
            </p:cNvPr>
            <p:cNvCxnSpPr>
              <a:cxnSpLocks/>
            </p:cNvCxnSpPr>
            <p:nvPr/>
          </p:nvCxnSpPr>
          <p:spPr>
            <a:xfrm>
              <a:off x="2603735" y="3777062"/>
              <a:ext cx="379690" cy="2317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6" name="TextBox 123">
              <a:extLst>
                <a:ext uri="{FF2B5EF4-FFF2-40B4-BE49-F238E27FC236}">
                  <a16:creationId xmlns:a16="http://schemas.microsoft.com/office/drawing/2014/main" id="{BA9DFB2E-0090-245F-1EE2-41FE0DA2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265" y="4016217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Vesalius &amp; Harvey</a:t>
              </a:r>
            </a:p>
          </p:txBody>
        </p:sp>
        <p:pic>
          <p:nvPicPr>
            <p:cNvPr id="125" name="Picture 124" descr="A close up of a logo&#10;&#10;Description automatically generated">
              <a:extLst>
                <a:ext uri="{FF2B5EF4-FFF2-40B4-BE49-F238E27FC236}">
                  <a16:creationId xmlns:a16="http://schemas.microsoft.com/office/drawing/2014/main" id="{916C8A96-5758-2EFD-BB10-66B89D40A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7" b="14272"/>
            <a:stretch/>
          </p:blipFill>
          <p:spPr>
            <a:xfrm>
              <a:off x="3485592" y="3672846"/>
              <a:ext cx="366182" cy="338554"/>
            </a:xfrm>
            <a:prstGeom prst="rect">
              <a:avLst/>
            </a:prstGeom>
          </p:spPr>
        </p:pic>
        <p:pic>
          <p:nvPicPr>
            <p:cNvPr id="126" name="Picture 125" descr="A close up of a logo&#10;&#10;Description automatically generated">
              <a:extLst>
                <a:ext uri="{FF2B5EF4-FFF2-40B4-BE49-F238E27FC236}">
                  <a16:creationId xmlns:a16="http://schemas.microsoft.com/office/drawing/2014/main" id="{A7F6D9E3-B3D1-D54E-384B-09D4B91BD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" t="14223" r="7774" b="22427"/>
            <a:stretch/>
          </p:blipFill>
          <p:spPr>
            <a:xfrm>
              <a:off x="3020350" y="3721528"/>
              <a:ext cx="460119" cy="340470"/>
            </a:xfrm>
            <a:prstGeom prst="rect">
              <a:avLst/>
            </a:prstGeom>
          </p:spPr>
        </p:pic>
        <p:sp>
          <p:nvSpPr>
            <p:cNvPr id="3299" name="TextBox 126">
              <a:extLst>
                <a:ext uri="{FF2B5EF4-FFF2-40B4-BE49-F238E27FC236}">
                  <a16:creationId xmlns:a16="http://schemas.microsoft.com/office/drawing/2014/main" id="{E4793A10-4CDC-46A5-D7A0-8214851FC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49" y="3067153"/>
              <a:ext cx="851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Edinburgh &amp; St Bart's 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London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1CC3B3E-824A-CD64-A6F0-7B8C8E9B3F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305" y="2975349"/>
              <a:ext cx="383306" cy="920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128" descr="A close up of a logo&#10;&#10;Description automatically generated">
              <a:extLst>
                <a:ext uri="{FF2B5EF4-FFF2-40B4-BE49-F238E27FC236}">
                  <a16:creationId xmlns:a16="http://schemas.microsoft.com/office/drawing/2014/main" id="{EBA4ECAD-5A0D-F588-2E2D-0D626C4A3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1" t="599" r="7496" b="21927"/>
            <a:stretch/>
          </p:blipFill>
          <p:spPr>
            <a:xfrm>
              <a:off x="155142" y="2575068"/>
              <a:ext cx="543533" cy="492085"/>
            </a:xfrm>
            <a:prstGeom prst="rect">
              <a:avLst/>
            </a:prstGeom>
          </p:spPr>
        </p:pic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59E7A87-AC01-AE5A-7984-CD166B6663B7}"/>
                </a:ext>
              </a:extLst>
            </p:cNvPr>
            <p:cNvCxnSpPr>
              <a:cxnSpLocks/>
            </p:cNvCxnSpPr>
            <p:nvPr/>
          </p:nvCxnSpPr>
          <p:spPr>
            <a:xfrm>
              <a:off x="793881" y="2262540"/>
              <a:ext cx="477324" cy="4842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3" name="TextBox 130">
              <a:extLst>
                <a:ext uri="{FF2B5EF4-FFF2-40B4-BE49-F238E27FC236}">
                  <a16:creationId xmlns:a16="http://schemas.microsoft.com/office/drawing/2014/main" id="{B8717E31-471A-3970-82C6-D8DE9D5F5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84" y="2030555"/>
              <a:ext cx="851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Most used cheaper alternatives</a:t>
              </a:r>
            </a:p>
          </p:txBody>
        </p:sp>
        <p:pic>
          <p:nvPicPr>
            <p:cNvPr id="132" name="Picture 131" descr="A close up of a logo&#10;&#10;Description automatically generated">
              <a:extLst>
                <a:ext uri="{FF2B5EF4-FFF2-40B4-BE49-F238E27FC236}">
                  <a16:creationId xmlns:a16="http://schemas.microsoft.com/office/drawing/2014/main" id="{D2234911-B7EF-2DC8-3556-F2DBBA000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1" t="2479" r="11275" b="15087"/>
            <a:stretch/>
          </p:blipFill>
          <p:spPr>
            <a:xfrm>
              <a:off x="280856" y="1625555"/>
              <a:ext cx="381443" cy="403156"/>
            </a:xfrm>
            <a:prstGeom prst="rect">
              <a:avLst/>
            </a:prstGeom>
          </p:spPr>
        </p:pic>
        <p:pic>
          <p:nvPicPr>
            <p:cNvPr id="133" name="Picture 132" descr="A close up of a logo&#10;&#10;Description automatically generated">
              <a:extLst>
                <a:ext uri="{FF2B5EF4-FFF2-40B4-BE49-F238E27FC236}">
                  <a16:creationId xmlns:a16="http://schemas.microsoft.com/office/drawing/2014/main" id="{04166FFC-629E-59A7-A04A-DE75DA0E2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7" r="19858" b="14153"/>
            <a:stretch/>
          </p:blipFill>
          <p:spPr>
            <a:xfrm>
              <a:off x="1204642" y="1441903"/>
              <a:ext cx="298070" cy="432266"/>
            </a:xfrm>
            <a:prstGeom prst="rect">
              <a:avLst/>
            </a:prstGeom>
          </p:spPr>
        </p:pic>
        <p:sp>
          <p:nvSpPr>
            <p:cNvPr id="3306" name="TextBox 133">
              <a:extLst>
                <a:ext uri="{FF2B5EF4-FFF2-40B4-BE49-F238E27FC236}">
                  <a16:creationId xmlns:a16="http://schemas.microsoft.com/office/drawing/2014/main" id="{95BE720D-CC7D-562A-3082-9006D1A62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262" y="1670398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Women</a:t>
              </a:r>
            </a:p>
          </p:txBody>
        </p:sp>
        <p:sp>
          <p:nvSpPr>
            <p:cNvPr id="3307" name="TextBox 134">
              <a:extLst>
                <a:ext uri="{FF2B5EF4-FFF2-40B4-BE49-F238E27FC236}">
                  <a16:creationId xmlns:a16="http://schemas.microsoft.com/office/drawing/2014/main" id="{8F92F37C-E52C-786E-617B-0C7E3841A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2" y="491011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First to treat: Wife or Mother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1F448A2-3073-2999-BAF4-CE2CB93CF496}"/>
                </a:ext>
              </a:extLst>
            </p:cNvPr>
            <p:cNvCxnSpPr>
              <a:cxnSpLocks/>
            </p:cNvCxnSpPr>
            <p:nvPr/>
          </p:nvCxnSpPr>
          <p:spPr>
            <a:xfrm>
              <a:off x="781224" y="909949"/>
              <a:ext cx="423083" cy="5477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Picture 136" descr="A close up of a logo&#10;&#10;Description automatically generated">
              <a:extLst>
                <a:ext uri="{FF2B5EF4-FFF2-40B4-BE49-F238E27FC236}">
                  <a16:creationId xmlns:a16="http://schemas.microsoft.com/office/drawing/2014/main" id="{D42300D8-593A-E7B1-8296-B39B50A255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8" r="17634" b="13852"/>
            <a:stretch/>
          </p:blipFill>
          <p:spPr>
            <a:xfrm>
              <a:off x="289176" y="853040"/>
              <a:ext cx="411298" cy="525722"/>
            </a:xfrm>
            <a:prstGeom prst="rect">
              <a:avLst/>
            </a:prstGeom>
          </p:spPr>
        </p:pic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4C8DB91-AFEC-CDE9-BB44-C263B3C08F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8282" y="1013139"/>
              <a:ext cx="211542" cy="452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1" name="TextBox 138">
              <a:extLst>
                <a:ext uri="{FF2B5EF4-FFF2-40B4-BE49-F238E27FC236}">
                  <a16:creationId xmlns:a16="http://schemas.microsoft.com/office/drawing/2014/main" id="{6C65A78A-0B52-8816-1D2D-F91053F61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756" y="523605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Local treatments from wealthy ladies</a:t>
              </a:r>
            </a:p>
          </p:txBody>
        </p:sp>
        <p:pic>
          <p:nvPicPr>
            <p:cNvPr id="140" name="Picture 139" descr="A close up of a logo&#10;&#10;Description automatically generated">
              <a:extLst>
                <a:ext uri="{FF2B5EF4-FFF2-40B4-BE49-F238E27FC236}">
                  <a16:creationId xmlns:a16="http://schemas.microsoft.com/office/drawing/2014/main" id="{A6003A10-A769-244D-86EA-4102A56E6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" t="1884" r="6268" b="15888"/>
            <a:stretch/>
          </p:blipFill>
          <p:spPr>
            <a:xfrm>
              <a:off x="1792266" y="848972"/>
              <a:ext cx="419224" cy="386976"/>
            </a:xfrm>
            <a:prstGeom prst="rect">
              <a:avLst/>
            </a:prstGeom>
          </p:spPr>
        </p:pic>
        <p:sp>
          <p:nvSpPr>
            <p:cNvPr id="3313" name="TextBox 140">
              <a:extLst>
                <a:ext uri="{FF2B5EF4-FFF2-40B4-BE49-F238E27FC236}">
                  <a16:creationId xmlns:a16="http://schemas.microsoft.com/office/drawing/2014/main" id="{DC9396B9-6D8E-0280-DD29-6FAAC878D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003" y="1977110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Hospitals</a:t>
              </a:r>
            </a:p>
          </p:txBody>
        </p:sp>
        <p:pic>
          <p:nvPicPr>
            <p:cNvPr id="142" name="Picture 141" descr="A close up of a logo&#10;&#10;Description automatically generated">
              <a:extLst>
                <a:ext uri="{FF2B5EF4-FFF2-40B4-BE49-F238E27FC236}">
                  <a16:creationId xmlns:a16="http://schemas.microsoft.com/office/drawing/2014/main" id="{2A3A0AE3-6D3C-1483-306E-21BDB0CB8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" t="-1016" r="8105" b="14608"/>
            <a:stretch/>
          </p:blipFill>
          <p:spPr>
            <a:xfrm>
              <a:off x="3455833" y="1598888"/>
              <a:ext cx="396253" cy="405203"/>
            </a:xfrm>
            <a:prstGeom prst="rect">
              <a:avLst/>
            </a:prstGeom>
          </p:spPr>
        </p:pic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5DF4891-05CD-CAB8-D593-E9736105DBA3}"/>
                </a:ext>
              </a:extLst>
            </p:cNvPr>
            <p:cNvCxnSpPr>
              <a:cxnSpLocks/>
              <a:endCxn id="3317" idx="2"/>
            </p:cNvCxnSpPr>
            <p:nvPr/>
          </p:nvCxnSpPr>
          <p:spPr>
            <a:xfrm flipH="1" flipV="1">
              <a:off x="3440860" y="809933"/>
              <a:ext cx="130179" cy="781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A close up of a logo&#10;&#10;Description automatically generated">
              <a:extLst>
                <a:ext uri="{FF2B5EF4-FFF2-40B4-BE49-F238E27FC236}">
                  <a16:creationId xmlns:a16="http://schemas.microsoft.com/office/drawing/2014/main" id="{DD71DBA1-4663-A721-E350-47AA7BC75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3733" r="12503" b="20645"/>
            <a:stretch/>
          </p:blipFill>
          <p:spPr>
            <a:xfrm>
              <a:off x="2793472" y="536544"/>
              <a:ext cx="369595" cy="359394"/>
            </a:xfrm>
            <a:prstGeom prst="rect">
              <a:avLst/>
            </a:prstGeom>
          </p:spPr>
        </p:pic>
        <p:sp>
          <p:nvSpPr>
            <p:cNvPr id="3317" name="TextBox 144">
              <a:extLst>
                <a:ext uri="{FF2B5EF4-FFF2-40B4-BE49-F238E27FC236}">
                  <a16:creationId xmlns:a16="http://schemas.microsoft.com/office/drawing/2014/main" id="{7430BD63-11D9-DC33-867B-B27835DD8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766" y="533472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Henry VIII - </a:t>
              </a:r>
            </a:p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1530s</a:t>
              </a: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6B75AC1-417F-FFDA-6733-9C80E24633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3318" y="1460828"/>
              <a:ext cx="357993" cy="1587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9" name="TextBox 146">
              <a:extLst>
                <a:ext uri="{FF2B5EF4-FFF2-40B4-BE49-F238E27FC236}">
                  <a16:creationId xmlns:a16="http://schemas.microsoft.com/office/drawing/2014/main" id="{65159258-CAB2-D72E-72FB-10E07FE95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5240" y="1272413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St Bartholomew's Hospital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727D6EC-4C48-C0CF-1267-DC6E9D42480C}"/>
                </a:ext>
              </a:extLst>
            </p:cNvPr>
            <p:cNvCxnSpPr>
              <a:cxnSpLocks/>
              <a:stCxn id="3321" idx="0"/>
            </p:cNvCxnSpPr>
            <p:nvPr/>
          </p:nvCxnSpPr>
          <p:spPr>
            <a:xfrm flipH="1" flipV="1">
              <a:off x="4390084" y="1597357"/>
              <a:ext cx="70514" cy="7778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1" name="TextBox 148">
              <a:extLst>
                <a:ext uri="{FF2B5EF4-FFF2-40B4-BE49-F238E27FC236}">
                  <a16:creationId xmlns:a16="http://schemas.microsoft.com/office/drawing/2014/main" id="{E23E848B-F2C0-DDE9-D2CC-41C7AFF4C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5240" y="2374707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City Council &amp; Charity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67CEB64-436C-D206-9226-DFA89FA25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1044" y="921061"/>
              <a:ext cx="160916" cy="3190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3" name="TextBox 150">
              <a:extLst>
                <a:ext uri="{FF2B5EF4-FFF2-40B4-BE49-F238E27FC236}">
                  <a16:creationId xmlns:a16="http://schemas.microsoft.com/office/drawing/2014/main" id="{72270DAF-BE3F-7A9F-5341-6CC99DBAF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068" y="571739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One of first to</a:t>
              </a:r>
              <a:b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</a:br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 treat illness</a:t>
              </a:r>
            </a:p>
          </p:txBody>
        </p:sp>
        <p:pic>
          <p:nvPicPr>
            <p:cNvPr id="152" name="Picture 151" descr="A close up of a logo&#10;&#10;Description automatically generated">
              <a:extLst>
                <a:ext uri="{FF2B5EF4-FFF2-40B4-BE49-F238E27FC236}">
                  <a16:creationId xmlns:a16="http://schemas.microsoft.com/office/drawing/2014/main" id="{2D5ED779-FF96-A399-C30F-071E70BF9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9" t="2800" r="7471" b="14512"/>
            <a:stretch/>
          </p:blipFill>
          <p:spPr>
            <a:xfrm>
              <a:off x="4569906" y="574482"/>
              <a:ext cx="436435" cy="422078"/>
            </a:xfrm>
            <a:prstGeom prst="rect">
              <a:avLst/>
            </a:prstGeom>
          </p:spPr>
        </p:pic>
        <p:pic>
          <p:nvPicPr>
            <p:cNvPr id="153" name="Picture 152" descr="A close up of a logo&#10;&#10;Description automatically generated">
              <a:extLst>
                <a:ext uri="{FF2B5EF4-FFF2-40B4-BE49-F238E27FC236}">
                  <a16:creationId xmlns:a16="http://schemas.microsoft.com/office/drawing/2014/main" id="{AE1D8C82-F3CC-BF74-EE70-393D979B1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8" t="2801" r="19858" b="16321"/>
            <a:stretch/>
          </p:blipFill>
          <p:spPr>
            <a:xfrm>
              <a:off x="3863438" y="2354293"/>
              <a:ext cx="324025" cy="432285"/>
            </a:xfrm>
            <a:prstGeom prst="rect">
              <a:avLst/>
            </a:prstGeom>
          </p:spPr>
        </p:pic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0D41808-F54F-5CB2-545C-EDED1D3DAF50}"/>
                </a:ext>
              </a:extLst>
            </p:cNvPr>
            <p:cNvCxnSpPr>
              <a:cxnSpLocks/>
            </p:cNvCxnSpPr>
            <p:nvPr/>
          </p:nvCxnSpPr>
          <p:spPr>
            <a:xfrm>
              <a:off x="3035858" y="1675147"/>
              <a:ext cx="388729" cy="1571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7" name="TextBox 157">
              <a:extLst>
                <a:ext uri="{FF2B5EF4-FFF2-40B4-BE49-F238E27FC236}">
                  <a16:creationId xmlns:a16="http://schemas.microsoft.com/office/drawing/2014/main" id="{5CDE413E-17BA-B707-C085-35501E93D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400" y="1798449"/>
              <a:ext cx="1071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Most: Only Food, Warmth &amp; Prayer</a:t>
              </a:r>
            </a:p>
          </p:txBody>
        </p:sp>
        <p:pic>
          <p:nvPicPr>
            <p:cNvPr id="163" name="Picture 162" descr="A close up of a logo&#10;&#10;Description automatically generated">
              <a:extLst>
                <a:ext uri="{FF2B5EF4-FFF2-40B4-BE49-F238E27FC236}">
                  <a16:creationId xmlns:a16="http://schemas.microsoft.com/office/drawing/2014/main" id="{18106882-DC37-3363-4F20-BA1B8646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0" t="1469" r="15083" b="12442"/>
            <a:stretch/>
          </p:blipFill>
          <p:spPr>
            <a:xfrm>
              <a:off x="2565448" y="1353301"/>
              <a:ext cx="395365" cy="491173"/>
            </a:xfrm>
            <a:prstGeom prst="rect">
              <a:avLst/>
            </a:prstGeom>
          </p:spPr>
        </p:pic>
        <p:pic>
          <p:nvPicPr>
            <p:cNvPr id="166" name="Picture 165" descr="A close up of a logo&#10;&#10;Description automatically generated">
              <a:extLst>
                <a:ext uri="{FF2B5EF4-FFF2-40B4-BE49-F238E27FC236}">
                  <a16:creationId xmlns:a16="http://schemas.microsoft.com/office/drawing/2014/main" id="{244EA0FA-7381-376B-39A0-83C87F6A6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" t="7878" r="5425" b="22358"/>
            <a:stretch/>
          </p:blipFill>
          <p:spPr>
            <a:xfrm>
              <a:off x="3901898" y="4595256"/>
              <a:ext cx="410310" cy="315254"/>
            </a:xfrm>
            <a:prstGeom prst="rect">
              <a:avLst/>
            </a:prstGeom>
          </p:spPr>
        </p:pic>
        <p:pic>
          <p:nvPicPr>
            <p:cNvPr id="168" name="Picture 167" descr="A close up of a logo&#10;&#10;Description automatically generated">
              <a:extLst>
                <a:ext uri="{FF2B5EF4-FFF2-40B4-BE49-F238E27FC236}">
                  <a16:creationId xmlns:a16="http://schemas.microsoft.com/office/drawing/2014/main" id="{EB48F9ED-29B8-1910-65A7-65A1EA719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2" t="1468" r="11086" b="12612"/>
            <a:stretch/>
          </p:blipFill>
          <p:spPr>
            <a:xfrm>
              <a:off x="2752827" y="2697536"/>
              <a:ext cx="356467" cy="381402"/>
            </a:xfrm>
            <a:prstGeom prst="rect">
              <a:avLst/>
            </a:prstGeom>
          </p:spPr>
        </p:pic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FFC4D80-12B1-1194-62E9-53486180F629}"/>
                </a:ext>
              </a:extLst>
            </p:cNvPr>
            <p:cNvCxnSpPr>
              <a:cxnSpLocks/>
              <a:stCxn id="3332" idx="0"/>
            </p:cNvCxnSpPr>
            <p:nvPr/>
          </p:nvCxnSpPr>
          <p:spPr>
            <a:xfrm flipV="1">
              <a:off x="5957660" y="970276"/>
              <a:ext cx="34352" cy="571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2" name="TextBox 170">
              <a:extLst>
                <a:ext uri="{FF2B5EF4-FFF2-40B4-BE49-F238E27FC236}">
                  <a16:creationId xmlns:a16="http://schemas.microsoft.com/office/drawing/2014/main" id="{D52AEB2C-4DFB-0A2A-A23C-3F383F16D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1630" y="1541291"/>
              <a:ext cx="10719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Bleeding &amp; Purging</a:t>
              </a:r>
            </a:p>
          </p:txBody>
        </p:sp>
        <p:pic>
          <p:nvPicPr>
            <p:cNvPr id="172" name="Picture 171" descr="A close up of a logo&#10;&#10;Description automatically generated">
              <a:extLst>
                <a:ext uri="{FF2B5EF4-FFF2-40B4-BE49-F238E27FC236}">
                  <a16:creationId xmlns:a16="http://schemas.microsoft.com/office/drawing/2014/main" id="{D3B40E3B-24D2-9945-F090-859D15A5B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" t="18262" r="8006" b="29816"/>
            <a:stretch/>
          </p:blipFill>
          <p:spPr>
            <a:xfrm>
              <a:off x="5610786" y="1723170"/>
              <a:ext cx="629745" cy="363803"/>
            </a:xfrm>
            <a:prstGeom prst="rect">
              <a:avLst/>
            </a:prstGeom>
          </p:spPr>
        </p:pic>
        <p:pic>
          <p:nvPicPr>
            <p:cNvPr id="174" name="Picture 173" descr="A close up of a logo&#10;&#10;Description automatically generated">
              <a:extLst>
                <a:ext uri="{FF2B5EF4-FFF2-40B4-BE49-F238E27FC236}">
                  <a16:creationId xmlns:a16="http://schemas.microsoft.com/office/drawing/2014/main" id="{4D8F42F6-A7C1-3FC3-A4C4-2E714A649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6" t="2800" r="11086" b="15086"/>
            <a:stretch/>
          </p:blipFill>
          <p:spPr>
            <a:xfrm>
              <a:off x="5404577" y="520767"/>
              <a:ext cx="409166" cy="419670"/>
            </a:xfrm>
            <a:prstGeom prst="rect">
              <a:avLst/>
            </a:prstGeom>
          </p:spPr>
        </p:pic>
        <p:pic>
          <p:nvPicPr>
            <p:cNvPr id="175" name="Picture 174" descr="A close up of a logo&#10;&#10;Description automatically generated">
              <a:extLst>
                <a:ext uri="{FF2B5EF4-FFF2-40B4-BE49-F238E27FC236}">
                  <a16:creationId xmlns:a16="http://schemas.microsoft.com/office/drawing/2014/main" id="{570F9DDD-7E4C-14E3-7A04-A9E2DAC43B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77" b="12442"/>
            <a:stretch/>
          </p:blipFill>
          <p:spPr>
            <a:xfrm>
              <a:off x="6793730" y="1400022"/>
              <a:ext cx="497280" cy="477307"/>
            </a:xfrm>
            <a:prstGeom prst="rect">
              <a:avLst/>
            </a:prstGeom>
          </p:spPr>
        </p:pic>
        <p:pic>
          <p:nvPicPr>
            <p:cNvPr id="177" name="Picture 176" descr="A close up of a logo&#10;&#10;Description automatically generated">
              <a:extLst>
                <a:ext uri="{FF2B5EF4-FFF2-40B4-BE49-F238E27FC236}">
                  <a16:creationId xmlns:a16="http://schemas.microsoft.com/office/drawing/2014/main" id="{793AD95F-E7E6-7C08-0731-29757823E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01" b="13057"/>
            <a:stretch/>
          </p:blipFill>
          <p:spPr>
            <a:xfrm>
              <a:off x="8180656" y="424923"/>
              <a:ext cx="487817" cy="470729"/>
            </a:xfrm>
            <a:prstGeom prst="rect">
              <a:avLst/>
            </a:prstGeom>
          </p:spPr>
        </p:pic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BD33A20-11B0-73E2-F849-F358263795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3331" y="2118073"/>
              <a:ext cx="1549495" cy="582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8" name="TextBox 178">
              <a:extLst>
                <a:ext uri="{FF2B5EF4-FFF2-40B4-BE49-F238E27FC236}">
                  <a16:creationId xmlns:a16="http://schemas.microsoft.com/office/drawing/2014/main" id="{E01C1495-A8F7-6594-F9E9-66D721BEF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0083" y="1937716"/>
              <a:ext cx="8332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Curing of King's Evil </a:t>
              </a:r>
            </a:p>
          </p:txBody>
        </p:sp>
        <p:pic>
          <p:nvPicPr>
            <p:cNvPr id="180" name="Picture 179" descr="A close up of a logo&#10;&#10;Description automatically generated">
              <a:extLst>
                <a:ext uri="{FF2B5EF4-FFF2-40B4-BE49-F238E27FC236}">
                  <a16:creationId xmlns:a16="http://schemas.microsoft.com/office/drawing/2014/main" id="{B4698E7A-70CB-5BEA-530A-CDBE2E57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5" t="2800" r="24461" b="15086"/>
            <a:stretch/>
          </p:blipFill>
          <p:spPr>
            <a:xfrm>
              <a:off x="8301989" y="1556721"/>
              <a:ext cx="336722" cy="502407"/>
            </a:xfrm>
            <a:prstGeom prst="rect">
              <a:avLst/>
            </a:prstGeom>
          </p:spPr>
        </p:pic>
        <p:pic>
          <p:nvPicPr>
            <p:cNvPr id="181" name="Picture 180" descr="A close up of a logo&#10;&#10;Description automatically generated">
              <a:extLst>
                <a:ext uri="{FF2B5EF4-FFF2-40B4-BE49-F238E27FC236}">
                  <a16:creationId xmlns:a16="http://schemas.microsoft.com/office/drawing/2014/main" id="{F677E3AF-909F-4C44-1D25-FF895D29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955" y="330493"/>
              <a:ext cx="737334" cy="737334"/>
            </a:xfrm>
            <a:prstGeom prst="rect">
              <a:avLst/>
            </a:prstGeom>
          </p:spPr>
        </p:pic>
        <p:pic>
          <p:nvPicPr>
            <p:cNvPr id="182" name="Picture 181" descr="A close up of a logo&#10;&#10;Description automatically generated">
              <a:extLst>
                <a:ext uri="{FF2B5EF4-FFF2-40B4-BE49-F238E27FC236}">
                  <a16:creationId xmlns:a16="http://schemas.microsoft.com/office/drawing/2014/main" id="{56F7CEEE-D879-3EDA-BD28-29849BA5D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" t="16809" r="5516" b="29332"/>
            <a:stretch/>
          </p:blipFill>
          <p:spPr>
            <a:xfrm>
              <a:off x="5665242" y="3187967"/>
              <a:ext cx="513324" cy="310280"/>
            </a:xfrm>
            <a:prstGeom prst="rect">
              <a:avLst/>
            </a:prstGeom>
          </p:spPr>
        </p:pic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16FE00E-D3F5-3947-5CF9-4B45ED64E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7907" y="2759443"/>
              <a:ext cx="878710" cy="39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3" name="TextBox 184">
              <a:extLst>
                <a:ext uri="{FF2B5EF4-FFF2-40B4-BE49-F238E27FC236}">
                  <a16:creationId xmlns:a16="http://schemas.microsoft.com/office/drawing/2014/main" id="{42439EB4-ACC9-7797-F700-D0C433A25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6786" y="2856020"/>
              <a:ext cx="8332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>
                  <a:latin typeface="Adobe Fan Heiti Std B" pitchFamily="34" charset="-128"/>
                  <a:ea typeface="Adobe Fan Heiti Std B" pitchFamily="34" charset="-128"/>
                </a:rPr>
                <a:t>Folk remedies</a:t>
              </a:r>
            </a:p>
          </p:txBody>
        </p:sp>
        <p:pic>
          <p:nvPicPr>
            <p:cNvPr id="186" name="Picture 185" descr="A close up of a logo&#10;&#10;Description automatically generated">
              <a:extLst>
                <a:ext uri="{FF2B5EF4-FFF2-40B4-BE49-F238E27FC236}">
                  <a16:creationId xmlns:a16="http://schemas.microsoft.com/office/drawing/2014/main" id="{54E012FD-F08B-C50F-CB2E-6FA875869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7" t="1" r="24050" b="16641"/>
            <a:stretch/>
          </p:blipFill>
          <p:spPr>
            <a:xfrm>
              <a:off x="7257325" y="2445670"/>
              <a:ext cx="268437" cy="424250"/>
            </a:xfrm>
            <a:prstGeom prst="rect">
              <a:avLst/>
            </a:prstGeom>
          </p:spPr>
        </p:pic>
        <p:pic>
          <p:nvPicPr>
            <p:cNvPr id="187" name="Picture 186" descr="A close up of a logo&#10;&#10;Description automatically generated">
              <a:extLst>
                <a:ext uri="{FF2B5EF4-FFF2-40B4-BE49-F238E27FC236}">
                  <a16:creationId xmlns:a16="http://schemas.microsoft.com/office/drawing/2014/main" id="{959793C7-3B84-70E2-0D52-D4B3BA792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1" t="2801" r="9173" b="18025"/>
            <a:stretch/>
          </p:blipFill>
          <p:spPr>
            <a:xfrm>
              <a:off x="5710389" y="2438616"/>
              <a:ext cx="564927" cy="540803"/>
            </a:xfrm>
            <a:prstGeom prst="rect">
              <a:avLst/>
            </a:prstGeom>
          </p:spPr>
        </p:pic>
        <p:pic>
          <p:nvPicPr>
            <p:cNvPr id="188" name="Picture 187" descr="A close up of a logo&#10;&#10;Description automatically generated">
              <a:extLst>
                <a:ext uri="{FF2B5EF4-FFF2-40B4-BE49-F238E27FC236}">
                  <a16:creationId xmlns:a16="http://schemas.microsoft.com/office/drawing/2014/main" id="{9B49AD9C-4961-11E1-24F8-1ED630D68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6" b="14512"/>
            <a:stretch/>
          </p:blipFill>
          <p:spPr>
            <a:xfrm>
              <a:off x="4045454" y="6360664"/>
              <a:ext cx="452008" cy="420040"/>
            </a:xfrm>
            <a:prstGeom prst="rect">
              <a:avLst/>
            </a:prstGeom>
          </p:spPr>
        </p:pic>
      </p:grpSp>
      <p:pic>
        <p:nvPicPr>
          <p:cNvPr id="3206" name="Picture 131">
            <a:extLst>
              <a:ext uri="{FF2B5EF4-FFF2-40B4-BE49-F238E27FC236}">
                <a16:creationId xmlns:a16="http://schemas.microsoft.com/office/drawing/2014/main" id="{30424B62-6C8F-5C30-69A1-F3ED4FE1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7751763"/>
            <a:ext cx="202723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1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7E37BD-E433-FAA6-45B2-A9F144ADD106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16" y="8435768"/>
            <a:ext cx="1145676" cy="11456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9">
            <a:extLst>
              <a:ext uri="{FF2B5EF4-FFF2-40B4-BE49-F238E27FC236}">
                <a16:creationId xmlns:a16="http://schemas.microsoft.com/office/drawing/2014/main" id="{467EA476-6473-B9F7-32BF-8F90123DE8E1}"/>
              </a:ext>
            </a:extLst>
          </p:cNvPr>
          <p:cNvSpPr/>
          <p:nvPr/>
        </p:nvSpPr>
        <p:spPr>
          <a:xfrm flipH="1">
            <a:off x="12260263" y="1428750"/>
            <a:ext cx="46037" cy="63531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099" name="TextBox 8">
            <a:extLst>
              <a:ext uri="{FF2B5EF4-FFF2-40B4-BE49-F238E27FC236}">
                <a16:creationId xmlns:a16="http://schemas.microsoft.com/office/drawing/2014/main" id="{2E47728C-D4EB-DE98-9C46-E92AF06F0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169863"/>
            <a:ext cx="429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0070C0"/>
                </a:solidFill>
                <a:latin typeface="Arial Narrow" panose="020B0606020202030204" pitchFamily="34" charset="0"/>
              </a:rPr>
              <a:t>INDUSTRIAL/C20th</a:t>
            </a:r>
          </a:p>
        </p:txBody>
      </p:sp>
      <p:sp>
        <p:nvSpPr>
          <p:cNvPr id="4100" name="TextBox 9">
            <a:extLst>
              <a:ext uri="{FF2B5EF4-FFF2-40B4-BE49-F238E27FC236}">
                <a16:creationId xmlns:a16="http://schemas.microsoft.com/office/drawing/2014/main" id="{01E8D94F-E55F-1E6C-506F-E56F1419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88" y="685800"/>
            <a:ext cx="4294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0070C0"/>
                </a:solidFill>
                <a:latin typeface="Arial Narrow" panose="020B0606020202030204" pitchFamily="34" charset="0"/>
              </a:rPr>
              <a:t>MEDICINE THROUGH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557A4A-EB3C-8982-9556-2A9AC2EC313A}"/>
              </a:ext>
            </a:extLst>
          </p:cNvPr>
          <p:cNvGrpSpPr/>
          <p:nvPr/>
        </p:nvGrpSpPr>
        <p:grpSpPr>
          <a:xfrm>
            <a:off x="11964194" y="1338794"/>
            <a:ext cx="672626" cy="814940"/>
            <a:chOff x="11490325" y="1419225"/>
            <a:chExt cx="1079500" cy="13382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C450F1A-DDE4-5E32-351A-7E9A20923711}"/>
                </a:ext>
              </a:extLst>
            </p:cNvPr>
            <p:cNvSpPr/>
            <p:nvPr/>
          </p:nvSpPr>
          <p:spPr>
            <a:xfrm>
              <a:off x="11490325" y="1419225"/>
              <a:ext cx="1079500" cy="1079500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FFFA1104-9FDD-EEAF-1FB5-E058F9EC6598}"/>
                </a:ext>
              </a:extLst>
            </p:cNvPr>
            <p:cNvSpPr/>
            <p:nvPr/>
          </p:nvSpPr>
          <p:spPr>
            <a:xfrm>
              <a:off x="11522075" y="2532063"/>
              <a:ext cx="1017588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JENNER</a:t>
              </a:r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52D7EB3-B137-D04A-BB6A-EF52BF2D53BA}"/>
              </a:ext>
            </a:extLst>
          </p:cNvPr>
          <p:cNvCxnSpPr/>
          <p:nvPr/>
        </p:nvCxnSpPr>
        <p:spPr>
          <a:xfrm>
            <a:off x="5426075" y="504825"/>
            <a:ext cx="7029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6302E87F-F485-4A31-5C27-1A50D2098562}"/>
              </a:ext>
            </a:extLst>
          </p:cNvPr>
          <p:cNvSpPr/>
          <p:nvPr/>
        </p:nvSpPr>
        <p:spPr>
          <a:xfrm>
            <a:off x="5381625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04" name="TextBox 165">
            <a:extLst>
              <a:ext uri="{FF2B5EF4-FFF2-40B4-BE49-F238E27FC236}">
                <a16:creationId xmlns:a16="http://schemas.microsoft.com/office/drawing/2014/main" id="{69CEE486-4F3F-3704-6C51-9A4C9891E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193675"/>
            <a:ext cx="617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1796-98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C83075A1-6278-AB16-7BB5-7FDAF634C3B4}"/>
              </a:ext>
            </a:extLst>
          </p:cNvPr>
          <p:cNvSpPr/>
          <p:nvPr/>
        </p:nvSpPr>
        <p:spPr>
          <a:xfrm>
            <a:off x="12288838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06" name="TextBox 167">
            <a:extLst>
              <a:ext uri="{FF2B5EF4-FFF2-40B4-BE49-F238E27FC236}">
                <a16:creationId xmlns:a16="http://schemas.microsoft.com/office/drawing/2014/main" id="{80AFB888-11AF-BCD8-7780-99A655CA0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3888" y="185738"/>
            <a:ext cx="61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1878</a:t>
            </a:r>
          </a:p>
        </p:txBody>
      </p:sp>
      <p:sp>
        <p:nvSpPr>
          <p:cNvPr id="4107" name="TextBox 168">
            <a:extLst>
              <a:ext uri="{FF2B5EF4-FFF2-40B4-BE49-F238E27FC236}">
                <a16:creationId xmlns:a16="http://schemas.microsoft.com/office/drawing/2014/main" id="{56BD6D66-9A90-8CC9-9E44-6FF05B0E1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4675" y="608013"/>
            <a:ext cx="735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Second Public Health Act passed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DCD86E6-0D93-12D7-E68A-DD9DA33DD9A2}"/>
              </a:ext>
            </a:extLst>
          </p:cNvPr>
          <p:cNvSpPr/>
          <p:nvPr/>
        </p:nvSpPr>
        <p:spPr>
          <a:xfrm>
            <a:off x="9390063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09" name="TextBox 170">
            <a:extLst>
              <a:ext uri="{FF2B5EF4-FFF2-40B4-BE49-F238E27FC236}">
                <a16:creationId xmlns:a16="http://schemas.microsoft.com/office/drawing/2014/main" id="{7C1B7541-6B42-BE70-059F-3974A63B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175" y="184150"/>
            <a:ext cx="615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1854</a:t>
            </a:r>
          </a:p>
        </p:txBody>
      </p:sp>
      <p:sp>
        <p:nvSpPr>
          <p:cNvPr id="4110" name="TextBox 171">
            <a:extLst>
              <a:ext uri="{FF2B5EF4-FFF2-40B4-BE49-F238E27FC236}">
                <a16:creationId xmlns:a16="http://schemas.microsoft.com/office/drawing/2014/main" id="{6F94D8CB-0556-F20C-2730-4612E33A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988" y="608013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Nightingale publishes ‘Notes on Hospitals’</a:t>
            </a:r>
            <a:endParaRPr lang="en-GB" altLang="en-US" sz="8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47BE5C1A-DF8A-4C9A-DBA5-F3ED000AA761}"/>
              </a:ext>
            </a:extLst>
          </p:cNvPr>
          <p:cNvSpPr/>
          <p:nvPr/>
        </p:nvSpPr>
        <p:spPr>
          <a:xfrm>
            <a:off x="10791825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12" name="TextBox 173">
            <a:extLst>
              <a:ext uri="{FF2B5EF4-FFF2-40B4-BE49-F238E27FC236}">
                <a16:creationId xmlns:a16="http://schemas.microsoft.com/office/drawing/2014/main" id="{38C21791-FCB5-85B6-AD62-FF4E49C2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7350" y="195263"/>
            <a:ext cx="615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1861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2542096-85A2-2D3C-D1E2-9C9DCE96D172}"/>
              </a:ext>
            </a:extLst>
          </p:cNvPr>
          <p:cNvSpPr/>
          <p:nvPr/>
        </p:nvSpPr>
        <p:spPr>
          <a:xfrm>
            <a:off x="6654800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14" name="TextBox 176">
            <a:extLst>
              <a:ext uri="{FF2B5EF4-FFF2-40B4-BE49-F238E27FC236}">
                <a16:creationId xmlns:a16="http://schemas.microsoft.com/office/drawing/2014/main" id="{85BD988F-FE8E-87A1-2777-30D28C8D0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185738"/>
            <a:ext cx="857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1842</a:t>
            </a:r>
          </a:p>
        </p:txBody>
      </p:sp>
      <p:sp>
        <p:nvSpPr>
          <p:cNvPr id="4115" name="TextBox 181">
            <a:extLst>
              <a:ext uri="{FF2B5EF4-FFF2-40B4-BE49-F238E27FC236}">
                <a16:creationId xmlns:a16="http://schemas.microsoft.com/office/drawing/2014/main" id="{CAB55831-D1EA-FD1F-D05B-CBAE17FA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633413"/>
            <a:ext cx="85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Smallpox vaccine discovered by Jenner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4" name="Table 184">
            <a:extLst>
              <a:ext uri="{FF2B5EF4-FFF2-40B4-BE49-F238E27FC236}">
                <a16:creationId xmlns:a16="http://schemas.microsoft.com/office/drawing/2014/main" id="{AE76D40C-D53B-4BDC-0779-C09E5C2AF4A6}"/>
              </a:ext>
            </a:extLst>
          </p:cNvPr>
          <p:cNvGraphicFramePr>
            <a:graphicFrameLocks noGrp="1"/>
          </p:cNvGraphicFramePr>
          <p:nvPr/>
        </p:nvGraphicFramePr>
        <p:xfrm>
          <a:off x="4257675" y="8428038"/>
          <a:ext cx="6943725" cy="108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74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Which individuals were significant for what developments?</a:t>
                      </a:r>
                    </a:p>
                  </a:txBody>
                  <a:tcPr marL="91421" marR="9142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Who supported and who opposed developments? Why?</a:t>
                      </a:r>
                    </a:p>
                  </a:txBody>
                  <a:tcPr marL="91421" marR="9142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What changes or developments in society helped medical progress?</a:t>
                      </a:r>
                    </a:p>
                  </a:txBody>
                  <a:tcPr marL="91421" marR="9142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How did new technologies help medicine to progress?</a:t>
                      </a:r>
                    </a:p>
                  </a:txBody>
                  <a:tcPr marL="91421" marR="9142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What had changed from the Renaissance period?</a:t>
                      </a:r>
                    </a:p>
                  </a:txBody>
                  <a:tcPr marL="91421" marR="9142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F9C9A83A-64BB-4191-844F-AA833E03C111}"/>
              </a:ext>
            </a:extLst>
          </p:cNvPr>
          <p:cNvSpPr/>
          <p:nvPr/>
        </p:nvSpPr>
        <p:spPr>
          <a:xfrm>
            <a:off x="7988300" y="4238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31" name="TextBox 170">
            <a:extLst>
              <a:ext uri="{FF2B5EF4-FFF2-40B4-BE49-F238E27FC236}">
                <a16:creationId xmlns:a16="http://schemas.microsoft.com/office/drawing/2014/main" id="{9EE51944-71BD-8520-1678-92C3A04B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238" y="184150"/>
            <a:ext cx="615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1848</a:t>
            </a:r>
          </a:p>
        </p:txBody>
      </p:sp>
      <p:sp>
        <p:nvSpPr>
          <p:cNvPr id="4132" name="TextBox 171">
            <a:extLst>
              <a:ext uri="{FF2B5EF4-FFF2-40B4-BE49-F238E27FC236}">
                <a16:creationId xmlns:a16="http://schemas.microsoft.com/office/drawing/2014/main" id="{4DC465EB-9429-7568-8CF7-16E160CC4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608013"/>
            <a:ext cx="76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John Snow links water and Cholera</a:t>
            </a:r>
            <a:endParaRPr lang="en-GB" altLang="en-US" sz="8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133" name="Picture 2">
            <a:extLst>
              <a:ext uri="{FF2B5EF4-FFF2-40B4-BE49-F238E27FC236}">
                <a16:creationId xmlns:a16="http://schemas.microsoft.com/office/drawing/2014/main" id="{EEDA0F8C-D2E0-6959-807E-656453E9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7943850"/>
            <a:ext cx="16827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84" descr="A close up of a logo&#10;&#10;Description automatically generated">
            <a:extLst>
              <a:ext uri="{FF2B5EF4-FFF2-40B4-BE49-F238E27FC236}">
                <a16:creationId xmlns:a16="http://schemas.microsoft.com/office/drawing/2014/main" id="{E931145E-87BA-E8AB-5FA8-6D8FF3C06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" y="2140"/>
            <a:ext cx="1212849" cy="1212849"/>
          </a:xfrm>
          <a:prstGeom prst="rect">
            <a:avLst/>
          </a:prstGeom>
        </p:spPr>
      </p:pic>
      <p:grpSp>
        <p:nvGrpSpPr>
          <p:cNvPr id="4135" name="Group 188">
            <a:extLst>
              <a:ext uri="{FF2B5EF4-FFF2-40B4-BE49-F238E27FC236}">
                <a16:creationId xmlns:a16="http://schemas.microsoft.com/office/drawing/2014/main" id="{CDEB0B9A-1471-C390-6FFE-1EB5650E8B55}"/>
              </a:ext>
            </a:extLst>
          </p:cNvPr>
          <p:cNvGrpSpPr>
            <a:grpSpLocks/>
          </p:cNvGrpSpPr>
          <p:nvPr/>
        </p:nvGrpSpPr>
        <p:grpSpPr bwMode="auto">
          <a:xfrm>
            <a:off x="11969750" y="7010400"/>
            <a:ext cx="671513" cy="815975"/>
            <a:chOff x="11490325" y="1419225"/>
            <a:chExt cx="1079500" cy="1338263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E7C010F-1430-5469-A0D8-95CB51AFACB9}"/>
                </a:ext>
              </a:extLst>
            </p:cNvPr>
            <p:cNvSpPr/>
            <p:nvPr/>
          </p:nvSpPr>
          <p:spPr>
            <a:xfrm>
              <a:off x="11490325" y="1419225"/>
              <a:ext cx="1079500" cy="1080505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6ED4A49-668B-60AB-047D-2AD71C1E9AA4}"/>
                </a:ext>
              </a:extLst>
            </p:cNvPr>
            <p:cNvSpPr/>
            <p:nvPr/>
          </p:nvSpPr>
          <p:spPr>
            <a:xfrm>
              <a:off x="11520949" y="2530973"/>
              <a:ext cx="1018252" cy="2265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KOCH</a:t>
              </a:r>
            </a:p>
          </p:txBody>
        </p:sp>
      </p:grpSp>
      <p:grpSp>
        <p:nvGrpSpPr>
          <p:cNvPr id="4136" name="Group 191">
            <a:extLst>
              <a:ext uri="{FF2B5EF4-FFF2-40B4-BE49-F238E27FC236}">
                <a16:creationId xmlns:a16="http://schemas.microsoft.com/office/drawing/2014/main" id="{4745B4A7-05D6-02A8-B4F3-7EFEC308A43B}"/>
              </a:ext>
            </a:extLst>
          </p:cNvPr>
          <p:cNvGrpSpPr>
            <a:grpSpLocks/>
          </p:cNvGrpSpPr>
          <p:nvPr/>
        </p:nvGrpSpPr>
        <p:grpSpPr bwMode="auto">
          <a:xfrm>
            <a:off x="11964988" y="5146675"/>
            <a:ext cx="671512" cy="814388"/>
            <a:chOff x="11490325" y="1419225"/>
            <a:chExt cx="1079500" cy="1338263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ED3AD2AF-C5B5-D00F-7000-53AD819C0388}"/>
                </a:ext>
              </a:extLst>
            </p:cNvPr>
            <p:cNvSpPr/>
            <p:nvPr/>
          </p:nvSpPr>
          <p:spPr>
            <a:xfrm>
              <a:off x="11490325" y="1419225"/>
              <a:ext cx="1079500" cy="1080001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AC58FA9-58D2-D72D-16D0-84ED3EDCCAB9}"/>
                </a:ext>
              </a:extLst>
            </p:cNvPr>
            <p:cNvSpPr/>
            <p:nvPr/>
          </p:nvSpPr>
          <p:spPr>
            <a:xfrm>
              <a:off x="11520949" y="2533140"/>
              <a:ext cx="1018252" cy="2243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PASTEUR</a:t>
              </a:r>
            </a:p>
          </p:txBody>
        </p:sp>
      </p:grpSp>
      <p:grpSp>
        <p:nvGrpSpPr>
          <p:cNvPr id="4137" name="Group 194">
            <a:extLst>
              <a:ext uri="{FF2B5EF4-FFF2-40B4-BE49-F238E27FC236}">
                <a16:creationId xmlns:a16="http://schemas.microsoft.com/office/drawing/2014/main" id="{63948DF7-FDBF-B121-E53D-E20E75B41D31}"/>
              </a:ext>
            </a:extLst>
          </p:cNvPr>
          <p:cNvGrpSpPr>
            <a:grpSpLocks/>
          </p:cNvGrpSpPr>
          <p:nvPr/>
        </p:nvGrpSpPr>
        <p:grpSpPr bwMode="auto">
          <a:xfrm>
            <a:off x="11969750" y="6099175"/>
            <a:ext cx="673100" cy="814388"/>
            <a:chOff x="11490325" y="1419225"/>
            <a:chExt cx="1079500" cy="1338263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9E2D203B-C19D-13F9-E2F2-AEFAF5F9B400}"/>
                </a:ext>
              </a:extLst>
            </p:cNvPr>
            <p:cNvSpPr/>
            <p:nvPr/>
          </p:nvSpPr>
          <p:spPr>
            <a:xfrm>
              <a:off x="11490325" y="1419225"/>
              <a:ext cx="1079500" cy="1080001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AA15133-F2F8-31A2-8DD9-7468C196ACE6}"/>
                </a:ext>
              </a:extLst>
            </p:cNvPr>
            <p:cNvSpPr/>
            <p:nvPr/>
          </p:nvSpPr>
          <p:spPr>
            <a:xfrm>
              <a:off x="11520877" y="2533140"/>
              <a:ext cx="1018396" cy="2243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LISTER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72EF6B8-E886-A5A3-69EA-6E44955A8FE8}"/>
              </a:ext>
            </a:extLst>
          </p:cNvPr>
          <p:cNvGrpSpPr/>
          <p:nvPr/>
        </p:nvGrpSpPr>
        <p:grpSpPr>
          <a:xfrm>
            <a:off x="11985068" y="2326288"/>
            <a:ext cx="672626" cy="814940"/>
            <a:chOff x="11490325" y="1419225"/>
            <a:chExt cx="1079500" cy="1338263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3F82650-67F7-437A-2AD4-4D2DB3102A28}"/>
                </a:ext>
              </a:extLst>
            </p:cNvPr>
            <p:cNvSpPr/>
            <p:nvPr/>
          </p:nvSpPr>
          <p:spPr>
            <a:xfrm>
              <a:off x="11490325" y="1419225"/>
              <a:ext cx="1079500" cy="1079500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3065650-8BF7-D39C-7384-F4744CE4A2E8}"/>
                </a:ext>
              </a:extLst>
            </p:cNvPr>
            <p:cNvSpPr/>
            <p:nvPr/>
          </p:nvSpPr>
          <p:spPr>
            <a:xfrm>
              <a:off x="11522075" y="2532063"/>
              <a:ext cx="1017588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SIMPSON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224133F-AD72-BE35-4688-00F2007FF18A}"/>
              </a:ext>
            </a:extLst>
          </p:cNvPr>
          <p:cNvGrpSpPr/>
          <p:nvPr/>
        </p:nvGrpSpPr>
        <p:grpSpPr>
          <a:xfrm>
            <a:off x="11964194" y="3267107"/>
            <a:ext cx="672626" cy="814940"/>
            <a:chOff x="11490325" y="1419225"/>
            <a:chExt cx="1079500" cy="1338263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ED7B3F31-11C0-6E87-AC1E-346D4BBCF482}"/>
                </a:ext>
              </a:extLst>
            </p:cNvPr>
            <p:cNvSpPr/>
            <p:nvPr/>
          </p:nvSpPr>
          <p:spPr>
            <a:xfrm>
              <a:off x="11490325" y="1419225"/>
              <a:ext cx="1079500" cy="1079500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1AEF4097-3CBE-8D50-8FF1-75573CFA5FDA}"/>
                </a:ext>
              </a:extLst>
            </p:cNvPr>
            <p:cNvSpPr/>
            <p:nvPr/>
          </p:nvSpPr>
          <p:spPr>
            <a:xfrm>
              <a:off x="11522075" y="2532063"/>
              <a:ext cx="1017588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SNOW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CC8507F-A228-1ABE-52FB-28A93874BFA8}"/>
              </a:ext>
            </a:extLst>
          </p:cNvPr>
          <p:cNvGrpSpPr/>
          <p:nvPr/>
        </p:nvGrpSpPr>
        <p:grpSpPr>
          <a:xfrm>
            <a:off x="11917462" y="4206821"/>
            <a:ext cx="764163" cy="819657"/>
            <a:chOff x="11415323" y="1419225"/>
            <a:chExt cx="1226408" cy="1346009"/>
          </a:xfr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3C4470DB-D5B5-D1D5-6BAB-8B5FE3E34FE0}"/>
                </a:ext>
              </a:extLst>
            </p:cNvPr>
            <p:cNvSpPr/>
            <p:nvPr/>
          </p:nvSpPr>
          <p:spPr>
            <a:xfrm>
              <a:off x="11490325" y="1419225"/>
              <a:ext cx="1079500" cy="1079500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C71AFFD-98E2-1874-D763-20424988EDEB}"/>
                </a:ext>
              </a:extLst>
            </p:cNvPr>
            <p:cNvSpPr/>
            <p:nvPr/>
          </p:nvSpPr>
          <p:spPr>
            <a:xfrm>
              <a:off x="11415323" y="2539810"/>
              <a:ext cx="1226408" cy="2254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NIGHTINGLAE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82981D3B-6390-5C64-12DD-5EFF1A376660}"/>
              </a:ext>
            </a:extLst>
          </p:cNvPr>
          <p:cNvSpPr/>
          <p:nvPr/>
        </p:nvSpPr>
        <p:spPr>
          <a:xfrm>
            <a:off x="6034088" y="419100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A35F705D-1D67-2AF3-4446-1D95973E05BF}"/>
              </a:ext>
            </a:extLst>
          </p:cNvPr>
          <p:cNvSpPr/>
          <p:nvPr/>
        </p:nvSpPr>
        <p:spPr>
          <a:xfrm>
            <a:off x="7302500" y="419100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4E5E01F-265D-E963-879C-351EE84E4EEE}"/>
              </a:ext>
            </a:extLst>
          </p:cNvPr>
          <p:cNvSpPr/>
          <p:nvPr/>
        </p:nvSpPr>
        <p:spPr>
          <a:xfrm>
            <a:off x="8647113" y="419100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1A32CA-117B-751D-E1A1-4C95CD6BE42A}"/>
              </a:ext>
            </a:extLst>
          </p:cNvPr>
          <p:cNvSpPr/>
          <p:nvPr/>
        </p:nvSpPr>
        <p:spPr>
          <a:xfrm>
            <a:off x="10153650" y="428625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6D5CF2EB-64B9-70A3-D3AD-1406DDC1DF35}"/>
              </a:ext>
            </a:extLst>
          </p:cNvPr>
          <p:cNvSpPr/>
          <p:nvPr/>
        </p:nvSpPr>
        <p:spPr>
          <a:xfrm>
            <a:off x="11576050" y="419100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46" name="TextBox 165">
            <a:extLst>
              <a:ext uri="{FF2B5EF4-FFF2-40B4-BE49-F238E27FC236}">
                <a16:creationId xmlns:a16="http://schemas.microsoft.com/office/drawing/2014/main" id="{5D493265-3770-EBF0-756A-4CC0A130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184150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1803</a:t>
            </a:r>
          </a:p>
        </p:txBody>
      </p:sp>
      <p:sp>
        <p:nvSpPr>
          <p:cNvPr id="4147" name="TextBox 165">
            <a:extLst>
              <a:ext uri="{FF2B5EF4-FFF2-40B4-BE49-F238E27FC236}">
                <a16:creationId xmlns:a16="http://schemas.microsoft.com/office/drawing/2014/main" id="{7E56E2D8-96C6-A12C-F21D-F976C966C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192088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1847</a:t>
            </a:r>
          </a:p>
        </p:txBody>
      </p:sp>
      <p:sp>
        <p:nvSpPr>
          <p:cNvPr id="4148" name="TextBox 165">
            <a:extLst>
              <a:ext uri="{FF2B5EF4-FFF2-40B4-BE49-F238E27FC236}">
                <a16:creationId xmlns:a16="http://schemas.microsoft.com/office/drawing/2014/main" id="{495F0165-06EF-4B14-AD3D-9E379913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188913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1854</a:t>
            </a:r>
          </a:p>
        </p:txBody>
      </p:sp>
      <p:sp>
        <p:nvSpPr>
          <p:cNvPr id="4149" name="TextBox 165">
            <a:extLst>
              <a:ext uri="{FF2B5EF4-FFF2-40B4-BE49-F238E27FC236}">
                <a16:creationId xmlns:a16="http://schemas.microsoft.com/office/drawing/2014/main" id="{3F0162E9-3413-002A-D81F-65C3C4D5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25" y="184150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1859</a:t>
            </a:r>
          </a:p>
        </p:txBody>
      </p:sp>
      <p:sp>
        <p:nvSpPr>
          <p:cNvPr id="4150" name="TextBox 165">
            <a:extLst>
              <a:ext uri="{FF2B5EF4-FFF2-40B4-BE49-F238E27FC236}">
                <a16:creationId xmlns:a16="http://schemas.microsoft.com/office/drawing/2014/main" id="{000B7AEA-A850-7CED-807C-7428F8CA8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7775" y="192088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1865</a:t>
            </a:r>
          </a:p>
        </p:txBody>
      </p:sp>
      <p:sp>
        <p:nvSpPr>
          <p:cNvPr id="4151" name="TextBox 181">
            <a:extLst>
              <a:ext uri="{FF2B5EF4-FFF2-40B4-BE49-F238E27FC236}">
                <a16:creationId xmlns:a16="http://schemas.microsoft.com/office/drawing/2014/main" id="{A1AE0FFF-4BE4-9433-E5FF-9B629485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647700"/>
            <a:ext cx="71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Royal Jennerian Society established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52" name="TextBox 181">
            <a:extLst>
              <a:ext uri="{FF2B5EF4-FFF2-40B4-BE49-F238E27FC236}">
                <a16:creationId xmlns:a16="http://schemas.microsoft.com/office/drawing/2014/main" id="{B632D566-6188-DC57-7357-B316F9743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627063"/>
            <a:ext cx="66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Ether first used as an anaesthetic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53" name="TextBox 181">
            <a:extLst>
              <a:ext uri="{FF2B5EF4-FFF2-40B4-BE49-F238E27FC236}">
                <a16:creationId xmlns:a16="http://schemas.microsoft.com/office/drawing/2014/main" id="{223C6B6A-FB2D-CB4F-E5A7-2B6A65D8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622300"/>
            <a:ext cx="85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Chloroform effects discovered by Simpson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54" name="TextBox 181">
            <a:extLst>
              <a:ext uri="{FF2B5EF4-FFF2-40B4-BE49-F238E27FC236}">
                <a16:creationId xmlns:a16="http://schemas.microsoft.com/office/drawing/2014/main" id="{33AD4054-8F9A-2CF1-69D5-5BB5695C1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113" y="631825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Nightingale works in the Crimean War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55" name="TextBox 181">
            <a:extLst>
              <a:ext uri="{FF2B5EF4-FFF2-40B4-BE49-F238E27FC236}">
                <a16:creationId xmlns:a16="http://schemas.microsoft.com/office/drawing/2014/main" id="{56A30665-D94A-D032-44A0-331FE1AB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9088" y="614363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Germ Theory discovered by Louis Pasteur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56" name="TextBox 181">
            <a:extLst>
              <a:ext uri="{FF2B5EF4-FFF2-40B4-BE49-F238E27FC236}">
                <a16:creationId xmlns:a16="http://schemas.microsoft.com/office/drawing/2014/main" id="{A24E25B8-2E32-F078-D90F-7EB0A9630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975" y="619125"/>
            <a:ext cx="85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Joseph Lister uses Carbolic Acid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57" name="TextBox 168">
            <a:extLst>
              <a:ext uri="{FF2B5EF4-FFF2-40B4-BE49-F238E27FC236}">
                <a16:creationId xmlns:a16="http://schemas.microsoft.com/office/drawing/2014/main" id="{EAF37E7D-D896-EA23-008F-3603C19B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631825"/>
            <a:ext cx="735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First Public Health Act passed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158" name="Group 63">
            <a:extLst>
              <a:ext uri="{FF2B5EF4-FFF2-40B4-BE49-F238E27FC236}">
                <a16:creationId xmlns:a16="http://schemas.microsoft.com/office/drawing/2014/main" id="{C3659E32-353D-F61F-829B-143A9F46F68B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1376363"/>
            <a:ext cx="8774112" cy="6846887"/>
            <a:chOff x="-42881" y="572647"/>
            <a:chExt cx="12483755" cy="8842481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373B761-BE13-7511-C6C2-121C0B4D6D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1419" y="7055357"/>
              <a:ext cx="56468" cy="4448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FB60D62-3444-477B-8DAE-C8F69D1E4B0A}"/>
                </a:ext>
              </a:extLst>
            </p:cNvPr>
            <p:cNvSpPr/>
            <p:nvPr/>
          </p:nvSpPr>
          <p:spPr>
            <a:xfrm>
              <a:off x="6893542" y="7205020"/>
              <a:ext cx="935096" cy="9348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FBE0B30-3BD1-6A5A-9FF4-3B7BCEA7D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98425" y="6544858"/>
              <a:ext cx="144556" cy="5863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3498BAB-E265-01B8-AB51-D2080FF86C9D}"/>
                </a:ext>
              </a:extLst>
            </p:cNvPr>
            <p:cNvSpPr/>
            <p:nvPr/>
          </p:nvSpPr>
          <p:spPr>
            <a:xfrm>
              <a:off x="9290008" y="5739133"/>
              <a:ext cx="935096" cy="9348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5B5AB24-909D-52B9-63CE-BD846411827B}"/>
                </a:ext>
              </a:extLst>
            </p:cNvPr>
            <p:cNvCxnSpPr>
              <a:cxnSpLocks/>
            </p:cNvCxnSpPr>
            <p:nvPr/>
          </p:nvCxnSpPr>
          <p:spPr>
            <a:xfrm>
              <a:off x="4070185" y="7405939"/>
              <a:ext cx="160367" cy="3054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4AD5BB2-B6EB-D92C-3D30-0B48ADC8EE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5745" y="7282927"/>
              <a:ext cx="458514" cy="3054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3B08782-1DC8-0C1F-7BA0-0E313D97B0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2657" y="5790387"/>
              <a:ext cx="650501" cy="20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347474A-9AF3-F410-7526-5F19E2786601}"/>
                </a:ext>
              </a:extLst>
            </p:cNvPr>
            <p:cNvSpPr/>
            <p:nvPr/>
          </p:nvSpPr>
          <p:spPr>
            <a:xfrm>
              <a:off x="3013120" y="5583318"/>
              <a:ext cx="686640" cy="686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  <p:pic>
          <p:nvPicPr>
            <p:cNvPr id="73" name="Picture 72" descr="A close up of a logo&#10;&#10;Description automatically generated">
              <a:extLst>
                <a:ext uri="{FF2B5EF4-FFF2-40B4-BE49-F238E27FC236}">
                  <a16:creationId xmlns:a16="http://schemas.microsoft.com/office/drawing/2014/main" id="{CE0C6A9D-3AA3-EDC4-5EDA-5910C7703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70"/>
            <a:stretch/>
          </p:blipFill>
          <p:spPr>
            <a:xfrm>
              <a:off x="3081781" y="5635957"/>
              <a:ext cx="624526" cy="522912"/>
            </a:xfrm>
            <a:prstGeom prst="rect">
              <a:avLst/>
            </a:prstGeom>
          </p:spPr>
        </p:pic>
        <p:pic>
          <p:nvPicPr>
            <p:cNvPr id="74" name="Picture 73" descr="A close up of a logo&#10;&#10;Description automatically generated">
              <a:extLst>
                <a:ext uri="{FF2B5EF4-FFF2-40B4-BE49-F238E27FC236}">
                  <a16:creationId xmlns:a16="http://schemas.microsoft.com/office/drawing/2014/main" id="{86CF945E-7EE3-5C75-6957-9258D2B0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78"/>
            <a:stretch/>
          </p:blipFill>
          <p:spPr>
            <a:xfrm>
              <a:off x="4977451" y="2068269"/>
              <a:ext cx="781737" cy="677158"/>
            </a:xfrm>
            <a:prstGeom prst="rect">
              <a:avLst/>
            </a:prstGeom>
          </p:spPr>
        </p:pic>
        <p:sp>
          <p:nvSpPr>
            <p:cNvPr id="4265" name="TextBox 74">
              <a:extLst>
                <a:ext uri="{FF2B5EF4-FFF2-40B4-BE49-F238E27FC236}">
                  <a16:creationId xmlns:a16="http://schemas.microsoft.com/office/drawing/2014/main" id="{8991FE10-24E3-BB07-1CF8-DA2B2A750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2500" y="2696597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James Simpson</a:t>
              </a:r>
            </a:p>
          </p:txBody>
        </p:sp>
        <p:sp>
          <p:nvSpPr>
            <p:cNvPr id="4266" name="TextBox 75">
              <a:extLst>
                <a:ext uri="{FF2B5EF4-FFF2-40B4-BE49-F238E27FC236}">
                  <a16:creationId xmlns:a16="http://schemas.microsoft.com/office/drawing/2014/main" id="{5BC4A87B-7368-1565-8CA6-67A921C61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265283">
              <a:off x="6647659" y="2214670"/>
              <a:ext cx="1082040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John Snow</a:t>
              </a:r>
            </a:p>
          </p:txBody>
        </p:sp>
        <p:pic>
          <p:nvPicPr>
            <p:cNvPr id="77" name="Picture 76" descr="A close up of a logo&#10;&#10;Description automatically generated">
              <a:extLst>
                <a:ext uri="{FF2B5EF4-FFF2-40B4-BE49-F238E27FC236}">
                  <a16:creationId xmlns:a16="http://schemas.microsoft.com/office/drawing/2014/main" id="{19E6695A-6E6A-145A-A405-1C7F12A00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07"/>
            <a:stretch/>
          </p:blipFill>
          <p:spPr>
            <a:xfrm>
              <a:off x="7579707" y="2685809"/>
              <a:ext cx="656195" cy="563624"/>
            </a:xfrm>
            <a:prstGeom prst="rect">
              <a:avLst/>
            </a:prstGeom>
          </p:spPr>
        </p:pic>
        <p:sp>
          <p:nvSpPr>
            <p:cNvPr id="4268" name="TextBox 77">
              <a:extLst>
                <a:ext uri="{FF2B5EF4-FFF2-40B4-BE49-F238E27FC236}">
                  <a16:creationId xmlns:a16="http://schemas.microsoft.com/office/drawing/2014/main" id="{75AAD416-C593-2988-4885-00512E742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4748" y="2968977"/>
              <a:ext cx="928812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Individuals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BE074E0-8339-8888-055D-8EF48D322765}"/>
                </a:ext>
              </a:extLst>
            </p:cNvPr>
            <p:cNvSpPr/>
            <p:nvPr/>
          </p:nvSpPr>
          <p:spPr>
            <a:xfrm>
              <a:off x="5872616" y="4445461"/>
              <a:ext cx="1160964" cy="1160409"/>
            </a:xfrm>
            <a:prstGeom prst="ellips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80" name="Picture 79" descr="A close up of a logo&#10;&#10;Description automatically generated">
              <a:extLst>
                <a:ext uri="{FF2B5EF4-FFF2-40B4-BE49-F238E27FC236}">
                  <a16:creationId xmlns:a16="http://schemas.microsoft.com/office/drawing/2014/main" id="{7864803A-9297-50CF-BF58-B38295869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6" t="4939" r="10044" b="17686"/>
            <a:stretch/>
          </p:blipFill>
          <p:spPr>
            <a:xfrm>
              <a:off x="6214342" y="4996983"/>
              <a:ext cx="525315" cy="518324"/>
            </a:xfrm>
            <a:prstGeom prst="rect">
              <a:avLst/>
            </a:prstGeom>
          </p:spPr>
        </p:pic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4E72546-1556-5D6A-A43C-12D2CD31EA5B}"/>
                </a:ext>
              </a:extLst>
            </p:cNvPr>
            <p:cNvSpPr/>
            <p:nvPr/>
          </p:nvSpPr>
          <p:spPr>
            <a:xfrm>
              <a:off x="5872616" y="2844261"/>
              <a:ext cx="1160964" cy="1160409"/>
            </a:xfrm>
            <a:prstGeom prst="ellips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C9A4B48-848A-7A93-36A8-6E919F2461FE}"/>
                </a:ext>
              </a:extLst>
            </p:cNvPr>
            <p:cNvSpPr/>
            <p:nvPr/>
          </p:nvSpPr>
          <p:spPr>
            <a:xfrm>
              <a:off x="7313658" y="3639735"/>
              <a:ext cx="1163224" cy="1160409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6AF29AB-BF75-79F8-2504-987213DB8DAD}"/>
                </a:ext>
              </a:extLst>
            </p:cNvPr>
            <p:cNvSpPr/>
            <p:nvPr/>
          </p:nvSpPr>
          <p:spPr>
            <a:xfrm>
              <a:off x="7243639" y="5515661"/>
              <a:ext cx="1160964" cy="116246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67B3875-DFA5-EEC0-C33D-BB5BB012E51A}"/>
                </a:ext>
              </a:extLst>
            </p:cNvPr>
            <p:cNvSpPr/>
            <p:nvPr/>
          </p:nvSpPr>
          <p:spPr>
            <a:xfrm>
              <a:off x="5872616" y="6044611"/>
              <a:ext cx="1160964" cy="116246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91B41B3-7A24-D1AB-F2D9-159B5ECC35DA}"/>
                </a:ext>
              </a:extLst>
            </p:cNvPr>
            <p:cNvSpPr/>
            <p:nvPr/>
          </p:nvSpPr>
          <p:spPr>
            <a:xfrm>
              <a:off x="4499335" y="5560765"/>
              <a:ext cx="1163224" cy="116246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32167D3-590F-4AFA-9ECF-0F012A014DCC}"/>
                </a:ext>
              </a:extLst>
            </p:cNvPr>
            <p:cNvSpPr/>
            <p:nvPr/>
          </p:nvSpPr>
          <p:spPr>
            <a:xfrm>
              <a:off x="4334452" y="3652037"/>
              <a:ext cx="1160964" cy="1162459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F789DFA-5775-CE43-9500-3045CB638575}"/>
                </a:ext>
              </a:extLst>
            </p:cNvPr>
            <p:cNvCxnSpPr>
              <a:stCxn id="79" idx="0"/>
              <a:endCxn id="81" idx="4"/>
            </p:cNvCxnSpPr>
            <p:nvPr/>
          </p:nvCxnSpPr>
          <p:spPr>
            <a:xfrm flipV="1">
              <a:off x="6453099" y="4004670"/>
              <a:ext cx="0" cy="4407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DFC09A2-2783-1DC7-ACD0-C446BE9AE46D}"/>
                </a:ext>
              </a:extLst>
            </p:cNvPr>
            <p:cNvCxnSpPr>
              <a:cxnSpLocks/>
              <a:stCxn id="79" idx="7"/>
            </p:cNvCxnSpPr>
            <p:nvPr/>
          </p:nvCxnSpPr>
          <p:spPr>
            <a:xfrm flipV="1">
              <a:off x="6864180" y="4412658"/>
              <a:ext cx="449478" cy="2009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47B3002-883E-14D0-85CF-1F08EE1B2980}"/>
                </a:ext>
              </a:extLst>
            </p:cNvPr>
            <p:cNvCxnSpPr>
              <a:cxnSpLocks/>
              <a:stCxn id="79" idx="5"/>
              <a:endCxn id="83" idx="1"/>
            </p:cNvCxnSpPr>
            <p:nvPr/>
          </p:nvCxnSpPr>
          <p:spPr>
            <a:xfrm>
              <a:off x="6864180" y="5435704"/>
              <a:ext cx="548860" cy="2501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1734741-69E9-9373-E308-1182CE6B59EE}"/>
                </a:ext>
              </a:extLst>
            </p:cNvPr>
            <p:cNvCxnSpPr>
              <a:cxnSpLocks/>
              <a:stCxn id="79" idx="4"/>
              <a:endCxn id="84" idx="0"/>
            </p:cNvCxnSpPr>
            <p:nvPr/>
          </p:nvCxnSpPr>
          <p:spPr>
            <a:xfrm>
              <a:off x="6453099" y="5605870"/>
              <a:ext cx="0" cy="438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48A11A2D-4311-B2BB-E1A0-FF62FDD2C227}"/>
                </a:ext>
              </a:extLst>
            </p:cNvPr>
            <p:cNvCxnSpPr>
              <a:cxnSpLocks/>
              <a:stCxn id="79" idx="3"/>
              <a:endCxn id="85" idx="7"/>
            </p:cNvCxnSpPr>
            <p:nvPr/>
          </p:nvCxnSpPr>
          <p:spPr>
            <a:xfrm flipH="1">
              <a:off x="5490899" y="5435704"/>
              <a:ext cx="551119" cy="2952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7368189-D0CD-78D9-3B2C-EDF5868BE038}"/>
                </a:ext>
              </a:extLst>
            </p:cNvPr>
            <p:cNvCxnSpPr>
              <a:cxnSpLocks/>
              <a:stCxn id="79" idx="1"/>
            </p:cNvCxnSpPr>
            <p:nvPr/>
          </p:nvCxnSpPr>
          <p:spPr>
            <a:xfrm flipH="1" flipV="1">
              <a:off x="5506709" y="4416758"/>
              <a:ext cx="535309" cy="1968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3" name="TextBox 92">
              <a:extLst>
                <a:ext uri="{FF2B5EF4-FFF2-40B4-BE49-F238E27FC236}">
                  <a16:creationId xmlns:a16="http://schemas.microsoft.com/office/drawing/2014/main" id="{6C1A9C80-69D7-82D3-14B5-33B38B8CA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615" y="3751396"/>
              <a:ext cx="928812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War</a:t>
              </a:r>
            </a:p>
          </p:txBody>
        </p:sp>
        <p:sp>
          <p:nvSpPr>
            <p:cNvPr id="4284" name="TextBox 93">
              <a:extLst>
                <a:ext uri="{FF2B5EF4-FFF2-40B4-BE49-F238E27FC236}">
                  <a16:creationId xmlns:a16="http://schemas.microsoft.com/office/drawing/2014/main" id="{4DB92A28-4D95-24A7-CC15-DCB7C8546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528" y="3671931"/>
              <a:ext cx="1045346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Chance</a:t>
              </a:r>
            </a:p>
          </p:txBody>
        </p:sp>
        <p:sp>
          <p:nvSpPr>
            <p:cNvPr id="4285" name="TextBox 94">
              <a:extLst>
                <a:ext uri="{FF2B5EF4-FFF2-40B4-BE49-F238E27FC236}">
                  <a16:creationId xmlns:a16="http://schemas.microsoft.com/office/drawing/2014/main" id="{B3CA9F44-6A03-5C8F-2C70-F639DD84C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4496" y="5644803"/>
              <a:ext cx="1045346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Religion</a:t>
              </a:r>
            </a:p>
          </p:txBody>
        </p:sp>
        <p:sp>
          <p:nvSpPr>
            <p:cNvPr id="4286" name="TextBox 95">
              <a:extLst>
                <a:ext uri="{FF2B5EF4-FFF2-40B4-BE49-F238E27FC236}">
                  <a16:creationId xmlns:a16="http://schemas.microsoft.com/office/drawing/2014/main" id="{302C086A-2D42-D217-E230-A67AB6A86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8667" y="6182081"/>
              <a:ext cx="1362534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Technology &amp; </a:t>
              </a:r>
            </a:p>
            <a:p>
              <a:pPr algn="ctr"/>
              <a:r>
                <a:rPr lang="en-GB" altLang="en-US" sz="800" b="1"/>
                <a:t>Communication</a:t>
              </a: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2273819-BDD8-3116-D2EF-7F4E71D7F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15253" y="4004651"/>
              <a:ext cx="621731" cy="653615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54FD238-396C-EA8F-3C28-DE370CF8A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70911" y="5865383"/>
              <a:ext cx="957155" cy="792549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43E4899-CA3D-711F-D009-BCD3FD491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21653" y="6401794"/>
              <a:ext cx="853209" cy="92161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58F4D675-8592-368E-E450-8B9F9F5B3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01905" y="4079391"/>
              <a:ext cx="646232" cy="560881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30E5B777-64E1-0F85-47AF-B6AE9A7FC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89934" y="3245975"/>
              <a:ext cx="739185" cy="623027"/>
            </a:xfrm>
            <a:prstGeom prst="rect">
              <a:avLst/>
            </a:prstGeom>
          </p:spPr>
        </p:pic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277A7D27-CA28-9956-2B7E-E0138E5091D9}"/>
                </a:ext>
              </a:extLst>
            </p:cNvPr>
            <p:cNvCxnSpPr>
              <a:cxnSpLocks/>
              <a:stCxn id="81" idx="1"/>
              <a:endCxn id="105" idx="5"/>
            </p:cNvCxnSpPr>
            <p:nvPr/>
          </p:nvCxnSpPr>
          <p:spPr>
            <a:xfrm flipH="1" flipV="1">
              <a:off x="5646747" y="2678194"/>
              <a:ext cx="395271" cy="3362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3842D00E-8F62-BB7F-76EE-592B3C15F34F}"/>
                </a:ext>
              </a:extLst>
            </p:cNvPr>
            <p:cNvCxnSpPr>
              <a:cxnSpLocks/>
              <a:stCxn id="81" idx="0"/>
              <a:endCxn id="107" idx="4"/>
            </p:cNvCxnSpPr>
            <p:nvPr/>
          </p:nvCxnSpPr>
          <p:spPr>
            <a:xfrm flipH="1" flipV="1">
              <a:off x="6448582" y="1780210"/>
              <a:ext cx="4517" cy="10640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4EA9CDD-6FE0-2A6E-0B2A-8041F6238647}"/>
                </a:ext>
              </a:extLst>
            </p:cNvPr>
            <p:cNvCxnSpPr>
              <a:cxnSpLocks/>
              <a:stCxn id="81" idx="7"/>
              <a:endCxn id="106" idx="2"/>
            </p:cNvCxnSpPr>
            <p:nvPr/>
          </p:nvCxnSpPr>
          <p:spPr>
            <a:xfrm flipV="1">
              <a:off x="6864180" y="2959071"/>
              <a:ext cx="648242" cy="553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D466241-C1BF-8E56-D197-6667290D4C5B}"/>
                </a:ext>
              </a:extLst>
            </p:cNvPr>
            <p:cNvSpPr/>
            <p:nvPr/>
          </p:nvSpPr>
          <p:spPr>
            <a:xfrm>
              <a:off x="4953332" y="1985229"/>
              <a:ext cx="810867" cy="8118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9C7651C-D7A4-F08B-4C1C-AFA5B72709CC}"/>
                </a:ext>
              </a:extLst>
            </p:cNvPr>
            <p:cNvSpPr/>
            <p:nvPr/>
          </p:nvSpPr>
          <p:spPr>
            <a:xfrm>
              <a:off x="7512422" y="2553133"/>
              <a:ext cx="810869" cy="8139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E12CFE0-C8D9-5840-AE54-A37285CFDA9E}"/>
                </a:ext>
              </a:extLst>
            </p:cNvPr>
            <p:cNvSpPr/>
            <p:nvPr/>
          </p:nvSpPr>
          <p:spPr>
            <a:xfrm>
              <a:off x="6042018" y="966284"/>
              <a:ext cx="813127" cy="8139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  <p:pic>
          <p:nvPicPr>
            <p:cNvPr id="108" name="Picture 107" descr="A close up of a logo&#10;&#10;Description automatically generated">
              <a:extLst>
                <a:ext uri="{FF2B5EF4-FFF2-40B4-BE49-F238E27FC236}">
                  <a16:creationId xmlns:a16="http://schemas.microsoft.com/office/drawing/2014/main" id="{B8B57454-6715-4126-7915-3767DEBEC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4" b="15329"/>
            <a:stretch/>
          </p:blipFill>
          <p:spPr>
            <a:xfrm>
              <a:off x="6145183" y="1049432"/>
              <a:ext cx="622851" cy="632379"/>
            </a:xfrm>
            <a:prstGeom prst="rect">
              <a:avLst/>
            </a:prstGeom>
          </p:spPr>
        </p:pic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23ED2D68-99C8-88A6-4EB6-DDFABDDC2638}"/>
                </a:ext>
              </a:extLst>
            </p:cNvPr>
            <p:cNvCxnSpPr>
              <a:cxnSpLocks/>
              <a:stCxn id="106" idx="6"/>
            </p:cNvCxnSpPr>
            <p:nvPr/>
          </p:nvCxnSpPr>
          <p:spPr>
            <a:xfrm>
              <a:off x="8323291" y="2959071"/>
              <a:ext cx="12919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4C890DFF-0644-9771-6A00-330EA3288EE0}"/>
                </a:ext>
              </a:extLst>
            </p:cNvPr>
            <p:cNvCxnSpPr>
              <a:cxnSpLocks/>
              <a:stCxn id="105" idx="3"/>
            </p:cNvCxnSpPr>
            <p:nvPr/>
          </p:nvCxnSpPr>
          <p:spPr>
            <a:xfrm flipH="1">
              <a:off x="3848834" y="2678194"/>
              <a:ext cx="1221950" cy="4592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75ABFA09-2B59-6E4B-78D3-5C59B7A0ECEF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flipH="1" flipV="1">
              <a:off x="3507773" y="2110292"/>
              <a:ext cx="1445559" cy="280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15B3A7C-83FC-0B42-B017-D5E7BAA04FE0}"/>
                </a:ext>
              </a:extLst>
            </p:cNvPr>
            <p:cNvCxnSpPr>
              <a:cxnSpLocks/>
              <a:stCxn id="105" idx="1"/>
            </p:cNvCxnSpPr>
            <p:nvPr/>
          </p:nvCxnSpPr>
          <p:spPr>
            <a:xfrm flipH="1" flipV="1">
              <a:off x="3966285" y="1370171"/>
              <a:ext cx="1104498" cy="7339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3" name="TextBox 112">
              <a:extLst>
                <a:ext uri="{FF2B5EF4-FFF2-40B4-BE49-F238E27FC236}">
                  <a16:creationId xmlns:a16="http://schemas.microsoft.com/office/drawing/2014/main" id="{48F24286-CC18-223C-400D-E956C7846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260400">
              <a:off x="3911131" y="2597579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Louis Pasteur</a:t>
              </a:r>
            </a:p>
          </p:txBody>
        </p:sp>
        <p:sp>
          <p:nvSpPr>
            <p:cNvPr id="4304" name="TextBox 113">
              <a:extLst>
                <a:ext uri="{FF2B5EF4-FFF2-40B4-BE49-F238E27FC236}">
                  <a16:creationId xmlns:a16="http://schemas.microsoft.com/office/drawing/2014/main" id="{4B0DA059-7B44-EDCA-3335-27E94738A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73260">
              <a:off x="3807114" y="2041456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Robert Koch</a:t>
              </a:r>
            </a:p>
          </p:txBody>
        </p:sp>
        <p:sp>
          <p:nvSpPr>
            <p:cNvPr id="4305" name="TextBox 114">
              <a:extLst>
                <a:ext uri="{FF2B5EF4-FFF2-40B4-BE49-F238E27FC236}">
                  <a16:creationId xmlns:a16="http://schemas.microsoft.com/office/drawing/2014/main" id="{D3A8A722-0D71-5F61-8482-5FFB67E6D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1443">
              <a:off x="3994064" y="1549766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Paul Ehrlich</a:t>
              </a:r>
            </a:p>
          </p:txBody>
        </p:sp>
        <p:sp>
          <p:nvSpPr>
            <p:cNvPr id="4306" name="TextBox 115">
              <a:extLst>
                <a:ext uri="{FF2B5EF4-FFF2-40B4-BE49-F238E27FC236}">
                  <a16:creationId xmlns:a16="http://schemas.microsoft.com/office/drawing/2014/main" id="{A341994D-D8D3-079B-395B-F33EAA277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895762" y="2369967"/>
              <a:ext cx="1360375" cy="30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Joseph Lister</a:t>
              </a:r>
            </a:p>
          </p:txBody>
        </p:sp>
        <p:pic>
          <p:nvPicPr>
            <p:cNvPr id="117" name="Picture 116" descr="A close up of a logo&#10;&#10;Description automatically generated">
              <a:extLst>
                <a:ext uri="{FF2B5EF4-FFF2-40B4-BE49-F238E27FC236}">
                  <a16:creationId xmlns:a16="http://schemas.microsoft.com/office/drawing/2014/main" id="{76C1FBA1-54D4-22A3-5595-F92A1B5EB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4" t="3058" r="26296" b="19780"/>
            <a:stretch/>
          </p:blipFill>
          <p:spPr>
            <a:xfrm flipH="1">
              <a:off x="3500786" y="870295"/>
              <a:ext cx="533784" cy="831035"/>
            </a:xfrm>
            <a:prstGeom prst="rect">
              <a:avLst/>
            </a:prstGeom>
          </p:spPr>
        </p:pic>
        <p:pic>
          <p:nvPicPr>
            <p:cNvPr id="118" name="Picture 117" descr="A close up of a logo&#10;&#10;Description automatically generated">
              <a:extLst>
                <a:ext uri="{FF2B5EF4-FFF2-40B4-BE49-F238E27FC236}">
                  <a16:creationId xmlns:a16="http://schemas.microsoft.com/office/drawing/2014/main" id="{C27B9962-C556-AF88-1CFB-563CA3B1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07"/>
            <a:stretch/>
          </p:blipFill>
          <p:spPr>
            <a:xfrm>
              <a:off x="1926945" y="1714185"/>
              <a:ext cx="853281" cy="708168"/>
            </a:xfrm>
            <a:prstGeom prst="rect">
              <a:avLst/>
            </a:prstGeom>
          </p:spPr>
        </p:pic>
        <p:pic>
          <p:nvPicPr>
            <p:cNvPr id="119" name="Picture 118" descr="A close up of a logo&#10;&#10;Description automatically generated">
              <a:extLst>
                <a:ext uri="{FF2B5EF4-FFF2-40B4-BE49-F238E27FC236}">
                  <a16:creationId xmlns:a16="http://schemas.microsoft.com/office/drawing/2014/main" id="{8C723015-048D-2604-2DC2-F714D9976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99" b="21087"/>
            <a:stretch/>
          </p:blipFill>
          <p:spPr>
            <a:xfrm>
              <a:off x="2637755" y="1736836"/>
              <a:ext cx="892268" cy="647015"/>
            </a:xfrm>
            <a:prstGeom prst="rect">
              <a:avLst/>
            </a:prstGeom>
          </p:spPr>
        </p:pic>
        <p:pic>
          <p:nvPicPr>
            <p:cNvPr id="120" name="Picture 119" descr="A close up of a logo&#10;&#10;Description automatically generated">
              <a:extLst>
                <a:ext uri="{FF2B5EF4-FFF2-40B4-BE49-F238E27FC236}">
                  <a16:creationId xmlns:a16="http://schemas.microsoft.com/office/drawing/2014/main" id="{BBF6E994-988D-2B75-9FB4-AB2EF4198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99"/>
            <a:stretch/>
          </p:blipFill>
          <p:spPr>
            <a:xfrm>
              <a:off x="2987098" y="2670636"/>
              <a:ext cx="1141709" cy="928224"/>
            </a:xfrm>
            <a:prstGeom prst="rect">
              <a:avLst/>
            </a:prstGeom>
          </p:spPr>
        </p:pic>
        <p:pic>
          <p:nvPicPr>
            <p:cNvPr id="121" name="Picture 120" descr="A close up of a logo&#10;&#10;Description automatically generated">
              <a:extLst>
                <a:ext uri="{FF2B5EF4-FFF2-40B4-BE49-F238E27FC236}">
                  <a16:creationId xmlns:a16="http://schemas.microsoft.com/office/drawing/2014/main" id="{930C94C4-E69E-72B8-C867-B324F3D01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07"/>
            <a:stretch/>
          </p:blipFill>
          <p:spPr>
            <a:xfrm>
              <a:off x="2213215" y="2909727"/>
              <a:ext cx="1161885" cy="964290"/>
            </a:xfrm>
            <a:prstGeom prst="rect">
              <a:avLst/>
            </a:prstGeom>
          </p:spPr>
        </p:pic>
        <p:sp>
          <p:nvSpPr>
            <p:cNvPr id="4312" name="TextBox 121">
              <a:extLst>
                <a:ext uri="{FF2B5EF4-FFF2-40B4-BE49-F238E27FC236}">
                  <a16:creationId xmlns:a16="http://schemas.microsoft.com/office/drawing/2014/main" id="{37DA8C3C-FF71-8266-7BCE-9E15B1521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489" y="678422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Magic Bullet</a:t>
              </a:r>
            </a:p>
          </p:txBody>
        </p:sp>
        <p:sp>
          <p:nvSpPr>
            <p:cNvPr id="4313" name="TextBox 122">
              <a:extLst>
                <a:ext uri="{FF2B5EF4-FFF2-40B4-BE49-F238E27FC236}">
                  <a16:creationId xmlns:a16="http://schemas.microsoft.com/office/drawing/2014/main" id="{EEC33840-45B9-F143-184F-79CBD4B0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7318" y="1317632"/>
              <a:ext cx="1360375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Photographing Microbes</a:t>
              </a:r>
            </a:p>
          </p:txBody>
        </p:sp>
        <p:sp>
          <p:nvSpPr>
            <p:cNvPr id="4314" name="TextBox 123">
              <a:extLst>
                <a:ext uri="{FF2B5EF4-FFF2-40B4-BE49-F238E27FC236}">
                  <a16:creationId xmlns:a16="http://schemas.microsoft.com/office/drawing/2014/main" id="{A0BBFD18-7101-E180-5A91-DBF2A567D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7095" y="2732725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Germ Theory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A5390B0E-C91D-AF95-79BA-F6E7227CD417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 flipH="1" flipV="1">
              <a:off x="5639972" y="1187705"/>
              <a:ext cx="402046" cy="1865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125" descr="A close up of a logo&#10;&#10;Description automatically generated">
              <a:extLst>
                <a:ext uri="{FF2B5EF4-FFF2-40B4-BE49-F238E27FC236}">
                  <a16:creationId xmlns:a16="http://schemas.microsoft.com/office/drawing/2014/main" id="{E57875F7-E662-520D-E98F-F8F372F81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07"/>
            <a:stretch/>
          </p:blipFill>
          <p:spPr>
            <a:xfrm>
              <a:off x="4990491" y="904025"/>
              <a:ext cx="758255" cy="629303"/>
            </a:xfrm>
            <a:prstGeom prst="rect">
              <a:avLst/>
            </a:prstGeom>
          </p:spPr>
        </p:pic>
        <p:sp>
          <p:nvSpPr>
            <p:cNvPr id="4317" name="TextBox 126">
              <a:extLst>
                <a:ext uri="{FF2B5EF4-FFF2-40B4-BE49-F238E27FC236}">
                  <a16:creationId xmlns:a16="http://schemas.microsoft.com/office/drawing/2014/main" id="{5305D6FF-C146-50C5-F7A8-D68ACE9C8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4765" y="1032284"/>
              <a:ext cx="1131598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Antiseptic Surgery</a:t>
              </a:r>
            </a:p>
          </p:txBody>
        </p:sp>
        <p:sp>
          <p:nvSpPr>
            <p:cNvPr id="4318" name="TextBox 127">
              <a:extLst>
                <a:ext uri="{FF2B5EF4-FFF2-40B4-BE49-F238E27FC236}">
                  <a16:creationId xmlns:a16="http://schemas.microsoft.com/office/drawing/2014/main" id="{8B63CD47-935E-696E-07A8-7CAD3C6A3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7263" y="693935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Carbolic Acid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95B5C292-1BB6-7D0B-75F0-736F58DA2485}"/>
                </a:ext>
              </a:extLst>
            </p:cNvPr>
            <p:cNvCxnSpPr>
              <a:cxnSpLocks/>
              <a:stCxn id="107" idx="6"/>
            </p:cNvCxnSpPr>
            <p:nvPr/>
          </p:nvCxnSpPr>
          <p:spPr>
            <a:xfrm flipV="1">
              <a:off x="6855145" y="1230758"/>
              <a:ext cx="377200" cy="1435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 descr="A close up of a logo&#10;&#10;Description automatically generated">
              <a:extLst>
                <a:ext uri="{FF2B5EF4-FFF2-40B4-BE49-F238E27FC236}">
                  <a16:creationId xmlns:a16="http://schemas.microsoft.com/office/drawing/2014/main" id="{6BD7A58B-7A31-71FF-FA05-A4E265411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78"/>
            <a:stretch/>
          </p:blipFill>
          <p:spPr>
            <a:xfrm>
              <a:off x="7314259" y="1024959"/>
              <a:ext cx="365115" cy="316271"/>
            </a:xfrm>
            <a:prstGeom prst="rect">
              <a:avLst/>
            </a:prstGeom>
          </p:spPr>
        </p:pic>
        <p:pic>
          <p:nvPicPr>
            <p:cNvPr id="131" name="Picture 130" descr="A close up of a logo&#10;&#10;Description automatically generated">
              <a:extLst>
                <a:ext uri="{FF2B5EF4-FFF2-40B4-BE49-F238E27FC236}">
                  <a16:creationId xmlns:a16="http://schemas.microsoft.com/office/drawing/2014/main" id="{40CCE556-709D-1276-5C23-40698B766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95"/>
            <a:stretch/>
          </p:blipFill>
          <p:spPr>
            <a:xfrm>
              <a:off x="7115109" y="855988"/>
              <a:ext cx="780810" cy="627816"/>
            </a:xfrm>
            <a:prstGeom prst="rect">
              <a:avLst/>
            </a:prstGeom>
          </p:spPr>
        </p:pic>
        <p:sp>
          <p:nvSpPr>
            <p:cNvPr id="4322" name="TextBox 131">
              <a:extLst>
                <a:ext uri="{FF2B5EF4-FFF2-40B4-BE49-F238E27FC236}">
                  <a16:creationId xmlns:a16="http://schemas.microsoft.com/office/drawing/2014/main" id="{A71D2B09-D82A-4772-8E0B-97ECA04E9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6036" y="676608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Aseptic Surgery</a:t>
              </a:r>
            </a:p>
          </p:txBody>
        </p:sp>
        <p:pic>
          <p:nvPicPr>
            <p:cNvPr id="133" name="Picture 132" descr="A close up of a logo&#10;&#10;Description automatically generated">
              <a:extLst>
                <a:ext uri="{FF2B5EF4-FFF2-40B4-BE49-F238E27FC236}">
                  <a16:creationId xmlns:a16="http://schemas.microsoft.com/office/drawing/2014/main" id="{EF0831AF-1DCA-EC84-77DD-96BBAFC0F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733"/>
            <a:stretch/>
          </p:blipFill>
          <p:spPr>
            <a:xfrm>
              <a:off x="8929530" y="1255884"/>
              <a:ext cx="951650" cy="754339"/>
            </a:xfrm>
            <a:prstGeom prst="rect">
              <a:avLst/>
            </a:prstGeom>
          </p:spPr>
        </p:pic>
        <p:pic>
          <p:nvPicPr>
            <p:cNvPr id="134" name="Picture 133" descr="A close up of a logo&#10;&#10;Description automatically generated">
              <a:extLst>
                <a:ext uri="{FF2B5EF4-FFF2-40B4-BE49-F238E27FC236}">
                  <a16:creationId xmlns:a16="http://schemas.microsoft.com/office/drawing/2014/main" id="{50727518-F6EA-1DC6-6C5B-ADC402ADB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28" b="19163"/>
            <a:stretch/>
          </p:blipFill>
          <p:spPr>
            <a:xfrm>
              <a:off x="9711648" y="1499043"/>
              <a:ext cx="854466" cy="548644"/>
            </a:xfrm>
            <a:prstGeom prst="rect">
              <a:avLst/>
            </a:prstGeom>
          </p:spPr>
        </p:pic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E2CAE65-4C8C-5CDB-75ED-25E7CCC1820D}"/>
                </a:ext>
              </a:extLst>
            </p:cNvPr>
            <p:cNvSpPr/>
            <p:nvPr/>
          </p:nvSpPr>
          <p:spPr>
            <a:xfrm>
              <a:off x="7546303" y="1638747"/>
              <a:ext cx="600810" cy="6007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60BEAE89-66C6-1BDA-C495-85DA684FA35C}"/>
                </a:ext>
              </a:extLst>
            </p:cNvPr>
            <p:cNvCxnSpPr>
              <a:cxnSpLocks/>
              <a:endCxn id="135" idx="3"/>
            </p:cNvCxnSpPr>
            <p:nvPr/>
          </p:nvCxnSpPr>
          <p:spPr>
            <a:xfrm flipV="1">
              <a:off x="6708330" y="2151295"/>
              <a:ext cx="926061" cy="721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Picture 136" descr="A close up of a logo&#10;&#10;Description automatically generated">
              <a:extLst>
                <a:ext uri="{FF2B5EF4-FFF2-40B4-BE49-F238E27FC236}">
                  <a16:creationId xmlns:a16="http://schemas.microsoft.com/office/drawing/2014/main" id="{A9D2DFCD-D3B9-1CE0-3098-32CCEDAD7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70"/>
            <a:stretch/>
          </p:blipFill>
          <p:spPr>
            <a:xfrm>
              <a:off x="7619847" y="1736686"/>
              <a:ext cx="454186" cy="380287"/>
            </a:xfrm>
            <a:prstGeom prst="rect">
              <a:avLst/>
            </a:prstGeom>
          </p:spPr>
        </p:pic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507A54E9-59B7-4912-4341-909404FE166B}"/>
                </a:ext>
              </a:extLst>
            </p:cNvPr>
            <p:cNvCxnSpPr>
              <a:cxnSpLocks/>
              <a:stCxn id="135" idx="6"/>
            </p:cNvCxnSpPr>
            <p:nvPr/>
          </p:nvCxnSpPr>
          <p:spPr>
            <a:xfrm flipV="1">
              <a:off x="8147113" y="1899121"/>
              <a:ext cx="991562" cy="410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7FA57A35-66C4-4E2A-142F-FC1781D5C367}"/>
                </a:ext>
              </a:extLst>
            </p:cNvPr>
            <p:cNvCxnSpPr>
              <a:cxnSpLocks/>
              <a:stCxn id="135" idx="7"/>
            </p:cNvCxnSpPr>
            <p:nvPr/>
          </p:nvCxnSpPr>
          <p:spPr>
            <a:xfrm flipV="1">
              <a:off x="8059024" y="1341469"/>
              <a:ext cx="313958" cy="3854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Picture 139" descr="A close up of a logo&#10;&#10;Description automatically generated">
              <a:extLst>
                <a:ext uri="{FF2B5EF4-FFF2-40B4-BE49-F238E27FC236}">
                  <a16:creationId xmlns:a16="http://schemas.microsoft.com/office/drawing/2014/main" id="{AB018B8A-6A79-27EE-DEA9-3F74AEBE5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78"/>
            <a:stretch/>
          </p:blipFill>
          <p:spPr>
            <a:xfrm>
              <a:off x="8314882" y="794367"/>
              <a:ext cx="647880" cy="549549"/>
            </a:xfrm>
            <a:prstGeom prst="rect">
              <a:avLst/>
            </a:prstGeom>
          </p:spPr>
        </p:pic>
        <p:sp>
          <p:nvSpPr>
            <p:cNvPr id="4331" name="TextBox 140">
              <a:extLst>
                <a:ext uri="{FF2B5EF4-FFF2-40B4-BE49-F238E27FC236}">
                  <a16:creationId xmlns:a16="http://schemas.microsoft.com/office/drawing/2014/main" id="{ECCB236F-2554-5869-8D63-2B69FDDA9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6581" y="572647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Cholera Epidemic</a:t>
              </a:r>
            </a:p>
          </p:txBody>
        </p:sp>
        <p:sp>
          <p:nvSpPr>
            <p:cNvPr id="4332" name="TextBox 141">
              <a:extLst>
                <a:ext uri="{FF2B5EF4-FFF2-40B4-BE49-F238E27FC236}">
                  <a16:creationId xmlns:a16="http://schemas.microsoft.com/office/drawing/2014/main" id="{112BCE8F-8193-D0C4-56A8-936029FAC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8971" y="1271465"/>
              <a:ext cx="1851140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Queen Victoria Child Birth</a:t>
              </a:r>
            </a:p>
          </p:txBody>
        </p:sp>
        <p:pic>
          <p:nvPicPr>
            <p:cNvPr id="143" name="Picture 142" descr="A close up of a logo&#10;&#10;Description automatically generated">
              <a:extLst>
                <a:ext uri="{FF2B5EF4-FFF2-40B4-BE49-F238E27FC236}">
                  <a16:creationId xmlns:a16="http://schemas.microsoft.com/office/drawing/2014/main" id="{68D9F075-DF7D-FA0B-BDE4-E6BE07A64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56"/>
            <a:stretch/>
          </p:blipFill>
          <p:spPr>
            <a:xfrm>
              <a:off x="534990" y="2259624"/>
              <a:ext cx="1131842" cy="916160"/>
            </a:xfrm>
            <a:prstGeom prst="rect">
              <a:avLst/>
            </a:prstGeom>
          </p:spPr>
        </p:pic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ABE4507-5EC4-871B-619F-96383E1FCA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7852" y="2938570"/>
              <a:ext cx="892180" cy="33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71274BF7-62E1-86F8-CEB9-FCC8D9E1CC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8469" y="2122593"/>
              <a:ext cx="734072" cy="3895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6" name="TextBox 145">
              <a:extLst>
                <a:ext uri="{FF2B5EF4-FFF2-40B4-BE49-F238E27FC236}">
                  <a16:creationId xmlns:a16="http://schemas.microsoft.com/office/drawing/2014/main" id="{01E29827-B370-06E4-5A4F-2EC582EA1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13" y="1931554"/>
              <a:ext cx="1360375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Microbe Hunting</a:t>
              </a:r>
            </a:p>
            <a:p>
              <a:pPr algn="ctr"/>
              <a:r>
                <a:rPr lang="en-GB" altLang="en-US" sz="800" b="1"/>
                <a:t>&amp; Vaccines</a:t>
              </a:r>
            </a:p>
          </p:txBody>
        </p:sp>
        <p:pic>
          <p:nvPicPr>
            <p:cNvPr id="147" name="Picture 146" descr="A close up of a logo&#10;&#10;Description automatically generated">
              <a:extLst>
                <a:ext uri="{FF2B5EF4-FFF2-40B4-BE49-F238E27FC236}">
                  <a16:creationId xmlns:a16="http://schemas.microsoft.com/office/drawing/2014/main" id="{EF92CACC-573F-B3ED-5439-1D04D391C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78"/>
            <a:stretch/>
          </p:blipFill>
          <p:spPr>
            <a:xfrm>
              <a:off x="9604103" y="2654663"/>
              <a:ext cx="694189" cy="588829"/>
            </a:xfrm>
            <a:prstGeom prst="rect">
              <a:avLst/>
            </a:prstGeom>
          </p:spPr>
        </p:pic>
        <p:sp>
          <p:nvSpPr>
            <p:cNvPr id="4338" name="TextBox 147">
              <a:extLst>
                <a:ext uri="{FF2B5EF4-FFF2-40B4-BE49-F238E27FC236}">
                  <a16:creationId xmlns:a16="http://schemas.microsoft.com/office/drawing/2014/main" id="{125C0B2E-8CB1-BB0B-7203-7D4553D7A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5547" y="2687681"/>
              <a:ext cx="773997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z</a:t>
              </a:r>
            </a:p>
          </p:txBody>
        </p:sp>
        <p:sp>
          <p:nvSpPr>
            <p:cNvPr id="4339" name="TextBox 148">
              <a:extLst>
                <a:ext uri="{FF2B5EF4-FFF2-40B4-BE49-F238E27FC236}">
                  <a16:creationId xmlns:a16="http://schemas.microsoft.com/office/drawing/2014/main" id="{F8DB72A7-A9E3-32D4-1E9B-CEA1EEDD7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7409" y="2624404"/>
              <a:ext cx="773997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z</a:t>
              </a:r>
            </a:p>
          </p:txBody>
        </p:sp>
        <p:sp>
          <p:nvSpPr>
            <p:cNvPr id="4340" name="TextBox 149">
              <a:extLst>
                <a:ext uri="{FF2B5EF4-FFF2-40B4-BE49-F238E27FC236}">
                  <a16:creationId xmlns:a16="http://schemas.microsoft.com/office/drawing/2014/main" id="{7424D67C-A972-6406-BC09-D58726CA4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3450" y="2436675"/>
              <a:ext cx="940469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Chloroform</a:t>
              </a:r>
            </a:p>
          </p:txBody>
        </p:sp>
        <p:sp>
          <p:nvSpPr>
            <p:cNvPr id="4341" name="TextBox 150">
              <a:extLst>
                <a:ext uri="{FF2B5EF4-FFF2-40B4-BE49-F238E27FC236}">
                  <a16:creationId xmlns:a16="http://schemas.microsoft.com/office/drawing/2014/main" id="{13649A35-2036-4C11-F276-542CD3AB2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6472" y="2319144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Anaesthetics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6AF97FC5-157D-703A-4827-61E66BD64C51}"/>
                </a:ext>
              </a:extLst>
            </p:cNvPr>
            <p:cNvCxnSpPr>
              <a:cxnSpLocks/>
            </p:cNvCxnSpPr>
            <p:nvPr/>
          </p:nvCxnSpPr>
          <p:spPr>
            <a:xfrm>
              <a:off x="10315451" y="1968828"/>
              <a:ext cx="711485" cy="2808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FB545846-A6BF-85EA-9690-1A3EB80A37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8038" y="2710997"/>
              <a:ext cx="688898" cy="2460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" name="Picture 153" descr="A close up of a logo&#10;&#10;Description automatically generated">
              <a:extLst>
                <a:ext uri="{FF2B5EF4-FFF2-40B4-BE49-F238E27FC236}">
                  <a16:creationId xmlns:a16="http://schemas.microsoft.com/office/drawing/2014/main" id="{69DA4F0B-0409-F078-6E43-72394AD30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99"/>
            <a:stretch/>
          </p:blipFill>
          <p:spPr>
            <a:xfrm>
              <a:off x="10830088" y="2041415"/>
              <a:ext cx="975552" cy="780449"/>
            </a:xfrm>
            <a:prstGeom prst="rect">
              <a:avLst/>
            </a:prstGeom>
          </p:spPr>
        </p:pic>
        <p:sp>
          <p:nvSpPr>
            <p:cNvPr id="4345" name="TextBox 154">
              <a:extLst>
                <a:ext uri="{FF2B5EF4-FFF2-40B4-BE49-F238E27FC236}">
                  <a16:creationId xmlns:a16="http://schemas.microsoft.com/office/drawing/2014/main" id="{44C16025-012B-CFB4-4251-2F86EF390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72575" y="1906201"/>
              <a:ext cx="1461346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Public Acceptance</a:t>
              </a:r>
            </a:p>
          </p:txBody>
        </p:sp>
        <p:sp>
          <p:nvSpPr>
            <p:cNvPr id="4346" name="TextBox 156">
              <a:extLst>
                <a:ext uri="{FF2B5EF4-FFF2-40B4-BE49-F238E27FC236}">
                  <a16:creationId xmlns:a16="http://schemas.microsoft.com/office/drawing/2014/main" id="{CFC8AD12-B8E2-6CA0-8F3C-D672BFD0A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536" y="5731206"/>
              <a:ext cx="1045346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Government</a:t>
              </a:r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1DBCF97-675F-AA4A-C5FE-F9CE5B04B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3289" y="5947067"/>
              <a:ext cx="733515" cy="621501"/>
            </a:xfrm>
            <a:prstGeom prst="rect">
              <a:avLst/>
            </a:prstGeom>
          </p:spPr>
        </p:pic>
        <p:pic>
          <p:nvPicPr>
            <p:cNvPr id="160" name="Picture 159" descr="A close up of a logo&#10;&#10;Description automatically generated">
              <a:extLst>
                <a:ext uri="{FF2B5EF4-FFF2-40B4-BE49-F238E27FC236}">
                  <a16:creationId xmlns:a16="http://schemas.microsoft.com/office/drawing/2014/main" id="{11918C47-492A-D4A4-CE7C-6D7421A05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95"/>
            <a:stretch/>
          </p:blipFill>
          <p:spPr>
            <a:xfrm>
              <a:off x="460748" y="4043771"/>
              <a:ext cx="986076" cy="852015"/>
            </a:xfrm>
            <a:prstGeom prst="rect">
              <a:avLst/>
            </a:prstGeom>
          </p:spPr>
        </p:pic>
        <p:pic>
          <p:nvPicPr>
            <p:cNvPr id="161" name="Picture 160" descr="A close up of a logo&#10;&#10;Description automatically generated">
              <a:extLst>
                <a:ext uri="{FF2B5EF4-FFF2-40B4-BE49-F238E27FC236}">
                  <a16:creationId xmlns:a16="http://schemas.microsoft.com/office/drawing/2014/main" id="{6F253C02-01D9-E322-3F7E-007A5104B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95"/>
            <a:stretch/>
          </p:blipFill>
          <p:spPr>
            <a:xfrm>
              <a:off x="2405389" y="4361651"/>
              <a:ext cx="747721" cy="646065"/>
            </a:xfrm>
            <a:prstGeom prst="rect">
              <a:avLst/>
            </a:prstGeom>
          </p:spPr>
        </p:pic>
        <p:pic>
          <p:nvPicPr>
            <p:cNvPr id="162" name="Picture 161" descr="A close up of a logo&#10;&#10;Description automatically generated">
              <a:extLst>
                <a:ext uri="{FF2B5EF4-FFF2-40B4-BE49-F238E27FC236}">
                  <a16:creationId xmlns:a16="http://schemas.microsoft.com/office/drawing/2014/main" id="{5733D59B-0DC5-6B44-3387-E4C19209A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982"/>
            <a:stretch/>
          </p:blipFill>
          <p:spPr>
            <a:xfrm>
              <a:off x="2649966" y="4558951"/>
              <a:ext cx="335999" cy="255417"/>
            </a:xfrm>
            <a:prstGeom prst="rect">
              <a:avLst/>
            </a:prstGeom>
          </p:spPr>
        </p:pic>
        <p:pic>
          <p:nvPicPr>
            <p:cNvPr id="163" name="Picture 162" descr="A close up of a logo&#10;&#10;Description automatically generated">
              <a:extLst>
                <a:ext uri="{FF2B5EF4-FFF2-40B4-BE49-F238E27FC236}">
                  <a16:creationId xmlns:a16="http://schemas.microsoft.com/office/drawing/2014/main" id="{FE963603-CDEE-7C4D-3927-6671A15DA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78"/>
            <a:stretch/>
          </p:blipFill>
          <p:spPr>
            <a:xfrm>
              <a:off x="3089437" y="4306023"/>
              <a:ext cx="858836" cy="728487"/>
            </a:xfrm>
            <a:prstGeom prst="rect">
              <a:avLst/>
            </a:prstGeom>
          </p:spPr>
        </p:pic>
        <p:pic>
          <p:nvPicPr>
            <p:cNvPr id="166" name="Picture 165" descr="A close up of a logo&#10;&#10;Description automatically generated">
              <a:extLst>
                <a:ext uri="{FF2B5EF4-FFF2-40B4-BE49-F238E27FC236}">
                  <a16:creationId xmlns:a16="http://schemas.microsoft.com/office/drawing/2014/main" id="{1CE88F92-DE15-B90D-360E-A12535D41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11"/>
            <a:stretch/>
          </p:blipFill>
          <p:spPr>
            <a:xfrm>
              <a:off x="3341582" y="4445869"/>
              <a:ext cx="362332" cy="270621"/>
            </a:xfrm>
            <a:prstGeom prst="rect">
              <a:avLst/>
            </a:prstGeom>
          </p:spPr>
        </p:pic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410F7F79-5075-353E-6731-54FB39BF4FAF}"/>
                </a:ext>
              </a:extLst>
            </p:cNvPr>
            <p:cNvCxnSpPr>
              <a:cxnSpLocks/>
              <a:stCxn id="86" idx="2"/>
            </p:cNvCxnSpPr>
            <p:nvPr/>
          </p:nvCxnSpPr>
          <p:spPr>
            <a:xfrm flipH="1">
              <a:off x="3792367" y="4234291"/>
              <a:ext cx="542085" cy="1886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54" name="TextBox 168">
              <a:extLst>
                <a:ext uri="{FF2B5EF4-FFF2-40B4-BE49-F238E27FC236}">
                  <a16:creationId xmlns:a16="http://schemas.microsoft.com/office/drawing/2014/main" id="{48ACB9F8-D4A6-EF41-6286-C0ACDCBA1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922" y="4074787"/>
              <a:ext cx="1360375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Franco-Prussian War</a:t>
              </a:r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42C14E4B-540B-5AF6-1CC0-2D1C9A5F60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7870" y="4716086"/>
              <a:ext cx="944131" cy="61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56" name="TextBox 171">
              <a:extLst>
                <a:ext uri="{FF2B5EF4-FFF2-40B4-BE49-F238E27FC236}">
                  <a16:creationId xmlns:a16="http://schemas.microsoft.com/office/drawing/2014/main" id="{84DBFE36-6039-7119-431A-ECA04B4DE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06" y="3810430"/>
              <a:ext cx="136037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Competition</a:t>
              </a:r>
            </a:p>
          </p:txBody>
        </p: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717CD348-E888-80E4-5EF7-A525DB0EB7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0014" y="3244048"/>
              <a:ext cx="11293" cy="5658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611CA57C-5149-773F-8DDB-B273F7517B70}"/>
                </a:ext>
              </a:extLst>
            </p:cNvPr>
            <p:cNvCxnSpPr>
              <a:cxnSpLocks/>
              <a:stCxn id="85" idx="2"/>
              <a:endCxn id="72" idx="6"/>
            </p:cNvCxnSpPr>
            <p:nvPr/>
          </p:nvCxnSpPr>
          <p:spPr>
            <a:xfrm flipH="1" flipV="1">
              <a:off x="3699760" y="5925700"/>
              <a:ext cx="799575" cy="2152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7" name="Picture 176" descr="A close up of a logo&#10;&#10;Description automatically generated">
              <a:extLst>
                <a:ext uri="{FF2B5EF4-FFF2-40B4-BE49-F238E27FC236}">
                  <a16:creationId xmlns:a16="http://schemas.microsoft.com/office/drawing/2014/main" id="{EE63D0AE-5BEF-CD76-D720-1041A554D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52"/>
            <a:stretch/>
          </p:blipFill>
          <p:spPr>
            <a:xfrm>
              <a:off x="1731119" y="5300882"/>
              <a:ext cx="747671" cy="626909"/>
            </a:xfrm>
            <a:prstGeom prst="rect">
              <a:avLst/>
            </a:prstGeom>
          </p:spPr>
        </p:pic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337CA023-5C3C-0E6B-EBBF-98ED130B1B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9705" y="5033867"/>
              <a:ext cx="630173" cy="4715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1" name="TextBox 178">
              <a:extLst>
                <a:ext uri="{FF2B5EF4-FFF2-40B4-BE49-F238E27FC236}">
                  <a16:creationId xmlns:a16="http://schemas.microsoft.com/office/drawing/2014/main" id="{6AF1D15F-CFC1-4C6F-5580-5EA5C925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229" y="5334903"/>
              <a:ext cx="1580224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Government Funding</a:t>
              </a:r>
            </a:p>
          </p:txBody>
        </p:sp>
        <p:sp>
          <p:nvSpPr>
            <p:cNvPr id="4362" name="TextBox 179">
              <a:extLst>
                <a:ext uri="{FF2B5EF4-FFF2-40B4-BE49-F238E27FC236}">
                  <a16:creationId xmlns:a16="http://schemas.microsoft.com/office/drawing/2014/main" id="{98DD08E7-3D7C-0B8A-AC8E-93827778D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781" y="5080739"/>
              <a:ext cx="1580224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Laboratories</a:t>
              </a:r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4F639A68-23DC-B357-8690-FEEBF993C5B9}"/>
                </a:ext>
              </a:extLst>
            </p:cNvPr>
            <p:cNvCxnSpPr>
              <a:cxnSpLocks/>
              <a:stCxn id="72" idx="3"/>
            </p:cNvCxnSpPr>
            <p:nvPr/>
          </p:nvCxnSpPr>
          <p:spPr>
            <a:xfrm flipH="1">
              <a:off x="2579452" y="6169673"/>
              <a:ext cx="535309" cy="2460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2" name="Picture 181" descr="A close up of a logo&#10;&#10;Description automatically generated">
              <a:extLst>
                <a:ext uri="{FF2B5EF4-FFF2-40B4-BE49-F238E27FC236}">
                  <a16:creationId xmlns:a16="http://schemas.microsoft.com/office/drawing/2014/main" id="{2704E716-EF82-FC19-2049-9876A996E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32"/>
            <a:stretch/>
          </p:blipFill>
          <p:spPr>
            <a:xfrm>
              <a:off x="1856648" y="6161691"/>
              <a:ext cx="719354" cy="620576"/>
            </a:xfrm>
            <a:prstGeom prst="rect">
              <a:avLst/>
            </a:prstGeom>
          </p:spPr>
        </p:pic>
        <p:pic>
          <p:nvPicPr>
            <p:cNvPr id="183" name="Picture 182" descr="A close up of a logo&#10;&#10;Description automatically generated">
              <a:extLst>
                <a:ext uri="{FF2B5EF4-FFF2-40B4-BE49-F238E27FC236}">
                  <a16:creationId xmlns:a16="http://schemas.microsoft.com/office/drawing/2014/main" id="{7EF2E51C-5197-B2DE-74B1-D382D7E851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64"/>
            <a:stretch/>
          </p:blipFill>
          <p:spPr>
            <a:xfrm rot="2699494">
              <a:off x="1628027" y="6704765"/>
              <a:ext cx="659245" cy="569170"/>
            </a:xfrm>
            <a:prstGeom prst="rect">
              <a:avLst/>
            </a:prstGeom>
          </p:spPr>
        </p:pic>
        <p:pic>
          <p:nvPicPr>
            <p:cNvPr id="186" name="Picture 185" descr="A close up of a logo&#10;&#10;Description automatically generated">
              <a:extLst>
                <a:ext uri="{FF2B5EF4-FFF2-40B4-BE49-F238E27FC236}">
                  <a16:creationId xmlns:a16="http://schemas.microsoft.com/office/drawing/2014/main" id="{37C30E3D-7D71-9195-192B-4285EF775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64"/>
            <a:stretch/>
          </p:blipFill>
          <p:spPr>
            <a:xfrm>
              <a:off x="1374653" y="6326788"/>
              <a:ext cx="682466" cy="589218"/>
            </a:xfrm>
            <a:prstGeom prst="rect">
              <a:avLst/>
            </a:prstGeom>
          </p:spPr>
        </p:pic>
        <p:sp>
          <p:nvSpPr>
            <p:cNvPr id="4367" name="TextBox 186">
              <a:extLst>
                <a:ext uri="{FF2B5EF4-FFF2-40B4-BE49-F238E27FC236}">
                  <a16:creationId xmlns:a16="http://schemas.microsoft.com/office/drawing/2014/main" id="{18969E83-6ECE-4A03-DD58-1D37DF28B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607" y="6056997"/>
              <a:ext cx="1580224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The Great Stink</a:t>
              </a:r>
            </a:p>
          </p:txBody>
        </p:sp>
        <p:pic>
          <p:nvPicPr>
            <p:cNvPr id="188" name="Picture 187" descr="A close up of a logo&#10;&#10;Description automatically generated">
              <a:extLst>
                <a:ext uri="{FF2B5EF4-FFF2-40B4-BE49-F238E27FC236}">
                  <a16:creationId xmlns:a16="http://schemas.microsoft.com/office/drawing/2014/main" id="{1CE4E5F1-5219-4108-6342-7394C61E0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67"/>
            <a:stretch/>
          </p:blipFill>
          <p:spPr>
            <a:xfrm>
              <a:off x="402504" y="7189800"/>
              <a:ext cx="720490" cy="620576"/>
            </a:xfrm>
            <a:prstGeom prst="rect">
              <a:avLst/>
            </a:prstGeom>
          </p:spPr>
        </p:pic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2EFCC043-D3D1-8F6E-696E-3533B14F6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1616" y="6969249"/>
              <a:ext cx="460772" cy="2152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0" name="TextBox 191">
              <a:extLst>
                <a:ext uri="{FF2B5EF4-FFF2-40B4-BE49-F238E27FC236}">
                  <a16:creationId xmlns:a16="http://schemas.microsoft.com/office/drawing/2014/main" id="{A0357333-35A5-15DD-DD8A-ED7B82715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2881" y="6757835"/>
              <a:ext cx="1302594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Bazalgette’s Sewers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BA3667B-8DE1-14D7-4F8A-77B5181F1705}"/>
                </a:ext>
              </a:extLst>
            </p:cNvPr>
            <p:cNvSpPr/>
            <p:nvPr/>
          </p:nvSpPr>
          <p:spPr>
            <a:xfrm>
              <a:off x="3496479" y="6786781"/>
              <a:ext cx="684382" cy="6868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  <p:pic>
          <p:nvPicPr>
            <p:cNvPr id="212" name="Picture 211" descr="A close up of a logo&#10;&#10;Description automatically generated">
              <a:extLst>
                <a:ext uri="{FF2B5EF4-FFF2-40B4-BE49-F238E27FC236}">
                  <a16:creationId xmlns:a16="http://schemas.microsoft.com/office/drawing/2014/main" id="{261A7530-38D1-2D4D-96AD-BF68B15E6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34"/>
            <a:stretch/>
          </p:blipFill>
          <p:spPr>
            <a:xfrm>
              <a:off x="3545305" y="6857835"/>
              <a:ext cx="588806" cy="485567"/>
            </a:xfrm>
            <a:prstGeom prst="rect">
              <a:avLst/>
            </a:prstGeom>
          </p:spPr>
        </p:pic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D0B7546F-E9E9-425F-8B84-B9536094464B}"/>
                </a:ext>
              </a:extLst>
            </p:cNvPr>
            <p:cNvCxnSpPr>
              <a:cxnSpLocks/>
              <a:stCxn id="85" idx="3"/>
            </p:cNvCxnSpPr>
            <p:nvPr/>
          </p:nvCxnSpPr>
          <p:spPr>
            <a:xfrm flipH="1">
              <a:off x="4106324" y="6553059"/>
              <a:ext cx="564671" cy="3628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4" name="TextBox 213">
              <a:extLst>
                <a:ext uri="{FF2B5EF4-FFF2-40B4-BE49-F238E27FC236}">
                  <a16:creationId xmlns:a16="http://schemas.microsoft.com/office/drawing/2014/main" id="{6299BD31-96AE-F441-BA22-6DC40C76E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449" y="6538274"/>
              <a:ext cx="1580224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Legislation</a:t>
              </a:r>
            </a:p>
          </p:txBody>
        </p:sp>
        <p:pic>
          <p:nvPicPr>
            <p:cNvPr id="215" name="Picture 214" descr="A close up of a logo&#10;&#10;Description automatically generated">
              <a:extLst>
                <a:ext uri="{FF2B5EF4-FFF2-40B4-BE49-F238E27FC236}">
                  <a16:creationId xmlns:a16="http://schemas.microsoft.com/office/drawing/2014/main" id="{D27F1238-728C-FBE3-FFDA-F9BA6864B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23"/>
            <a:stretch/>
          </p:blipFill>
          <p:spPr>
            <a:xfrm>
              <a:off x="2588614" y="7409774"/>
              <a:ext cx="650028" cy="562774"/>
            </a:xfrm>
            <a:prstGeom prst="rect">
              <a:avLst/>
            </a:prstGeom>
          </p:spPr>
        </p:pic>
        <p:sp>
          <p:nvSpPr>
            <p:cNvPr id="4376" name="TextBox 215">
              <a:extLst>
                <a:ext uri="{FF2B5EF4-FFF2-40B4-BE49-F238E27FC236}">
                  <a16:creationId xmlns:a16="http://schemas.microsoft.com/office/drawing/2014/main" id="{77B1C1D1-016B-63D5-931A-376414634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2587" y="6974733"/>
              <a:ext cx="1152935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Chadwick Report</a:t>
              </a:r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C28F3799-5B59-9BC0-1C03-6993475B37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7697" y="7809828"/>
              <a:ext cx="580482" cy="3116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17" descr="A close up of a logo&#10;&#10;Description automatically generated">
              <a:extLst>
                <a:ext uri="{FF2B5EF4-FFF2-40B4-BE49-F238E27FC236}">
                  <a16:creationId xmlns:a16="http://schemas.microsoft.com/office/drawing/2014/main" id="{53B2979E-A978-181B-89AB-90E6302D3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93"/>
            <a:stretch/>
          </p:blipFill>
          <p:spPr>
            <a:xfrm>
              <a:off x="1251178" y="8095744"/>
              <a:ext cx="814059" cy="689563"/>
            </a:xfrm>
            <a:prstGeom prst="rect">
              <a:avLst/>
            </a:prstGeom>
          </p:spPr>
        </p:pic>
        <p:sp>
          <p:nvSpPr>
            <p:cNvPr id="4379" name="TextBox 218">
              <a:extLst>
                <a:ext uri="{FF2B5EF4-FFF2-40B4-BE49-F238E27FC236}">
                  <a16:creationId xmlns:a16="http://schemas.microsoft.com/office/drawing/2014/main" id="{850C6AF0-8147-382B-3E69-426DB7831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365" y="7695803"/>
              <a:ext cx="1152935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1848 Public Health Act</a:t>
              </a:r>
            </a:p>
          </p:txBody>
        </p:sp>
        <p:pic>
          <p:nvPicPr>
            <p:cNvPr id="220" name="Picture 219" descr="A close up of a logo&#10;&#10;Description automatically generated">
              <a:extLst>
                <a:ext uri="{FF2B5EF4-FFF2-40B4-BE49-F238E27FC236}">
                  <a16:creationId xmlns:a16="http://schemas.microsoft.com/office/drawing/2014/main" id="{859721EF-58BD-0E9B-7234-82069A7B0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12"/>
            <a:stretch/>
          </p:blipFill>
          <p:spPr>
            <a:xfrm>
              <a:off x="423186" y="8400458"/>
              <a:ext cx="563777" cy="461666"/>
            </a:xfrm>
            <a:prstGeom prst="rect">
              <a:avLst/>
            </a:prstGeom>
          </p:spPr>
        </p:pic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E6E86A4F-AC06-DBE3-4BBC-438AB40C78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164" y="8373630"/>
              <a:ext cx="415598" cy="2070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2" name="TextBox 221">
              <a:extLst>
                <a:ext uri="{FF2B5EF4-FFF2-40B4-BE49-F238E27FC236}">
                  <a16:creationId xmlns:a16="http://schemas.microsoft.com/office/drawing/2014/main" id="{27A256DE-B1FA-370F-E794-0FF56D4AC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442" y="8031397"/>
              <a:ext cx="1152935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Not Compulsory</a:t>
              </a:r>
            </a:p>
          </p:txBody>
        </p:sp>
        <p:pic>
          <p:nvPicPr>
            <p:cNvPr id="223" name="Picture 222" descr="A close up of a logo&#10;&#10;Description automatically generated">
              <a:extLst>
                <a:ext uri="{FF2B5EF4-FFF2-40B4-BE49-F238E27FC236}">
                  <a16:creationId xmlns:a16="http://schemas.microsoft.com/office/drawing/2014/main" id="{458B691A-327F-A923-10AB-FD165D686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93"/>
            <a:stretch/>
          </p:blipFill>
          <p:spPr>
            <a:xfrm>
              <a:off x="3976892" y="7638663"/>
              <a:ext cx="814059" cy="689563"/>
            </a:xfrm>
            <a:prstGeom prst="rect">
              <a:avLst/>
            </a:prstGeom>
          </p:spPr>
        </p:pic>
        <p:sp>
          <p:nvSpPr>
            <p:cNvPr id="4384" name="TextBox 223">
              <a:extLst>
                <a:ext uri="{FF2B5EF4-FFF2-40B4-BE49-F238E27FC236}">
                  <a16:creationId xmlns:a16="http://schemas.microsoft.com/office/drawing/2014/main" id="{DAC3A835-08F0-3028-AB08-58BB22FB1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297" y="8286806"/>
              <a:ext cx="1152935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1875 Public Health Act</a:t>
              </a:r>
            </a:p>
          </p:txBody>
        </p:sp>
        <p:pic>
          <p:nvPicPr>
            <p:cNvPr id="225" name="Picture 224" descr="A close up of a logo&#10;&#10;Description automatically generated">
              <a:extLst>
                <a:ext uri="{FF2B5EF4-FFF2-40B4-BE49-F238E27FC236}">
                  <a16:creationId xmlns:a16="http://schemas.microsoft.com/office/drawing/2014/main" id="{9F49F1BB-E4D2-94CF-7373-FD10301DE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40"/>
            <a:stretch/>
          </p:blipFill>
          <p:spPr>
            <a:xfrm>
              <a:off x="4973462" y="8258208"/>
              <a:ext cx="680831" cy="562774"/>
            </a:xfrm>
            <a:prstGeom prst="rect">
              <a:avLst/>
            </a:prstGeom>
          </p:spPr>
        </p:pic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4E499A62-3910-5393-D7F5-D5250AF6125B}"/>
                </a:ext>
              </a:extLst>
            </p:cNvPr>
            <p:cNvCxnSpPr>
              <a:cxnSpLocks/>
            </p:cNvCxnSpPr>
            <p:nvPr/>
          </p:nvCxnSpPr>
          <p:spPr>
            <a:xfrm>
              <a:off x="4716169" y="8043550"/>
              <a:ext cx="282336" cy="3854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7" name="TextBox 226">
              <a:extLst>
                <a:ext uri="{FF2B5EF4-FFF2-40B4-BE49-F238E27FC236}">
                  <a16:creationId xmlns:a16="http://schemas.microsoft.com/office/drawing/2014/main" id="{AE8038EA-4E90-0ABD-1215-AF0530D33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270" y="8022995"/>
              <a:ext cx="115293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Compulsory</a:t>
              </a:r>
            </a:p>
          </p:txBody>
        </p:sp>
        <p:pic>
          <p:nvPicPr>
            <p:cNvPr id="228" name="Picture 227" descr="A close up of a logo&#10;&#10;Description automatically generated">
              <a:extLst>
                <a:ext uri="{FF2B5EF4-FFF2-40B4-BE49-F238E27FC236}">
                  <a16:creationId xmlns:a16="http://schemas.microsoft.com/office/drawing/2014/main" id="{C371D739-6045-47BB-F016-50E5F4B6B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55"/>
            <a:stretch/>
          </p:blipFill>
          <p:spPr>
            <a:xfrm>
              <a:off x="3030376" y="7926414"/>
              <a:ext cx="814059" cy="679292"/>
            </a:xfrm>
            <a:prstGeom prst="rect">
              <a:avLst/>
            </a:prstGeom>
          </p:spPr>
        </p:pic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9C0A94D8-CF2F-A039-2698-050FE427E449}"/>
                </a:ext>
              </a:extLst>
            </p:cNvPr>
            <p:cNvCxnSpPr>
              <a:cxnSpLocks/>
              <a:endCxn id="228" idx="0"/>
            </p:cNvCxnSpPr>
            <p:nvPr/>
          </p:nvCxnSpPr>
          <p:spPr>
            <a:xfrm flipH="1">
              <a:off x="3437753" y="7469496"/>
              <a:ext cx="359132" cy="457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0" name="TextBox 229">
              <a:extLst>
                <a:ext uri="{FF2B5EF4-FFF2-40B4-BE49-F238E27FC236}">
                  <a16:creationId xmlns:a16="http://schemas.microsoft.com/office/drawing/2014/main" id="{30502E9A-8F65-7CEC-152A-1E031DA25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191" y="8568028"/>
              <a:ext cx="1309933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Smallpox Vaccine</a:t>
              </a:r>
            </a:p>
          </p:txBody>
        </p:sp>
        <p:pic>
          <p:nvPicPr>
            <p:cNvPr id="231" name="Picture 230" descr="A close up of a logo&#10;&#10;Description automatically generated">
              <a:extLst>
                <a:ext uri="{FF2B5EF4-FFF2-40B4-BE49-F238E27FC236}">
                  <a16:creationId xmlns:a16="http://schemas.microsoft.com/office/drawing/2014/main" id="{515F44A0-DCBD-962E-A6CC-597009865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84"/>
            <a:stretch/>
          </p:blipFill>
          <p:spPr>
            <a:xfrm>
              <a:off x="9132449" y="3273030"/>
              <a:ext cx="999608" cy="803843"/>
            </a:xfrm>
            <a:prstGeom prst="rect">
              <a:avLst/>
            </a:prstGeom>
          </p:spPr>
        </p:pic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52C4DBCA-A16B-9544-B3D8-7F1C7C0C22D6}"/>
                </a:ext>
              </a:extLst>
            </p:cNvPr>
            <p:cNvCxnSpPr>
              <a:cxnSpLocks/>
              <a:stCxn id="82" idx="6"/>
            </p:cNvCxnSpPr>
            <p:nvPr/>
          </p:nvCxnSpPr>
          <p:spPr>
            <a:xfrm flipV="1">
              <a:off x="8476881" y="3877558"/>
              <a:ext cx="860559" cy="3423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3" name="TextBox 232">
              <a:extLst>
                <a:ext uri="{FF2B5EF4-FFF2-40B4-BE49-F238E27FC236}">
                  <a16:creationId xmlns:a16="http://schemas.microsoft.com/office/drawing/2014/main" id="{67B47F16-A2E7-E844-0DAD-2617FFC89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3305" y="3995027"/>
              <a:ext cx="1575322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Accidental Discovery</a:t>
              </a:r>
            </a:p>
          </p:txBody>
        </p: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9EC7CEBD-867D-E244-D9BB-E68B14E3B1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30451" y="3295303"/>
              <a:ext cx="196506" cy="4018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4BE3673C-ABD6-C9BC-688E-4B5CE6C82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60"/>
            <a:stretch/>
          </p:blipFill>
          <p:spPr>
            <a:xfrm>
              <a:off x="9337278" y="5768726"/>
              <a:ext cx="888221" cy="735806"/>
            </a:xfrm>
            <a:prstGeom prst="rect">
              <a:avLst/>
            </a:prstGeom>
          </p:spPr>
        </p:pic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031BE838-33E0-6145-201E-53CA3726EF4B}"/>
                </a:ext>
              </a:extLst>
            </p:cNvPr>
            <p:cNvCxnSpPr>
              <a:cxnSpLocks/>
              <a:stCxn id="83" idx="6"/>
              <a:endCxn id="68" idx="2"/>
            </p:cNvCxnSpPr>
            <p:nvPr/>
          </p:nvCxnSpPr>
          <p:spPr>
            <a:xfrm>
              <a:off x="8404603" y="6095866"/>
              <a:ext cx="885405" cy="1107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7" name="TextBox 236">
              <a:extLst>
                <a:ext uri="{FF2B5EF4-FFF2-40B4-BE49-F238E27FC236}">
                  <a16:creationId xmlns:a16="http://schemas.microsoft.com/office/drawing/2014/main" id="{D325E3F2-1E9B-2724-0C9E-EA5AF1AC2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7697" y="5467829"/>
              <a:ext cx="1575322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Christian Church</a:t>
              </a:r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BB80FFB4-BA97-EDE8-D9B5-70FA9B949252}"/>
                </a:ext>
              </a:extLst>
            </p:cNvPr>
            <p:cNvCxnSpPr>
              <a:cxnSpLocks/>
              <a:stCxn id="68" idx="7"/>
            </p:cNvCxnSpPr>
            <p:nvPr/>
          </p:nvCxnSpPr>
          <p:spPr>
            <a:xfrm flipV="1">
              <a:off x="10089583" y="5583318"/>
              <a:ext cx="623397" cy="2931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2F87A012-2237-D0F0-CAED-597A03A16604}"/>
                </a:ext>
              </a:extLst>
            </p:cNvPr>
            <p:cNvCxnSpPr>
              <a:cxnSpLocks/>
              <a:stCxn id="68" idx="5"/>
            </p:cNvCxnSpPr>
            <p:nvPr/>
          </p:nvCxnSpPr>
          <p:spPr>
            <a:xfrm>
              <a:off x="10089583" y="6538708"/>
              <a:ext cx="594034" cy="377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0" name="Picture 239" descr="A close up of a logo&#10;&#10;Description automatically generated">
              <a:extLst>
                <a:ext uri="{FF2B5EF4-FFF2-40B4-BE49-F238E27FC236}">
                  <a16:creationId xmlns:a16="http://schemas.microsoft.com/office/drawing/2014/main" id="{2CBBAB81-10B3-C64B-81D6-DBD472FDE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60"/>
            <a:stretch/>
          </p:blipFill>
          <p:spPr>
            <a:xfrm>
              <a:off x="10580666" y="4688203"/>
              <a:ext cx="1128466" cy="904343"/>
            </a:xfrm>
            <a:prstGeom prst="rect">
              <a:avLst/>
            </a:prstGeom>
          </p:spPr>
        </p:pic>
        <p:pic>
          <p:nvPicPr>
            <p:cNvPr id="241" name="Picture 240" descr="A close up of a logo&#10;&#10;Description automatically generated">
              <a:extLst>
                <a:ext uri="{FF2B5EF4-FFF2-40B4-BE49-F238E27FC236}">
                  <a16:creationId xmlns:a16="http://schemas.microsoft.com/office/drawing/2014/main" id="{2D6F603B-C454-3DA1-C57D-3DD0A84EC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28" b="19163"/>
            <a:stretch/>
          </p:blipFill>
          <p:spPr>
            <a:xfrm>
              <a:off x="11539188" y="4995254"/>
              <a:ext cx="854466" cy="548644"/>
            </a:xfrm>
            <a:prstGeom prst="rect">
              <a:avLst/>
            </a:prstGeom>
          </p:spPr>
        </p:pic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32D21FF6-4A70-3768-BD08-C4D9114AA9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98000" y="3330156"/>
              <a:ext cx="1341659" cy="15376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3" name="TextBox 242">
              <a:extLst>
                <a:ext uri="{FF2B5EF4-FFF2-40B4-BE49-F238E27FC236}">
                  <a16:creationId xmlns:a16="http://schemas.microsoft.com/office/drawing/2014/main" id="{B011A311-B632-2D4B-AA4C-046C816E8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5552" y="5515308"/>
              <a:ext cx="1575322" cy="59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Objected to use of anaesthetics in child birth</a:t>
              </a:r>
            </a:p>
          </p:txBody>
        </p:sp>
        <p:pic>
          <p:nvPicPr>
            <p:cNvPr id="244" name="Picture 243" descr="A close up of a logo&#10;&#10;Description automatically generated">
              <a:extLst>
                <a:ext uri="{FF2B5EF4-FFF2-40B4-BE49-F238E27FC236}">
                  <a16:creationId xmlns:a16="http://schemas.microsoft.com/office/drawing/2014/main" id="{4D684420-6216-4CED-3AEB-DA8A3E222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08"/>
            <a:stretch/>
          </p:blipFill>
          <p:spPr>
            <a:xfrm>
              <a:off x="10589134" y="6589673"/>
              <a:ext cx="990213" cy="824767"/>
            </a:xfrm>
            <a:prstGeom prst="rect">
              <a:avLst/>
            </a:prstGeom>
          </p:spPr>
        </p:pic>
        <p:sp>
          <p:nvSpPr>
            <p:cNvPr id="4405" name="TextBox 244">
              <a:extLst>
                <a:ext uri="{FF2B5EF4-FFF2-40B4-BE49-F238E27FC236}">
                  <a16:creationId xmlns:a16="http://schemas.microsoft.com/office/drawing/2014/main" id="{E95095E8-0F41-22A0-176F-2D7890652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5386" y="7385665"/>
              <a:ext cx="1575322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Encouraged support of Hospitals</a:t>
              </a:r>
            </a:p>
          </p:txBody>
        </p:sp>
        <p:pic>
          <p:nvPicPr>
            <p:cNvPr id="246" name="Picture 245" descr="A close up of a logo&#10;&#10;Description automatically generated">
              <a:extLst>
                <a:ext uri="{FF2B5EF4-FFF2-40B4-BE49-F238E27FC236}">
                  <a16:creationId xmlns:a16="http://schemas.microsoft.com/office/drawing/2014/main" id="{225F0E61-4F65-0C6C-1C19-331290F13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70"/>
            <a:stretch/>
          </p:blipFill>
          <p:spPr>
            <a:xfrm>
              <a:off x="8859704" y="7139021"/>
              <a:ext cx="624526" cy="522912"/>
            </a:xfrm>
            <a:prstGeom prst="rect">
              <a:avLst/>
            </a:prstGeom>
          </p:spPr>
        </p:pic>
        <p:pic>
          <p:nvPicPr>
            <p:cNvPr id="247" name="Picture 246" descr="A close up of a logo&#10;&#10;Description automatically generated">
              <a:extLst>
                <a:ext uri="{FF2B5EF4-FFF2-40B4-BE49-F238E27FC236}">
                  <a16:creationId xmlns:a16="http://schemas.microsoft.com/office/drawing/2014/main" id="{496BEA0E-6D5A-F832-5D53-4737D4166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64"/>
            <a:stretch/>
          </p:blipFill>
          <p:spPr>
            <a:xfrm>
              <a:off x="9193529" y="6905096"/>
              <a:ext cx="954875" cy="832039"/>
            </a:xfrm>
            <a:prstGeom prst="rect">
              <a:avLst/>
            </a:prstGeom>
          </p:spPr>
        </p:pic>
        <p:sp>
          <p:nvSpPr>
            <p:cNvPr id="4408" name="TextBox 247">
              <a:extLst>
                <a:ext uri="{FF2B5EF4-FFF2-40B4-BE49-F238E27FC236}">
                  <a16:creationId xmlns:a16="http://schemas.microsoft.com/office/drawing/2014/main" id="{592BCBEB-3DD2-7585-0066-5748C5BC6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1851" y="7710669"/>
              <a:ext cx="1575322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Encouraged philanthropy</a:t>
              </a:r>
            </a:p>
          </p:txBody>
        </p:sp>
        <p:pic>
          <p:nvPicPr>
            <p:cNvPr id="249" name="Picture 248" descr="A close up of a logo&#10;&#10;Description automatically generated">
              <a:extLst>
                <a:ext uri="{FF2B5EF4-FFF2-40B4-BE49-F238E27FC236}">
                  <a16:creationId xmlns:a16="http://schemas.microsoft.com/office/drawing/2014/main" id="{C84F51BB-795E-C3FC-72FA-A785556BC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32"/>
            <a:stretch/>
          </p:blipFill>
          <p:spPr>
            <a:xfrm>
              <a:off x="8754858" y="4357584"/>
              <a:ext cx="727417" cy="612255"/>
            </a:xfrm>
            <a:prstGeom prst="rect">
              <a:avLst/>
            </a:prstGeom>
          </p:spPr>
        </p:pic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B238746A-6A23-CF41-3B76-3425AD628618}"/>
                </a:ext>
              </a:extLst>
            </p:cNvPr>
            <p:cNvCxnSpPr>
              <a:cxnSpLocks/>
              <a:stCxn id="82" idx="5"/>
            </p:cNvCxnSpPr>
            <p:nvPr/>
          </p:nvCxnSpPr>
          <p:spPr>
            <a:xfrm>
              <a:off x="8305221" y="4629978"/>
              <a:ext cx="578224" cy="1189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1" name="TextBox 250">
              <a:extLst>
                <a:ext uri="{FF2B5EF4-FFF2-40B4-BE49-F238E27FC236}">
                  <a16:creationId xmlns:a16="http://schemas.microsoft.com/office/drawing/2014/main" id="{9D124AEC-1FC9-4E1B-7873-E83453A34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7874" y="4888864"/>
              <a:ext cx="1575322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Chamberland chicken cholera vaccine</a:t>
              </a:r>
            </a:p>
          </p:txBody>
        </p:sp>
        <p:pic>
          <p:nvPicPr>
            <p:cNvPr id="252" name="Picture 251" descr="A close up of a logo&#10;&#10;Description automatically generated">
              <a:extLst>
                <a:ext uri="{FF2B5EF4-FFF2-40B4-BE49-F238E27FC236}">
                  <a16:creationId xmlns:a16="http://schemas.microsoft.com/office/drawing/2014/main" id="{DE4F65FF-136D-6FEB-D3C1-43DB56CCF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4" t="13971" b="24735"/>
            <a:stretch/>
          </p:blipFill>
          <p:spPr>
            <a:xfrm>
              <a:off x="8023056" y="7918968"/>
              <a:ext cx="1073475" cy="818515"/>
            </a:xfrm>
            <a:prstGeom prst="rect">
              <a:avLst/>
            </a:prstGeom>
          </p:spPr>
        </p:pic>
        <p:pic>
          <p:nvPicPr>
            <p:cNvPr id="253" name="Picture 252" descr="A close up of a logo&#10;&#10;Description automatically generated">
              <a:extLst>
                <a:ext uri="{FF2B5EF4-FFF2-40B4-BE49-F238E27FC236}">
                  <a16:creationId xmlns:a16="http://schemas.microsoft.com/office/drawing/2014/main" id="{DB319D3E-FDC6-2595-0CBA-58EB40A16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60"/>
            <a:stretch/>
          </p:blipFill>
          <p:spPr>
            <a:xfrm>
              <a:off x="6817545" y="7190951"/>
              <a:ext cx="1120555" cy="928272"/>
            </a:xfrm>
            <a:prstGeom prst="rect">
              <a:avLst/>
            </a:prstGeom>
          </p:spPr>
        </p:pic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660EC3AD-99BB-0439-6D5A-EC2404DD0B15}"/>
                </a:ext>
              </a:extLst>
            </p:cNvPr>
            <p:cNvCxnSpPr>
              <a:cxnSpLocks/>
            </p:cNvCxnSpPr>
            <p:nvPr/>
          </p:nvCxnSpPr>
          <p:spPr>
            <a:xfrm>
              <a:off x="6816747" y="7100461"/>
              <a:ext cx="203282" cy="2275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5" name="TextBox 254">
              <a:extLst>
                <a:ext uri="{FF2B5EF4-FFF2-40B4-BE49-F238E27FC236}">
                  <a16:creationId xmlns:a16="http://schemas.microsoft.com/office/drawing/2014/main" id="{D8380767-01C6-49EC-85F1-C9267E568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1089" y="6962090"/>
              <a:ext cx="1575322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Spreading Ideas</a:t>
              </a:r>
            </a:p>
          </p:txBody>
        </p: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460A2318-114E-B1B9-EA4F-356B9A7DDFB3}"/>
                </a:ext>
              </a:extLst>
            </p:cNvPr>
            <p:cNvCxnSpPr>
              <a:cxnSpLocks/>
            </p:cNvCxnSpPr>
            <p:nvPr/>
          </p:nvCxnSpPr>
          <p:spPr>
            <a:xfrm>
              <a:off x="7765395" y="7941040"/>
              <a:ext cx="332028" cy="2296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7" name="TextBox 256">
              <a:extLst>
                <a:ext uri="{FF2B5EF4-FFF2-40B4-BE49-F238E27FC236}">
                  <a16:creationId xmlns:a16="http://schemas.microsoft.com/office/drawing/2014/main" id="{09A721B3-FDC9-7369-B267-A1A81B35B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6604" y="7726866"/>
              <a:ext cx="1575322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Telegraph</a:t>
              </a:r>
            </a:p>
          </p:txBody>
        </p:sp>
        <p:pic>
          <p:nvPicPr>
            <p:cNvPr id="258" name="Picture 257" descr="A close up of a logo&#10;&#10;Description automatically generated">
              <a:extLst>
                <a:ext uri="{FF2B5EF4-FFF2-40B4-BE49-F238E27FC236}">
                  <a16:creationId xmlns:a16="http://schemas.microsoft.com/office/drawing/2014/main" id="{5A4CBCD8-666E-FFF0-FF52-B664DE112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53"/>
            <a:stretch/>
          </p:blipFill>
          <p:spPr>
            <a:xfrm>
              <a:off x="7307851" y="8436621"/>
              <a:ext cx="719355" cy="601724"/>
            </a:xfrm>
            <a:prstGeom prst="rect">
              <a:avLst/>
            </a:prstGeom>
          </p:spPr>
        </p:pic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78855018-F9C9-66C1-A0EE-AEB2B4E7FD12}"/>
                </a:ext>
              </a:extLst>
            </p:cNvPr>
            <p:cNvCxnSpPr>
              <a:cxnSpLocks/>
              <a:endCxn id="258" idx="0"/>
            </p:cNvCxnSpPr>
            <p:nvPr/>
          </p:nvCxnSpPr>
          <p:spPr>
            <a:xfrm>
              <a:off x="7562113" y="8103005"/>
              <a:ext cx="106159" cy="3341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0" name="TextBox 259">
              <a:extLst>
                <a:ext uri="{FF2B5EF4-FFF2-40B4-BE49-F238E27FC236}">
                  <a16:creationId xmlns:a16="http://schemas.microsoft.com/office/drawing/2014/main" id="{39AFBD3F-D9D2-3714-3164-265B02183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5395" y="8977907"/>
              <a:ext cx="1575322" cy="4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Printed medical journals</a:t>
              </a:r>
            </a:p>
          </p:txBody>
        </p:sp>
        <p:pic>
          <p:nvPicPr>
            <p:cNvPr id="261" name="Picture 260" descr="A close up of a logo&#10;&#10;Description automatically generated">
              <a:extLst>
                <a:ext uri="{FF2B5EF4-FFF2-40B4-BE49-F238E27FC236}">
                  <a16:creationId xmlns:a16="http://schemas.microsoft.com/office/drawing/2014/main" id="{48384C9B-D4C0-5413-5621-A1C166112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>
            <a:xfrm>
              <a:off x="5491793" y="7364914"/>
              <a:ext cx="1396075" cy="1115911"/>
            </a:xfrm>
            <a:prstGeom prst="rect">
              <a:avLst/>
            </a:prstGeom>
          </p:spPr>
        </p:pic>
        <p:sp>
          <p:nvSpPr>
            <p:cNvPr id="4422" name="TextBox 261">
              <a:extLst>
                <a:ext uri="{FF2B5EF4-FFF2-40B4-BE49-F238E27FC236}">
                  <a16:creationId xmlns:a16="http://schemas.microsoft.com/office/drawing/2014/main" id="{DE1BA3D7-464C-6FA2-D7E9-617B2A1AB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794" y="8372657"/>
              <a:ext cx="1575322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First X-Ray</a:t>
              </a:r>
            </a:p>
          </p:txBody>
        </p:sp>
        <p:pic>
          <p:nvPicPr>
            <p:cNvPr id="263" name="Picture 262" descr="A close up of a logo&#10;&#10;Description automatically generated">
              <a:extLst>
                <a:ext uri="{FF2B5EF4-FFF2-40B4-BE49-F238E27FC236}">
                  <a16:creationId xmlns:a16="http://schemas.microsoft.com/office/drawing/2014/main" id="{0A95DB1C-8A19-B30F-57C6-A7F85BD07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61"/>
            <a:stretch/>
          </p:blipFill>
          <p:spPr>
            <a:xfrm>
              <a:off x="6410595" y="8438656"/>
              <a:ext cx="956465" cy="754066"/>
            </a:xfrm>
            <a:prstGeom prst="rect">
              <a:avLst/>
            </a:prstGeom>
          </p:spPr>
        </p:pic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3F610D77-D227-D3C2-851A-01C1728494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3253" y="8103005"/>
              <a:ext cx="173918" cy="3341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5" name="TextBox 264">
              <a:extLst>
                <a:ext uri="{FF2B5EF4-FFF2-40B4-BE49-F238E27FC236}">
                  <a16:creationId xmlns:a16="http://schemas.microsoft.com/office/drawing/2014/main" id="{9F9BA850-4B63-80F7-4A9D-24D1DFBCF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140" y="9115932"/>
              <a:ext cx="1575322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800" b="1"/>
                <a:t>Conferences</a:t>
              </a:r>
            </a:p>
          </p:txBody>
        </p:sp>
        <p:sp>
          <p:nvSpPr>
            <p:cNvPr id="4426" name="TextBox 265">
              <a:extLst>
                <a:ext uri="{FF2B5EF4-FFF2-40B4-BE49-F238E27FC236}">
                  <a16:creationId xmlns:a16="http://schemas.microsoft.com/office/drawing/2014/main" id="{9462460B-80ED-9C4F-A3A7-4B9CC86B5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8837" y="4560191"/>
              <a:ext cx="997225" cy="476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900" b="1"/>
                <a:t>Industrial </a:t>
              </a:r>
            </a:p>
            <a:p>
              <a:pPr algn="ctr"/>
              <a:r>
                <a:rPr lang="en-GB" altLang="en-US" sz="900" b="1"/>
                <a:t>Medicine</a:t>
              </a:r>
            </a:p>
          </p:txBody>
        </p:sp>
        <p:sp>
          <p:nvSpPr>
            <p:cNvPr id="4427" name="TextBox 266">
              <a:extLst>
                <a:ext uri="{FF2B5EF4-FFF2-40B4-BE49-F238E27FC236}">
                  <a16:creationId xmlns:a16="http://schemas.microsoft.com/office/drawing/2014/main" id="{211B420B-18DB-2EAA-3EB8-62497D04A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439" y="1727219"/>
              <a:ext cx="1045305" cy="27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800" b="1"/>
                <a:t>Germ Theory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138D86-0FF9-964D-B0BA-D840CC7A561C}"/>
              </a:ext>
            </a:extLst>
          </p:cNvPr>
          <p:cNvGraphicFramePr>
            <a:graphicFrameLocks noGrp="1"/>
          </p:cNvGraphicFramePr>
          <p:nvPr/>
        </p:nvGraphicFramePr>
        <p:xfrm>
          <a:off x="12700" y="1139825"/>
          <a:ext cx="3111500" cy="8455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VOCABULARY</a:t>
                      </a: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DEFINITION</a:t>
                      </a: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Act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law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Agar Jelly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sterile jelly used to grow microbes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Anaesthetic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chemical given to put somebody to sleep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Antibodies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Particles inside the body that can identify and fight off a disease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Antiseptic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chemical used to kill germs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Aseptic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germ-free environment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Aseptic Surgery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Surgery where microbes are prevented from getting into a wound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Bacteriology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The study of bacteria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Carbolic Acid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chemical that cleared bacteria from wounds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Cesspit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hole in the ground for storing sewage or waste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Chloroform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The chemical that Simpson discovered to work as an anaesthetic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Enlightenment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European movement encouraging rational, secular, scientific thinking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Epidemic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widespread outbreak of a disease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Gangrene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Death of body tissue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Germ Theory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The belief that germs are in the air all around us and cause decay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Germs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Pasteur's name for microbes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Government Intervention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The involvement of the government to help its people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Immunity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To be protected against infection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Inoculation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Giving somebody a small dose of a disease to create immunity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0907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Laissez-faire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French for 'leave be' - a term used to describe governments who do not get involved in people's day-to-day lives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Microbes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living organism too small to see without a microscope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Pasteurisation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To heat a liquid to kill germs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Pavilion Plan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hospital design to allow separation of patients and good ventilation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Petri Dish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A plastic air tight container used to grow microbes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Pharmaceutical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Using drugs for medicine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Pharmacies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What apothecaries were now known as (Boots opened in 1849)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Public Vaccinators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Doctors paid by the government to vaccinate people (against Smallpox)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Spontaneous Generation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The belief that decay caused germs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8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Arial Narrow" panose="020B0606020202030204" pitchFamily="34" charset="0"/>
                        </a:rPr>
                        <a:t>Vaccination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 Narrow" panose="020B0606020202030204" pitchFamily="34" charset="0"/>
                        </a:rPr>
                        <a:t>Creating antibodies against a disease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2C06C5-B2CA-938C-7F53-DD9A2796B930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16" y="8435768"/>
            <a:ext cx="1145676" cy="1145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9">
            <a:extLst>
              <a:ext uri="{FF2B5EF4-FFF2-40B4-BE49-F238E27FC236}">
                <a16:creationId xmlns:a16="http://schemas.microsoft.com/office/drawing/2014/main" id="{1E61DA18-9449-E6BA-BDB6-2AC8E7084C2E}"/>
              </a:ext>
            </a:extLst>
          </p:cNvPr>
          <p:cNvSpPr/>
          <p:nvPr/>
        </p:nvSpPr>
        <p:spPr>
          <a:xfrm flipH="1">
            <a:off x="12260263" y="1428750"/>
            <a:ext cx="46037" cy="63531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123" name="TextBox 8">
            <a:extLst>
              <a:ext uri="{FF2B5EF4-FFF2-40B4-BE49-F238E27FC236}">
                <a16:creationId xmlns:a16="http://schemas.microsoft.com/office/drawing/2014/main" id="{5A9472B4-EAC6-0145-E32C-31B9D46D4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-95250"/>
            <a:ext cx="42941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6600" b="1">
                <a:solidFill>
                  <a:srgbClr val="0070C0"/>
                </a:solidFill>
                <a:latin typeface="Arial Narrow" panose="020B0606020202030204" pitchFamily="34" charset="0"/>
              </a:rPr>
              <a:t>MODERN</a:t>
            </a:r>
          </a:p>
        </p:txBody>
      </p:sp>
      <p:sp>
        <p:nvSpPr>
          <p:cNvPr id="5124" name="TextBox 9">
            <a:extLst>
              <a:ext uri="{FF2B5EF4-FFF2-40B4-BE49-F238E27FC236}">
                <a16:creationId xmlns:a16="http://schemas.microsoft.com/office/drawing/2014/main" id="{E1DCF30B-0A36-FD9F-CB0F-CF3D81C5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750888"/>
            <a:ext cx="42941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100" b="1">
                <a:solidFill>
                  <a:srgbClr val="0070C0"/>
                </a:solidFill>
                <a:latin typeface="Arial Narrow" panose="020B0606020202030204" pitchFamily="34" charset="0"/>
              </a:rPr>
              <a:t>MEDICINE THROUGH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77B5ED-479F-BA61-754C-A455B86837A7}"/>
              </a:ext>
            </a:extLst>
          </p:cNvPr>
          <p:cNvGrpSpPr/>
          <p:nvPr/>
        </p:nvGrpSpPr>
        <p:grpSpPr>
          <a:xfrm>
            <a:off x="11943340" y="2319184"/>
            <a:ext cx="672626" cy="814940"/>
            <a:chOff x="11490325" y="1419225"/>
            <a:chExt cx="1079500" cy="13382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EFDF840E-C91E-0CB4-C647-2D84F827A1A6}"/>
                </a:ext>
              </a:extLst>
            </p:cNvPr>
            <p:cNvSpPr/>
            <p:nvPr/>
          </p:nvSpPr>
          <p:spPr>
            <a:xfrm>
              <a:off x="11490325" y="1419225"/>
              <a:ext cx="1079500" cy="1079500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F0A4762-DA4B-9F1A-E45E-F38BA5284CC7}"/>
                </a:ext>
              </a:extLst>
            </p:cNvPr>
            <p:cNvSpPr/>
            <p:nvPr/>
          </p:nvSpPr>
          <p:spPr>
            <a:xfrm>
              <a:off x="11522075" y="2532063"/>
              <a:ext cx="1017588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HATA</a:t>
              </a:r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D9788E6-CFBD-8308-65AE-57BDCCE6ADEB}"/>
              </a:ext>
            </a:extLst>
          </p:cNvPr>
          <p:cNvCxnSpPr>
            <a:cxnSpLocks/>
            <a:endCxn id="262" idx="2"/>
          </p:cNvCxnSpPr>
          <p:nvPr/>
        </p:nvCxnSpPr>
        <p:spPr>
          <a:xfrm flipV="1">
            <a:off x="4622800" y="492125"/>
            <a:ext cx="760095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E390F33E-A0C9-C943-581B-6A76666323B2}"/>
              </a:ext>
            </a:extLst>
          </p:cNvPr>
          <p:cNvSpPr/>
          <p:nvPr/>
        </p:nvSpPr>
        <p:spPr>
          <a:xfrm>
            <a:off x="4548188" y="428625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28" name="TextBox 181">
            <a:extLst>
              <a:ext uri="{FF2B5EF4-FFF2-40B4-BE49-F238E27FC236}">
                <a16:creationId xmlns:a16="http://schemas.microsoft.com/office/drawing/2014/main" id="{08C4E7E6-54DD-FC48-4B1C-09B56F542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633413"/>
            <a:ext cx="85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FIRST MAGIC BULLET, SALVARSAN 606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4" name="Table 184">
            <a:extLst>
              <a:ext uri="{FF2B5EF4-FFF2-40B4-BE49-F238E27FC236}">
                <a16:creationId xmlns:a16="http://schemas.microsoft.com/office/drawing/2014/main" id="{8CBD1F7D-D18E-945B-E38D-C022388D74D0}"/>
              </a:ext>
            </a:extLst>
          </p:cNvPr>
          <p:cNvGraphicFramePr>
            <a:graphicFrameLocks noGrp="1"/>
          </p:cNvGraphicFramePr>
          <p:nvPr/>
        </p:nvGraphicFramePr>
        <p:xfrm>
          <a:off x="4257675" y="8428038"/>
          <a:ext cx="6943725" cy="108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74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What is creating the change, development or advancement?</a:t>
                      </a:r>
                    </a:p>
                  </a:txBody>
                  <a:tcPr marL="91421" marR="9142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How important is individual genius i.e. the importance of the people in change?</a:t>
                      </a:r>
                    </a:p>
                  </a:txBody>
                  <a:tcPr marL="91421" marR="9142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How important is government intervention?</a:t>
                      </a:r>
                    </a:p>
                  </a:txBody>
                  <a:tcPr marL="91421" marR="9142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What other factors are causing change or encouraging development?</a:t>
                      </a:r>
                    </a:p>
                  </a:txBody>
                  <a:tcPr marL="91421" marR="9142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What continuities are there with previous periods?</a:t>
                      </a:r>
                    </a:p>
                  </a:txBody>
                  <a:tcPr marL="91421" marR="91421" marT="45684" marB="45684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43" name="Group 188">
            <a:extLst>
              <a:ext uri="{FF2B5EF4-FFF2-40B4-BE49-F238E27FC236}">
                <a16:creationId xmlns:a16="http://schemas.microsoft.com/office/drawing/2014/main" id="{0BEAE0E6-7E27-95AF-CA65-87DDF95CB5BB}"/>
              </a:ext>
            </a:extLst>
          </p:cNvPr>
          <p:cNvGrpSpPr>
            <a:grpSpLocks/>
          </p:cNvGrpSpPr>
          <p:nvPr/>
        </p:nvGrpSpPr>
        <p:grpSpPr bwMode="auto">
          <a:xfrm>
            <a:off x="11969750" y="7010400"/>
            <a:ext cx="671513" cy="815975"/>
            <a:chOff x="11490325" y="1419225"/>
            <a:chExt cx="1079500" cy="1338263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3F3E86E5-90FE-BE17-24A1-0C94822AA9C2}"/>
                </a:ext>
              </a:extLst>
            </p:cNvPr>
            <p:cNvSpPr/>
            <p:nvPr/>
          </p:nvSpPr>
          <p:spPr>
            <a:xfrm>
              <a:off x="11490325" y="1419225"/>
              <a:ext cx="1079500" cy="1080505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A9AE4C8-F5A1-4FC7-A2C3-FE2E7ADA01ED}"/>
                </a:ext>
              </a:extLst>
            </p:cNvPr>
            <p:cNvSpPr/>
            <p:nvPr/>
          </p:nvSpPr>
          <p:spPr>
            <a:xfrm>
              <a:off x="11520949" y="2530973"/>
              <a:ext cx="1018252" cy="2265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CRICK</a:t>
              </a:r>
            </a:p>
          </p:txBody>
        </p:sp>
      </p:grpSp>
      <p:grpSp>
        <p:nvGrpSpPr>
          <p:cNvPr id="5144" name="Group 191">
            <a:extLst>
              <a:ext uri="{FF2B5EF4-FFF2-40B4-BE49-F238E27FC236}">
                <a16:creationId xmlns:a16="http://schemas.microsoft.com/office/drawing/2014/main" id="{68933B06-D93C-AAA4-4A61-E681D910FFED}"/>
              </a:ext>
            </a:extLst>
          </p:cNvPr>
          <p:cNvGrpSpPr>
            <a:grpSpLocks/>
          </p:cNvGrpSpPr>
          <p:nvPr/>
        </p:nvGrpSpPr>
        <p:grpSpPr bwMode="auto">
          <a:xfrm>
            <a:off x="11964988" y="5146675"/>
            <a:ext cx="671512" cy="814388"/>
            <a:chOff x="11490325" y="1419225"/>
            <a:chExt cx="1079500" cy="1338263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EBB91BB1-8FF7-5AC7-55AB-0D145306037F}"/>
                </a:ext>
              </a:extLst>
            </p:cNvPr>
            <p:cNvSpPr/>
            <p:nvPr/>
          </p:nvSpPr>
          <p:spPr>
            <a:xfrm>
              <a:off x="11490325" y="1419225"/>
              <a:ext cx="1079500" cy="1080001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5AA8F9D6-9A6B-7D55-8A37-30C566EFE66E}"/>
                </a:ext>
              </a:extLst>
            </p:cNvPr>
            <p:cNvSpPr/>
            <p:nvPr/>
          </p:nvSpPr>
          <p:spPr>
            <a:xfrm>
              <a:off x="11520949" y="2533140"/>
              <a:ext cx="1018252" cy="2243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CHAIN</a:t>
              </a:r>
            </a:p>
          </p:txBody>
        </p:sp>
      </p:grpSp>
      <p:grpSp>
        <p:nvGrpSpPr>
          <p:cNvPr id="5145" name="Group 194">
            <a:extLst>
              <a:ext uri="{FF2B5EF4-FFF2-40B4-BE49-F238E27FC236}">
                <a16:creationId xmlns:a16="http://schemas.microsoft.com/office/drawing/2014/main" id="{AAA9D814-9894-FDBE-4268-D703F7B48B4F}"/>
              </a:ext>
            </a:extLst>
          </p:cNvPr>
          <p:cNvGrpSpPr>
            <a:grpSpLocks/>
          </p:cNvGrpSpPr>
          <p:nvPr/>
        </p:nvGrpSpPr>
        <p:grpSpPr bwMode="auto">
          <a:xfrm>
            <a:off x="11969750" y="6099175"/>
            <a:ext cx="673100" cy="814388"/>
            <a:chOff x="11490325" y="1419225"/>
            <a:chExt cx="1079500" cy="1338263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5261AB47-6A7A-1612-6FA3-906BACD8639D}"/>
                </a:ext>
              </a:extLst>
            </p:cNvPr>
            <p:cNvSpPr/>
            <p:nvPr/>
          </p:nvSpPr>
          <p:spPr>
            <a:xfrm>
              <a:off x="11490325" y="1419225"/>
              <a:ext cx="1079500" cy="108000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E1BB3D92-FB6F-BC76-E658-4028A035E7BB}"/>
                </a:ext>
              </a:extLst>
            </p:cNvPr>
            <p:cNvSpPr/>
            <p:nvPr/>
          </p:nvSpPr>
          <p:spPr>
            <a:xfrm>
              <a:off x="11520877" y="2533140"/>
              <a:ext cx="1018396" cy="2243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WATSON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89C1C40-1EC5-FB1F-8175-DCA08F86AC6F}"/>
              </a:ext>
            </a:extLst>
          </p:cNvPr>
          <p:cNvGrpSpPr/>
          <p:nvPr/>
        </p:nvGrpSpPr>
        <p:grpSpPr>
          <a:xfrm>
            <a:off x="11970224" y="3265219"/>
            <a:ext cx="672626" cy="814940"/>
            <a:chOff x="11490325" y="1419225"/>
            <a:chExt cx="1079500" cy="1338263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D27EF29-0F9E-AF59-D72C-28C9A9AAA6EB}"/>
                </a:ext>
              </a:extLst>
            </p:cNvPr>
            <p:cNvSpPr/>
            <p:nvPr/>
          </p:nvSpPr>
          <p:spPr>
            <a:xfrm>
              <a:off x="11490325" y="1419225"/>
              <a:ext cx="1079500" cy="1079500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4694921-AD5A-211F-0F50-DA1738D7E1D3}"/>
                </a:ext>
              </a:extLst>
            </p:cNvPr>
            <p:cNvSpPr/>
            <p:nvPr/>
          </p:nvSpPr>
          <p:spPr>
            <a:xfrm>
              <a:off x="11522075" y="2532063"/>
              <a:ext cx="1017588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FLEMING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68F2651-3C05-9201-B401-0584D18DEC96}"/>
              </a:ext>
            </a:extLst>
          </p:cNvPr>
          <p:cNvGrpSpPr/>
          <p:nvPr/>
        </p:nvGrpSpPr>
        <p:grpSpPr>
          <a:xfrm>
            <a:off x="11963874" y="1343840"/>
            <a:ext cx="672626" cy="814940"/>
            <a:chOff x="11490325" y="1419225"/>
            <a:chExt cx="1079500" cy="1338263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B66FE69-FAB2-D535-0C50-2BC06F4F29D6}"/>
                </a:ext>
              </a:extLst>
            </p:cNvPr>
            <p:cNvSpPr/>
            <p:nvPr/>
          </p:nvSpPr>
          <p:spPr>
            <a:xfrm>
              <a:off x="11490325" y="1419225"/>
              <a:ext cx="1079500" cy="1079500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5DECC4-33C2-5DD2-96D1-BE71A4F88D3D}"/>
                </a:ext>
              </a:extLst>
            </p:cNvPr>
            <p:cNvSpPr/>
            <p:nvPr/>
          </p:nvSpPr>
          <p:spPr>
            <a:xfrm>
              <a:off x="11522075" y="2532063"/>
              <a:ext cx="1017588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EHRLICH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7DDE1ED-87D5-E1BB-9421-4128EFF59E4A}"/>
              </a:ext>
            </a:extLst>
          </p:cNvPr>
          <p:cNvGrpSpPr/>
          <p:nvPr/>
        </p:nvGrpSpPr>
        <p:grpSpPr>
          <a:xfrm>
            <a:off x="11917462" y="4206821"/>
            <a:ext cx="764163" cy="819657"/>
            <a:chOff x="11415323" y="1419225"/>
            <a:chExt cx="1226408" cy="1346009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16CF171-785E-97AC-7D07-526AD4F6157D}"/>
                </a:ext>
              </a:extLst>
            </p:cNvPr>
            <p:cNvSpPr/>
            <p:nvPr/>
          </p:nvSpPr>
          <p:spPr>
            <a:xfrm>
              <a:off x="11490325" y="1419225"/>
              <a:ext cx="1079500" cy="1079500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D14C035-0A62-8B75-E1D8-42E06623BB05}"/>
                </a:ext>
              </a:extLst>
            </p:cNvPr>
            <p:cNvSpPr/>
            <p:nvPr/>
          </p:nvSpPr>
          <p:spPr>
            <a:xfrm>
              <a:off x="11415323" y="2539810"/>
              <a:ext cx="1226408" cy="2254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FLOREY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58A1A817-5865-15F6-508D-00B56514DF70}"/>
              </a:ext>
            </a:extLst>
          </p:cNvPr>
          <p:cNvSpPr/>
          <p:nvPr/>
        </p:nvSpPr>
        <p:spPr>
          <a:xfrm>
            <a:off x="5397500" y="419100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50" name="TextBox 165">
            <a:extLst>
              <a:ext uri="{FF2B5EF4-FFF2-40B4-BE49-F238E27FC236}">
                <a16:creationId xmlns:a16="http://schemas.microsoft.com/office/drawing/2014/main" id="{197769D2-DC33-4ED8-5C31-D2A77BD07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184150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1895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8FF5C6-C8F8-F3E2-AA32-F1D01C34F2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16" y="8435768"/>
            <a:ext cx="1145676" cy="1145676"/>
          </a:xfrm>
          <a:prstGeom prst="rect">
            <a:avLst/>
          </a:prstGeom>
        </p:spPr>
      </p:pic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631F707B-A70B-6876-B199-96D3E99C36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4" y="74612"/>
            <a:ext cx="1079501" cy="107950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6AF9D7-6022-8417-7A89-DFC87FEB9C51}"/>
              </a:ext>
            </a:extLst>
          </p:cNvPr>
          <p:cNvGraphicFramePr>
            <a:graphicFrameLocks noGrp="1"/>
          </p:cNvGraphicFramePr>
          <p:nvPr/>
        </p:nvGraphicFramePr>
        <p:xfrm>
          <a:off x="0" y="1112838"/>
          <a:ext cx="3192463" cy="8478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50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VOCABULARY</a:t>
                      </a:r>
                    </a:p>
                  </a:txBody>
                  <a:tcPr marL="6153" marR="6153" marT="61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DEFINITION</a:t>
                      </a:r>
                    </a:p>
                  </a:txBody>
                  <a:tcPr marL="6153" marR="6153" marT="615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Antibiotic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treatment that destroys or limits the growth of bacteria in the human body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Antibodies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Particles inside the body that can identify and fight off a disease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Biopsy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scientists gather samples of body tissue to study in a laboratory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Bronchoscope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camera and cutting tool that collects cell samples from the lungs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Chemotherapy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injection of chemicals/drugs into the body to shrink tumours before surgery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Compound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mixture of two or more different elements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 Scans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advanced x-rays to diagnose tumours and other growths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50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 Helix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twisting shape formed by DNA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3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ECGs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 Cardiograms - use electrical impulses to track heart activity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 Microscope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powerful electron beams to magnify 10,000,000 times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Endoscope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camera on the end of a thin flexible tube that can be inserted inside the body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Genetics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study of DNA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Genome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complete set of DNA containing all of the information to build an organism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Hereditary Disease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disease passed on to children by their parents or other decedents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764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Hypodermic Needle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 a precise dose to be introduced directly into the bloodstream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Laparoscopic Surgery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Keyhole surgery i.e. using cameras and tiny surgical instruments through small incisions/cuts in the body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Lifestyle Campaigns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backed campaigns to promote better diets, heart health, smoking awareness, etc.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1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Lifestyle Factors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choices we make about how we live our lives regarding diet, smoking, sex, alcohol, etc.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Magic Bullet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name given for the first chemical cures that would attack the disease causing microbes and leave the rest of the body unharmed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Mastectomy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Surgery where a person has one or both breasts removed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Microscope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Magnify up to 2,000 times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MRI Scans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magnets and radio waves to create internal images of the body (soft tissue)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Vaccination Campaign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backed campaigns to vaccinate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9764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Penicillin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first antibiotic using microorganisms rather than chemicals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5713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Pharmaceutical Companies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Businesses that produced and sold drugs as treatments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5713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Prontosil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compound used to kill bacterial infections such as blood poisoning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Radiotherapy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use of radiation to shrink tumours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250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Salvarsan 606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first magic bullet discovered by Hata to cure syphilis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670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Ultrasound Scans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sound waves to create internal images of the body (gall stones, kidney stones)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243" name="Oval 242">
            <a:extLst>
              <a:ext uri="{FF2B5EF4-FFF2-40B4-BE49-F238E27FC236}">
                <a16:creationId xmlns:a16="http://schemas.microsoft.com/office/drawing/2014/main" id="{86A98DF7-4411-D518-5501-3194BB82D880}"/>
              </a:ext>
            </a:extLst>
          </p:cNvPr>
          <p:cNvSpPr/>
          <p:nvPr/>
        </p:nvSpPr>
        <p:spPr>
          <a:xfrm>
            <a:off x="10531475" y="406400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4D6F370-3190-4DBF-99EE-C21941837B76}"/>
              </a:ext>
            </a:extLst>
          </p:cNvPr>
          <p:cNvSpPr/>
          <p:nvPr/>
        </p:nvSpPr>
        <p:spPr>
          <a:xfrm>
            <a:off x="6300788" y="428625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AF3F12FC-F8E1-C128-DB38-8F1B1014DEDA}"/>
              </a:ext>
            </a:extLst>
          </p:cNvPr>
          <p:cNvSpPr/>
          <p:nvPr/>
        </p:nvSpPr>
        <p:spPr>
          <a:xfrm>
            <a:off x="7146925" y="438150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83DD2FF1-4456-8F40-6A73-A7080492AC38}"/>
              </a:ext>
            </a:extLst>
          </p:cNvPr>
          <p:cNvSpPr/>
          <p:nvPr/>
        </p:nvSpPr>
        <p:spPr>
          <a:xfrm>
            <a:off x="7993063" y="434975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0DD25710-48A1-1EE0-AC54-BCDFD44E4A94}"/>
              </a:ext>
            </a:extLst>
          </p:cNvPr>
          <p:cNvSpPr/>
          <p:nvPr/>
        </p:nvSpPr>
        <p:spPr>
          <a:xfrm>
            <a:off x="8839200" y="406400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ABD99AE-B310-AF51-71AD-4413C502544C}"/>
              </a:ext>
            </a:extLst>
          </p:cNvPr>
          <p:cNvSpPr/>
          <p:nvPr/>
        </p:nvSpPr>
        <p:spPr>
          <a:xfrm>
            <a:off x="9683750" y="406400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188645A8-AE52-80A1-5614-64FAB06D37C0}"/>
              </a:ext>
            </a:extLst>
          </p:cNvPr>
          <p:cNvSpPr/>
          <p:nvPr/>
        </p:nvSpPr>
        <p:spPr>
          <a:xfrm>
            <a:off x="11379200" y="411163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7F4C9F48-EBAD-83C2-A469-60DDC88A8B80}"/>
              </a:ext>
            </a:extLst>
          </p:cNvPr>
          <p:cNvSpPr/>
          <p:nvPr/>
        </p:nvSpPr>
        <p:spPr>
          <a:xfrm>
            <a:off x="12223750" y="406400"/>
            <a:ext cx="149225" cy="171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256" name="TextBox 165">
            <a:extLst>
              <a:ext uri="{FF2B5EF4-FFF2-40B4-BE49-F238E27FC236}">
                <a16:creationId xmlns:a16="http://schemas.microsoft.com/office/drawing/2014/main" id="{FF0E654C-5EFC-383F-C57B-21750FA82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188913"/>
            <a:ext cx="577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1909-10</a:t>
            </a:r>
          </a:p>
        </p:txBody>
      </p:sp>
      <p:sp>
        <p:nvSpPr>
          <p:cNvPr id="5257" name="TextBox 165">
            <a:extLst>
              <a:ext uri="{FF2B5EF4-FFF2-40B4-BE49-F238E27FC236}">
                <a16:creationId xmlns:a16="http://schemas.microsoft.com/office/drawing/2014/main" id="{6F5265A2-3F9C-4267-E598-EFFB3AB14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180975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1928</a:t>
            </a:r>
          </a:p>
        </p:txBody>
      </p:sp>
      <p:sp>
        <p:nvSpPr>
          <p:cNvPr id="5258" name="TextBox 165">
            <a:extLst>
              <a:ext uri="{FF2B5EF4-FFF2-40B4-BE49-F238E27FC236}">
                <a16:creationId xmlns:a16="http://schemas.microsoft.com/office/drawing/2014/main" id="{570CF9BF-F54E-0CE9-DCC6-8C8172960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180975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1932</a:t>
            </a:r>
          </a:p>
        </p:txBody>
      </p:sp>
      <p:sp>
        <p:nvSpPr>
          <p:cNvPr id="5259" name="TextBox 165">
            <a:extLst>
              <a:ext uri="{FF2B5EF4-FFF2-40B4-BE49-F238E27FC236}">
                <a16:creationId xmlns:a16="http://schemas.microsoft.com/office/drawing/2014/main" id="{8601D5B7-C626-A958-AC89-6F555EEAB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50" y="180975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1941</a:t>
            </a:r>
          </a:p>
        </p:txBody>
      </p:sp>
      <p:sp>
        <p:nvSpPr>
          <p:cNvPr id="5260" name="TextBox 165">
            <a:extLst>
              <a:ext uri="{FF2B5EF4-FFF2-40B4-BE49-F238E27FC236}">
                <a16:creationId xmlns:a16="http://schemas.microsoft.com/office/drawing/2014/main" id="{64A09722-4078-1BBB-F23E-4D09859D7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4100" y="163513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1948</a:t>
            </a:r>
          </a:p>
        </p:txBody>
      </p:sp>
      <p:sp>
        <p:nvSpPr>
          <p:cNvPr id="5261" name="TextBox 165">
            <a:extLst>
              <a:ext uri="{FF2B5EF4-FFF2-40B4-BE49-F238E27FC236}">
                <a16:creationId xmlns:a16="http://schemas.microsoft.com/office/drawing/2014/main" id="{58086FED-DBC0-E3F2-4A87-A9E9E414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538" y="166688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1953</a:t>
            </a:r>
          </a:p>
        </p:txBody>
      </p:sp>
      <p:sp>
        <p:nvSpPr>
          <p:cNvPr id="5262" name="TextBox 165">
            <a:extLst>
              <a:ext uri="{FF2B5EF4-FFF2-40B4-BE49-F238E27FC236}">
                <a16:creationId xmlns:a16="http://schemas.microsoft.com/office/drawing/2014/main" id="{3CE470F6-E0B0-39FE-899B-41A8F485A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7488" y="149225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1956</a:t>
            </a:r>
          </a:p>
        </p:txBody>
      </p:sp>
      <p:sp>
        <p:nvSpPr>
          <p:cNvPr id="5263" name="TextBox 165">
            <a:extLst>
              <a:ext uri="{FF2B5EF4-FFF2-40B4-BE49-F238E27FC236}">
                <a16:creationId xmlns:a16="http://schemas.microsoft.com/office/drawing/2014/main" id="{9601DBDA-56F2-C050-5521-528C5ADCB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9638" y="177800"/>
            <a:ext cx="769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1990-2000</a:t>
            </a:r>
          </a:p>
        </p:txBody>
      </p:sp>
      <p:sp>
        <p:nvSpPr>
          <p:cNvPr id="5264" name="TextBox 165">
            <a:extLst>
              <a:ext uri="{FF2B5EF4-FFF2-40B4-BE49-F238E27FC236}">
                <a16:creationId xmlns:a16="http://schemas.microsoft.com/office/drawing/2014/main" id="{3C30DE78-376D-8CAA-276F-AC4D1EC3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9763" y="160338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FF0000"/>
                </a:solidFill>
                <a:latin typeface="Arial Narrow" panose="020B0606020202030204" pitchFamily="34" charset="0"/>
              </a:rPr>
              <a:t>2007</a:t>
            </a:r>
          </a:p>
        </p:txBody>
      </p:sp>
      <p:sp>
        <p:nvSpPr>
          <p:cNvPr id="5265" name="TextBox 181">
            <a:extLst>
              <a:ext uri="{FF2B5EF4-FFF2-40B4-BE49-F238E27FC236}">
                <a16:creationId xmlns:a16="http://schemas.microsoft.com/office/drawing/2014/main" id="{B43D99D4-8305-4DC5-5A67-3009C31D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5" y="630238"/>
            <a:ext cx="854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X-RAYS DISCOVERED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66" name="TextBox 181">
            <a:extLst>
              <a:ext uri="{FF2B5EF4-FFF2-40B4-BE49-F238E27FC236}">
                <a16:creationId xmlns:a16="http://schemas.microsoft.com/office/drawing/2014/main" id="{E66F2F3A-B3F5-18D6-814E-2693DF1D1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3" y="633413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PENICILLIN DISCOVERED BY FLEMING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67" name="TextBox 181">
            <a:extLst>
              <a:ext uri="{FF2B5EF4-FFF2-40B4-BE49-F238E27FC236}">
                <a16:creationId xmlns:a16="http://schemas.microsoft.com/office/drawing/2014/main" id="{1F152E0D-BF73-A3B4-F3A8-FDC1954E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633413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SECOND MAGIC BULLET, PRONTOSIL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68" name="TextBox 181">
            <a:extLst>
              <a:ext uri="{FF2B5EF4-FFF2-40B4-BE49-F238E27FC236}">
                <a16:creationId xmlns:a16="http://schemas.microsoft.com/office/drawing/2014/main" id="{57F71C08-0160-29E0-1A41-3F6C3AC33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633413"/>
            <a:ext cx="854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FLOREY &amp; CHAIN DEVELOP PENICILLIN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69" name="TextBox 181">
            <a:extLst>
              <a:ext uri="{FF2B5EF4-FFF2-40B4-BE49-F238E27FC236}">
                <a16:creationId xmlns:a16="http://schemas.microsoft.com/office/drawing/2014/main" id="{08ED2FAD-0EBE-0F71-DA1D-DF9B5AAB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663" y="639763"/>
            <a:ext cx="8540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rgbClr val="FF0000"/>
                </a:solidFill>
                <a:latin typeface="Arial Narrow" panose="020B0606020202030204" pitchFamily="34" charset="0"/>
              </a:rPr>
              <a:t>NHS LAUNCHED</a:t>
            </a:r>
            <a:endParaRPr lang="en-GB" altLang="en-US" sz="11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70" name="TextBox 181">
            <a:extLst>
              <a:ext uri="{FF2B5EF4-FFF2-40B4-BE49-F238E27FC236}">
                <a16:creationId xmlns:a16="http://schemas.microsoft.com/office/drawing/2014/main" id="{E6E62490-1BAC-209D-0F36-53346657A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025" y="630238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STRUCTURE OF DNA DISCOVERED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71" name="TextBox 181">
            <a:extLst>
              <a:ext uri="{FF2B5EF4-FFF2-40B4-BE49-F238E27FC236}">
                <a16:creationId xmlns:a16="http://schemas.microsoft.com/office/drawing/2014/main" id="{591084A0-BCA0-3195-2AB2-56A14B2AC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4288" y="622300"/>
            <a:ext cx="85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CLEAN AIR ACT PASSED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72" name="TextBox 181">
            <a:extLst>
              <a:ext uri="{FF2B5EF4-FFF2-40B4-BE49-F238E27FC236}">
                <a16:creationId xmlns:a16="http://schemas.microsoft.com/office/drawing/2014/main" id="{FB7017BC-4927-94E6-1B03-32B7C5D54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5825" y="638175"/>
            <a:ext cx="85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THE HUMAN GENOME PROJECT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73" name="TextBox 181">
            <a:extLst>
              <a:ext uri="{FF2B5EF4-FFF2-40B4-BE49-F238E27FC236}">
                <a16:creationId xmlns:a16="http://schemas.microsoft.com/office/drawing/2014/main" id="{A388D5A9-1704-3914-E4FE-27FB9D19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1325" y="646113"/>
            <a:ext cx="85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00" b="1">
                <a:solidFill>
                  <a:srgbClr val="FF0000"/>
                </a:solidFill>
                <a:latin typeface="Arial Narrow" panose="020B0606020202030204" pitchFamily="34" charset="0"/>
              </a:rPr>
              <a:t>PUBLIC SMOKING BANNED</a:t>
            </a:r>
            <a:endParaRPr lang="en-GB" altLang="en-US" sz="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274" name="Group 282">
            <a:extLst>
              <a:ext uri="{FF2B5EF4-FFF2-40B4-BE49-F238E27FC236}">
                <a16:creationId xmlns:a16="http://schemas.microsoft.com/office/drawing/2014/main" id="{641AC053-C144-7BC6-5B0C-212287D5B521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354138"/>
            <a:ext cx="8893175" cy="6902450"/>
            <a:chOff x="127349" y="316338"/>
            <a:chExt cx="12657070" cy="9201087"/>
          </a:xfrm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5382208A-F0B4-08AD-234B-F7002EA310DD}"/>
                </a:ext>
              </a:extLst>
            </p:cNvPr>
            <p:cNvSpPr/>
            <p:nvPr/>
          </p:nvSpPr>
          <p:spPr>
            <a:xfrm>
              <a:off x="8224982" y="2106614"/>
              <a:ext cx="695890" cy="6962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900">
                <a:solidFill>
                  <a:srgbClr val="0070C0"/>
                </a:solidFill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9B23B8FF-B843-5B5F-E2FD-C482B02033F3}"/>
                </a:ext>
              </a:extLst>
            </p:cNvPr>
            <p:cNvSpPr/>
            <p:nvPr/>
          </p:nvSpPr>
          <p:spPr>
            <a:xfrm>
              <a:off x="5870704" y="6150605"/>
              <a:ext cx="1163584" cy="1163891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600" dirty="0">
                <a:solidFill>
                  <a:srgbClr val="0070C0"/>
                </a:solidFill>
              </a:endParaRPr>
            </a:p>
          </p:txBody>
        </p:sp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504470AD-24AE-0964-B51C-1B744AD8B9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16027"/>
            <a:stretch/>
          </p:blipFill>
          <p:spPr>
            <a:xfrm>
              <a:off x="6021653" y="6507810"/>
              <a:ext cx="853209" cy="773905"/>
            </a:xfrm>
            <a:prstGeom prst="rect">
              <a:avLst/>
            </a:prstGeom>
          </p:spPr>
        </p:pic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DCF44EF-E74B-9A10-68E2-08ACAE8770C7}"/>
                </a:ext>
              </a:extLst>
            </p:cNvPr>
            <p:cNvSpPr/>
            <p:nvPr/>
          </p:nvSpPr>
          <p:spPr>
            <a:xfrm>
              <a:off x="4496998" y="2449433"/>
              <a:ext cx="695890" cy="6962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900">
                <a:solidFill>
                  <a:srgbClr val="0070C0"/>
                </a:solidFill>
              </a:endParaRPr>
            </a:p>
          </p:txBody>
        </p:sp>
        <p:pic>
          <p:nvPicPr>
            <p:cNvPr id="288" name="Picture 287" descr="A close up of a logo&#10;&#10;Description automatically generated">
              <a:extLst>
                <a:ext uri="{FF2B5EF4-FFF2-40B4-BE49-F238E27FC236}">
                  <a16:creationId xmlns:a16="http://schemas.microsoft.com/office/drawing/2014/main" id="{F293F8E4-A1B1-2205-7C44-F1183047D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4"/>
            <a:stretch/>
          </p:blipFill>
          <p:spPr>
            <a:xfrm>
              <a:off x="3422697" y="6759075"/>
              <a:ext cx="644191" cy="562869"/>
            </a:xfrm>
            <a:prstGeom prst="rect">
              <a:avLst/>
            </a:prstGeom>
          </p:spPr>
        </p:pic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A11DDFBD-576D-995C-AB3F-2C9C8C41EC3A}"/>
                </a:ext>
              </a:extLst>
            </p:cNvPr>
            <p:cNvSpPr/>
            <p:nvPr/>
          </p:nvSpPr>
          <p:spPr>
            <a:xfrm>
              <a:off x="3206890" y="3255691"/>
              <a:ext cx="668778" cy="6708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900">
                <a:solidFill>
                  <a:srgbClr val="0070C0"/>
                </a:solidFill>
              </a:endParaRPr>
            </a:p>
          </p:txBody>
        </p:sp>
        <p:sp>
          <p:nvSpPr>
            <p:cNvPr id="5282" name="TextBox 289">
              <a:extLst>
                <a:ext uri="{FF2B5EF4-FFF2-40B4-BE49-F238E27FC236}">
                  <a16:creationId xmlns:a16="http://schemas.microsoft.com/office/drawing/2014/main" id="{A7920010-2D27-F406-FF34-A8C66511F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4747" y="3074993"/>
              <a:ext cx="928811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600" b="1">
                  <a:solidFill>
                    <a:srgbClr val="0070C0"/>
                  </a:solidFill>
                </a:rPr>
                <a:t>Individuals</a:t>
              </a: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FF9B30C-EB77-52A1-81D5-D90392BE25C8}"/>
                </a:ext>
              </a:extLst>
            </p:cNvPr>
            <p:cNvSpPr/>
            <p:nvPr/>
          </p:nvSpPr>
          <p:spPr>
            <a:xfrm>
              <a:off x="5870704" y="4550784"/>
              <a:ext cx="1163584" cy="1161775"/>
            </a:xfrm>
            <a:prstGeom prst="ellips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600" b="1" dirty="0">
                <a:solidFill>
                  <a:srgbClr val="0070C0"/>
                </a:solidFill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8188E56-8930-2D3C-68FE-136D35319B97}"/>
                </a:ext>
              </a:extLst>
            </p:cNvPr>
            <p:cNvSpPr/>
            <p:nvPr/>
          </p:nvSpPr>
          <p:spPr>
            <a:xfrm>
              <a:off x="5870704" y="2948848"/>
              <a:ext cx="1163584" cy="1161774"/>
            </a:xfrm>
            <a:prstGeom prst="ellips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600" dirty="0">
                <a:solidFill>
                  <a:srgbClr val="0070C0"/>
                </a:solidFill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FA21E561-49F4-C4C4-247C-36622FBCACD7}"/>
                </a:ext>
              </a:extLst>
            </p:cNvPr>
            <p:cNvSpPr/>
            <p:nvPr/>
          </p:nvSpPr>
          <p:spPr>
            <a:xfrm>
              <a:off x="7314451" y="3744526"/>
              <a:ext cx="1161323" cy="1161774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600" dirty="0">
                <a:solidFill>
                  <a:srgbClr val="0070C0"/>
                </a:solidFill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6867F2B-2A86-F32E-53EE-FBA672D0E23D}"/>
                </a:ext>
              </a:extLst>
            </p:cNvPr>
            <p:cNvSpPr/>
            <p:nvPr/>
          </p:nvSpPr>
          <p:spPr>
            <a:xfrm>
              <a:off x="7244409" y="5621564"/>
              <a:ext cx="1161323" cy="1161775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600" dirty="0">
                <a:solidFill>
                  <a:srgbClr val="0070C0"/>
                </a:solidFill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652399E1-925E-F91A-D740-869193766F79}"/>
                </a:ext>
              </a:extLst>
            </p:cNvPr>
            <p:cNvSpPr/>
            <p:nvPr/>
          </p:nvSpPr>
          <p:spPr>
            <a:xfrm>
              <a:off x="4499258" y="5666004"/>
              <a:ext cx="1163582" cy="1161774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600" dirty="0">
                <a:solidFill>
                  <a:srgbClr val="0070C0"/>
                </a:solidFill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9CD10423-0751-1D34-959C-AE52D3EE959D}"/>
                </a:ext>
              </a:extLst>
            </p:cNvPr>
            <p:cNvSpPr/>
            <p:nvPr/>
          </p:nvSpPr>
          <p:spPr>
            <a:xfrm>
              <a:off x="4334322" y="3759338"/>
              <a:ext cx="1161323" cy="1161775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600" dirty="0">
                <a:solidFill>
                  <a:srgbClr val="0070C0"/>
                </a:solidFill>
              </a:endParaRPr>
            </a:p>
          </p:txBody>
        </p: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39DCE742-F91D-B443-4C9A-B53991FE0794}"/>
                </a:ext>
              </a:extLst>
            </p:cNvPr>
            <p:cNvCxnSpPr>
              <a:stCxn id="291" idx="0"/>
              <a:endCxn id="292" idx="4"/>
            </p:cNvCxnSpPr>
            <p:nvPr/>
          </p:nvCxnSpPr>
          <p:spPr>
            <a:xfrm flipV="1">
              <a:off x="6453625" y="4110622"/>
              <a:ext cx="0" cy="4401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0694C724-DA27-7E27-951A-FDF093EE620B}"/>
                </a:ext>
              </a:extLst>
            </p:cNvPr>
            <p:cNvCxnSpPr>
              <a:cxnSpLocks/>
              <a:stCxn id="291" idx="7"/>
            </p:cNvCxnSpPr>
            <p:nvPr/>
          </p:nvCxnSpPr>
          <p:spPr>
            <a:xfrm flipV="1">
              <a:off x="6862574" y="4519042"/>
              <a:ext cx="451877" cy="2010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AB62EA5B-8E48-E6E2-EF3C-836F17A36404}"/>
                </a:ext>
              </a:extLst>
            </p:cNvPr>
            <p:cNvCxnSpPr>
              <a:cxnSpLocks/>
              <a:stCxn id="291" idx="5"/>
              <a:endCxn id="294" idx="1"/>
            </p:cNvCxnSpPr>
            <p:nvPr/>
          </p:nvCxnSpPr>
          <p:spPr>
            <a:xfrm>
              <a:off x="6862574" y="5541150"/>
              <a:ext cx="551290" cy="2497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9974C481-9A50-6C23-7A46-3BBCF47A8639}"/>
                </a:ext>
              </a:extLst>
            </p:cNvPr>
            <p:cNvCxnSpPr>
              <a:cxnSpLocks/>
              <a:stCxn id="291" idx="4"/>
              <a:endCxn id="285" idx="0"/>
            </p:cNvCxnSpPr>
            <p:nvPr/>
          </p:nvCxnSpPr>
          <p:spPr>
            <a:xfrm>
              <a:off x="6453625" y="5712560"/>
              <a:ext cx="0" cy="438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A64CEBD7-53CE-A50C-F936-E5D531663EC3}"/>
                </a:ext>
              </a:extLst>
            </p:cNvPr>
            <p:cNvCxnSpPr>
              <a:cxnSpLocks/>
              <a:stCxn id="291" idx="3"/>
              <a:endCxn id="295" idx="7"/>
            </p:cNvCxnSpPr>
            <p:nvPr/>
          </p:nvCxnSpPr>
          <p:spPr>
            <a:xfrm flipH="1">
              <a:off x="5491127" y="5541150"/>
              <a:ext cx="551290" cy="2962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DFDDC941-8445-4E83-2D16-22713DFB13F8}"/>
                </a:ext>
              </a:extLst>
            </p:cNvPr>
            <p:cNvCxnSpPr>
              <a:cxnSpLocks/>
              <a:stCxn id="291" idx="1"/>
            </p:cNvCxnSpPr>
            <p:nvPr/>
          </p:nvCxnSpPr>
          <p:spPr>
            <a:xfrm flipH="1" flipV="1">
              <a:off x="5506943" y="4521158"/>
              <a:ext cx="535473" cy="198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5" name="TextBox 302">
              <a:extLst>
                <a:ext uri="{FF2B5EF4-FFF2-40B4-BE49-F238E27FC236}">
                  <a16:creationId xmlns:a16="http://schemas.microsoft.com/office/drawing/2014/main" id="{62A1DD60-4AE4-5CA2-0AB0-F21D51C27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866" y="5754334"/>
              <a:ext cx="928811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War</a:t>
              </a:r>
            </a:p>
          </p:txBody>
        </p:sp>
        <p:sp>
          <p:nvSpPr>
            <p:cNvPr id="5296" name="TextBox 303">
              <a:extLst>
                <a:ext uri="{FF2B5EF4-FFF2-40B4-BE49-F238E27FC236}">
                  <a16:creationId xmlns:a16="http://schemas.microsoft.com/office/drawing/2014/main" id="{ADC22042-AED7-B498-0F70-B96C1CFD9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527" y="3777947"/>
              <a:ext cx="1045345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Chance</a:t>
              </a:r>
            </a:p>
          </p:txBody>
        </p:sp>
        <p:sp>
          <p:nvSpPr>
            <p:cNvPr id="5297" name="TextBox 304">
              <a:extLst>
                <a:ext uri="{FF2B5EF4-FFF2-40B4-BE49-F238E27FC236}">
                  <a16:creationId xmlns:a16="http://schemas.microsoft.com/office/drawing/2014/main" id="{9EEBE61C-B21C-27B8-3EA1-D8DE6B669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4496" y="5750819"/>
              <a:ext cx="1045345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Religion &amp;</a:t>
              </a:r>
            </a:p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Superstition</a:t>
              </a:r>
            </a:p>
          </p:txBody>
        </p:sp>
        <p:sp>
          <p:nvSpPr>
            <p:cNvPr id="5298" name="TextBox 305">
              <a:extLst>
                <a:ext uri="{FF2B5EF4-FFF2-40B4-BE49-F238E27FC236}">
                  <a16:creationId xmlns:a16="http://schemas.microsoft.com/office/drawing/2014/main" id="{ADDE8F55-7B09-12D5-2FAC-45E52EA01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8666" y="6288095"/>
              <a:ext cx="1362534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Technology &amp; </a:t>
              </a:r>
            </a:p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Communication</a:t>
              </a:r>
            </a:p>
          </p:txBody>
        </p:sp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94D08D80-4863-5B6B-2A82-3CAE32A2F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15253" y="4110667"/>
              <a:ext cx="621731" cy="653615"/>
            </a:xfrm>
            <a:prstGeom prst="rect">
              <a:avLst/>
            </a:prstGeom>
          </p:spPr>
        </p:pic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07EB874B-688D-60AC-26ED-6C1167B79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65310" y="6112858"/>
              <a:ext cx="748413" cy="619705"/>
            </a:xfrm>
            <a:prstGeom prst="rect">
              <a:avLst/>
            </a:prstGeom>
          </p:spPr>
        </p:pic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5BAC54AD-C3C4-FB21-C578-6664D4DB6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52156" y="6082329"/>
              <a:ext cx="646232" cy="560881"/>
            </a:xfrm>
            <a:prstGeom prst="rect">
              <a:avLst/>
            </a:prstGeom>
          </p:spPr>
        </p:pic>
        <p:pic>
          <p:nvPicPr>
            <p:cNvPr id="310" name="Picture 309">
              <a:extLst>
                <a:ext uri="{FF2B5EF4-FFF2-40B4-BE49-F238E27FC236}">
                  <a16:creationId xmlns:a16="http://schemas.microsoft.com/office/drawing/2014/main" id="{C1BBAA52-C5CA-DA3F-9946-1A3E49F98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89934" y="3351991"/>
              <a:ext cx="739185" cy="623027"/>
            </a:xfrm>
            <a:prstGeom prst="rect">
              <a:avLst/>
            </a:prstGeom>
          </p:spPr>
        </p:pic>
        <p:sp>
          <p:nvSpPr>
            <p:cNvPr id="5303" name="TextBox 310">
              <a:extLst>
                <a:ext uri="{FF2B5EF4-FFF2-40B4-BE49-F238E27FC236}">
                  <a16:creationId xmlns:a16="http://schemas.microsoft.com/office/drawing/2014/main" id="{F7DFBEE9-87D3-521F-CFF8-3D325D662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994" y="3894807"/>
              <a:ext cx="1045345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Government</a:t>
              </a:r>
            </a:p>
          </p:txBody>
        </p:sp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6D92E425-74CD-869E-0164-E81E822A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14747" y="4110667"/>
              <a:ext cx="733515" cy="621501"/>
            </a:xfrm>
            <a:prstGeom prst="rect">
              <a:avLst/>
            </a:prstGeom>
          </p:spPr>
        </p:pic>
        <p:pic>
          <p:nvPicPr>
            <p:cNvPr id="313" name="Picture 312" descr="A close up of a logo&#10;&#10;Description automatically generated">
              <a:extLst>
                <a:ext uri="{FF2B5EF4-FFF2-40B4-BE49-F238E27FC236}">
                  <a16:creationId xmlns:a16="http://schemas.microsoft.com/office/drawing/2014/main" id="{DFA5F39F-6E76-F121-C142-719173EE0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34"/>
            <a:stretch/>
          </p:blipFill>
          <p:spPr>
            <a:xfrm>
              <a:off x="3268530" y="3342851"/>
              <a:ext cx="510592" cy="421067"/>
            </a:xfrm>
            <a:prstGeom prst="rect">
              <a:avLst/>
            </a:prstGeom>
          </p:spPr>
        </p:pic>
        <p:sp>
          <p:nvSpPr>
            <p:cNvPr id="5306" name="TextBox 313">
              <a:extLst>
                <a:ext uri="{FF2B5EF4-FFF2-40B4-BE49-F238E27FC236}">
                  <a16:creationId xmlns:a16="http://schemas.microsoft.com/office/drawing/2014/main" id="{69C40456-0777-C75C-26D0-319DEB6DE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8837" y="4666207"/>
              <a:ext cx="997226" cy="43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700" b="1">
                  <a:solidFill>
                    <a:srgbClr val="0070C0"/>
                  </a:solidFill>
                </a:rPr>
                <a:t>Modern </a:t>
              </a:r>
            </a:p>
            <a:p>
              <a:pPr algn="ctr"/>
              <a:r>
                <a:rPr lang="en-GB" altLang="en-US" sz="700" b="1">
                  <a:solidFill>
                    <a:srgbClr val="0070C0"/>
                  </a:solidFill>
                </a:rPr>
                <a:t>Medicine</a:t>
              </a:r>
            </a:p>
          </p:txBody>
        </p:sp>
        <p:pic>
          <p:nvPicPr>
            <p:cNvPr id="315" name="Picture 314" descr="A picture containing laptop&#10;&#10;Description automatically generated">
              <a:extLst>
                <a:ext uri="{FF2B5EF4-FFF2-40B4-BE49-F238E27FC236}">
                  <a16:creationId xmlns:a16="http://schemas.microsoft.com/office/drawing/2014/main" id="{216A09F5-8164-9A62-899E-A4FE548BD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27"/>
            <a:stretch/>
          </p:blipFill>
          <p:spPr>
            <a:xfrm>
              <a:off x="6089934" y="5063695"/>
              <a:ext cx="710010" cy="574915"/>
            </a:xfrm>
            <a:prstGeom prst="rect">
              <a:avLst/>
            </a:prstGeom>
          </p:spPr>
        </p:pic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BBF1331E-3D33-21F0-148B-95EAEE91E35F}"/>
                </a:ext>
              </a:extLst>
            </p:cNvPr>
            <p:cNvSpPr/>
            <p:nvPr/>
          </p:nvSpPr>
          <p:spPr>
            <a:xfrm>
              <a:off x="3191074" y="5371856"/>
              <a:ext cx="723003" cy="7237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900">
                <a:solidFill>
                  <a:srgbClr val="0070C0"/>
                </a:solidFill>
              </a:endParaRPr>
            </a:p>
          </p:txBody>
        </p:sp>
        <p:pic>
          <p:nvPicPr>
            <p:cNvPr id="317" name="Picture 316" descr="A close up of a logo&#10;&#10;Description automatically generated">
              <a:extLst>
                <a:ext uri="{FF2B5EF4-FFF2-40B4-BE49-F238E27FC236}">
                  <a16:creationId xmlns:a16="http://schemas.microsoft.com/office/drawing/2014/main" id="{76404067-ACB3-5478-C77F-618BB6684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40"/>
            <a:stretch/>
          </p:blipFill>
          <p:spPr>
            <a:xfrm>
              <a:off x="2002586" y="5143533"/>
              <a:ext cx="634445" cy="526971"/>
            </a:xfrm>
            <a:prstGeom prst="rect">
              <a:avLst/>
            </a:prstGeom>
          </p:spPr>
        </p:pic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0DFCE0DB-5633-9E56-E3D2-60F2DFAE4EEC}"/>
                </a:ext>
              </a:extLst>
            </p:cNvPr>
            <p:cNvCxnSpPr>
              <a:cxnSpLocks/>
              <a:endCxn id="316" idx="6"/>
            </p:cNvCxnSpPr>
            <p:nvPr/>
          </p:nvCxnSpPr>
          <p:spPr>
            <a:xfrm flipH="1" flipV="1">
              <a:off x="3914077" y="5733721"/>
              <a:ext cx="630369" cy="2475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9B72A9A5-D9EB-CD53-ECE8-799ED326B8BC}"/>
                </a:ext>
              </a:extLst>
            </p:cNvPr>
            <p:cNvSpPr/>
            <p:nvPr/>
          </p:nvSpPr>
          <p:spPr>
            <a:xfrm>
              <a:off x="3389900" y="6679647"/>
              <a:ext cx="707188" cy="7089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900">
                <a:solidFill>
                  <a:srgbClr val="0070C0"/>
                </a:solidFill>
              </a:endParaRPr>
            </a:p>
          </p:txBody>
        </p: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2047E86D-A343-5DEB-BB57-0938E8D89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7715" y="6550561"/>
              <a:ext cx="506102" cy="340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13" name="TextBox 320">
              <a:extLst>
                <a:ext uri="{FF2B5EF4-FFF2-40B4-BE49-F238E27FC236}">
                  <a16:creationId xmlns:a16="http://schemas.microsoft.com/office/drawing/2014/main" id="{36F72A1A-8DDE-F1BF-C10D-55B3F512E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43" y="6424823"/>
              <a:ext cx="1161883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600" b="1">
                  <a:solidFill>
                    <a:srgbClr val="0070C0"/>
                  </a:solidFill>
                </a:rPr>
                <a:t>Global Conflict</a:t>
              </a:r>
            </a:p>
          </p:txBody>
        </p:sp>
        <p:pic>
          <p:nvPicPr>
            <p:cNvPr id="322" name="Picture 321" descr="A picture containing sitting, laptop, black, dark&#10;&#10;Description automatically generated">
              <a:extLst>
                <a:ext uri="{FF2B5EF4-FFF2-40B4-BE49-F238E27FC236}">
                  <a16:creationId xmlns:a16="http://schemas.microsoft.com/office/drawing/2014/main" id="{6CEDFEED-9831-F27C-7598-1EA16D4F6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8" b="15747"/>
            <a:stretch/>
          </p:blipFill>
          <p:spPr>
            <a:xfrm>
              <a:off x="4276492" y="7487662"/>
              <a:ext cx="803086" cy="622594"/>
            </a:xfrm>
            <a:prstGeom prst="rect">
              <a:avLst/>
            </a:prstGeom>
          </p:spPr>
        </p:pic>
        <p:pic>
          <p:nvPicPr>
            <p:cNvPr id="323" name="Picture 322" descr="A close up of a logo&#10;&#10;Description automatically generated">
              <a:extLst>
                <a:ext uri="{FF2B5EF4-FFF2-40B4-BE49-F238E27FC236}">
                  <a16:creationId xmlns:a16="http://schemas.microsoft.com/office/drawing/2014/main" id="{9972550C-F3B1-04C2-0F57-8471789C2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67"/>
            <a:stretch/>
          </p:blipFill>
          <p:spPr>
            <a:xfrm>
              <a:off x="1460191" y="8007997"/>
              <a:ext cx="1113623" cy="915761"/>
            </a:xfrm>
            <a:prstGeom prst="rect">
              <a:avLst/>
            </a:prstGeom>
          </p:spPr>
        </p:pic>
        <p:sp>
          <p:nvSpPr>
            <p:cNvPr id="5316" name="TextBox 323">
              <a:extLst>
                <a:ext uri="{FF2B5EF4-FFF2-40B4-BE49-F238E27FC236}">
                  <a16:creationId xmlns:a16="http://schemas.microsoft.com/office/drawing/2014/main" id="{AC238C73-2CA2-C9BF-8A0E-8901FE36E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5176" y="5131237"/>
              <a:ext cx="1161883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Boer War</a:t>
              </a:r>
            </a:p>
          </p:txBody>
        </p: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E55A4A93-35EF-E17F-2C79-ECAC53B95CCD}"/>
                </a:ext>
              </a:extLst>
            </p:cNvPr>
            <p:cNvCxnSpPr>
              <a:cxnSpLocks/>
              <a:stCxn id="316" idx="2"/>
            </p:cNvCxnSpPr>
            <p:nvPr/>
          </p:nvCxnSpPr>
          <p:spPr>
            <a:xfrm flipH="1" flipV="1">
              <a:off x="2637526" y="5522105"/>
              <a:ext cx="553548" cy="2116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18" name="TextBox 325">
              <a:extLst>
                <a:ext uri="{FF2B5EF4-FFF2-40B4-BE49-F238E27FC236}">
                  <a16:creationId xmlns:a16="http://schemas.microsoft.com/office/drawing/2014/main" id="{481965D0-9EC0-20D9-94AC-432F8A253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770" y="5638609"/>
              <a:ext cx="1161883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40% of soldiers unfit to fight</a:t>
              </a:r>
            </a:p>
          </p:txBody>
        </p:sp>
        <p:pic>
          <p:nvPicPr>
            <p:cNvPr id="327" name="Picture 326" descr="A close up of a logo&#10;&#10;Description automatically generated">
              <a:extLst>
                <a:ext uri="{FF2B5EF4-FFF2-40B4-BE49-F238E27FC236}">
                  <a16:creationId xmlns:a16="http://schemas.microsoft.com/office/drawing/2014/main" id="{2D914E9E-C773-E3DE-97D1-5E9878BB2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71"/>
            <a:stretch/>
          </p:blipFill>
          <p:spPr>
            <a:xfrm>
              <a:off x="3210111" y="5497078"/>
              <a:ext cx="619580" cy="534255"/>
            </a:xfrm>
            <a:prstGeom prst="rect">
              <a:avLst/>
            </a:prstGeom>
          </p:spPr>
        </p:pic>
        <p:pic>
          <p:nvPicPr>
            <p:cNvPr id="328" name="Picture 327" descr="A close up of a logo&#10;&#10;Description automatically generated">
              <a:extLst>
                <a:ext uri="{FF2B5EF4-FFF2-40B4-BE49-F238E27FC236}">
                  <a16:creationId xmlns:a16="http://schemas.microsoft.com/office/drawing/2014/main" id="{63D44A5E-BC47-7F9F-5D0A-66A7AFDD6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878"/>
            <a:stretch/>
          </p:blipFill>
          <p:spPr>
            <a:xfrm rot="596431">
              <a:off x="3455797" y="5731411"/>
              <a:ext cx="260642" cy="211438"/>
            </a:xfrm>
            <a:prstGeom prst="rect">
              <a:avLst/>
            </a:prstGeom>
          </p:spPr>
        </p:pic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A334A1AE-F10D-CB03-54D4-A25D6B673A95}"/>
                </a:ext>
              </a:extLst>
            </p:cNvPr>
            <p:cNvCxnSpPr>
              <a:cxnSpLocks/>
              <a:stCxn id="5303" idx="1"/>
            </p:cNvCxnSpPr>
            <p:nvPr/>
          </p:nvCxnSpPr>
          <p:spPr>
            <a:xfrm flipH="1" flipV="1">
              <a:off x="3862112" y="3721247"/>
              <a:ext cx="539992" cy="304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2" name="TextBox 329">
              <a:extLst>
                <a:ext uri="{FF2B5EF4-FFF2-40B4-BE49-F238E27FC236}">
                  <a16:creationId xmlns:a16="http://schemas.microsoft.com/office/drawing/2014/main" id="{14136802-3D88-A7C1-AC3F-3869F8003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9761" y="3891868"/>
              <a:ext cx="1161883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Legislation</a:t>
              </a:r>
            </a:p>
          </p:txBody>
        </p:sp>
        <p:pic>
          <p:nvPicPr>
            <p:cNvPr id="331" name="Picture 330" descr="A close up of a logo&#10;&#10;Description automatically generated">
              <a:extLst>
                <a:ext uri="{FF2B5EF4-FFF2-40B4-BE49-F238E27FC236}">
                  <a16:creationId xmlns:a16="http://schemas.microsoft.com/office/drawing/2014/main" id="{2544E939-E1D8-6A06-BC59-20DE0F60D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88"/>
            <a:stretch/>
          </p:blipFill>
          <p:spPr>
            <a:xfrm>
              <a:off x="2477856" y="4253061"/>
              <a:ext cx="661904" cy="470691"/>
            </a:xfrm>
            <a:prstGeom prst="rect">
              <a:avLst/>
            </a:prstGeom>
          </p:spPr>
        </p:pic>
        <p:pic>
          <p:nvPicPr>
            <p:cNvPr id="332" name="Picture 331" descr="A close up of a logo&#10;&#10;Description automatically generated">
              <a:extLst>
                <a:ext uri="{FF2B5EF4-FFF2-40B4-BE49-F238E27FC236}">
                  <a16:creationId xmlns:a16="http://schemas.microsoft.com/office/drawing/2014/main" id="{45B550BB-7C35-C3AF-142A-6DF52DA5C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26"/>
            <a:stretch/>
          </p:blipFill>
          <p:spPr>
            <a:xfrm>
              <a:off x="2955788" y="4254286"/>
              <a:ext cx="533875" cy="461665"/>
            </a:xfrm>
            <a:prstGeom prst="rect">
              <a:avLst/>
            </a:prstGeom>
          </p:spPr>
        </p:pic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FAA58459-61D8-98C6-F777-8943CFD1FFE6}"/>
                </a:ext>
              </a:extLst>
            </p:cNvPr>
            <p:cNvCxnSpPr>
              <a:cxnSpLocks/>
              <a:stCxn id="289" idx="3"/>
            </p:cNvCxnSpPr>
            <p:nvPr/>
          </p:nvCxnSpPr>
          <p:spPr>
            <a:xfrm flipH="1">
              <a:off x="3050992" y="3827056"/>
              <a:ext cx="253051" cy="429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FEB211A9-C101-10F1-6A8D-F10B98EE5D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5102" y="4785679"/>
              <a:ext cx="248532" cy="3724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7" name="TextBox 334">
              <a:extLst>
                <a:ext uri="{FF2B5EF4-FFF2-40B4-BE49-F238E27FC236}">
                  <a16:creationId xmlns:a16="http://schemas.microsoft.com/office/drawing/2014/main" id="{66F4F075-B5CD-03F0-3716-D3A539CA7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663" y="4419042"/>
              <a:ext cx="1161883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Liberal Reforms</a:t>
              </a:r>
            </a:p>
          </p:txBody>
        </p: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2886ECE2-3257-E277-9485-4B0276057759}"/>
                </a:ext>
              </a:extLst>
            </p:cNvPr>
            <p:cNvCxnSpPr>
              <a:cxnSpLocks/>
              <a:stCxn id="319" idx="5"/>
            </p:cNvCxnSpPr>
            <p:nvPr/>
          </p:nvCxnSpPr>
          <p:spPr>
            <a:xfrm>
              <a:off x="3993156" y="7284870"/>
              <a:ext cx="413467" cy="3491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9" name="TextBox 336">
              <a:extLst>
                <a:ext uri="{FF2B5EF4-FFF2-40B4-BE49-F238E27FC236}">
                  <a16:creationId xmlns:a16="http://schemas.microsoft.com/office/drawing/2014/main" id="{9C7B9CBB-1F64-ACDF-C29D-DEB2A9430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7093" y="7199645"/>
              <a:ext cx="1161883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World War One</a:t>
              </a:r>
            </a:p>
          </p:txBody>
        </p:sp>
        <p:pic>
          <p:nvPicPr>
            <p:cNvPr id="338" name="Picture 337" descr="A close up of a logo&#10;&#10;Description automatically generated">
              <a:extLst>
                <a:ext uri="{FF2B5EF4-FFF2-40B4-BE49-F238E27FC236}">
                  <a16:creationId xmlns:a16="http://schemas.microsoft.com/office/drawing/2014/main" id="{1D53BBB3-D6BC-D028-1511-7E1FAC28C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83"/>
            <a:stretch/>
          </p:blipFill>
          <p:spPr>
            <a:xfrm>
              <a:off x="5214449" y="7125247"/>
              <a:ext cx="567388" cy="467057"/>
            </a:xfrm>
            <a:prstGeom prst="rect">
              <a:avLst/>
            </a:prstGeom>
          </p:spPr>
        </p:pic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33B2E4A7-30A2-86B1-30D9-1E33BBBD47A8}"/>
                </a:ext>
              </a:extLst>
            </p:cNvPr>
            <p:cNvCxnSpPr>
              <a:cxnSpLocks/>
              <a:stCxn id="285" idx="3"/>
            </p:cNvCxnSpPr>
            <p:nvPr/>
          </p:nvCxnSpPr>
          <p:spPr>
            <a:xfrm flipH="1">
              <a:off x="5692213" y="7143087"/>
              <a:ext cx="350204" cy="2877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27BD8986-372C-8614-CB01-9F7471CAFC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398" y="7481674"/>
              <a:ext cx="275645" cy="1735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33" name="TextBox 340">
              <a:extLst>
                <a:ext uri="{FF2B5EF4-FFF2-40B4-BE49-F238E27FC236}">
                  <a16:creationId xmlns:a16="http://schemas.microsoft.com/office/drawing/2014/main" id="{44606455-4622-5747-FDC0-131AAE58C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9658" y="6895124"/>
              <a:ext cx="1362534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Plastic Surgery</a:t>
              </a:r>
            </a:p>
          </p:txBody>
        </p:sp>
        <p:cxnSp>
          <p:nvCxnSpPr>
            <p:cNvPr id="342" name="Straight Arrow Connector 341">
              <a:extLst>
                <a:ext uri="{FF2B5EF4-FFF2-40B4-BE49-F238E27FC236}">
                  <a16:creationId xmlns:a16="http://schemas.microsoft.com/office/drawing/2014/main" id="{4C1AF5AC-C44C-A275-AA25-922362AC63F2}"/>
                </a:ext>
              </a:extLst>
            </p:cNvPr>
            <p:cNvCxnSpPr>
              <a:cxnSpLocks/>
              <a:stCxn id="319" idx="3"/>
            </p:cNvCxnSpPr>
            <p:nvPr/>
          </p:nvCxnSpPr>
          <p:spPr>
            <a:xfrm flipH="1">
              <a:off x="2452256" y="7284870"/>
              <a:ext cx="1041575" cy="8147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35" name="TextBox 342">
              <a:extLst>
                <a:ext uri="{FF2B5EF4-FFF2-40B4-BE49-F238E27FC236}">
                  <a16:creationId xmlns:a16="http://schemas.microsoft.com/office/drawing/2014/main" id="{5CB4592F-0C56-1DA5-A795-2D6D5A3F7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113" y="8734436"/>
              <a:ext cx="1161883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World War Two</a:t>
              </a:r>
            </a:p>
          </p:txBody>
        </p:sp>
        <p:pic>
          <p:nvPicPr>
            <p:cNvPr id="344" name="Picture 343" descr="A close up of a logo&#10;&#10;Description automatically generated">
              <a:extLst>
                <a:ext uri="{FF2B5EF4-FFF2-40B4-BE49-F238E27FC236}">
                  <a16:creationId xmlns:a16="http://schemas.microsoft.com/office/drawing/2014/main" id="{B1A4B52E-69B3-0E70-9F06-F0E420B45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56"/>
            <a:stretch/>
          </p:blipFill>
          <p:spPr>
            <a:xfrm>
              <a:off x="528323" y="4090699"/>
              <a:ext cx="965604" cy="832782"/>
            </a:xfrm>
            <a:prstGeom prst="rect">
              <a:avLst/>
            </a:prstGeom>
          </p:spPr>
        </p:pic>
        <p:pic>
          <p:nvPicPr>
            <p:cNvPr id="345" name="Picture 344" descr="A close up of a logo&#10;&#10;Description automatically generated">
              <a:extLst>
                <a:ext uri="{FF2B5EF4-FFF2-40B4-BE49-F238E27FC236}">
                  <a16:creationId xmlns:a16="http://schemas.microsoft.com/office/drawing/2014/main" id="{2127E82E-E931-0BDB-6D62-AEC13AB8F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11"/>
            <a:stretch/>
          </p:blipFill>
          <p:spPr>
            <a:xfrm>
              <a:off x="216083" y="6882809"/>
              <a:ext cx="1346362" cy="1083677"/>
            </a:xfrm>
            <a:prstGeom prst="rect">
              <a:avLst/>
            </a:prstGeom>
          </p:spPr>
        </p:pic>
        <p:pic>
          <p:nvPicPr>
            <p:cNvPr id="346" name="Picture 345" descr="A close up of a logo&#10;&#10;Description automatically generated">
              <a:extLst>
                <a:ext uri="{FF2B5EF4-FFF2-40B4-BE49-F238E27FC236}">
                  <a16:creationId xmlns:a16="http://schemas.microsoft.com/office/drawing/2014/main" id="{839F4FBC-D9FB-4D11-AED6-305A02211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71"/>
            <a:stretch/>
          </p:blipFill>
          <p:spPr>
            <a:xfrm>
              <a:off x="677242" y="5718722"/>
              <a:ext cx="865781" cy="710194"/>
            </a:xfrm>
            <a:prstGeom prst="rect">
              <a:avLst/>
            </a:prstGeom>
          </p:spPr>
        </p:pic>
        <p:pic>
          <p:nvPicPr>
            <p:cNvPr id="347" name="Picture 346" descr="A close up of a logo&#10;&#10;Description automatically generated">
              <a:extLst>
                <a:ext uri="{FF2B5EF4-FFF2-40B4-BE49-F238E27FC236}">
                  <a16:creationId xmlns:a16="http://schemas.microsoft.com/office/drawing/2014/main" id="{E01AED62-4780-4A5E-75F9-6DB160612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05"/>
            <a:stretch/>
          </p:blipFill>
          <p:spPr>
            <a:xfrm>
              <a:off x="1888186" y="6942898"/>
              <a:ext cx="666825" cy="544764"/>
            </a:xfrm>
            <a:prstGeom prst="rect">
              <a:avLst/>
            </a:prstGeom>
          </p:spPr>
        </p:pic>
        <p:pic>
          <p:nvPicPr>
            <p:cNvPr id="348" name="Picture 347" descr="A close up of a logo&#10;&#10;Description automatically generated">
              <a:extLst>
                <a:ext uri="{FF2B5EF4-FFF2-40B4-BE49-F238E27FC236}">
                  <a16:creationId xmlns:a16="http://schemas.microsoft.com/office/drawing/2014/main" id="{9A3DD45D-9850-806E-E39A-603CAD9BD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12"/>
            <a:stretch/>
          </p:blipFill>
          <p:spPr>
            <a:xfrm>
              <a:off x="1803136" y="7245054"/>
              <a:ext cx="333324" cy="266620"/>
            </a:xfrm>
            <a:prstGeom prst="rect">
              <a:avLst/>
            </a:prstGeom>
          </p:spPr>
        </p:pic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BD8F8CE-52DD-034D-C14F-D3089756A4B4}"/>
                </a:ext>
              </a:extLst>
            </p:cNvPr>
            <p:cNvSpPr/>
            <p:nvPr/>
          </p:nvSpPr>
          <p:spPr>
            <a:xfrm>
              <a:off x="1862556" y="7352587"/>
              <a:ext cx="212382" cy="69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900">
                <a:solidFill>
                  <a:srgbClr val="0070C0"/>
                </a:solidFill>
              </a:endParaRPr>
            </a:p>
          </p:txBody>
        </p:sp>
        <p:cxnSp>
          <p:nvCxnSpPr>
            <p:cNvPr id="350" name="Straight Arrow Connector 349">
              <a:extLst>
                <a:ext uri="{FF2B5EF4-FFF2-40B4-BE49-F238E27FC236}">
                  <a16:creationId xmlns:a16="http://schemas.microsoft.com/office/drawing/2014/main" id="{493B4FEE-A73D-7FCB-256C-B172511D2D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8591" y="8057271"/>
              <a:ext cx="445099" cy="2708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>
              <a:extLst>
                <a:ext uri="{FF2B5EF4-FFF2-40B4-BE49-F238E27FC236}">
                  <a16:creationId xmlns:a16="http://schemas.microsoft.com/office/drawing/2014/main" id="{D628A8CD-FFDC-E7E0-DB3B-70A00EBA7D8B}"/>
                </a:ext>
              </a:extLst>
            </p:cNvPr>
            <p:cNvCxnSpPr>
              <a:cxnSpLocks/>
              <a:endCxn id="348" idx="2"/>
            </p:cNvCxnSpPr>
            <p:nvPr/>
          </p:nvCxnSpPr>
          <p:spPr>
            <a:xfrm flipH="1" flipV="1">
              <a:off x="1968748" y="7511300"/>
              <a:ext cx="40669" cy="613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44" name="TextBox 351">
              <a:extLst>
                <a:ext uri="{FF2B5EF4-FFF2-40B4-BE49-F238E27FC236}">
                  <a16:creationId xmlns:a16="http://schemas.microsoft.com/office/drawing/2014/main" id="{5EFB2A99-AB04-1508-A4AC-867F8EB50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860" y="7424094"/>
              <a:ext cx="1161883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600" b="1">
                  <a:solidFill>
                    <a:srgbClr val="0070C0"/>
                  </a:solidFill>
                </a:rPr>
                <a:t>Evacuation</a:t>
              </a:r>
            </a:p>
          </p:txBody>
        </p:sp>
        <p:sp>
          <p:nvSpPr>
            <p:cNvPr id="5345" name="TextBox 352">
              <a:extLst>
                <a:ext uri="{FF2B5EF4-FFF2-40B4-BE49-F238E27FC236}">
                  <a16:creationId xmlns:a16="http://schemas.microsoft.com/office/drawing/2014/main" id="{A3C582EC-CFED-7CD5-4154-62E85C872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30" y="7877615"/>
              <a:ext cx="1161883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600" b="1">
                  <a:solidFill>
                    <a:srgbClr val="0070C0"/>
                  </a:solidFill>
                </a:rPr>
                <a:t>War veterans return home</a:t>
              </a:r>
            </a:p>
          </p:txBody>
        </p:sp>
        <p:cxnSp>
          <p:nvCxnSpPr>
            <p:cNvPr id="354" name="Straight Arrow Connector 353">
              <a:extLst>
                <a:ext uri="{FF2B5EF4-FFF2-40B4-BE49-F238E27FC236}">
                  <a16:creationId xmlns:a16="http://schemas.microsoft.com/office/drawing/2014/main" id="{091837A7-A552-3101-F193-B94994EEA745}"/>
                </a:ext>
              </a:extLst>
            </p:cNvPr>
            <p:cNvCxnSpPr>
              <a:cxnSpLocks/>
              <a:endCxn id="346" idx="2"/>
            </p:cNvCxnSpPr>
            <p:nvPr/>
          </p:nvCxnSpPr>
          <p:spPr>
            <a:xfrm flipV="1">
              <a:off x="866168" y="6429939"/>
              <a:ext cx="244013" cy="501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>
              <a:extLst>
                <a:ext uri="{FF2B5EF4-FFF2-40B4-BE49-F238E27FC236}">
                  <a16:creationId xmlns:a16="http://schemas.microsoft.com/office/drawing/2014/main" id="{3825D00E-D7DF-547D-162E-E17EBA6E9F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47416" y="6415127"/>
              <a:ext cx="585181" cy="6031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48" name="TextBox 355">
              <a:extLst>
                <a:ext uri="{FF2B5EF4-FFF2-40B4-BE49-F238E27FC236}">
                  <a16:creationId xmlns:a16="http://schemas.microsoft.com/office/drawing/2014/main" id="{FC7CD99F-B82E-A097-1981-62C829B98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10" y="6131934"/>
              <a:ext cx="779464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600" b="1">
                  <a:solidFill>
                    <a:srgbClr val="0070C0"/>
                  </a:solidFill>
                </a:rPr>
                <a:t>Changing attitudes </a:t>
              </a:r>
            </a:p>
          </p:txBody>
        </p:sp>
        <p:cxnSp>
          <p:nvCxnSpPr>
            <p:cNvPr id="357" name="Straight Arrow Connector 356">
              <a:extLst>
                <a:ext uri="{FF2B5EF4-FFF2-40B4-BE49-F238E27FC236}">
                  <a16:creationId xmlns:a16="http://schemas.microsoft.com/office/drawing/2014/main" id="{45F943DB-A589-41AE-6832-BB981298B46A}"/>
                </a:ext>
              </a:extLst>
            </p:cNvPr>
            <p:cNvCxnSpPr>
              <a:cxnSpLocks/>
              <a:stCxn id="346" idx="0"/>
            </p:cNvCxnSpPr>
            <p:nvPr/>
          </p:nvCxnSpPr>
          <p:spPr>
            <a:xfrm flipH="1" flipV="1">
              <a:off x="979138" y="5001528"/>
              <a:ext cx="131044" cy="7173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50" name="TextBox 357">
              <a:extLst>
                <a:ext uri="{FF2B5EF4-FFF2-40B4-BE49-F238E27FC236}">
                  <a16:creationId xmlns:a16="http://schemas.microsoft.com/office/drawing/2014/main" id="{7D7F13D9-CF15-A760-B6F8-D00F5EE3C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49" y="4892913"/>
              <a:ext cx="85075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Beveridge Report</a:t>
              </a:r>
            </a:p>
          </p:txBody>
        </p:sp>
        <p:cxnSp>
          <p:nvCxnSpPr>
            <p:cNvPr id="359" name="Straight Arrow Connector 358">
              <a:extLst>
                <a:ext uri="{FF2B5EF4-FFF2-40B4-BE49-F238E27FC236}">
                  <a16:creationId xmlns:a16="http://schemas.microsoft.com/office/drawing/2014/main" id="{A7E7107C-E86C-9803-EF02-1ED4E5DD9238}"/>
                </a:ext>
              </a:extLst>
            </p:cNvPr>
            <p:cNvCxnSpPr>
              <a:cxnSpLocks/>
              <a:stCxn id="289" idx="1"/>
            </p:cNvCxnSpPr>
            <p:nvPr/>
          </p:nvCxnSpPr>
          <p:spPr>
            <a:xfrm flipH="1" flipV="1">
              <a:off x="2470331" y="2804948"/>
              <a:ext cx="833712" cy="5502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0" name="Picture 359" descr="A close up of a logo&#10;&#10;Description automatically generated">
              <a:extLst>
                <a:ext uri="{FF2B5EF4-FFF2-40B4-BE49-F238E27FC236}">
                  <a16:creationId xmlns:a16="http://schemas.microsoft.com/office/drawing/2014/main" id="{74DCB693-4D70-F530-6CF9-7C396D5AD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83"/>
            <a:stretch/>
          </p:blipFill>
          <p:spPr>
            <a:xfrm>
              <a:off x="1950601" y="2400956"/>
              <a:ext cx="656266" cy="540218"/>
            </a:xfrm>
            <a:prstGeom prst="rect">
              <a:avLst/>
            </a:prstGeom>
          </p:spPr>
        </p:pic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626BC27D-C9DB-DB5C-8DE5-C255C9905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7416" y="2927686"/>
              <a:ext cx="668778" cy="1110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54" name="TextBox 361">
              <a:extLst>
                <a:ext uri="{FF2B5EF4-FFF2-40B4-BE49-F238E27FC236}">
                  <a16:creationId xmlns:a16="http://schemas.microsoft.com/office/drawing/2014/main" id="{7D8A5047-1696-F564-C404-55AFEB70C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437979">
              <a:off x="1087164" y="3361832"/>
              <a:ext cx="850750" cy="262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'5 Giants’</a:t>
              </a:r>
            </a:p>
          </p:txBody>
        </p:sp>
        <p:sp>
          <p:nvSpPr>
            <p:cNvPr id="5355" name="TextBox 362">
              <a:extLst>
                <a:ext uri="{FF2B5EF4-FFF2-40B4-BE49-F238E27FC236}">
                  <a16:creationId xmlns:a16="http://schemas.microsoft.com/office/drawing/2014/main" id="{10F9B54F-4404-6E38-8DD8-E27D51FF1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0212" y="2887331"/>
              <a:ext cx="892767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Welfare State</a:t>
              </a:r>
            </a:p>
          </p:txBody>
        </p:sp>
        <p:pic>
          <p:nvPicPr>
            <p:cNvPr id="364" name="Picture 363" descr="A close up of a logo&#10;&#10;Description automatically generated">
              <a:extLst>
                <a:ext uri="{FF2B5EF4-FFF2-40B4-BE49-F238E27FC236}">
                  <a16:creationId xmlns:a16="http://schemas.microsoft.com/office/drawing/2014/main" id="{BAC05229-278C-2C73-FB8E-671B72602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80"/>
            <a:stretch/>
          </p:blipFill>
          <p:spPr>
            <a:xfrm>
              <a:off x="3286717" y="7753352"/>
              <a:ext cx="542973" cy="467069"/>
            </a:xfrm>
            <a:prstGeom prst="rect">
              <a:avLst/>
            </a:prstGeom>
          </p:spPr>
        </p:pic>
        <p:cxnSp>
          <p:nvCxnSpPr>
            <p:cNvPr id="365" name="Straight Arrow Connector 364">
              <a:extLst>
                <a:ext uri="{FF2B5EF4-FFF2-40B4-BE49-F238E27FC236}">
                  <a16:creationId xmlns:a16="http://schemas.microsoft.com/office/drawing/2014/main" id="{266AAE36-E741-A2CF-19FC-071A99C4F2C4}"/>
                </a:ext>
              </a:extLst>
            </p:cNvPr>
            <p:cNvCxnSpPr>
              <a:cxnSpLocks/>
              <a:endCxn id="364" idx="3"/>
            </p:cNvCxnSpPr>
            <p:nvPr/>
          </p:nvCxnSpPr>
          <p:spPr>
            <a:xfrm flipH="1">
              <a:off x="3830480" y="7942998"/>
              <a:ext cx="463173" cy="444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58" name="TextBox 365">
              <a:extLst>
                <a:ext uri="{FF2B5EF4-FFF2-40B4-BE49-F238E27FC236}">
                  <a16:creationId xmlns:a16="http://schemas.microsoft.com/office/drawing/2014/main" id="{6BA875EC-EC63-9E07-1D1C-02E7C2AA2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5997" y="8136569"/>
              <a:ext cx="1824946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Research into </a:t>
              </a:r>
            </a:p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infection</a:t>
              </a:r>
            </a:p>
          </p:txBody>
        </p:sp>
        <p:pic>
          <p:nvPicPr>
            <p:cNvPr id="367" name="Picture 366">
              <a:extLst>
                <a:ext uri="{FF2B5EF4-FFF2-40B4-BE49-F238E27FC236}">
                  <a16:creationId xmlns:a16="http://schemas.microsoft.com/office/drawing/2014/main" id="{9170627F-14FE-061F-8D54-185DD31FD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5117" y="2601736"/>
              <a:ext cx="1021206" cy="513835"/>
            </a:xfrm>
            <a:prstGeom prst="rect">
              <a:avLst/>
            </a:prstGeom>
          </p:spPr>
        </p:pic>
        <p:cxnSp>
          <p:nvCxnSpPr>
            <p:cNvPr id="368" name="Straight Arrow Connector 367">
              <a:extLst>
                <a:ext uri="{FF2B5EF4-FFF2-40B4-BE49-F238E27FC236}">
                  <a16:creationId xmlns:a16="http://schemas.microsoft.com/office/drawing/2014/main" id="{58E8AEAE-4C99-9276-38EA-1D9428A61049}"/>
                </a:ext>
              </a:extLst>
            </p:cNvPr>
            <p:cNvCxnSpPr>
              <a:cxnSpLocks/>
              <a:endCxn id="367" idx="3"/>
            </p:cNvCxnSpPr>
            <p:nvPr/>
          </p:nvCxnSpPr>
          <p:spPr>
            <a:xfrm flipH="1">
              <a:off x="1347416" y="2682211"/>
              <a:ext cx="723003" cy="1756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1" name="TextBox 368">
              <a:extLst>
                <a:ext uri="{FF2B5EF4-FFF2-40B4-BE49-F238E27FC236}">
                  <a16:creationId xmlns:a16="http://schemas.microsoft.com/office/drawing/2014/main" id="{7AC14C31-E6C2-C28E-7DE2-45D6ABC68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00" y="3008680"/>
              <a:ext cx="1161883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NHS Act</a:t>
              </a:r>
            </a:p>
          </p:txBody>
        </p:sp>
        <p:pic>
          <p:nvPicPr>
            <p:cNvPr id="370" name="Picture 369" descr="A close up of a logo&#10;&#10;Description automatically generated">
              <a:extLst>
                <a:ext uri="{FF2B5EF4-FFF2-40B4-BE49-F238E27FC236}">
                  <a16:creationId xmlns:a16="http://schemas.microsoft.com/office/drawing/2014/main" id="{AEF20EC1-25D4-CCAC-628C-EB26EFE99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29"/>
            <a:stretch/>
          </p:blipFill>
          <p:spPr>
            <a:xfrm>
              <a:off x="496137" y="1196395"/>
              <a:ext cx="942874" cy="777597"/>
            </a:xfrm>
            <a:prstGeom prst="rect">
              <a:avLst/>
            </a:prstGeom>
          </p:spPr>
        </p:pic>
        <p:cxnSp>
          <p:nvCxnSpPr>
            <p:cNvPr id="371" name="Straight Arrow Connector 370">
              <a:extLst>
                <a:ext uri="{FF2B5EF4-FFF2-40B4-BE49-F238E27FC236}">
                  <a16:creationId xmlns:a16="http://schemas.microsoft.com/office/drawing/2014/main" id="{F5B40F1B-1B71-6788-065F-960776B436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4571" y="1789189"/>
              <a:ext cx="657480" cy="7046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4" name="TextBox 371">
              <a:extLst>
                <a:ext uri="{FF2B5EF4-FFF2-40B4-BE49-F238E27FC236}">
                  <a16:creationId xmlns:a16="http://schemas.microsoft.com/office/drawing/2014/main" id="{44A7987F-BE0B-6735-6FFE-94B88D430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189" y="1879920"/>
              <a:ext cx="1161883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Education Act</a:t>
              </a:r>
            </a:p>
          </p:txBody>
        </p:sp>
        <p:grpSp>
          <p:nvGrpSpPr>
            <p:cNvPr id="5365" name="Group 372">
              <a:extLst>
                <a:ext uri="{FF2B5EF4-FFF2-40B4-BE49-F238E27FC236}">
                  <a16:creationId xmlns:a16="http://schemas.microsoft.com/office/drawing/2014/main" id="{05B46DE7-6905-031A-6DD8-3D7DCDFD7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1694" y="2526832"/>
              <a:ext cx="551377" cy="461665"/>
              <a:chOff x="3238378" y="3164935"/>
              <a:chExt cx="624526" cy="522912"/>
            </a:xfrm>
          </p:grpSpPr>
          <p:pic>
            <p:nvPicPr>
              <p:cNvPr id="510" name="Picture 50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809AE97-F8F7-6657-8A20-DEE3383B0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70"/>
              <a:stretch/>
            </p:blipFill>
            <p:spPr>
              <a:xfrm>
                <a:off x="3238378" y="3164935"/>
                <a:ext cx="624526" cy="522912"/>
              </a:xfrm>
              <a:prstGeom prst="rect">
                <a:avLst/>
              </a:prstGeom>
            </p:spPr>
          </p:pic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1F07FDB0-4CB1-0D03-E96D-10A228A5B66B}"/>
                  </a:ext>
                </a:extLst>
              </p:cNvPr>
              <p:cNvSpPr/>
              <p:nvPr/>
            </p:nvSpPr>
            <p:spPr>
              <a:xfrm>
                <a:off x="3498876" y="3185128"/>
                <a:ext cx="286623" cy="2876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900">
                  <a:solidFill>
                    <a:srgbClr val="0070C0"/>
                  </a:solidFill>
                </a:endParaRPr>
              </a:p>
            </p:txBody>
          </p:sp>
          <p:pic>
            <p:nvPicPr>
              <p:cNvPr id="512" name="Picture 51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9E44A4B-FEB0-5276-EA8C-BC9A350545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37" t="154" r="137" b="12565"/>
              <a:stretch/>
            </p:blipFill>
            <p:spPr>
              <a:xfrm>
                <a:off x="3504674" y="3222428"/>
                <a:ext cx="274832" cy="239874"/>
              </a:xfrm>
              <a:prstGeom prst="rect">
                <a:avLst/>
              </a:prstGeom>
            </p:spPr>
          </p:pic>
        </p:grpSp>
        <p:cxnSp>
          <p:nvCxnSpPr>
            <p:cNvPr id="374" name="Straight Arrow Connector 373">
              <a:extLst>
                <a:ext uri="{FF2B5EF4-FFF2-40B4-BE49-F238E27FC236}">
                  <a16:creationId xmlns:a16="http://schemas.microsoft.com/office/drawing/2014/main" id="{D4C7D5D2-251A-BEC9-8422-003D44682BCA}"/>
                </a:ext>
              </a:extLst>
            </p:cNvPr>
            <p:cNvCxnSpPr>
              <a:cxnSpLocks/>
              <a:stCxn id="296" idx="0"/>
              <a:endCxn id="287" idx="4"/>
            </p:cNvCxnSpPr>
            <p:nvPr/>
          </p:nvCxnSpPr>
          <p:spPr>
            <a:xfrm flipH="1" flipV="1">
              <a:off x="4844943" y="3145650"/>
              <a:ext cx="70042" cy="613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5" name="Picture 374" descr="A close up of a logo&#10;&#10;Description automatically generated">
              <a:extLst>
                <a:ext uri="{FF2B5EF4-FFF2-40B4-BE49-F238E27FC236}">
                  <a16:creationId xmlns:a16="http://schemas.microsoft.com/office/drawing/2014/main" id="{CD5C64CC-085D-0F6B-710B-6830255BA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20"/>
            <a:stretch/>
          </p:blipFill>
          <p:spPr>
            <a:xfrm>
              <a:off x="1812757" y="834380"/>
              <a:ext cx="825717" cy="720689"/>
            </a:xfrm>
            <a:prstGeom prst="rect">
              <a:avLst/>
            </a:prstGeom>
          </p:spPr>
        </p:pic>
        <p:cxnSp>
          <p:nvCxnSpPr>
            <p:cNvPr id="376" name="Straight Arrow Connector 375">
              <a:extLst>
                <a:ext uri="{FF2B5EF4-FFF2-40B4-BE49-F238E27FC236}">
                  <a16:creationId xmlns:a16="http://schemas.microsoft.com/office/drawing/2014/main" id="{022A8EE9-E602-BE3E-7D43-460F1799EDED}"/>
                </a:ext>
              </a:extLst>
            </p:cNvPr>
            <p:cNvCxnSpPr>
              <a:cxnSpLocks/>
              <a:stCxn id="360" idx="0"/>
              <a:endCxn id="375" idx="2"/>
            </p:cNvCxnSpPr>
            <p:nvPr/>
          </p:nvCxnSpPr>
          <p:spPr>
            <a:xfrm flipH="1" flipV="1">
              <a:off x="2226318" y="1554294"/>
              <a:ext cx="51965" cy="8464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9" name="TextBox 376">
              <a:extLst>
                <a:ext uri="{FF2B5EF4-FFF2-40B4-BE49-F238E27FC236}">
                  <a16:creationId xmlns:a16="http://schemas.microsoft.com/office/drawing/2014/main" id="{38A95734-E8FB-3924-3AAF-AB23C96E1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963" y="530112"/>
              <a:ext cx="983929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National Insurance Act</a:t>
              </a:r>
            </a:p>
          </p:txBody>
        </p:sp>
        <p:sp>
          <p:nvSpPr>
            <p:cNvPr id="5370" name="TextBox 377">
              <a:extLst>
                <a:ext uri="{FF2B5EF4-FFF2-40B4-BE49-F238E27FC236}">
                  <a16:creationId xmlns:a16="http://schemas.microsoft.com/office/drawing/2014/main" id="{5A586A67-F670-9861-992F-DF447F03B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6558" y="3155213"/>
              <a:ext cx="1161883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Government Funding</a:t>
              </a:r>
            </a:p>
          </p:txBody>
        </p:sp>
        <p:pic>
          <p:nvPicPr>
            <p:cNvPr id="379" name="Picture 378" descr="A close up of a logo&#10;&#10;Description automatically generated">
              <a:extLst>
                <a:ext uri="{FF2B5EF4-FFF2-40B4-BE49-F238E27FC236}">
                  <a16:creationId xmlns:a16="http://schemas.microsoft.com/office/drawing/2014/main" id="{49AF539D-4197-169F-42F9-73FAB6C28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42"/>
            <a:stretch/>
          </p:blipFill>
          <p:spPr>
            <a:xfrm>
              <a:off x="2628318" y="1656022"/>
              <a:ext cx="604564" cy="503954"/>
            </a:xfrm>
            <a:prstGeom prst="rect">
              <a:avLst/>
            </a:prstGeom>
          </p:spPr>
        </p:pic>
        <p:pic>
          <p:nvPicPr>
            <p:cNvPr id="380" name="Picture 379" descr="A close up of a logo&#10;&#10;Description automatically generated">
              <a:extLst>
                <a:ext uri="{FF2B5EF4-FFF2-40B4-BE49-F238E27FC236}">
                  <a16:creationId xmlns:a16="http://schemas.microsoft.com/office/drawing/2014/main" id="{0748305E-9E9D-B227-CEDC-219E3FB8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20"/>
            <a:stretch/>
          </p:blipFill>
          <p:spPr>
            <a:xfrm>
              <a:off x="3368544" y="2168289"/>
              <a:ext cx="666826" cy="582008"/>
            </a:xfrm>
            <a:prstGeom prst="rect">
              <a:avLst/>
            </a:prstGeom>
          </p:spPr>
        </p:pic>
        <p:cxnSp>
          <p:nvCxnSpPr>
            <p:cNvPr id="381" name="Straight Arrow Connector 380">
              <a:extLst>
                <a:ext uri="{FF2B5EF4-FFF2-40B4-BE49-F238E27FC236}">
                  <a16:creationId xmlns:a16="http://schemas.microsoft.com/office/drawing/2014/main" id="{678B1DBF-7AE5-B73F-F5EB-6BA19A336929}"/>
                </a:ext>
              </a:extLst>
            </p:cNvPr>
            <p:cNvCxnSpPr>
              <a:cxnSpLocks/>
              <a:stCxn id="289" idx="0"/>
              <a:endCxn id="380" idx="2"/>
            </p:cNvCxnSpPr>
            <p:nvPr/>
          </p:nvCxnSpPr>
          <p:spPr>
            <a:xfrm flipV="1">
              <a:off x="3541279" y="2749928"/>
              <a:ext cx="160416" cy="5057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4" name="TextBox 381">
              <a:extLst>
                <a:ext uri="{FF2B5EF4-FFF2-40B4-BE49-F238E27FC236}">
                  <a16:creationId xmlns:a16="http://schemas.microsoft.com/office/drawing/2014/main" id="{F98A0DF5-E6F9-2C84-8CDC-70D81B75F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3210" y="2323156"/>
              <a:ext cx="983929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Public Health Campaigns</a:t>
              </a:r>
            </a:p>
          </p:txBody>
        </p:sp>
        <p:cxnSp>
          <p:nvCxnSpPr>
            <p:cNvPr id="383" name="Straight Arrow Connector 382">
              <a:extLst>
                <a:ext uri="{FF2B5EF4-FFF2-40B4-BE49-F238E27FC236}">
                  <a16:creationId xmlns:a16="http://schemas.microsoft.com/office/drawing/2014/main" id="{B21C267A-88A7-4DA3-B718-57BB5F2768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0071" y="2038897"/>
              <a:ext cx="314054" cy="143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6" name="TextBox 383">
              <a:extLst>
                <a:ext uri="{FF2B5EF4-FFF2-40B4-BE49-F238E27FC236}">
                  <a16:creationId xmlns:a16="http://schemas.microsoft.com/office/drawing/2014/main" id="{0776662F-8F84-1859-9927-11B5F6812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715" y="1908753"/>
              <a:ext cx="74793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Smoking Ban</a:t>
              </a:r>
            </a:p>
          </p:txBody>
        </p:sp>
        <p:pic>
          <p:nvPicPr>
            <p:cNvPr id="385" name="Picture 384" descr="A close up of a logo&#10;&#10;Description automatically generated">
              <a:extLst>
                <a:ext uri="{FF2B5EF4-FFF2-40B4-BE49-F238E27FC236}">
                  <a16:creationId xmlns:a16="http://schemas.microsoft.com/office/drawing/2014/main" id="{6380D060-74A3-A35D-F00F-12BF2D665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44"/>
            <a:stretch/>
          </p:blipFill>
          <p:spPr>
            <a:xfrm>
              <a:off x="3232572" y="1369224"/>
              <a:ext cx="608267" cy="519802"/>
            </a:xfrm>
            <a:prstGeom prst="rect">
              <a:avLst/>
            </a:prstGeom>
          </p:spPr>
        </p:pic>
        <p:cxnSp>
          <p:nvCxnSpPr>
            <p:cNvPr id="386" name="Straight Arrow Connector 385">
              <a:extLst>
                <a:ext uri="{FF2B5EF4-FFF2-40B4-BE49-F238E27FC236}">
                  <a16:creationId xmlns:a16="http://schemas.microsoft.com/office/drawing/2014/main" id="{4674E9B8-C75A-7CB6-E5CC-57BF68F311FA}"/>
                </a:ext>
              </a:extLst>
            </p:cNvPr>
            <p:cNvCxnSpPr>
              <a:cxnSpLocks/>
              <a:stCxn id="287" idx="2"/>
            </p:cNvCxnSpPr>
            <p:nvPr/>
          </p:nvCxnSpPr>
          <p:spPr>
            <a:xfrm flipH="1" flipV="1">
              <a:off x="4067715" y="2629306"/>
              <a:ext cx="429283" cy="1692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Arrow Connector 386">
              <a:extLst>
                <a:ext uri="{FF2B5EF4-FFF2-40B4-BE49-F238E27FC236}">
                  <a16:creationId xmlns:a16="http://schemas.microsoft.com/office/drawing/2014/main" id="{E932BE77-B166-301C-3D44-A6F5559F8005}"/>
                </a:ext>
              </a:extLst>
            </p:cNvPr>
            <p:cNvCxnSpPr>
              <a:cxnSpLocks/>
              <a:stCxn id="380" idx="0"/>
              <a:endCxn id="385" idx="2"/>
            </p:cNvCxnSpPr>
            <p:nvPr/>
          </p:nvCxnSpPr>
          <p:spPr>
            <a:xfrm flipH="1" flipV="1">
              <a:off x="3536760" y="1888648"/>
              <a:ext cx="164934" cy="2793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0" name="TextBox 387">
              <a:extLst>
                <a:ext uri="{FF2B5EF4-FFF2-40B4-BE49-F238E27FC236}">
                  <a16:creationId xmlns:a16="http://schemas.microsoft.com/office/drawing/2014/main" id="{797FD1BD-D8C7-21C6-7FB4-FB8157CC7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890" y="1004819"/>
              <a:ext cx="105488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Obesity Awareness</a:t>
              </a:r>
            </a:p>
          </p:txBody>
        </p:sp>
        <p:pic>
          <p:nvPicPr>
            <p:cNvPr id="389" name="Picture 388" descr="A close up of a logo&#10;&#10;Description automatically generated">
              <a:extLst>
                <a:ext uri="{FF2B5EF4-FFF2-40B4-BE49-F238E27FC236}">
                  <a16:creationId xmlns:a16="http://schemas.microsoft.com/office/drawing/2014/main" id="{FC8270B3-E2A6-13E5-C0F5-065F1F347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99"/>
            <a:stretch/>
          </p:blipFill>
          <p:spPr>
            <a:xfrm>
              <a:off x="3916404" y="1689268"/>
              <a:ext cx="559835" cy="482584"/>
            </a:xfrm>
            <a:prstGeom prst="rect">
              <a:avLst/>
            </a:prstGeom>
          </p:spPr>
        </p:pic>
        <p:cxnSp>
          <p:nvCxnSpPr>
            <p:cNvPr id="390" name="Straight Arrow Connector 389">
              <a:extLst>
                <a:ext uri="{FF2B5EF4-FFF2-40B4-BE49-F238E27FC236}">
                  <a16:creationId xmlns:a16="http://schemas.microsoft.com/office/drawing/2014/main" id="{3C92A6B3-D480-4434-B46A-52C16FD206EB}"/>
                </a:ext>
              </a:extLst>
            </p:cNvPr>
            <p:cNvCxnSpPr>
              <a:cxnSpLocks/>
              <a:endCxn id="389" idx="2"/>
            </p:cNvCxnSpPr>
            <p:nvPr/>
          </p:nvCxnSpPr>
          <p:spPr>
            <a:xfrm flipV="1">
              <a:off x="3975081" y="2172214"/>
              <a:ext cx="221420" cy="2497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3" name="TextBox 390">
              <a:extLst>
                <a:ext uri="{FF2B5EF4-FFF2-40B4-BE49-F238E27FC236}">
                  <a16:creationId xmlns:a16="http://schemas.microsoft.com/office/drawing/2014/main" id="{D685D219-10B1-F5F1-F8C1-5EEEEA4D6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276" y="1599466"/>
              <a:ext cx="1054880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Cancer Screening</a:t>
              </a:r>
            </a:p>
          </p:txBody>
        </p:sp>
        <p:pic>
          <p:nvPicPr>
            <p:cNvPr id="392" name="Picture 391" descr="A close up of a logo&#10;&#10;Description automatically generated">
              <a:extLst>
                <a:ext uri="{FF2B5EF4-FFF2-40B4-BE49-F238E27FC236}">
                  <a16:creationId xmlns:a16="http://schemas.microsoft.com/office/drawing/2014/main" id="{54565EFE-87E7-70D8-E304-E2F97C24F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44"/>
            <a:stretch/>
          </p:blipFill>
          <p:spPr>
            <a:xfrm>
              <a:off x="8323035" y="2245737"/>
              <a:ext cx="505391" cy="431888"/>
            </a:xfrm>
            <a:prstGeom prst="rect">
              <a:avLst/>
            </a:prstGeom>
          </p:spPr>
        </p:pic>
        <p:cxnSp>
          <p:nvCxnSpPr>
            <p:cNvPr id="393" name="Straight Arrow Connector 392">
              <a:extLst>
                <a:ext uri="{FF2B5EF4-FFF2-40B4-BE49-F238E27FC236}">
                  <a16:creationId xmlns:a16="http://schemas.microsoft.com/office/drawing/2014/main" id="{2F0204F7-BEEF-C366-DF2D-0622F5967620}"/>
                </a:ext>
              </a:extLst>
            </p:cNvPr>
            <p:cNvCxnSpPr>
              <a:cxnSpLocks/>
              <a:stCxn id="292" idx="6"/>
              <a:endCxn id="284" idx="3"/>
            </p:cNvCxnSpPr>
            <p:nvPr/>
          </p:nvCxnSpPr>
          <p:spPr>
            <a:xfrm flipV="1">
              <a:off x="7034287" y="2701256"/>
              <a:ext cx="1292368" cy="8295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4" name="Picture 393" descr="A close up of a logo&#10;&#10;Description automatically generated">
              <a:extLst>
                <a:ext uri="{FF2B5EF4-FFF2-40B4-BE49-F238E27FC236}">
                  <a16:creationId xmlns:a16="http://schemas.microsoft.com/office/drawing/2014/main" id="{B1BF9B04-C391-7A97-5C42-E95C03472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20"/>
            <a:stretch/>
          </p:blipFill>
          <p:spPr>
            <a:xfrm>
              <a:off x="7833929" y="791636"/>
              <a:ext cx="553720" cy="469997"/>
            </a:xfrm>
            <a:prstGeom prst="rect">
              <a:avLst/>
            </a:prstGeom>
          </p:spPr>
        </p:pic>
        <p:sp>
          <p:nvSpPr>
            <p:cNvPr id="5387" name="TextBox 394">
              <a:extLst>
                <a:ext uri="{FF2B5EF4-FFF2-40B4-BE49-F238E27FC236}">
                  <a16:creationId xmlns:a16="http://schemas.microsoft.com/office/drawing/2014/main" id="{69557827-E3B8-F7EF-7461-5C9AF8842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1539" y="582704"/>
              <a:ext cx="1054880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Penicillin</a:t>
              </a:r>
            </a:p>
          </p:txBody>
        </p:sp>
        <p:cxnSp>
          <p:nvCxnSpPr>
            <p:cNvPr id="396" name="Straight Arrow Connector 395">
              <a:extLst>
                <a:ext uri="{FF2B5EF4-FFF2-40B4-BE49-F238E27FC236}">
                  <a16:creationId xmlns:a16="http://schemas.microsoft.com/office/drawing/2014/main" id="{735D0E85-9AB9-3B58-BFEE-0370A3A5DF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26743" y="1253799"/>
              <a:ext cx="510621" cy="8866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9" name="TextBox 396">
              <a:extLst>
                <a:ext uri="{FF2B5EF4-FFF2-40B4-BE49-F238E27FC236}">
                  <a16:creationId xmlns:a16="http://schemas.microsoft.com/office/drawing/2014/main" id="{AB63C0E0-D180-77B5-72FD-66E94B2A2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1674" y="2741755"/>
              <a:ext cx="105488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Alexander Fleming</a:t>
              </a:r>
            </a:p>
          </p:txBody>
        </p:sp>
        <p:pic>
          <p:nvPicPr>
            <p:cNvPr id="398" name="Picture 397" descr="A close up of a logo&#10;&#10;Description automatically generated">
              <a:extLst>
                <a:ext uri="{FF2B5EF4-FFF2-40B4-BE49-F238E27FC236}">
                  <a16:creationId xmlns:a16="http://schemas.microsoft.com/office/drawing/2014/main" id="{20BF8755-A9EB-A8FA-4CC7-3E9A35DC0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97"/>
            <a:stretch/>
          </p:blipFill>
          <p:spPr>
            <a:xfrm>
              <a:off x="5086564" y="1217717"/>
              <a:ext cx="773123" cy="579869"/>
            </a:xfrm>
            <a:prstGeom prst="rect">
              <a:avLst/>
            </a:prstGeom>
          </p:spPr>
        </p:pic>
        <p:pic>
          <p:nvPicPr>
            <p:cNvPr id="399" name="Picture 398" descr="A close up of a logo&#10;&#10;Description automatically generated">
              <a:extLst>
                <a:ext uri="{FF2B5EF4-FFF2-40B4-BE49-F238E27FC236}">
                  <a16:creationId xmlns:a16="http://schemas.microsoft.com/office/drawing/2014/main" id="{40ED4717-AEC7-F24D-3A9A-037F49523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55"/>
            <a:stretch/>
          </p:blipFill>
          <p:spPr>
            <a:xfrm>
              <a:off x="5579931" y="531401"/>
              <a:ext cx="639993" cy="535961"/>
            </a:xfrm>
            <a:prstGeom prst="rect">
              <a:avLst/>
            </a:prstGeom>
          </p:spPr>
        </p:pic>
        <p:pic>
          <p:nvPicPr>
            <p:cNvPr id="400" name="Picture 399" descr="A close up of a logo&#10;&#10;Description automatically generated">
              <a:extLst>
                <a:ext uri="{FF2B5EF4-FFF2-40B4-BE49-F238E27FC236}">
                  <a16:creationId xmlns:a16="http://schemas.microsoft.com/office/drawing/2014/main" id="{2AA0E0C4-DDC3-1EF2-975E-8D76A94E3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55"/>
            <a:stretch/>
          </p:blipFill>
          <p:spPr>
            <a:xfrm>
              <a:off x="5819533" y="527765"/>
              <a:ext cx="639993" cy="535961"/>
            </a:xfrm>
            <a:prstGeom prst="rect">
              <a:avLst/>
            </a:prstGeom>
          </p:spPr>
        </p:pic>
        <p:cxnSp>
          <p:nvCxnSpPr>
            <p:cNvPr id="401" name="Straight Arrow Connector 400">
              <a:extLst>
                <a:ext uri="{FF2B5EF4-FFF2-40B4-BE49-F238E27FC236}">
                  <a16:creationId xmlns:a16="http://schemas.microsoft.com/office/drawing/2014/main" id="{5B6C4210-C938-A394-ED81-DCBA18ADD9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8682" y="826333"/>
              <a:ext cx="955720" cy="2391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>
              <a:extLst>
                <a:ext uri="{FF2B5EF4-FFF2-40B4-BE49-F238E27FC236}">
                  <a16:creationId xmlns:a16="http://schemas.microsoft.com/office/drawing/2014/main" id="{F1AD26A3-9F7C-3BA1-7E79-CFC333BBBC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8575" y="993511"/>
              <a:ext cx="171713" cy="3258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E722F80E-8162-A4DC-C317-E2FE80650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9544" y="1776492"/>
              <a:ext cx="223680" cy="6835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96" name="TextBox 403">
              <a:extLst>
                <a:ext uri="{FF2B5EF4-FFF2-40B4-BE49-F238E27FC236}">
                  <a16:creationId xmlns:a16="http://schemas.microsoft.com/office/drawing/2014/main" id="{D0499499-299D-7465-3509-0F1FDD653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4103" y="1705943"/>
              <a:ext cx="105488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Mass</a:t>
              </a:r>
            </a:p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Production</a:t>
              </a:r>
            </a:p>
          </p:txBody>
        </p:sp>
        <p:sp>
          <p:nvSpPr>
            <p:cNvPr id="5397" name="TextBox 404">
              <a:extLst>
                <a:ext uri="{FF2B5EF4-FFF2-40B4-BE49-F238E27FC236}">
                  <a16:creationId xmlns:a16="http://schemas.microsoft.com/office/drawing/2014/main" id="{07DB553F-F137-4234-8020-089634589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8710" y="450042"/>
              <a:ext cx="1054880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Florey &amp; Chain</a:t>
              </a:r>
            </a:p>
          </p:txBody>
        </p:sp>
        <p:pic>
          <p:nvPicPr>
            <p:cNvPr id="406" name="Picture 405" descr="A close up of a logo&#10;&#10;Description automatically generated">
              <a:extLst>
                <a:ext uri="{FF2B5EF4-FFF2-40B4-BE49-F238E27FC236}">
                  <a16:creationId xmlns:a16="http://schemas.microsoft.com/office/drawing/2014/main" id="{8EE1F066-F534-2E70-816E-20002A76E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58"/>
            <a:stretch/>
          </p:blipFill>
          <p:spPr>
            <a:xfrm>
              <a:off x="9568083" y="2455830"/>
              <a:ext cx="612072" cy="491750"/>
            </a:xfrm>
            <a:prstGeom prst="rect">
              <a:avLst/>
            </a:prstGeom>
          </p:spPr>
        </p:pic>
        <p:pic>
          <p:nvPicPr>
            <p:cNvPr id="407" name="Picture 406" descr="A close up of a logo&#10;&#10;Description automatically generated">
              <a:extLst>
                <a:ext uri="{FF2B5EF4-FFF2-40B4-BE49-F238E27FC236}">
                  <a16:creationId xmlns:a16="http://schemas.microsoft.com/office/drawing/2014/main" id="{32FD5689-81E5-CDCF-87FE-1D361D17A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58"/>
            <a:stretch/>
          </p:blipFill>
          <p:spPr>
            <a:xfrm>
              <a:off x="9746079" y="2723624"/>
              <a:ext cx="612072" cy="491750"/>
            </a:xfrm>
            <a:prstGeom prst="rect">
              <a:avLst/>
            </a:prstGeom>
          </p:spPr>
        </p:pic>
        <p:pic>
          <p:nvPicPr>
            <p:cNvPr id="408" name="Picture 407" descr="A close up of a logo&#10;&#10;Description automatically generated">
              <a:extLst>
                <a:ext uri="{FF2B5EF4-FFF2-40B4-BE49-F238E27FC236}">
                  <a16:creationId xmlns:a16="http://schemas.microsoft.com/office/drawing/2014/main" id="{4396ED37-D0CE-DEA1-B84E-EC67E10C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58"/>
            <a:stretch/>
          </p:blipFill>
          <p:spPr>
            <a:xfrm flipH="1">
              <a:off x="10076499" y="2532703"/>
              <a:ext cx="612071" cy="491750"/>
            </a:xfrm>
            <a:prstGeom prst="rect">
              <a:avLst/>
            </a:prstGeom>
          </p:spPr>
        </p:pic>
        <p:pic>
          <p:nvPicPr>
            <p:cNvPr id="409" name="Picture 408" descr="A close up of a logo&#10;&#10;Description automatically generated">
              <a:extLst>
                <a:ext uri="{FF2B5EF4-FFF2-40B4-BE49-F238E27FC236}">
                  <a16:creationId xmlns:a16="http://schemas.microsoft.com/office/drawing/2014/main" id="{FC200718-BC93-90A7-2B84-A14841CB1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84"/>
            <a:stretch/>
          </p:blipFill>
          <p:spPr>
            <a:xfrm>
              <a:off x="4749787" y="518661"/>
              <a:ext cx="556692" cy="454349"/>
            </a:xfrm>
            <a:prstGeom prst="rect">
              <a:avLst/>
            </a:prstGeom>
          </p:spPr>
        </p:pic>
        <p:cxnSp>
          <p:nvCxnSpPr>
            <p:cNvPr id="410" name="Straight Arrow Connector 409">
              <a:extLst>
                <a:ext uri="{FF2B5EF4-FFF2-40B4-BE49-F238E27FC236}">
                  <a16:creationId xmlns:a16="http://schemas.microsoft.com/office/drawing/2014/main" id="{944CE53A-3791-545F-0F68-5004A19B210B}"/>
                </a:ext>
              </a:extLst>
            </p:cNvPr>
            <p:cNvCxnSpPr>
              <a:cxnSpLocks/>
              <a:endCxn id="409" idx="2"/>
            </p:cNvCxnSpPr>
            <p:nvPr/>
          </p:nvCxnSpPr>
          <p:spPr>
            <a:xfrm flipH="1" flipV="1">
              <a:off x="5027954" y="972349"/>
              <a:ext cx="219160" cy="4020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3" name="TextBox 410">
              <a:extLst>
                <a:ext uri="{FF2B5EF4-FFF2-40B4-BE49-F238E27FC236}">
                  <a16:creationId xmlns:a16="http://schemas.microsoft.com/office/drawing/2014/main" id="{A96BCCED-EBB7-0255-DA1E-90C91F791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929" y="364457"/>
              <a:ext cx="1651498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Used in WWII</a:t>
              </a:r>
            </a:p>
          </p:txBody>
        </p:sp>
        <p:sp>
          <p:nvSpPr>
            <p:cNvPr id="5404" name="TextBox 411">
              <a:extLst>
                <a:ext uri="{FF2B5EF4-FFF2-40B4-BE49-F238E27FC236}">
                  <a16:creationId xmlns:a16="http://schemas.microsoft.com/office/drawing/2014/main" id="{3D2CEF1E-BF07-CA40-1F2C-8ADEFCC73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1585" y="2902478"/>
              <a:ext cx="105488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Messy Laboratory</a:t>
              </a:r>
            </a:p>
          </p:txBody>
        </p:sp>
        <p:pic>
          <p:nvPicPr>
            <p:cNvPr id="413" name="Picture 412" descr="A close up of a logo&#10;&#10;Description automatically generated">
              <a:extLst>
                <a:ext uri="{FF2B5EF4-FFF2-40B4-BE49-F238E27FC236}">
                  <a16:creationId xmlns:a16="http://schemas.microsoft.com/office/drawing/2014/main" id="{02E8FF83-AA51-0F63-E6AF-ACDECE40E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56"/>
            <a:stretch/>
          </p:blipFill>
          <p:spPr>
            <a:xfrm>
              <a:off x="6129040" y="2143695"/>
              <a:ext cx="557070" cy="480443"/>
            </a:xfrm>
            <a:prstGeom prst="rect">
              <a:avLst/>
            </a:prstGeom>
          </p:spPr>
        </p:pic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E70536EE-35AD-2729-BD07-3653F33D08AF}"/>
                </a:ext>
              </a:extLst>
            </p:cNvPr>
            <p:cNvCxnSpPr>
              <a:cxnSpLocks/>
              <a:stCxn id="292" idx="0"/>
              <a:endCxn id="413" idx="2"/>
            </p:cNvCxnSpPr>
            <p:nvPr/>
          </p:nvCxnSpPr>
          <p:spPr>
            <a:xfrm flipH="1" flipV="1">
              <a:off x="6408437" y="2625074"/>
              <a:ext cx="45188" cy="3237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7" name="TextBox 414">
              <a:extLst>
                <a:ext uri="{FF2B5EF4-FFF2-40B4-BE49-F238E27FC236}">
                  <a16:creationId xmlns:a16="http://schemas.microsoft.com/office/drawing/2014/main" id="{7F7A3CCA-121E-4AAC-0944-8D7D7440A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4776" y="1724782"/>
              <a:ext cx="1187482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William Beveridge</a:t>
              </a:r>
            </a:p>
          </p:txBody>
        </p:sp>
        <p:cxnSp>
          <p:nvCxnSpPr>
            <p:cNvPr id="416" name="Straight Arrow Connector 415">
              <a:extLst>
                <a:ext uri="{FF2B5EF4-FFF2-40B4-BE49-F238E27FC236}">
                  <a16:creationId xmlns:a16="http://schemas.microsoft.com/office/drawing/2014/main" id="{3F9F0E41-BD8B-466C-E851-E5D13F062E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123" y="2654700"/>
              <a:ext cx="449617" cy="3639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7" name="Picture 416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326C246E-76AF-9297-FF99-DCBF59636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06"/>
            <a:stretch/>
          </p:blipFill>
          <p:spPr>
            <a:xfrm>
              <a:off x="7368988" y="2118290"/>
              <a:ext cx="642792" cy="561761"/>
            </a:xfrm>
            <a:prstGeom prst="rect">
              <a:avLst/>
            </a:prstGeom>
          </p:spPr>
        </p:pic>
        <p:pic>
          <p:nvPicPr>
            <p:cNvPr id="418" name="Picture 417" descr="A close up of a logo&#10;&#10;Description automatically generated">
              <a:extLst>
                <a:ext uri="{FF2B5EF4-FFF2-40B4-BE49-F238E27FC236}">
                  <a16:creationId xmlns:a16="http://schemas.microsoft.com/office/drawing/2014/main" id="{B93909FB-5F77-8834-6A57-E41573230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17"/>
            <a:stretch/>
          </p:blipFill>
          <p:spPr>
            <a:xfrm>
              <a:off x="7127864" y="2222925"/>
              <a:ext cx="503651" cy="433559"/>
            </a:xfrm>
            <a:prstGeom prst="rect">
              <a:avLst/>
            </a:prstGeom>
          </p:spPr>
        </p:pic>
        <p:sp>
          <p:nvSpPr>
            <p:cNvPr id="5411" name="TextBox 418">
              <a:extLst>
                <a:ext uri="{FF2B5EF4-FFF2-40B4-BE49-F238E27FC236}">
                  <a16:creationId xmlns:a16="http://schemas.microsoft.com/office/drawing/2014/main" id="{6F02EE10-D562-A7E6-022F-06D3D37F8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274" y="1807780"/>
              <a:ext cx="1187482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Booth &amp; Rowntree</a:t>
              </a:r>
            </a:p>
          </p:txBody>
        </p:sp>
        <p:pic>
          <p:nvPicPr>
            <p:cNvPr id="420" name="Picture 419" descr="A close up of a logo&#10;&#10;Description automatically generated">
              <a:extLst>
                <a:ext uri="{FF2B5EF4-FFF2-40B4-BE49-F238E27FC236}">
                  <a16:creationId xmlns:a16="http://schemas.microsoft.com/office/drawing/2014/main" id="{7BF7F142-5C04-8C60-E488-A9ACAFA2A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84"/>
            <a:stretch/>
          </p:blipFill>
          <p:spPr>
            <a:xfrm>
              <a:off x="8931598" y="3248380"/>
              <a:ext cx="999608" cy="803843"/>
            </a:xfrm>
            <a:prstGeom prst="rect">
              <a:avLst/>
            </a:prstGeom>
          </p:spPr>
        </p:pic>
        <p:sp>
          <p:nvSpPr>
            <p:cNvPr id="5413" name="TextBox 420">
              <a:extLst>
                <a:ext uri="{FF2B5EF4-FFF2-40B4-BE49-F238E27FC236}">
                  <a16:creationId xmlns:a16="http://schemas.microsoft.com/office/drawing/2014/main" id="{3A805664-CE8E-3A66-AADC-1402C0429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2438" y="3946636"/>
              <a:ext cx="105488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Accidental Discovery</a:t>
              </a:r>
            </a:p>
          </p:txBody>
        </p:sp>
        <p:cxnSp>
          <p:nvCxnSpPr>
            <p:cNvPr id="422" name="Straight Arrow Connector 421">
              <a:extLst>
                <a:ext uri="{FF2B5EF4-FFF2-40B4-BE49-F238E27FC236}">
                  <a16:creationId xmlns:a16="http://schemas.microsoft.com/office/drawing/2014/main" id="{3655CCC2-F4F1-C5B1-80FD-B10F4D8323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364" y="3841869"/>
              <a:ext cx="598738" cy="2687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Arrow Connector 422">
              <a:extLst>
                <a:ext uri="{FF2B5EF4-FFF2-40B4-BE49-F238E27FC236}">
                  <a16:creationId xmlns:a16="http://schemas.microsoft.com/office/drawing/2014/main" id="{4279EADC-52E6-8014-E325-6CD3A25F41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6762" y="3158347"/>
              <a:ext cx="350205" cy="4655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>
              <a:extLst>
                <a:ext uri="{FF2B5EF4-FFF2-40B4-BE49-F238E27FC236}">
                  <a16:creationId xmlns:a16="http://schemas.microsoft.com/office/drawing/2014/main" id="{C8DA6EED-7A21-F4F4-1423-2AE0733AFA7B}"/>
                </a:ext>
              </a:extLst>
            </p:cNvPr>
            <p:cNvCxnSpPr>
              <a:cxnSpLocks/>
              <a:stCxn id="284" idx="6"/>
              <a:endCxn id="406" idx="1"/>
            </p:cNvCxnSpPr>
            <p:nvPr/>
          </p:nvCxnSpPr>
          <p:spPr>
            <a:xfrm>
              <a:off x="8920872" y="2455781"/>
              <a:ext cx="646184" cy="245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5" name="Picture 424" descr="A picture containing sitting, laptop, black, dark&#10;&#10;Description automatically generated">
              <a:extLst>
                <a:ext uri="{FF2B5EF4-FFF2-40B4-BE49-F238E27FC236}">
                  <a16:creationId xmlns:a16="http://schemas.microsoft.com/office/drawing/2014/main" id="{08381534-188D-A2D0-61F6-6FA672F76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8" b="15747"/>
            <a:stretch/>
          </p:blipFill>
          <p:spPr>
            <a:xfrm>
              <a:off x="9226985" y="473627"/>
              <a:ext cx="803086" cy="622594"/>
            </a:xfrm>
            <a:prstGeom prst="rect">
              <a:avLst/>
            </a:prstGeom>
          </p:spPr>
        </p:pic>
        <p:pic>
          <p:nvPicPr>
            <p:cNvPr id="426" name="Picture 425" descr="A close up of a logo&#10;&#10;Description automatically generated">
              <a:extLst>
                <a:ext uri="{FF2B5EF4-FFF2-40B4-BE49-F238E27FC236}">
                  <a16:creationId xmlns:a16="http://schemas.microsoft.com/office/drawing/2014/main" id="{6E58EAAE-6B97-C9F8-B7CB-460AD4122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84"/>
            <a:stretch/>
          </p:blipFill>
          <p:spPr>
            <a:xfrm>
              <a:off x="10603871" y="513245"/>
              <a:ext cx="612161" cy="499620"/>
            </a:xfrm>
            <a:prstGeom prst="rect">
              <a:avLst/>
            </a:prstGeom>
          </p:spPr>
        </p:pic>
        <p:cxnSp>
          <p:nvCxnSpPr>
            <p:cNvPr id="427" name="Straight Arrow Connector 426">
              <a:extLst>
                <a:ext uri="{FF2B5EF4-FFF2-40B4-BE49-F238E27FC236}">
                  <a16:creationId xmlns:a16="http://schemas.microsoft.com/office/drawing/2014/main" id="{188755C4-FD1E-BD10-7D2F-DEB2D9CAF439}"/>
                </a:ext>
              </a:extLst>
            </p:cNvPr>
            <p:cNvCxnSpPr>
              <a:cxnSpLocks/>
              <a:endCxn id="425" idx="1"/>
            </p:cNvCxnSpPr>
            <p:nvPr/>
          </p:nvCxnSpPr>
          <p:spPr>
            <a:xfrm flipV="1">
              <a:off x="8475774" y="784010"/>
              <a:ext cx="750116" cy="1269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>
              <a:extLst>
                <a:ext uri="{FF2B5EF4-FFF2-40B4-BE49-F238E27FC236}">
                  <a16:creationId xmlns:a16="http://schemas.microsoft.com/office/drawing/2014/main" id="{2479F3A4-F2F9-4D14-D1D5-5C1E2E694704}"/>
                </a:ext>
              </a:extLst>
            </p:cNvPr>
            <p:cNvCxnSpPr>
              <a:cxnSpLocks/>
              <a:stCxn id="425" idx="3"/>
            </p:cNvCxnSpPr>
            <p:nvPr/>
          </p:nvCxnSpPr>
          <p:spPr>
            <a:xfrm>
              <a:off x="10030230" y="784010"/>
              <a:ext cx="6371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1" name="TextBox 428">
              <a:extLst>
                <a:ext uri="{FF2B5EF4-FFF2-40B4-BE49-F238E27FC236}">
                  <a16:creationId xmlns:a16="http://schemas.microsoft.com/office/drawing/2014/main" id="{46C1D570-FC58-63F3-EE1A-4149958D4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4613" y="316338"/>
              <a:ext cx="1054880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Inspired by WWI</a:t>
              </a:r>
            </a:p>
          </p:txBody>
        </p:sp>
        <p:sp>
          <p:nvSpPr>
            <p:cNvPr id="5422" name="TextBox 429">
              <a:extLst>
                <a:ext uri="{FF2B5EF4-FFF2-40B4-BE49-F238E27FC236}">
                  <a16:creationId xmlns:a16="http://schemas.microsoft.com/office/drawing/2014/main" id="{4F82B1BB-0CFD-E922-62F4-4AFD243E9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3289" y="436393"/>
              <a:ext cx="1414267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Attempting to cure Staphylococcus infection</a:t>
              </a:r>
            </a:p>
          </p:txBody>
        </p:sp>
        <p:cxnSp>
          <p:nvCxnSpPr>
            <p:cNvPr id="431" name="Straight Arrow Connector 430">
              <a:extLst>
                <a:ext uri="{FF2B5EF4-FFF2-40B4-BE49-F238E27FC236}">
                  <a16:creationId xmlns:a16="http://schemas.microsoft.com/office/drawing/2014/main" id="{CCAE8CA1-EF9A-0CEF-102F-A450EB0BE263}"/>
                </a:ext>
              </a:extLst>
            </p:cNvPr>
            <p:cNvCxnSpPr>
              <a:cxnSpLocks/>
            </p:cNvCxnSpPr>
            <p:nvPr/>
          </p:nvCxnSpPr>
          <p:spPr>
            <a:xfrm>
              <a:off x="8417030" y="1175501"/>
              <a:ext cx="684593" cy="1756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2" name="Picture 431" descr="A close up of a logo&#10;&#10;Description automatically generated">
              <a:extLst>
                <a:ext uri="{FF2B5EF4-FFF2-40B4-BE49-F238E27FC236}">
                  <a16:creationId xmlns:a16="http://schemas.microsoft.com/office/drawing/2014/main" id="{E6E9E48A-906D-2A03-2BFC-AB2FD98CF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96"/>
            <a:stretch/>
          </p:blipFill>
          <p:spPr>
            <a:xfrm>
              <a:off x="10599017" y="1453699"/>
              <a:ext cx="1080429" cy="854666"/>
            </a:xfrm>
            <a:prstGeom prst="rect">
              <a:avLst/>
            </a:prstGeom>
          </p:spPr>
        </p:pic>
        <p:sp>
          <p:nvSpPr>
            <p:cNvPr id="5425" name="TextBox 432">
              <a:extLst>
                <a:ext uri="{FF2B5EF4-FFF2-40B4-BE49-F238E27FC236}">
                  <a16:creationId xmlns:a16="http://schemas.microsoft.com/office/drawing/2014/main" id="{B9B3C00B-67B3-3B05-1081-012A168B9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63680" y="1794362"/>
              <a:ext cx="1137033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Fleming thought it was antiseptic</a:t>
              </a:r>
            </a:p>
          </p:txBody>
        </p:sp>
        <p:pic>
          <p:nvPicPr>
            <p:cNvPr id="434" name="Picture 433" descr="A close up of a logo&#10;&#10;Description automatically generated">
              <a:extLst>
                <a:ext uri="{FF2B5EF4-FFF2-40B4-BE49-F238E27FC236}">
                  <a16:creationId xmlns:a16="http://schemas.microsoft.com/office/drawing/2014/main" id="{56C950EE-E403-B070-0DD4-5BA810840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20"/>
            <a:stretch/>
          </p:blipFill>
          <p:spPr>
            <a:xfrm>
              <a:off x="2217426" y="4197134"/>
              <a:ext cx="592221" cy="516893"/>
            </a:xfrm>
            <a:prstGeom prst="rect">
              <a:avLst/>
            </a:prstGeom>
          </p:spPr>
        </p:pic>
        <p:pic>
          <p:nvPicPr>
            <p:cNvPr id="435" name="Picture 434" descr="A close up of a logo&#10;&#10;Description automatically generated">
              <a:extLst>
                <a:ext uri="{FF2B5EF4-FFF2-40B4-BE49-F238E27FC236}">
                  <a16:creationId xmlns:a16="http://schemas.microsoft.com/office/drawing/2014/main" id="{EDAA74A2-415E-FE29-8CF6-48D672270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00"/>
            <a:stretch/>
          </p:blipFill>
          <p:spPr>
            <a:xfrm>
              <a:off x="9313308" y="5332181"/>
              <a:ext cx="538204" cy="385891"/>
            </a:xfrm>
            <a:prstGeom prst="rect">
              <a:avLst/>
            </a:prstGeom>
          </p:spPr>
        </p:pic>
        <p:pic>
          <p:nvPicPr>
            <p:cNvPr id="436" name="Picture 435" descr="A close up of a logo&#10;&#10;Description automatically generated">
              <a:extLst>
                <a:ext uri="{FF2B5EF4-FFF2-40B4-BE49-F238E27FC236}">
                  <a16:creationId xmlns:a16="http://schemas.microsoft.com/office/drawing/2014/main" id="{11756829-0873-1A6E-C505-1C5C3AB04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02"/>
            <a:stretch/>
          </p:blipFill>
          <p:spPr>
            <a:xfrm>
              <a:off x="10626375" y="5596044"/>
              <a:ext cx="860299" cy="671880"/>
            </a:xfrm>
            <a:prstGeom prst="rect">
              <a:avLst/>
            </a:prstGeom>
          </p:spPr>
        </p:pic>
        <p:pic>
          <p:nvPicPr>
            <p:cNvPr id="437" name="Picture 436" descr="A close up of a logo&#10;&#10;Description automatically generated">
              <a:extLst>
                <a:ext uri="{FF2B5EF4-FFF2-40B4-BE49-F238E27FC236}">
                  <a16:creationId xmlns:a16="http://schemas.microsoft.com/office/drawing/2014/main" id="{7AA6D7AD-5CC4-A246-A69D-4A0458B3E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47"/>
            <a:stretch/>
          </p:blipFill>
          <p:spPr>
            <a:xfrm>
              <a:off x="9010744" y="5254676"/>
              <a:ext cx="538204" cy="420930"/>
            </a:xfrm>
            <a:prstGeom prst="rect">
              <a:avLst/>
            </a:prstGeom>
          </p:spPr>
        </p:pic>
        <p:pic>
          <p:nvPicPr>
            <p:cNvPr id="438" name="Picture 437" descr="A close up of a logo&#10;&#10;Description automatically generated">
              <a:extLst>
                <a:ext uri="{FF2B5EF4-FFF2-40B4-BE49-F238E27FC236}">
                  <a16:creationId xmlns:a16="http://schemas.microsoft.com/office/drawing/2014/main" id="{7E357585-A4F8-A7CA-ADA7-5A0E76645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47"/>
            <a:stretch/>
          </p:blipFill>
          <p:spPr>
            <a:xfrm flipH="1">
              <a:off x="9610157" y="5260290"/>
              <a:ext cx="538204" cy="420930"/>
            </a:xfrm>
            <a:prstGeom prst="rect">
              <a:avLst/>
            </a:prstGeom>
          </p:spPr>
        </p:pic>
        <p:pic>
          <p:nvPicPr>
            <p:cNvPr id="439" name="Picture 438" descr="A close up of a logo&#10;&#10;Description automatically generated">
              <a:extLst>
                <a:ext uri="{FF2B5EF4-FFF2-40B4-BE49-F238E27FC236}">
                  <a16:creationId xmlns:a16="http://schemas.microsoft.com/office/drawing/2014/main" id="{3F49BD8A-2B5F-483E-0E54-0F3549D75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80"/>
            <a:stretch/>
          </p:blipFill>
          <p:spPr>
            <a:xfrm>
              <a:off x="9260702" y="6314389"/>
              <a:ext cx="658791" cy="573937"/>
            </a:xfrm>
            <a:prstGeom prst="rect">
              <a:avLst/>
            </a:prstGeom>
          </p:spPr>
        </p:pic>
        <p:cxnSp>
          <p:nvCxnSpPr>
            <p:cNvPr id="440" name="Straight Arrow Connector 439">
              <a:extLst>
                <a:ext uri="{FF2B5EF4-FFF2-40B4-BE49-F238E27FC236}">
                  <a16:creationId xmlns:a16="http://schemas.microsoft.com/office/drawing/2014/main" id="{C485280A-EA6F-84FD-62B0-911834ED7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9918" y="5689281"/>
              <a:ext cx="680074" cy="3851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>
              <a:extLst>
                <a:ext uri="{FF2B5EF4-FFF2-40B4-BE49-F238E27FC236}">
                  <a16:creationId xmlns:a16="http://schemas.microsoft.com/office/drawing/2014/main" id="{5987C9E6-BDF6-A895-CCAA-D0DB58AF14BE}"/>
                </a:ext>
              </a:extLst>
            </p:cNvPr>
            <p:cNvCxnSpPr>
              <a:cxnSpLocks/>
              <a:endCxn id="439" idx="1"/>
            </p:cNvCxnSpPr>
            <p:nvPr/>
          </p:nvCxnSpPr>
          <p:spPr>
            <a:xfrm>
              <a:off x="8360545" y="6457450"/>
              <a:ext cx="899235" cy="143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4" name="TextBox 441">
              <a:extLst>
                <a:ext uri="{FF2B5EF4-FFF2-40B4-BE49-F238E27FC236}">
                  <a16:creationId xmlns:a16="http://schemas.microsoft.com/office/drawing/2014/main" id="{1C978432-0743-50C4-94C9-099DD75C9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9233" y="4863523"/>
              <a:ext cx="105488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Antibiotic Resistance</a:t>
              </a:r>
            </a:p>
          </p:txBody>
        </p:sp>
        <p:sp>
          <p:nvSpPr>
            <p:cNvPr id="5435" name="TextBox 442">
              <a:extLst>
                <a:ext uri="{FF2B5EF4-FFF2-40B4-BE49-F238E27FC236}">
                  <a16:creationId xmlns:a16="http://schemas.microsoft.com/office/drawing/2014/main" id="{2FDB518F-7B4D-F80E-3727-3EBD33AF2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4970" y="5901105"/>
              <a:ext cx="105488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Holistic Treatment</a:t>
              </a:r>
            </a:p>
          </p:txBody>
        </p: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C39E0FFC-88CA-DAF9-7B7E-164536ECA0FC}"/>
                </a:ext>
              </a:extLst>
            </p:cNvPr>
            <p:cNvCxnSpPr>
              <a:cxnSpLocks/>
              <a:stCxn id="439" idx="3"/>
            </p:cNvCxnSpPr>
            <p:nvPr/>
          </p:nvCxnSpPr>
          <p:spPr>
            <a:xfrm flipV="1">
              <a:off x="9919520" y="6247949"/>
              <a:ext cx="797563" cy="35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C5885EDB-6534-4575-C962-634771739F76}"/>
                </a:ext>
              </a:extLst>
            </p:cNvPr>
            <p:cNvCxnSpPr>
              <a:cxnSpLocks/>
            </p:cNvCxnSpPr>
            <p:nvPr/>
          </p:nvCxnSpPr>
          <p:spPr>
            <a:xfrm>
              <a:off x="10163533" y="5596170"/>
              <a:ext cx="553550" cy="230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8" name="TextBox 445">
              <a:extLst>
                <a:ext uri="{FF2B5EF4-FFF2-40B4-BE49-F238E27FC236}">
                  <a16:creationId xmlns:a16="http://schemas.microsoft.com/office/drawing/2014/main" id="{D68EA9DD-0AA0-4E0C-7EF1-7D2097551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1481" y="6198403"/>
              <a:ext cx="105488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Alternative Medicine</a:t>
              </a:r>
            </a:p>
          </p:txBody>
        </p:sp>
        <p:pic>
          <p:nvPicPr>
            <p:cNvPr id="447" name="Picture 446" descr="A close up of a black background&#10;&#10;Description automatically generated">
              <a:extLst>
                <a:ext uri="{FF2B5EF4-FFF2-40B4-BE49-F238E27FC236}">
                  <a16:creationId xmlns:a16="http://schemas.microsoft.com/office/drawing/2014/main" id="{35F2D1CA-86A6-AE25-6BDE-5E43541F8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66"/>
            <a:stretch/>
          </p:blipFill>
          <p:spPr>
            <a:xfrm>
              <a:off x="11478303" y="4437370"/>
              <a:ext cx="612072" cy="499050"/>
            </a:xfrm>
            <a:prstGeom prst="rect">
              <a:avLst/>
            </a:prstGeom>
          </p:spPr>
        </p:pic>
        <p:pic>
          <p:nvPicPr>
            <p:cNvPr id="448" name="Picture 447" descr="A close up of a logo&#10;&#10;Description automatically generated">
              <a:extLst>
                <a:ext uri="{FF2B5EF4-FFF2-40B4-BE49-F238E27FC236}">
                  <a16:creationId xmlns:a16="http://schemas.microsoft.com/office/drawing/2014/main" id="{672AAABF-F637-36EA-A75F-1849264AB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77"/>
            <a:stretch/>
          </p:blipFill>
          <p:spPr>
            <a:xfrm>
              <a:off x="11784339" y="5146055"/>
              <a:ext cx="907697" cy="752685"/>
            </a:xfrm>
            <a:prstGeom prst="rect">
              <a:avLst/>
            </a:prstGeom>
          </p:spPr>
        </p:pic>
        <p:pic>
          <p:nvPicPr>
            <p:cNvPr id="449" name="Picture 448" descr="A close up of a logo&#10;&#10;Description automatically generated">
              <a:extLst>
                <a:ext uri="{FF2B5EF4-FFF2-40B4-BE49-F238E27FC236}">
                  <a16:creationId xmlns:a16="http://schemas.microsoft.com/office/drawing/2014/main" id="{DFEE4C6E-6570-D7CB-166A-FCF961961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52"/>
            <a:stretch/>
          </p:blipFill>
          <p:spPr>
            <a:xfrm>
              <a:off x="11983412" y="6286523"/>
              <a:ext cx="708003" cy="604263"/>
            </a:xfrm>
            <a:prstGeom prst="rect">
              <a:avLst/>
            </a:prstGeom>
          </p:spPr>
        </p:pic>
        <p:pic>
          <p:nvPicPr>
            <p:cNvPr id="450" name="Picture 449" descr="A close up of a logo&#10;&#10;Description automatically generated">
              <a:extLst>
                <a:ext uri="{FF2B5EF4-FFF2-40B4-BE49-F238E27FC236}">
                  <a16:creationId xmlns:a16="http://schemas.microsoft.com/office/drawing/2014/main" id="{6029E91E-AEE1-AED4-AA1D-66A2B3DF5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47"/>
            <a:stretch/>
          </p:blipFill>
          <p:spPr>
            <a:xfrm>
              <a:off x="11390283" y="7171334"/>
              <a:ext cx="853210" cy="717146"/>
            </a:xfrm>
            <a:prstGeom prst="rect">
              <a:avLst/>
            </a:prstGeom>
          </p:spPr>
        </p:pic>
        <p:cxnSp>
          <p:nvCxnSpPr>
            <p:cNvPr id="451" name="Straight Arrow Connector 450">
              <a:extLst>
                <a:ext uri="{FF2B5EF4-FFF2-40B4-BE49-F238E27FC236}">
                  <a16:creationId xmlns:a16="http://schemas.microsoft.com/office/drawing/2014/main" id="{D042D9E4-CC79-53DB-3B2C-AFE1D8832D1C}"/>
                </a:ext>
              </a:extLst>
            </p:cNvPr>
            <p:cNvCxnSpPr>
              <a:cxnSpLocks/>
              <a:stCxn id="436" idx="0"/>
            </p:cNvCxnSpPr>
            <p:nvPr/>
          </p:nvCxnSpPr>
          <p:spPr>
            <a:xfrm flipV="1">
              <a:off x="11055991" y="4971902"/>
              <a:ext cx="456396" cy="6242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>
              <a:extLst>
                <a:ext uri="{FF2B5EF4-FFF2-40B4-BE49-F238E27FC236}">
                  <a16:creationId xmlns:a16="http://schemas.microsoft.com/office/drawing/2014/main" id="{31F51741-38B2-0326-487C-5D123C3AD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3519" y="5710443"/>
              <a:ext cx="539994" cy="1269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>
              <a:extLst>
                <a:ext uri="{FF2B5EF4-FFF2-40B4-BE49-F238E27FC236}">
                  <a16:creationId xmlns:a16="http://schemas.microsoft.com/office/drawing/2014/main" id="{38BF7F4E-3783-12F5-1A0E-3C599B0F87B5}"/>
                </a:ext>
              </a:extLst>
            </p:cNvPr>
            <p:cNvCxnSpPr>
              <a:cxnSpLocks/>
            </p:cNvCxnSpPr>
            <p:nvPr/>
          </p:nvCxnSpPr>
          <p:spPr>
            <a:xfrm>
              <a:off x="11397157" y="6199278"/>
              <a:ext cx="551290" cy="3026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>
              <a:extLst>
                <a:ext uri="{FF2B5EF4-FFF2-40B4-BE49-F238E27FC236}">
                  <a16:creationId xmlns:a16="http://schemas.microsoft.com/office/drawing/2014/main" id="{511BC045-9AE8-81FB-250E-21CFB83FD1C8}"/>
                </a:ext>
              </a:extLst>
            </p:cNvPr>
            <p:cNvCxnSpPr>
              <a:cxnSpLocks/>
            </p:cNvCxnSpPr>
            <p:nvPr/>
          </p:nvCxnSpPr>
          <p:spPr>
            <a:xfrm>
              <a:off x="11089881" y="6639440"/>
              <a:ext cx="397652" cy="5036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47" name="TextBox 454">
              <a:extLst>
                <a:ext uri="{FF2B5EF4-FFF2-40B4-BE49-F238E27FC236}">
                  <a16:creationId xmlns:a16="http://schemas.microsoft.com/office/drawing/2014/main" id="{A910C25E-F4D9-1E6A-CC1B-9817CA419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64451" y="4231449"/>
              <a:ext cx="1168057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Hypnotherapy</a:t>
              </a:r>
            </a:p>
          </p:txBody>
        </p:sp>
        <p:sp>
          <p:nvSpPr>
            <p:cNvPr id="5448" name="TextBox 455">
              <a:extLst>
                <a:ext uri="{FF2B5EF4-FFF2-40B4-BE49-F238E27FC236}">
                  <a16:creationId xmlns:a16="http://schemas.microsoft.com/office/drawing/2014/main" id="{92CE5FA2-F597-4AC0-12A0-602F63194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5729" y="5030881"/>
              <a:ext cx="1168057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Acupuncture</a:t>
              </a:r>
            </a:p>
          </p:txBody>
        </p:sp>
        <p:sp>
          <p:nvSpPr>
            <p:cNvPr id="5449" name="TextBox 456">
              <a:extLst>
                <a:ext uri="{FF2B5EF4-FFF2-40B4-BE49-F238E27FC236}">
                  <a16:creationId xmlns:a16="http://schemas.microsoft.com/office/drawing/2014/main" id="{32EAECFB-922F-CC8B-4E01-9B8F0285C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16362" y="6036316"/>
              <a:ext cx="1168057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Homeopathy</a:t>
              </a:r>
            </a:p>
          </p:txBody>
        </p:sp>
        <p:sp>
          <p:nvSpPr>
            <p:cNvPr id="5450" name="TextBox 457">
              <a:extLst>
                <a:ext uri="{FF2B5EF4-FFF2-40B4-BE49-F238E27FC236}">
                  <a16:creationId xmlns:a16="http://schemas.microsoft.com/office/drawing/2014/main" id="{A2DB8FCC-6DF1-9127-474C-CAA9A19C5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6674" y="6988043"/>
              <a:ext cx="1168057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Aromatherapy</a:t>
              </a:r>
            </a:p>
          </p:txBody>
        </p:sp>
        <p:pic>
          <p:nvPicPr>
            <p:cNvPr id="459" name="Picture 458" descr="A close up of a logo&#10;&#10;Description automatically generated">
              <a:extLst>
                <a:ext uri="{FF2B5EF4-FFF2-40B4-BE49-F238E27FC236}">
                  <a16:creationId xmlns:a16="http://schemas.microsoft.com/office/drawing/2014/main" id="{F565C765-6DDD-F0D0-8F46-971CE32D9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48"/>
            <a:stretch/>
          </p:blipFill>
          <p:spPr>
            <a:xfrm>
              <a:off x="4247251" y="8654136"/>
              <a:ext cx="627426" cy="506656"/>
            </a:xfrm>
            <a:prstGeom prst="rect">
              <a:avLst/>
            </a:prstGeom>
          </p:spPr>
        </p:pic>
        <p:pic>
          <p:nvPicPr>
            <p:cNvPr id="460" name="Picture 459" descr="A close up of a logo&#10;&#10;Description automatically generated">
              <a:extLst>
                <a:ext uri="{FF2B5EF4-FFF2-40B4-BE49-F238E27FC236}">
                  <a16:creationId xmlns:a16="http://schemas.microsoft.com/office/drawing/2014/main" id="{C09D9B02-28F4-0D50-A670-71855FE14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448" y="7676157"/>
              <a:ext cx="627427" cy="627427"/>
            </a:xfrm>
            <a:prstGeom prst="rect">
              <a:avLst/>
            </a:prstGeom>
          </p:spPr>
        </p:pic>
        <p:pic>
          <p:nvPicPr>
            <p:cNvPr id="461" name="Picture 460" descr="A close up of a logo&#10;&#10;Description automatically generated">
              <a:extLst>
                <a:ext uri="{FF2B5EF4-FFF2-40B4-BE49-F238E27FC236}">
                  <a16:creationId xmlns:a16="http://schemas.microsoft.com/office/drawing/2014/main" id="{B968A6E1-D013-C5AF-D960-66B63F8EB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08"/>
            <a:stretch/>
          </p:blipFill>
          <p:spPr>
            <a:xfrm>
              <a:off x="5175258" y="8254252"/>
              <a:ext cx="407600" cy="343982"/>
            </a:xfrm>
            <a:prstGeom prst="rect">
              <a:avLst/>
            </a:prstGeom>
          </p:spPr>
        </p:pic>
        <p:pic>
          <p:nvPicPr>
            <p:cNvPr id="462" name="Picture 461" descr="A close up of a logo&#10;&#10;Description automatically generated">
              <a:extLst>
                <a:ext uri="{FF2B5EF4-FFF2-40B4-BE49-F238E27FC236}">
                  <a16:creationId xmlns:a16="http://schemas.microsoft.com/office/drawing/2014/main" id="{0FDDEBF5-E348-6487-3B87-F580AA469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44"/>
            <a:stretch/>
          </p:blipFill>
          <p:spPr>
            <a:xfrm>
              <a:off x="3033750" y="8731020"/>
              <a:ext cx="650363" cy="553820"/>
            </a:xfrm>
            <a:prstGeom prst="rect">
              <a:avLst/>
            </a:prstGeom>
          </p:spPr>
        </p:pic>
        <p:pic>
          <p:nvPicPr>
            <p:cNvPr id="463" name="Picture 462" descr="A close up of a logo&#10;&#10;Description automatically generated">
              <a:extLst>
                <a:ext uri="{FF2B5EF4-FFF2-40B4-BE49-F238E27FC236}">
                  <a16:creationId xmlns:a16="http://schemas.microsoft.com/office/drawing/2014/main" id="{41B0FAD6-8090-B768-5E81-BFC4EBA6E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42"/>
            <a:stretch/>
          </p:blipFill>
          <p:spPr>
            <a:xfrm>
              <a:off x="8971113" y="8271095"/>
              <a:ext cx="554677" cy="476231"/>
            </a:xfrm>
            <a:prstGeom prst="rect">
              <a:avLst/>
            </a:prstGeom>
          </p:spPr>
        </p:pic>
        <p:pic>
          <p:nvPicPr>
            <p:cNvPr id="464" name="Picture 463" descr="A close up of a logo&#10;&#10;Description automatically generated">
              <a:extLst>
                <a:ext uri="{FF2B5EF4-FFF2-40B4-BE49-F238E27FC236}">
                  <a16:creationId xmlns:a16="http://schemas.microsoft.com/office/drawing/2014/main" id="{1EEF48F9-CB04-261D-CA56-E282AA258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30"/>
            <a:stretch/>
          </p:blipFill>
          <p:spPr>
            <a:xfrm>
              <a:off x="9073786" y="6989754"/>
              <a:ext cx="542973" cy="476025"/>
            </a:xfrm>
            <a:prstGeom prst="rect">
              <a:avLst/>
            </a:prstGeom>
          </p:spPr>
        </p:pic>
        <p:pic>
          <p:nvPicPr>
            <p:cNvPr id="465" name="Picture 464" descr="A close up of a logo&#10;&#10;Description automatically generated">
              <a:extLst>
                <a:ext uri="{FF2B5EF4-FFF2-40B4-BE49-F238E27FC236}">
                  <a16:creationId xmlns:a16="http://schemas.microsoft.com/office/drawing/2014/main" id="{15DAD2A8-7270-138F-A1C4-8632DE452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72" b="38037"/>
            <a:stretch/>
          </p:blipFill>
          <p:spPr>
            <a:xfrm>
              <a:off x="8083367" y="8522980"/>
              <a:ext cx="1229941" cy="527539"/>
            </a:xfrm>
            <a:prstGeom prst="rect">
              <a:avLst/>
            </a:prstGeom>
          </p:spPr>
        </p:pic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02676EF-9750-C422-89F4-45DDAC56A2AF}"/>
                </a:ext>
              </a:extLst>
            </p:cNvPr>
            <p:cNvSpPr/>
            <p:nvPr/>
          </p:nvSpPr>
          <p:spPr>
            <a:xfrm>
              <a:off x="7732436" y="7352587"/>
              <a:ext cx="671038" cy="6687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900">
                <a:solidFill>
                  <a:srgbClr val="0070C0"/>
                </a:solidFill>
              </a:endParaRPr>
            </a:p>
          </p:txBody>
        </p:sp>
        <p:cxnSp>
          <p:nvCxnSpPr>
            <p:cNvPr id="467" name="Straight Arrow Connector 466">
              <a:extLst>
                <a:ext uri="{FF2B5EF4-FFF2-40B4-BE49-F238E27FC236}">
                  <a16:creationId xmlns:a16="http://schemas.microsoft.com/office/drawing/2014/main" id="{3AA191FB-0C99-2833-0CDC-66D20792F228}"/>
                </a:ext>
              </a:extLst>
            </p:cNvPr>
            <p:cNvCxnSpPr>
              <a:cxnSpLocks/>
              <a:stCxn id="285" idx="5"/>
            </p:cNvCxnSpPr>
            <p:nvPr/>
          </p:nvCxnSpPr>
          <p:spPr>
            <a:xfrm>
              <a:off x="6862574" y="7143087"/>
              <a:ext cx="896975" cy="4232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8" name="Picture 467" descr="A picture containing sitting, drawing, light&#10;&#10;Description automatically generated">
              <a:extLst>
                <a:ext uri="{FF2B5EF4-FFF2-40B4-BE49-F238E27FC236}">
                  <a16:creationId xmlns:a16="http://schemas.microsoft.com/office/drawing/2014/main" id="{789E968C-D7D4-B623-9DB8-EA9E3F038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58"/>
            <a:stretch/>
          </p:blipFill>
          <p:spPr>
            <a:xfrm>
              <a:off x="7844194" y="7434704"/>
              <a:ext cx="508639" cy="438661"/>
            </a:xfrm>
            <a:prstGeom prst="rect">
              <a:avLst/>
            </a:prstGeom>
          </p:spPr>
        </p:pic>
        <p:sp>
          <p:nvSpPr>
            <p:cNvPr id="5461" name="TextBox 468">
              <a:extLst>
                <a:ext uri="{FF2B5EF4-FFF2-40B4-BE49-F238E27FC236}">
                  <a16:creationId xmlns:a16="http://schemas.microsoft.com/office/drawing/2014/main" id="{E5195CF3-1AF1-C649-677F-0215BB574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3385" y="6927736"/>
              <a:ext cx="105488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Modern Methods</a:t>
              </a:r>
            </a:p>
          </p:txBody>
        </p:sp>
        <p:cxnSp>
          <p:nvCxnSpPr>
            <p:cNvPr id="470" name="Straight Arrow Connector 469">
              <a:extLst>
                <a:ext uri="{FF2B5EF4-FFF2-40B4-BE49-F238E27FC236}">
                  <a16:creationId xmlns:a16="http://schemas.microsoft.com/office/drawing/2014/main" id="{788188E0-4E8E-7F4F-B2E1-0B1A80888A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1842" y="7136738"/>
              <a:ext cx="788524" cy="3745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D597D3CD-694C-AC49-91E3-08998E8CD8FB}"/>
                </a:ext>
              </a:extLst>
            </p:cNvPr>
            <p:cNvCxnSpPr>
              <a:cxnSpLocks/>
              <a:stCxn id="466" idx="5"/>
            </p:cNvCxnSpPr>
            <p:nvPr/>
          </p:nvCxnSpPr>
          <p:spPr>
            <a:xfrm>
              <a:off x="8304061" y="7923952"/>
              <a:ext cx="833712" cy="4676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>
              <a:extLst>
                <a:ext uri="{FF2B5EF4-FFF2-40B4-BE49-F238E27FC236}">
                  <a16:creationId xmlns:a16="http://schemas.microsoft.com/office/drawing/2014/main" id="{EB2342B5-8DB7-3482-729B-DE2A1701DBB4}"/>
                </a:ext>
              </a:extLst>
            </p:cNvPr>
            <p:cNvCxnSpPr>
              <a:cxnSpLocks/>
            </p:cNvCxnSpPr>
            <p:nvPr/>
          </p:nvCxnSpPr>
          <p:spPr>
            <a:xfrm>
              <a:off x="8193350" y="7987437"/>
              <a:ext cx="415727" cy="6242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65" name="TextBox 472">
              <a:extLst>
                <a:ext uri="{FF2B5EF4-FFF2-40B4-BE49-F238E27FC236}">
                  <a16:creationId xmlns:a16="http://schemas.microsoft.com/office/drawing/2014/main" id="{27E9EC1F-E244-52B0-1A4A-C472DBC80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7916" y="7013377"/>
              <a:ext cx="801856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Keyhole Surgery</a:t>
              </a:r>
            </a:p>
          </p:txBody>
        </p:sp>
        <p:sp>
          <p:nvSpPr>
            <p:cNvPr id="5466" name="TextBox 473">
              <a:extLst>
                <a:ext uri="{FF2B5EF4-FFF2-40B4-BE49-F238E27FC236}">
                  <a16:creationId xmlns:a16="http://schemas.microsoft.com/office/drawing/2014/main" id="{236DE43A-97CF-04D4-F8D1-346576046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0703" y="8216550"/>
              <a:ext cx="764273" cy="52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Human Genome Project</a:t>
              </a:r>
            </a:p>
          </p:txBody>
        </p:sp>
        <p:sp>
          <p:nvSpPr>
            <p:cNvPr id="5467" name="TextBox 474">
              <a:extLst>
                <a:ext uri="{FF2B5EF4-FFF2-40B4-BE49-F238E27FC236}">
                  <a16:creationId xmlns:a16="http://schemas.microsoft.com/office/drawing/2014/main" id="{8705BAC2-84EA-471B-7371-D8CEB7E3F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4176" y="8939431"/>
              <a:ext cx="1384104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Laser Eye Surgery</a:t>
              </a:r>
            </a:p>
          </p:txBody>
        </p:sp>
        <p:cxnSp>
          <p:nvCxnSpPr>
            <p:cNvPr id="476" name="Straight Arrow Connector 475">
              <a:extLst>
                <a:ext uri="{FF2B5EF4-FFF2-40B4-BE49-F238E27FC236}">
                  <a16:creationId xmlns:a16="http://schemas.microsoft.com/office/drawing/2014/main" id="{8089172F-13D8-C98E-B587-5553A2F7A8CF}"/>
                </a:ext>
              </a:extLst>
            </p:cNvPr>
            <p:cNvCxnSpPr>
              <a:cxnSpLocks/>
              <a:endCxn id="462" idx="1"/>
            </p:cNvCxnSpPr>
            <p:nvPr/>
          </p:nvCxnSpPr>
          <p:spPr>
            <a:xfrm>
              <a:off x="2483887" y="8730211"/>
              <a:ext cx="549030" cy="2772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69" name="TextBox 476">
              <a:extLst>
                <a:ext uri="{FF2B5EF4-FFF2-40B4-BE49-F238E27FC236}">
                  <a16:creationId xmlns:a16="http://schemas.microsoft.com/office/drawing/2014/main" id="{1ACD1E96-2A8C-DDF2-D84E-8961CCE41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0590" y="9240426"/>
              <a:ext cx="1824946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Blood Banks</a:t>
              </a:r>
            </a:p>
          </p:txBody>
        </p: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8618C463-6CB6-BF0D-0515-0B5D9160F3D6}"/>
                </a:ext>
              </a:extLst>
            </p:cNvPr>
            <p:cNvCxnSpPr>
              <a:cxnSpLocks/>
              <a:stCxn id="322" idx="2"/>
              <a:endCxn id="459" idx="0"/>
            </p:cNvCxnSpPr>
            <p:nvPr/>
          </p:nvCxnSpPr>
          <p:spPr>
            <a:xfrm flipH="1">
              <a:off x="4560261" y="8110174"/>
              <a:ext cx="117488" cy="5438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>
              <a:extLst>
                <a:ext uri="{FF2B5EF4-FFF2-40B4-BE49-F238E27FC236}">
                  <a16:creationId xmlns:a16="http://schemas.microsoft.com/office/drawing/2014/main" id="{519B6BBF-20AC-9E5F-2E03-FF6884303912}"/>
                </a:ext>
              </a:extLst>
            </p:cNvPr>
            <p:cNvCxnSpPr>
              <a:cxnSpLocks/>
              <a:stCxn id="459" idx="1"/>
              <a:endCxn id="462" idx="3"/>
            </p:cNvCxnSpPr>
            <p:nvPr/>
          </p:nvCxnSpPr>
          <p:spPr>
            <a:xfrm flipH="1">
              <a:off x="3683620" y="8907969"/>
              <a:ext cx="562587" cy="994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2" name="TextBox 479">
              <a:extLst>
                <a:ext uri="{FF2B5EF4-FFF2-40B4-BE49-F238E27FC236}">
                  <a16:creationId xmlns:a16="http://schemas.microsoft.com/office/drawing/2014/main" id="{2EB3660E-B844-2914-309A-5EB43CC4E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6613" y="8948858"/>
              <a:ext cx="1013231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Blood</a:t>
              </a:r>
            </a:p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 Transfusions</a:t>
              </a:r>
            </a:p>
          </p:txBody>
        </p:sp>
        <p:pic>
          <p:nvPicPr>
            <p:cNvPr id="481" name="Picture 480" descr="A close up of a logo&#10;&#10;Description automatically generated">
              <a:extLst>
                <a:ext uri="{FF2B5EF4-FFF2-40B4-BE49-F238E27FC236}">
                  <a16:creationId xmlns:a16="http://schemas.microsoft.com/office/drawing/2014/main" id="{6827A4BD-1E9C-3E21-051F-B3C33C7BF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02"/>
            <a:stretch/>
          </p:blipFill>
          <p:spPr>
            <a:xfrm>
              <a:off x="6418160" y="8612306"/>
              <a:ext cx="666105" cy="531539"/>
            </a:xfrm>
            <a:prstGeom prst="rect">
              <a:avLst/>
            </a:prstGeom>
          </p:spPr>
        </p:pic>
        <p:cxnSp>
          <p:nvCxnSpPr>
            <p:cNvPr id="482" name="Straight Arrow Connector 481">
              <a:extLst>
                <a:ext uri="{FF2B5EF4-FFF2-40B4-BE49-F238E27FC236}">
                  <a16:creationId xmlns:a16="http://schemas.microsoft.com/office/drawing/2014/main" id="{4F0FDC10-4E5D-77B6-7127-B43BCD2A483E}"/>
                </a:ext>
              </a:extLst>
            </p:cNvPr>
            <p:cNvCxnSpPr>
              <a:cxnSpLocks/>
              <a:stCxn id="285" idx="4"/>
              <a:endCxn id="481" idx="0"/>
            </p:cNvCxnSpPr>
            <p:nvPr/>
          </p:nvCxnSpPr>
          <p:spPr>
            <a:xfrm>
              <a:off x="6453625" y="7314496"/>
              <a:ext cx="298239" cy="12972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Arrow Connector 482">
              <a:extLst>
                <a:ext uri="{FF2B5EF4-FFF2-40B4-BE49-F238E27FC236}">
                  <a16:creationId xmlns:a16="http://schemas.microsoft.com/office/drawing/2014/main" id="{1382BA61-738B-08C7-4971-FDF6836449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6486" y="9049752"/>
              <a:ext cx="1107098" cy="55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Arrow Connector 483">
              <a:extLst>
                <a:ext uri="{FF2B5EF4-FFF2-40B4-BE49-F238E27FC236}">
                  <a16:creationId xmlns:a16="http://schemas.microsoft.com/office/drawing/2014/main" id="{A8641C51-D187-3C35-D507-49D20AF729F4}"/>
                </a:ext>
              </a:extLst>
            </p:cNvPr>
            <p:cNvCxnSpPr>
              <a:cxnSpLocks/>
            </p:cNvCxnSpPr>
            <p:nvPr/>
          </p:nvCxnSpPr>
          <p:spPr>
            <a:xfrm>
              <a:off x="5118329" y="7858351"/>
              <a:ext cx="521917" cy="719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Arrow Connector 484">
              <a:extLst>
                <a:ext uri="{FF2B5EF4-FFF2-40B4-BE49-F238E27FC236}">
                  <a16:creationId xmlns:a16="http://schemas.microsoft.com/office/drawing/2014/main" id="{DAFFC25C-85C6-7E1A-DBF5-D6D3AC33AEF5}"/>
                </a:ext>
              </a:extLst>
            </p:cNvPr>
            <p:cNvCxnSpPr>
              <a:cxnSpLocks/>
            </p:cNvCxnSpPr>
            <p:nvPr/>
          </p:nvCxnSpPr>
          <p:spPr>
            <a:xfrm>
              <a:off x="4960172" y="8059386"/>
              <a:ext cx="273385" cy="2433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8" name="TextBox 485">
              <a:extLst>
                <a:ext uri="{FF2B5EF4-FFF2-40B4-BE49-F238E27FC236}">
                  <a16:creationId xmlns:a16="http://schemas.microsoft.com/office/drawing/2014/main" id="{743444B7-93D6-6AF2-2B0A-BDCD482F2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2517" y="9072146"/>
              <a:ext cx="1226286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Identification of Blood Types</a:t>
              </a:r>
            </a:p>
          </p:txBody>
        </p:sp>
        <p:sp>
          <p:nvSpPr>
            <p:cNvPr id="5479" name="TextBox 486">
              <a:extLst>
                <a:ext uri="{FF2B5EF4-FFF2-40B4-BE49-F238E27FC236}">
                  <a16:creationId xmlns:a16="http://schemas.microsoft.com/office/drawing/2014/main" id="{79C121A1-5832-0CDD-36A3-41142E90F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2159" y="7946080"/>
              <a:ext cx="1021974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X-Ray Machines</a:t>
              </a:r>
            </a:p>
          </p:txBody>
        </p:sp>
        <p:sp>
          <p:nvSpPr>
            <p:cNvPr id="5480" name="TextBox 487">
              <a:extLst>
                <a:ext uri="{FF2B5EF4-FFF2-40B4-BE49-F238E27FC236}">
                  <a16:creationId xmlns:a16="http://schemas.microsoft.com/office/drawing/2014/main" id="{F08AD205-A79F-89A4-11F0-891370ECE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7614" y="8503603"/>
              <a:ext cx="1191370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Understanding Shell Shock</a:t>
              </a:r>
            </a:p>
          </p:txBody>
        </p:sp>
        <p:pic>
          <p:nvPicPr>
            <p:cNvPr id="489" name="Picture 488" descr="A close up of a logo&#10;&#10;Description automatically generated">
              <a:extLst>
                <a:ext uri="{FF2B5EF4-FFF2-40B4-BE49-F238E27FC236}">
                  <a16:creationId xmlns:a16="http://schemas.microsoft.com/office/drawing/2014/main" id="{5D94DE9E-08DB-574C-1D1F-013170506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43"/>
            <a:stretch/>
          </p:blipFill>
          <p:spPr>
            <a:xfrm>
              <a:off x="10158877" y="4121169"/>
              <a:ext cx="860299" cy="699057"/>
            </a:xfrm>
            <a:prstGeom prst="rect">
              <a:avLst/>
            </a:prstGeom>
          </p:spPr>
        </p:pic>
        <p:cxnSp>
          <p:nvCxnSpPr>
            <p:cNvPr id="490" name="Straight Arrow Connector 489">
              <a:extLst>
                <a:ext uri="{FF2B5EF4-FFF2-40B4-BE49-F238E27FC236}">
                  <a16:creationId xmlns:a16="http://schemas.microsoft.com/office/drawing/2014/main" id="{64166BD1-9836-6204-C925-B1EE5F5C2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30230" y="4840700"/>
              <a:ext cx="390873" cy="4274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3" name="TextBox 490">
              <a:extLst>
                <a:ext uri="{FF2B5EF4-FFF2-40B4-BE49-F238E27FC236}">
                  <a16:creationId xmlns:a16="http://schemas.microsoft.com/office/drawing/2014/main" id="{B9A8C939-41AE-2A7C-1235-79693728F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0399" y="3958924"/>
              <a:ext cx="1168057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MRSA</a:t>
              </a:r>
            </a:p>
          </p:txBody>
        </p:sp>
        <p:pic>
          <p:nvPicPr>
            <p:cNvPr id="492" name="Picture 491" descr="A close up of a logo&#10;&#10;Description automatically generated">
              <a:extLst>
                <a:ext uri="{FF2B5EF4-FFF2-40B4-BE49-F238E27FC236}">
                  <a16:creationId xmlns:a16="http://schemas.microsoft.com/office/drawing/2014/main" id="{044987B6-9201-B262-2F63-0CB13A572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67"/>
            <a:stretch/>
          </p:blipFill>
          <p:spPr>
            <a:xfrm>
              <a:off x="7343393" y="8370796"/>
              <a:ext cx="661142" cy="554255"/>
            </a:xfrm>
            <a:prstGeom prst="rect">
              <a:avLst/>
            </a:prstGeom>
          </p:spPr>
        </p:pic>
        <p:cxnSp>
          <p:nvCxnSpPr>
            <p:cNvPr id="493" name="Straight Arrow Connector 492">
              <a:extLst>
                <a:ext uri="{FF2B5EF4-FFF2-40B4-BE49-F238E27FC236}">
                  <a16:creationId xmlns:a16="http://schemas.microsoft.com/office/drawing/2014/main" id="{D90BFE9A-4AF3-7C00-6E74-EA8F00CCA9F5}"/>
                </a:ext>
              </a:extLst>
            </p:cNvPr>
            <p:cNvCxnSpPr>
              <a:cxnSpLocks/>
              <a:endCxn id="492" idx="0"/>
            </p:cNvCxnSpPr>
            <p:nvPr/>
          </p:nvCxnSpPr>
          <p:spPr>
            <a:xfrm flipH="1">
              <a:off x="7673692" y="8006483"/>
              <a:ext cx="253051" cy="3639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6" name="TextBox 493">
              <a:extLst>
                <a:ext uri="{FF2B5EF4-FFF2-40B4-BE49-F238E27FC236}">
                  <a16:creationId xmlns:a16="http://schemas.microsoft.com/office/drawing/2014/main" id="{14B8675A-212D-2C8D-5FCA-D66D85EC2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8512" y="8869476"/>
              <a:ext cx="1384104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Transplant</a:t>
              </a:r>
            </a:p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Surgery</a:t>
              </a:r>
            </a:p>
          </p:txBody>
        </p:sp>
        <p:pic>
          <p:nvPicPr>
            <p:cNvPr id="495" name="Picture 494" descr="A close up of a logo&#10;&#10;Description automatically generated">
              <a:extLst>
                <a:ext uri="{FF2B5EF4-FFF2-40B4-BE49-F238E27FC236}">
                  <a16:creationId xmlns:a16="http://schemas.microsoft.com/office/drawing/2014/main" id="{426C3247-9DEB-D89C-4881-D61975300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06"/>
            <a:stretch/>
          </p:blipFill>
          <p:spPr>
            <a:xfrm>
              <a:off x="9165441" y="7602053"/>
              <a:ext cx="632502" cy="516081"/>
            </a:xfrm>
            <a:prstGeom prst="rect">
              <a:avLst/>
            </a:prstGeom>
          </p:spPr>
        </p:pic>
        <p:cxnSp>
          <p:nvCxnSpPr>
            <p:cNvPr id="496" name="Straight Arrow Connector 495">
              <a:extLst>
                <a:ext uri="{FF2B5EF4-FFF2-40B4-BE49-F238E27FC236}">
                  <a16:creationId xmlns:a16="http://schemas.microsoft.com/office/drawing/2014/main" id="{71C326E3-058A-BC16-1DFC-352D2B940636}"/>
                </a:ext>
              </a:extLst>
            </p:cNvPr>
            <p:cNvCxnSpPr>
              <a:cxnSpLocks/>
              <a:stCxn id="466" idx="6"/>
              <a:endCxn id="495" idx="1"/>
            </p:cNvCxnSpPr>
            <p:nvPr/>
          </p:nvCxnSpPr>
          <p:spPr>
            <a:xfrm>
              <a:off x="8403474" y="7686941"/>
              <a:ext cx="761412" cy="1735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9" name="TextBox 496">
              <a:extLst>
                <a:ext uri="{FF2B5EF4-FFF2-40B4-BE49-F238E27FC236}">
                  <a16:creationId xmlns:a16="http://schemas.microsoft.com/office/drawing/2014/main" id="{DE16125A-7AB3-7A20-93BC-BFB378E2B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6674" y="7686458"/>
              <a:ext cx="914209" cy="39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Radiation Therapy</a:t>
              </a:r>
            </a:p>
          </p:txBody>
        </p:sp>
        <p:pic>
          <p:nvPicPr>
            <p:cNvPr id="498" name="Picture 497" descr="A close up of a logo&#10;&#10;Description automatically generated">
              <a:extLst>
                <a:ext uri="{FF2B5EF4-FFF2-40B4-BE49-F238E27FC236}">
                  <a16:creationId xmlns:a16="http://schemas.microsoft.com/office/drawing/2014/main" id="{4D328672-9970-E3D7-FAA9-8BB96EE7A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86"/>
            <a:stretch/>
          </p:blipFill>
          <p:spPr>
            <a:xfrm>
              <a:off x="10332095" y="8540536"/>
              <a:ext cx="712606" cy="607948"/>
            </a:xfrm>
            <a:prstGeom prst="rect">
              <a:avLst/>
            </a:prstGeom>
          </p:spPr>
        </p:pic>
        <p:pic>
          <p:nvPicPr>
            <p:cNvPr id="499" name="Picture 498" descr="A close up of a logo&#10;&#10;Description automatically generated">
              <a:extLst>
                <a:ext uri="{FF2B5EF4-FFF2-40B4-BE49-F238E27FC236}">
                  <a16:creationId xmlns:a16="http://schemas.microsoft.com/office/drawing/2014/main" id="{A4657B45-E8BF-3BEB-CDFD-983B5FA7C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68"/>
            <a:stretch/>
          </p:blipFill>
          <p:spPr>
            <a:xfrm>
              <a:off x="11463680" y="8889854"/>
              <a:ext cx="779279" cy="627571"/>
            </a:xfrm>
            <a:prstGeom prst="rect">
              <a:avLst/>
            </a:prstGeom>
          </p:spPr>
        </p:pic>
        <p:cxnSp>
          <p:nvCxnSpPr>
            <p:cNvPr id="500" name="Straight Arrow Connector 499">
              <a:extLst>
                <a:ext uri="{FF2B5EF4-FFF2-40B4-BE49-F238E27FC236}">
                  <a16:creationId xmlns:a16="http://schemas.microsoft.com/office/drawing/2014/main" id="{3110ADE8-FEFE-0AFF-C778-4F6BF5840CBD}"/>
                </a:ext>
              </a:extLst>
            </p:cNvPr>
            <p:cNvCxnSpPr>
              <a:cxnSpLocks/>
              <a:endCxn id="498" idx="1"/>
            </p:cNvCxnSpPr>
            <p:nvPr/>
          </p:nvCxnSpPr>
          <p:spPr>
            <a:xfrm>
              <a:off x="9919520" y="8647680"/>
              <a:ext cx="413468" cy="1968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5E6B3F84-06B8-3550-AD1B-5C9CAA90C3AE}"/>
                </a:ext>
              </a:extLst>
            </p:cNvPr>
            <p:cNvCxnSpPr>
              <a:cxnSpLocks/>
            </p:cNvCxnSpPr>
            <p:nvPr/>
          </p:nvCxnSpPr>
          <p:spPr>
            <a:xfrm>
              <a:off x="10992728" y="8956641"/>
              <a:ext cx="494804" cy="2602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94" name="TextBox 501">
              <a:extLst>
                <a:ext uri="{FF2B5EF4-FFF2-40B4-BE49-F238E27FC236}">
                  <a16:creationId xmlns:a16="http://schemas.microsoft.com/office/drawing/2014/main" id="{05904C62-88BC-7AFB-ED7E-56A265059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8996" y="8297145"/>
              <a:ext cx="1344609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Cloning Research</a:t>
              </a:r>
            </a:p>
          </p:txBody>
        </p:sp>
        <p:sp>
          <p:nvSpPr>
            <p:cNvPr id="5495" name="TextBox 502">
              <a:extLst>
                <a:ext uri="{FF2B5EF4-FFF2-40B4-BE49-F238E27FC236}">
                  <a16:creationId xmlns:a16="http://schemas.microsoft.com/office/drawing/2014/main" id="{94D899F1-43C2-6830-27E2-E953D7F8B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2785" y="8716234"/>
              <a:ext cx="1344609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Dolly the Sheep</a:t>
              </a:r>
            </a:p>
          </p:txBody>
        </p: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81C6D3A4-1E0D-7906-AFF5-1F8EB6A869A6}"/>
                </a:ext>
              </a:extLst>
            </p:cNvPr>
            <p:cNvCxnSpPr>
              <a:cxnSpLocks/>
              <a:stCxn id="398" idx="1"/>
            </p:cNvCxnSpPr>
            <p:nvPr/>
          </p:nvCxnSpPr>
          <p:spPr>
            <a:xfrm flipH="1" flipV="1">
              <a:off x="4600930" y="1228405"/>
              <a:ext cx="485768" cy="2793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5" name="Picture 504" descr="A close up of a logo&#10;&#10;Description automatically generated">
              <a:extLst>
                <a:ext uri="{FF2B5EF4-FFF2-40B4-BE49-F238E27FC236}">
                  <a16:creationId xmlns:a16="http://schemas.microsoft.com/office/drawing/2014/main" id="{C0F8BC82-8897-4AE1-4876-70B6B089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13"/>
            <a:stretch/>
          </p:blipFill>
          <p:spPr>
            <a:xfrm>
              <a:off x="4099587" y="933557"/>
              <a:ext cx="463954" cy="403580"/>
            </a:xfrm>
            <a:prstGeom prst="rect">
              <a:avLst/>
            </a:prstGeom>
          </p:spPr>
        </p:pic>
        <p:sp>
          <p:nvSpPr>
            <p:cNvPr id="5498" name="TextBox 505">
              <a:extLst>
                <a:ext uri="{FF2B5EF4-FFF2-40B4-BE49-F238E27FC236}">
                  <a16:creationId xmlns:a16="http://schemas.microsoft.com/office/drawing/2014/main" id="{9270E52F-7659-1ECF-8253-9DAF8CA64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889" y="511124"/>
              <a:ext cx="1206492" cy="52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Growth of Pharmaceutical</a:t>
              </a:r>
            </a:p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Industry </a:t>
              </a:r>
            </a:p>
          </p:txBody>
        </p:sp>
        <p:pic>
          <p:nvPicPr>
            <p:cNvPr id="507" name="Picture 506" descr="A close up of a logo&#10;&#10;Description automatically generated">
              <a:extLst>
                <a:ext uri="{FF2B5EF4-FFF2-40B4-BE49-F238E27FC236}">
                  <a16:creationId xmlns:a16="http://schemas.microsoft.com/office/drawing/2014/main" id="{5C10FEEA-6DEC-C716-0DD5-82F5F64C3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83" b="27515"/>
            <a:stretch/>
          </p:blipFill>
          <p:spPr>
            <a:xfrm>
              <a:off x="8876905" y="1120095"/>
              <a:ext cx="1157935" cy="653102"/>
            </a:xfrm>
            <a:prstGeom prst="rect">
              <a:avLst/>
            </a:prstGeom>
          </p:spPr>
        </p:pic>
        <p:cxnSp>
          <p:nvCxnSpPr>
            <p:cNvPr id="508" name="Straight Arrow Connector 507">
              <a:extLst>
                <a:ext uri="{FF2B5EF4-FFF2-40B4-BE49-F238E27FC236}">
                  <a16:creationId xmlns:a16="http://schemas.microsoft.com/office/drawing/2014/main" id="{A1B3F090-51E9-9A12-F2E6-827C638F31C4}"/>
                </a:ext>
              </a:extLst>
            </p:cNvPr>
            <p:cNvCxnSpPr>
              <a:cxnSpLocks/>
            </p:cNvCxnSpPr>
            <p:nvPr/>
          </p:nvCxnSpPr>
          <p:spPr>
            <a:xfrm>
              <a:off x="9833663" y="1579688"/>
              <a:ext cx="854047" cy="2095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01" name="TextBox 508">
              <a:extLst>
                <a:ext uri="{FF2B5EF4-FFF2-40B4-BE49-F238E27FC236}">
                  <a16:creationId xmlns:a16="http://schemas.microsoft.com/office/drawing/2014/main" id="{498BBDA4-B212-28ED-E4E7-864D4E4B6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9683" y="1657063"/>
              <a:ext cx="1137033" cy="2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altLang="en-US" sz="600" b="1">
                  <a:solidFill>
                    <a:srgbClr val="0070C0"/>
                  </a:solidFill>
                </a:rPr>
                <a:t>First antibiotic</a:t>
              </a:r>
            </a:p>
          </p:txBody>
        </p:sp>
      </p:grpSp>
      <p:pic>
        <p:nvPicPr>
          <p:cNvPr id="5275" name="Picture 339">
            <a:extLst>
              <a:ext uri="{FF2B5EF4-FFF2-40B4-BE49-F238E27FC236}">
                <a16:creationId xmlns:a16="http://schemas.microsoft.com/office/drawing/2014/main" id="{6EEBAED4-1DD8-15C4-6A16-56836172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8024813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5" ma:contentTypeDescription="Create a new document." ma:contentTypeScope="" ma:versionID="87ad42cf114df5d79d43f210da1d5b0a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91be83512b16dd643e883333fb239d6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D667DC-FD7A-4D86-B575-CD43DC5E7C1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dc0bc8c4-a75d-415d-96ea-cd24337c12e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e13a264-7465-4452-bc5c-02dfe0376e2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7234B7-9950-4AA3-8F2C-A6524CF1F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0bc8c4-a75d-415d-96ea-cd24337c12ed"/>
    <ds:schemaRef ds:uri="0e13a264-7465-4452-bc5c-02dfe0376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B89CAD-8A35-4863-B8E0-C8F0C33160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2400</Words>
  <Application>Microsoft Office PowerPoint</Application>
  <PresentationFormat>A3 Paper (297x420 mm)</PresentationFormat>
  <Paragraphs>585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Fan Heiti Std B</vt:lpstr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Jonathan Austin</cp:lastModifiedBy>
  <cp:revision>13</cp:revision>
  <dcterms:created xsi:type="dcterms:W3CDTF">2020-05-12T09:57:35Z</dcterms:created>
  <dcterms:modified xsi:type="dcterms:W3CDTF">2024-01-23T08:34:33Z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