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9" r:id="rId6"/>
    <p:sldId id="258" r:id="rId7"/>
    <p:sldId id="261" r:id="rId8"/>
    <p:sldId id="259" r:id="rId9"/>
    <p:sldId id="260" r:id="rId10"/>
    <p:sldId id="262" r:id="rId11"/>
    <p:sldId id="263" r:id="rId12"/>
    <p:sldId id="264"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64857-5694-4B2D-8C98-02D9E40D4A72}" type="datetimeFigureOut">
              <a:rPr lang="en-GB" smtClean="0"/>
              <a:t>16/06/2022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E641B-42FD-4CB5-B16B-6480E4574B44}" type="slidenum">
              <a:rPr lang="en-GB" smtClean="0"/>
              <a:t>‹#›</a:t>
            </a:fld>
            <a:endParaRPr lang="en-GB"/>
          </a:p>
        </p:txBody>
      </p:sp>
    </p:spTree>
    <p:extLst>
      <p:ext uri="{BB962C8B-B14F-4D97-AF65-F5344CB8AC3E}">
        <p14:creationId xmlns:p14="http://schemas.microsoft.com/office/powerpoint/2010/main" val="212356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BBE481-D416-40B7-B8E7-1444A40924E3}" type="slidenum">
              <a:rPr lang="en-GB" smtClean="0"/>
              <a:t>4</a:t>
            </a:fld>
            <a:endParaRPr lang="en-GB"/>
          </a:p>
        </p:txBody>
      </p:sp>
    </p:spTree>
    <p:extLst>
      <p:ext uri="{BB962C8B-B14F-4D97-AF65-F5344CB8AC3E}">
        <p14:creationId xmlns:p14="http://schemas.microsoft.com/office/powerpoint/2010/main" val="219098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BBE481-D416-40B7-B8E7-1444A40924E3}" type="slidenum">
              <a:rPr lang="en-GB" smtClean="0"/>
              <a:t>6</a:t>
            </a:fld>
            <a:endParaRPr lang="en-GB"/>
          </a:p>
        </p:txBody>
      </p:sp>
    </p:spTree>
    <p:extLst>
      <p:ext uri="{BB962C8B-B14F-4D97-AF65-F5344CB8AC3E}">
        <p14:creationId xmlns:p14="http://schemas.microsoft.com/office/powerpoint/2010/main" val="385301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BBE481-D416-40B7-B8E7-1444A40924E3}" type="slidenum">
              <a:rPr lang="en-GB" smtClean="0"/>
              <a:t>9</a:t>
            </a:fld>
            <a:endParaRPr lang="en-GB"/>
          </a:p>
        </p:txBody>
      </p:sp>
    </p:spTree>
    <p:extLst>
      <p:ext uri="{BB962C8B-B14F-4D97-AF65-F5344CB8AC3E}">
        <p14:creationId xmlns:p14="http://schemas.microsoft.com/office/powerpoint/2010/main" val="348191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BBE481-D416-40B7-B8E7-1444A40924E3}" type="slidenum">
              <a:rPr lang="en-GB" smtClean="0"/>
              <a:t>11</a:t>
            </a:fld>
            <a:endParaRPr lang="en-GB"/>
          </a:p>
        </p:txBody>
      </p:sp>
    </p:spTree>
    <p:extLst>
      <p:ext uri="{BB962C8B-B14F-4D97-AF65-F5344CB8AC3E}">
        <p14:creationId xmlns:p14="http://schemas.microsoft.com/office/powerpoint/2010/main" val="33382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BBE481-D416-40B7-B8E7-1444A40924E3}" type="slidenum">
              <a:rPr lang="en-GB" smtClean="0"/>
              <a:t>12</a:t>
            </a:fld>
            <a:endParaRPr lang="en-GB"/>
          </a:p>
        </p:txBody>
      </p:sp>
    </p:spTree>
    <p:extLst>
      <p:ext uri="{BB962C8B-B14F-4D97-AF65-F5344CB8AC3E}">
        <p14:creationId xmlns:p14="http://schemas.microsoft.com/office/powerpoint/2010/main" val="203242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B326A4-C303-4349-B26E-CCE7043992D4}"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90886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326A4-C303-4349-B26E-CCE7043992D4}"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29393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326A4-C303-4349-B26E-CCE7043992D4}"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323802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1143000"/>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Rectangle 2"/>
          <p:cNvSpPr/>
          <p:nvPr userDrawn="1"/>
        </p:nvSpPr>
        <p:spPr>
          <a:xfrm>
            <a:off x="0" y="6092828"/>
            <a:ext cx="12192000" cy="765175"/>
          </a:xfrm>
          <a:prstGeom prst="rect">
            <a:avLst/>
          </a:prstGeom>
          <a:solidFill>
            <a:srgbClr val="7030A0"/>
          </a:solidFill>
          <a:ln w="31750" cap="flat"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TextBox 3"/>
          <p:cNvSpPr txBox="1"/>
          <p:nvPr userDrawn="1"/>
        </p:nvSpPr>
        <p:spPr>
          <a:xfrm>
            <a:off x="1809751" y="6272216"/>
            <a:ext cx="9715500" cy="396875"/>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sz="2000" dirty="0">
                <a:solidFill>
                  <a:schemeClr val="bg1"/>
                </a:solidFill>
                <a:effectLst>
                  <a:outerShdw blurRad="38100" dist="38100" dir="2700000" algn="tl">
                    <a:srgbClr val="C0C0C0"/>
                  </a:outerShdw>
                </a:effectLst>
                <a:latin typeface="Maiandra GD" pitchFamily="34" charset="0"/>
                <a:cs typeface="+mn-cs"/>
              </a:rPr>
              <a:t>INSPIRE		BELIEVE		ACHIEVE</a:t>
            </a:r>
            <a:endParaRPr lang="en-US" sz="2000" dirty="0">
              <a:solidFill>
                <a:schemeClr val="bg1"/>
              </a:solidFill>
              <a:effectLst>
                <a:outerShdw blurRad="38100" dist="38100" dir="2700000" algn="tl">
                  <a:srgbClr val="C0C0C0"/>
                </a:outerShdw>
              </a:effectLst>
              <a:latin typeface="Maiandra GD" pitchFamily="34" charset="0"/>
              <a:cs typeface="+mn-cs"/>
            </a:endParaRPr>
          </a:p>
        </p:txBody>
      </p:sp>
      <p:cxnSp>
        <p:nvCxnSpPr>
          <p:cNvPr id="5" name="Straight Connector 4"/>
          <p:cNvCxnSpPr/>
          <p:nvPr userDrawn="1"/>
        </p:nvCxnSpPr>
        <p:spPr>
          <a:xfrm>
            <a:off x="0" y="1143000"/>
            <a:ext cx="12192000" cy="1588"/>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userDrawn="1"/>
        </p:nvCxnSpPr>
        <p:spPr>
          <a:xfrm>
            <a:off x="0" y="6092825"/>
            <a:ext cx="12192000" cy="19050"/>
          </a:xfrm>
          <a:prstGeom prst="line">
            <a:avLst/>
          </a:prstGeom>
        </p:spPr>
        <p:style>
          <a:lnRef idx="3">
            <a:schemeClr val="dk1"/>
          </a:lnRef>
          <a:fillRef idx="0">
            <a:schemeClr val="dk1"/>
          </a:fillRef>
          <a:effectRef idx="2">
            <a:schemeClr val="dk1"/>
          </a:effectRef>
          <a:fontRef idx="minor">
            <a:schemeClr val="tx1"/>
          </a:fontRef>
        </p:style>
      </p:cxnSp>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9185" y="6237288"/>
            <a:ext cx="134408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9185" y="333378"/>
            <a:ext cx="134408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0"/>
          </p:nvPr>
        </p:nvSpPr>
        <p:spPr/>
        <p:txBody>
          <a:bodyPr/>
          <a:lstStyle>
            <a:lvl1pPr>
              <a:defRPr/>
            </a:lvl1pPr>
          </a:lstStyle>
          <a:p>
            <a:pPr>
              <a:defRPr/>
            </a:pPr>
            <a:fld id="{3741B1A9-FC23-4787-9673-81FA98E5162C}" type="datetimeFigureOut">
              <a:rPr lang="en-US"/>
              <a:pPr>
                <a:defRPr/>
              </a:pPr>
              <a:t>6/16/2022</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5F632AB-2105-430E-AC3D-38DF44C7D692}" type="slidenum">
              <a:rPr lang="en-US" altLang="en-US"/>
              <a:pPr>
                <a:defRPr/>
              </a:pPr>
              <a:t>‹#›</a:t>
            </a:fld>
            <a:endParaRPr lang="en-US" altLang="en-US"/>
          </a:p>
        </p:txBody>
      </p:sp>
    </p:spTree>
    <p:extLst>
      <p:ext uri="{BB962C8B-B14F-4D97-AF65-F5344CB8AC3E}">
        <p14:creationId xmlns:p14="http://schemas.microsoft.com/office/powerpoint/2010/main" val="23279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326A4-C303-4349-B26E-CCE7043992D4}"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53502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B326A4-C303-4349-B26E-CCE7043992D4}"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210242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B326A4-C303-4349-B26E-CCE7043992D4}"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333069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B326A4-C303-4349-B26E-CCE7043992D4}" type="datetimeFigureOut">
              <a:rPr lang="en-GB" smtClean="0"/>
              <a:t>16/06/2022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31453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B326A4-C303-4349-B26E-CCE7043992D4}"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189331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326A4-C303-4349-B26E-CCE7043992D4}" type="datetimeFigureOut">
              <a:rPr lang="en-GB" smtClean="0"/>
              <a:t>16/06/2022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419116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B326A4-C303-4349-B26E-CCE7043992D4}"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104723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B326A4-C303-4349-B26E-CCE7043992D4}"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962B1-E222-4933-BFBB-8079F8010560}" type="slidenum">
              <a:rPr lang="en-GB" smtClean="0"/>
              <a:t>‹#›</a:t>
            </a:fld>
            <a:endParaRPr lang="en-GB"/>
          </a:p>
        </p:txBody>
      </p:sp>
    </p:spTree>
    <p:extLst>
      <p:ext uri="{BB962C8B-B14F-4D97-AF65-F5344CB8AC3E}">
        <p14:creationId xmlns:p14="http://schemas.microsoft.com/office/powerpoint/2010/main" val="404804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326A4-C303-4349-B26E-CCE7043992D4}" type="datetimeFigureOut">
              <a:rPr lang="en-GB" smtClean="0"/>
              <a:t>16/06/2022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962B1-E222-4933-BFBB-8079F8010560}" type="slidenum">
              <a:rPr lang="en-GB" smtClean="0"/>
              <a:t>‹#›</a:t>
            </a:fld>
            <a:endParaRPr lang="en-GB"/>
          </a:p>
        </p:txBody>
      </p:sp>
    </p:spTree>
    <p:extLst>
      <p:ext uri="{BB962C8B-B14F-4D97-AF65-F5344CB8AC3E}">
        <p14:creationId xmlns:p14="http://schemas.microsoft.com/office/powerpoint/2010/main" val="977962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2020bloggsj@theoaksacademy.co.u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theoaksacademy.co.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mailto:username@theoaksacademy.co.uk"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9170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82" y="1907927"/>
            <a:ext cx="5835535" cy="3046988"/>
          </a:xfrm>
          <a:prstGeom prst="rect">
            <a:avLst/>
          </a:prstGeom>
        </p:spPr>
        <p:txBody>
          <a:bodyPr wrap="square">
            <a:spAutoFit/>
          </a:bodyPr>
          <a:lstStyle/>
          <a:p>
            <a:r>
              <a:rPr lang="en-GB" sz="2400" b="1" dirty="0" smtClean="0"/>
              <a:t>Assignments</a:t>
            </a:r>
          </a:p>
          <a:p>
            <a:r>
              <a:rPr lang="en-GB" sz="2400" dirty="0" smtClean="0"/>
              <a:t>Homework will be set by class teachers using the Assignments section on Teams</a:t>
            </a:r>
          </a:p>
          <a:p>
            <a:endParaRPr lang="en-GB" sz="2400" dirty="0" smtClean="0"/>
          </a:p>
          <a:p>
            <a:r>
              <a:rPr lang="en-GB" sz="2400" dirty="0" smtClean="0"/>
              <a:t>On the Assignments tab it shows </a:t>
            </a:r>
            <a:r>
              <a:rPr lang="en-GB" sz="2400" dirty="0" smtClean="0"/>
              <a:t>what homework  </a:t>
            </a:r>
            <a:r>
              <a:rPr lang="en-GB" sz="2400" dirty="0" smtClean="0"/>
              <a:t>has been assigned including when the work </a:t>
            </a:r>
            <a:r>
              <a:rPr lang="en-GB" sz="2400" dirty="0" smtClean="0"/>
              <a:t>is due </a:t>
            </a:r>
            <a:r>
              <a:rPr lang="en-GB" sz="2400" dirty="0" smtClean="0"/>
              <a:t>and the marks allocated if appropriate.</a:t>
            </a:r>
            <a:endParaRPr lang="en-GB" sz="2400" dirty="0"/>
          </a:p>
        </p:txBody>
      </p:sp>
      <p:pic>
        <p:nvPicPr>
          <p:cNvPr id="4" name="Picture 3"/>
          <p:cNvPicPr>
            <a:picLocks noChangeAspect="1"/>
          </p:cNvPicPr>
          <p:nvPr/>
        </p:nvPicPr>
        <p:blipFill rotWithShape="1">
          <a:blip r:embed="rId2"/>
          <a:srcRect l="34773" t="28932" r="31108" b="12500"/>
          <a:stretch/>
        </p:blipFill>
        <p:spPr>
          <a:xfrm>
            <a:off x="6221185" y="1718146"/>
            <a:ext cx="4439266" cy="4284406"/>
          </a:xfrm>
          <a:prstGeom prst="rect">
            <a:avLst/>
          </a:prstGeom>
        </p:spPr>
      </p:pic>
    </p:spTree>
    <p:extLst>
      <p:ext uri="{BB962C8B-B14F-4D97-AF65-F5344CB8AC3E}">
        <p14:creationId xmlns:p14="http://schemas.microsoft.com/office/powerpoint/2010/main" val="220355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387" y="1448162"/>
            <a:ext cx="5270268" cy="4647426"/>
          </a:xfrm>
          <a:prstGeom prst="rect">
            <a:avLst/>
          </a:prstGeom>
          <a:noFill/>
        </p:spPr>
        <p:txBody>
          <a:bodyPr wrap="square" rtlCol="0">
            <a:spAutoFit/>
          </a:bodyPr>
          <a:lstStyle/>
          <a:p>
            <a:r>
              <a:rPr lang="en-GB" sz="3600" dirty="0" smtClean="0"/>
              <a:t>Uploading </a:t>
            </a:r>
            <a:r>
              <a:rPr lang="en-GB" sz="3600" b="1" dirty="0" smtClean="0"/>
              <a:t>Assignments</a:t>
            </a:r>
          </a:p>
          <a:p>
            <a:endParaRPr lang="en-GB" sz="3600" dirty="0"/>
          </a:p>
          <a:p>
            <a:r>
              <a:rPr lang="en-GB" sz="3200" dirty="0"/>
              <a:t>If your teacher specified a document for you to </a:t>
            </a:r>
            <a:r>
              <a:rPr lang="en-GB" sz="3200" dirty="0" smtClean="0"/>
              <a:t>hand </a:t>
            </a:r>
            <a:r>
              <a:rPr lang="en-GB" sz="3200" dirty="0" smtClean="0"/>
              <a:t>in homework via Teams </a:t>
            </a:r>
            <a:r>
              <a:rPr lang="en-GB" sz="3200" dirty="0" smtClean="0"/>
              <a:t>or </a:t>
            </a:r>
            <a:r>
              <a:rPr lang="en-GB" sz="3200" dirty="0"/>
              <a:t>you have other files to attach to this </a:t>
            </a:r>
            <a:r>
              <a:rPr lang="en-GB" sz="3200" b="1" dirty="0"/>
              <a:t>assignment</a:t>
            </a:r>
            <a:r>
              <a:rPr lang="en-GB" sz="3200" dirty="0"/>
              <a:t>, select +Add work and </a:t>
            </a:r>
            <a:r>
              <a:rPr lang="en-GB" sz="3200" b="1" dirty="0"/>
              <a:t>upload</a:t>
            </a:r>
            <a:r>
              <a:rPr lang="en-GB" sz="3200" dirty="0"/>
              <a:t> your </a:t>
            </a:r>
            <a:r>
              <a:rPr lang="en-GB" sz="3200" dirty="0" smtClean="0"/>
              <a:t>file, then click </a:t>
            </a:r>
            <a:r>
              <a:rPr lang="en-GB" sz="3200" b="1" dirty="0" smtClean="0"/>
              <a:t>hand in</a:t>
            </a:r>
            <a:r>
              <a:rPr lang="en-GB" sz="3200" dirty="0" smtClean="0"/>
              <a:t>.</a:t>
            </a:r>
            <a:endParaRPr lang="en-GB" sz="3200" dirty="0"/>
          </a:p>
        </p:txBody>
      </p:sp>
      <p:pic>
        <p:nvPicPr>
          <p:cNvPr id="3" name="Picture 2"/>
          <p:cNvPicPr>
            <a:picLocks noChangeAspect="1"/>
          </p:cNvPicPr>
          <p:nvPr/>
        </p:nvPicPr>
        <p:blipFill rotWithShape="1">
          <a:blip r:embed="rId3"/>
          <a:srcRect l="26914" t="21080" r="18140" b="8239"/>
          <a:stretch/>
        </p:blipFill>
        <p:spPr>
          <a:xfrm>
            <a:off x="6816437" y="1586185"/>
            <a:ext cx="5070764" cy="3667460"/>
          </a:xfrm>
          <a:prstGeom prst="rect">
            <a:avLst/>
          </a:prstGeom>
        </p:spPr>
      </p:pic>
    </p:spTree>
    <p:extLst>
      <p:ext uri="{BB962C8B-B14F-4D97-AF65-F5344CB8AC3E}">
        <p14:creationId xmlns:p14="http://schemas.microsoft.com/office/powerpoint/2010/main" val="236353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3321" y="1562492"/>
            <a:ext cx="8084714" cy="707886"/>
          </a:xfrm>
          <a:prstGeom prst="rect">
            <a:avLst/>
          </a:prstGeom>
        </p:spPr>
        <p:txBody>
          <a:bodyPr wrap="none">
            <a:spAutoFit/>
          </a:bodyPr>
          <a:lstStyle/>
          <a:p>
            <a:r>
              <a:rPr lang="en-GB" sz="4000" dirty="0" smtClean="0"/>
              <a:t>How will I know when new work is set</a:t>
            </a:r>
            <a:endParaRPr lang="en-GB" sz="4000" dirty="0"/>
          </a:p>
        </p:txBody>
      </p:sp>
      <p:sp>
        <p:nvSpPr>
          <p:cNvPr id="3" name="Rectangle 2"/>
          <p:cNvSpPr/>
          <p:nvPr/>
        </p:nvSpPr>
        <p:spPr>
          <a:xfrm>
            <a:off x="1053321" y="2943136"/>
            <a:ext cx="8137072" cy="1384995"/>
          </a:xfrm>
          <a:prstGeom prst="rect">
            <a:avLst/>
          </a:prstGeom>
        </p:spPr>
        <p:txBody>
          <a:bodyPr wrap="square">
            <a:spAutoFit/>
          </a:bodyPr>
          <a:lstStyle/>
          <a:p>
            <a:r>
              <a:rPr lang="en-GB" sz="2800" dirty="0" smtClean="0"/>
              <a:t>You will see a number next to the activity symbol to say that there have been changes made this could be work set/returned or information posted.</a:t>
            </a:r>
            <a:endParaRPr lang="en-GB" sz="2800" dirty="0"/>
          </a:p>
        </p:txBody>
      </p:sp>
      <p:pic>
        <p:nvPicPr>
          <p:cNvPr id="5" name="Picture 4"/>
          <p:cNvPicPr>
            <a:picLocks noChangeAspect="1"/>
          </p:cNvPicPr>
          <p:nvPr/>
        </p:nvPicPr>
        <p:blipFill rotWithShape="1">
          <a:blip r:embed="rId3"/>
          <a:srcRect l="37032" t="53571" r="51674" b="25000"/>
          <a:stretch/>
        </p:blipFill>
        <p:spPr>
          <a:xfrm>
            <a:off x="9405257" y="2270377"/>
            <a:ext cx="2122714" cy="2264229"/>
          </a:xfrm>
          <a:prstGeom prst="rect">
            <a:avLst/>
          </a:prstGeom>
        </p:spPr>
      </p:pic>
    </p:spTree>
    <p:extLst>
      <p:ext uri="{BB962C8B-B14F-4D97-AF65-F5344CB8AC3E}">
        <p14:creationId xmlns:p14="http://schemas.microsoft.com/office/powerpoint/2010/main" val="352208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585" y="1725283"/>
            <a:ext cx="11153955" cy="2339102"/>
          </a:xfrm>
          <a:prstGeom prst="rect">
            <a:avLst/>
          </a:prstGeom>
          <a:noFill/>
        </p:spPr>
        <p:txBody>
          <a:bodyPr wrap="square" rtlCol="0">
            <a:spAutoFit/>
          </a:bodyPr>
          <a:lstStyle/>
          <a:p>
            <a:pPr algn="ctr"/>
            <a:r>
              <a:rPr lang="en-GB" sz="2800" b="1" u="sng" dirty="0" smtClean="0"/>
              <a:t>Accessing lessons and homework</a:t>
            </a:r>
          </a:p>
          <a:p>
            <a:pPr algn="ctr"/>
            <a:r>
              <a:rPr lang="en-GB" sz="2800" b="1" u="sng" dirty="0" smtClean="0"/>
              <a:t>Remote Access</a:t>
            </a:r>
          </a:p>
          <a:p>
            <a:pPr algn="ctr"/>
            <a:endParaRPr lang="en-GB" dirty="0"/>
          </a:p>
          <a:p>
            <a:pPr algn="ctr"/>
            <a:r>
              <a:rPr lang="en-GB" dirty="0" smtClean="0"/>
              <a:t>At the Oaks Academy all homework and lesson content will be uploaded to Microsoft Teams</a:t>
            </a:r>
          </a:p>
          <a:p>
            <a:pPr algn="ctr"/>
            <a:endParaRPr lang="en-GB" dirty="0"/>
          </a:p>
          <a:p>
            <a:pPr algn="ctr"/>
            <a:r>
              <a:rPr lang="en-GB" dirty="0" smtClean="0"/>
              <a:t>It is an individual child's responsibility to check their Teams account daily for new homework tasks. We ask that all parents and carers support with this task and check in regularly with their child account. </a:t>
            </a:r>
            <a:endParaRPr lang="en-GB" dirty="0"/>
          </a:p>
        </p:txBody>
      </p:sp>
      <p:pic>
        <p:nvPicPr>
          <p:cNvPr id="3" name="Picture 2"/>
          <p:cNvPicPr>
            <a:picLocks noChangeAspect="1"/>
          </p:cNvPicPr>
          <p:nvPr/>
        </p:nvPicPr>
        <p:blipFill>
          <a:blip r:embed="rId2"/>
          <a:stretch>
            <a:fillRect/>
          </a:stretch>
        </p:blipFill>
        <p:spPr>
          <a:xfrm>
            <a:off x="5360565" y="4313208"/>
            <a:ext cx="1793243" cy="1665155"/>
          </a:xfrm>
          <a:prstGeom prst="rect">
            <a:avLst/>
          </a:prstGeom>
        </p:spPr>
      </p:pic>
    </p:spTree>
    <p:extLst>
      <p:ext uri="{BB962C8B-B14F-4D97-AF65-F5344CB8AC3E}">
        <p14:creationId xmlns:p14="http://schemas.microsoft.com/office/powerpoint/2010/main" val="251734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25" y="2233350"/>
            <a:ext cx="9786851" cy="2308324"/>
          </a:xfrm>
          <a:prstGeom prst="rect">
            <a:avLst/>
          </a:prstGeom>
        </p:spPr>
        <p:txBody>
          <a:bodyPr wrap="square">
            <a:spAutoFit/>
          </a:bodyPr>
          <a:lstStyle/>
          <a:p>
            <a:pPr marL="342900" indent="-342900">
              <a:buFont typeface="Arial" panose="020B0604020202020204" pitchFamily="34" charset="0"/>
              <a:buChar char="•"/>
            </a:pPr>
            <a:r>
              <a:rPr lang="en-GB" sz="2400" dirty="0" smtClean="0"/>
              <a:t>A device to enable you to do this – computer, laptop or </a:t>
            </a:r>
            <a:r>
              <a:rPr lang="en-GB" sz="2400" dirty="0" err="1" smtClean="0"/>
              <a:t>ipad</a:t>
            </a:r>
            <a:endParaRPr lang="en-GB" sz="2400" dirty="0" smtClean="0"/>
          </a:p>
          <a:p>
            <a:pPr marL="285750" indent="-285750">
              <a:buFont typeface="Arial" panose="020B0604020202020204" pitchFamily="34" charset="0"/>
              <a:buChar char="•"/>
            </a:pPr>
            <a:r>
              <a:rPr lang="en-GB" sz="2400" dirty="0" smtClean="0"/>
              <a:t>Your </a:t>
            </a:r>
            <a:r>
              <a:rPr lang="en-GB" sz="2400" dirty="0"/>
              <a:t>school email account, this is the same as your school log on details.</a:t>
            </a:r>
          </a:p>
          <a:p>
            <a:r>
              <a:rPr lang="en-GB" sz="2400" dirty="0"/>
              <a:t>	</a:t>
            </a:r>
          </a:p>
          <a:p>
            <a:r>
              <a:rPr lang="en-GB" sz="2400" dirty="0"/>
              <a:t>	example</a:t>
            </a:r>
          </a:p>
          <a:p>
            <a:r>
              <a:rPr lang="en-GB" sz="2400" dirty="0"/>
              <a:t>	</a:t>
            </a:r>
            <a:r>
              <a:rPr lang="en-GB" sz="2400" dirty="0">
                <a:hlinkClick r:id="rId2"/>
              </a:rPr>
              <a:t>2020bloggsj@theoaksacademy.co.uk</a:t>
            </a:r>
            <a:endParaRPr lang="en-GB" sz="2400" dirty="0"/>
          </a:p>
          <a:p>
            <a:r>
              <a:rPr lang="en-GB" sz="2400" dirty="0"/>
              <a:t>	Password1</a:t>
            </a:r>
          </a:p>
        </p:txBody>
      </p:sp>
      <p:sp>
        <p:nvSpPr>
          <p:cNvPr id="3" name="Rectangle 2"/>
          <p:cNvSpPr/>
          <p:nvPr/>
        </p:nvSpPr>
        <p:spPr>
          <a:xfrm>
            <a:off x="8068887" y="3016021"/>
            <a:ext cx="3136669" cy="1200329"/>
          </a:xfrm>
          <a:prstGeom prst="rect">
            <a:avLst/>
          </a:prstGeom>
          <a:solidFill>
            <a:srgbClr val="FFFF00"/>
          </a:solidFill>
        </p:spPr>
        <p:txBody>
          <a:bodyPr wrap="square">
            <a:spAutoFit/>
          </a:bodyPr>
          <a:lstStyle/>
          <a:p>
            <a:r>
              <a:rPr lang="en-GB" dirty="0"/>
              <a:t>Year you started</a:t>
            </a:r>
          </a:p>
          <a:p>
            <a:r>
              <a:rPr lang="en-GB" dirty="0"/>
              <a:t>Surname</a:t>
            </a:r>
          </a:p>
          <a:p>
            <a:r>
              <a:rPr lang="en-GB" dirty="0"/>
              <a:t>First initial</a:t>
            </a:r>
          </a:p>
          <a:p>
            <a:r>
              <a:rPr lang="en-GB" dirty="0"/>
              <a:t>@theoaksacademy.co.uk</a:t>
            </a:r>
          </a:p>
        </p:txBody>
      </p:sp>
      <p:pic>
        <p:nvPicPr>
          <p:cNvPr id="4" name="Picture 3"/>
          <p:cNvPicPr>
            <a:picLocks noChangeAspect="1"/>
          </p:cNvPicPr>
          <p:nvPr/>
        </p:nvPicPr>
        <p:blipFill>
          <a:blip r:embed="rId3"/>
          <a:stretch>
            <a:fillRect/>
          </a:stretch>
        </p:blipFill>
        <p:spPr>
          <a:xfrm>
            <a:off x="6236348" y="3381470"/>
            <a:ext cx="1432684" cy="469433"/>
          </a:xfrm>
          <a:prstGeom prst="rect">
            <a:avLst/>
          </a:prstGeom>
        </p:spPr>
      </p:pic>
      <p:sp>
        <p:nvSpPr>
          <p:cNvPr id="5" name="Rectangle 4"/>
          <p:cNvSpPr/>
          <p:nvPr/>
        </p:nvSpPr>
        <p:spPr>
          <a:xfrm>
            <a:off x="991827" y="1498661"/>
            <a:ext cx="5444696" cy="461665"/>
          </a:xfrm>
          <a:prstGeom prst="rect">
            <a:avLst/>
          </a:prstGeom>
        </p:spPr>
        <p:txBody>
          <a:bodyPr wrap="none">
            <a:spAutoFit/>
          </a:bodyPr>
          <a:lstStyle/>
          <a:p>
            <a:r>
              <a:rPr lang="en-GB" sz="2400" b="1" dirty="0"/>
              <a:t>To access Microsoft Teams you </a:t>
            </a:r>
            <a:r>
              <a:rPr lang="en-GB" sz="2400" b="1" dirty="0" smtClean="0"/>
              <a:t>will </a:t>
            </a:r>
            <a:r>
              <a:rPr lang="en-GB" sz="2400" b="1" dirty="0" smtClean="0"/>
              <a:t>need</a:t>
            </a:r>
            <a:r>
              <a:rPr lang="en-GB" dirty="0" smtClean="0"/>
              <a:t>:</a:t>
            </a:r>
            <a:endParaRPr lang="en-GB" dirty="0"/>
          </a:p>
        </p:txBody>
      </p:sp>
      <p:sp>
        <p:nvSpPr>
          <p:cNvPr id="6" name="TextBox 5"/>
          <p:cNvSpPr txBox="1"/>
          <p:nvPr/>
        </p:nvSpPr>
        <p:spPr>
          <a:xfrm>
            <a:off x="748145" y="4445366"/>
            <a:ext cx="10457411" cy="1569660"/>
          </a:xfrm>
          <a:prstGeom prst="rect">
            <a:avLst/>
          </a:prstGeom>
          <a:noFill/>
        </p:spPr>
        <p:txBody>
          <a:bodyPr wrap="square" rtlCol="0">
            <a:spAutoFit/>
          </a:bodyPr>
          <a:lstStyle/>
          <a:p>
            <a:pPr algn="ctr"/>
            <a:r>
              <a:rPr lang="en-GB" sz="2400" b="1" dirty="0" smtClean="0"/>
              <a:t>If your child cannot remember this information please email:</a:t>
            </a:r>
          </a:p>
          <a:p>
            <a:endParaRPr lang="en-GB" sz="2400" b="1" dirty="0" smtClean="0"/>
          </a:p>
          <a:p>
            <a:endParaRPr lang="en-GB" sz="2400" b="1" dirty="0" smtClean="0"/>
          </a:p>
          <a:p>
            <a:pPr algn="ctr"/>
            <a:r>
              <a:rPr lang="en-GB" sz="2400" b="1" dirty="0" smtClean="0"/>
              <a:t>Remember to state your </a:t>
            </a:r>
            <a:r>
              <a:rPr lang="en-GB" sz="2400" b="1" dirty="0" smtClean="0"/>
              <a:t>child’s </a:t>
            </a:r>
            <a:r>
              <a:rPr lang="en-GB" sz="2400" b="1" dirty="0" smtClean="0"/>
              <a:t>full name and form </a:t>
            </a:r>
            <a:endParaRPr lang="en-GB" sz="2400" b="1" dirty="0"/>
          </a:p>
        </p:txBody>
      </p:sp>
      <p:sp>
        <p:nvSpPr>
          <p:cNvPr id="7" name="Rectangle 6"/>
          <p:cNvSpPr/>
          <p:nvPr/>
        </p:nvSpPr>
        <p:spPr>
          <a:xfrm>
            <a:off x="2754125" y="4955013"/>
            <a:ext cx="6090617" cy="523220"/>
          </a:xfrm>
          <a:prstGeom prst="rect">
            <a:avLst/>
          </a:prstGeom>
          <a:solidFill>
            <a:srgbClr val="99CCFF"/>
          </a:solidFill>
        </p:spPr>
        <p:txBody>
          <a:bodyPr wrap="square">
            <a:spAutoFit/>
          </a:bodyPr>
          <a:lstStyle/>
          <a:p>
            <a:r>
              <a:rPr lang="en-GB" sz="2800" dirty="0" smtClean="0"/>
              <a:t>admin@theoaksacademy.co.uk</a:t>
            </a:r>
            <a:endParaRPr lang="en-GB" sz="2800" dirty="0"/>
          </a:p>
        </p:txBody>
      </p:sp>
      <p:sp>
        <p:nvSpPr>
          <p:cNvPr id="8" name="AutoShape 2" descr="https://ukc-powerpoint.officeapps.live.com/pods/GetClipboardImage.ashx?Id=16d72b12-bfc6-4276-b678-2d6fd1cfa264&amp;DC=GUK1&amp;pkey=816971dc-05c9-436f-a096-b933a27dd318&amp;wdwaccluster=GUK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32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69" y="1370333"/>
            <a:ext cx="6941889" cy="1631216"/>
          </a:xfrm>
          <a:prstGeom prst="rect">
            <a:avLst/>
          </a:prstGeom>
        </p:spPr>
        <p:txBody>
          <a:bodyPr wrap="square">
            <a:spAutoFit/>
          </a:bodyPr>
          <a:lstStyle/>
          <a:p>
            <a:r>
              <a:rPr lang="en-GB" sz="2000" dirty="0" smtClean="0"/>
              <a:t>Microsoft Teams can be accessed by </a:t>
            </a:r>
          </a:p>
          <a:p>
            <a:r>
              <a:rPr lang="en-GB" sz="2000" dirty="0" smtClean="0"/>
              <a:t>using an APP on your </a:t>
            </a:r>
            <a:r>
              <a:rPr lang="en-GB" sz="2000" dirty="0" smtClean="0"/>
              <a:t>device</a:t>
            </a:r>
          </a:p>
          <a:p>
            <a:r>
              <a:rPr lang="en-GB" sz="2000" dirty="0" smtClean="0"/>
              <a:t>We recommend that all children who have a Smart mobile phone down load the app, this will enable them to easily access tasks an get reminders about deadlines</a:t>
            </a:r>
            <a:endParaRPr lang="en-GB" sz="2000" dirty="0"/>
          </a:p>
        </p:txBody>
      </p:sp>
      <p:sp>
        <p:nvSpPr>
          <p:cNvPr id="3" name="Rectangle 2"/>
          <p:cNvSpPr/>
          <p:nvPr/>
        </p:nvSpPr>
        <p:spPr>
          <a:xfrm>
            <a:off x="425069" y="3042976"/>
            <a:ext cx="8700330" cy="1261884"/>
          </a:xfrm>
          <a:prstGeom prst="rect">
            <a:avLst/>
          </a:prstGeom>
        </p:spPr>
        <p:txBody>
          <a:bodyPr wrap="none">
            <a:spAutoFit/>
          </a:bodyPr>
          <a:lstStyle/>
          <a:p>
            <a:endParaRPr lang="en-GB" sz="2800" dirty="0" smtClean="0"/>
          </a:p>
          <a:p>
            <a:r>
              <a:rPr lang="en-GB" sz="2400" dirty="0" smtClean="0"/>
              <a:t>Alternatively it can be </a:t>
            </a:r>
            <a:r>
              <a:rPr lang="en-GB" sz="2400" dirty="0" smtClean="0"/>
              <a:t>accessed by </a:t>
            </a:r>
            <a:r>
              <a:rPr lang="en-GB" sz="2400" dirty="0" smtClean="0"/>
              <a:t>your school email via the website</a:t>
            </a:r>
          </a:p>
          <a:p>
            <a:r>
              <a:rPr lang="en-GB" sz="2400" dirty="0" smtClean="0">
                <a:hlinkClick r:id="rId3"/>
              </a:rPr>
              <a:t>www.theoaksacademy.co.uk</a:t>
            </a:r>
            <a:r>
              <a:rPr lang="en-GB" sz="2400" dirty="0" smtClean="0"/>
              <a:t> This can be located in the Student Zone</a:t>
            </a:r>
          </a:p>
        </p:txBody>
      </p:sp>
      <p:pic>
        <p:nvPicPr>
          <p:cNvPr id="4" name="Picture 3"/>
          <p:cNvPicPr>
            <a:picLocks noChangeAspect="1"/>
          </p:cNvPicPr>
          <p:nvPr/>
        </p:nvPicPr>
        <p:blipFill>
          <a:blip r:embed="rId4"/>
          <a:stretch>
            <a:fillRect/>
          </a:stretch>
        </p:blipFill>
        <p:spPr>
          <a:xfrm>
            <a:off x="7496886" y="364952"/>
            <a:ext cx="4206785" cy="2355800"/>
          </a:xfrm>
          <a:prstGeom prst="rect">
            <a:avLst/>
          </a:prstGeom>
        </p:spPr>
      </p:pic>
      <p:pic>
        <p:nvPicPr>
          <p:cNvPr id="5" name="Picture 4"/>
          <p:cNvPicPr>
            <a:picLocks noChangeAspect="1"/>
          </p:cNvPicPr>
          <p:nvPr/>
        </p:nvPicPr>
        <p:blipFill rotWithShape="1">
          <a:blip r:embed="rId5"/>
          <a:srcRect t="12670" r="8046" b="45739"/>
          <a:stretch/>
        </p:blipFill>
        <p:spPr>
          <a:xfrm>
            <a:off x="1006334" y="4831528"/>
            <a:ext cx="7968967" cy="2026472"/>
          </a:xfrm>
          <a:prstGeom prst="rect">
            <a:avLst/>
          </a:prstGeom>
        </p:spPr>
      </p:pic>
      <p:sp>
        <p:nvSpPr>
          <p:cNvPr id="6" name="Down Arrow 5"/>
          <p:cNvSpPr/>
          <p:nvPr/>
        </p:nvSpPr>
        <p:spPr>
          <a:xfrm rot="3442552">
            <a:off x="7209166" y="4351370"/>
            <a:ext cx="389053" cy="1727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506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21" t="44488" r="9706" b="7104"/>
          <a:stretch/>
        </p:blipFill>
        <p:spPr>
          <a:xfrm>
            <a:off x="631767" y="2702609"/>
            <a:ext cx="9897687" cy="2950046"/>
          </a:xfrm>
          <a:prstGeom prst="rect">
            <a:avLst/>
          </a:prstGeom>
        </p:spPr>
      </p:pic>
      <p:sp>
        <p:nvSpPr>
          <p:cNvPr id="3" name="Down Arrow 2"/>
          <p:cNvSpPr/>
          <p:nvPr/>
        </p:nvSpPr>
        <p:spPr>
          <a:xfrm>
            <a:off x="7431578" y="2327564"/>
            <a:ext cx="831273" cy="1263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88132" y="1250346"/>
            <a:ext cx="7281948" cy="1077218"/>
          </a:xfrm>
          <a:prstGeom prst="rect">
            <a:avLst/>
          </a:prstGeom>
          <a:noFill/>
        </p:spPr>
        <p:txBody>
          <a:bodyPr wrap="square" rtlCol="0">
            <a:spAutoFit/>
          </a:bodyPr>
          <a:lstStyle/>
          <a:p>
            <a:r>
              <a:rPr lang="en-GB" sz="3200" dirty="0" smtClean="0"/>
              <a:t>Click on email then log in using your school username and password</a:t>
            </a:r>
            <a:endParaRPr lang="en-GB" sz="3200" dirty="0"/>
          </a:p>
        </p:txBody>
      </p:sp>
    </p:spTree>
    <p:extLst>
      <p:ext uri="{BB962C8B-B14F-4D97-AF65-F5344CB8AC3E}">
        <p14:creationId xmlns:p14="http://schemas.microsoft.com/office/powerpoint/2010/main" val="23785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9730" b="7330"/>
          <a:stretch/>
        </p:blipFill>
        <p:spPr>
          <a:xfrm>
            <a:off x="3218405" y="415636"/>
            <a:ext cx="2234744" cy="5744095"/>
          </a:xfrm>
          <a:prstGeom prst="rect">
            <a:avLst/>
          </a:prstGeom>
        </p:spPr>
      </p:pic>
      <p:sp>
        <p:nvSpPr>
          <p:cNvPr id="3" name="TextBox 2"/>
          <p:cNvSpPr txBox="1"/>
          <p:nvPr/>
        </p:nvSpPr>
        <p:spPr>
          <a:xfrm>
            <a:off x="315884" y="1130531"/>
            <a:ext cx="2443942" cy="2677656"/>
          </a:xfrm>
          <a:prstGeom prst="rect">
            <a:avLst/>
          </a:prstGeom>
          <a:noFill/>
        </p:spPr>
        <p:txBody>
          <a:bodyPr wrap="square" rtlCol="0">
            <a:spAutoFit/>
          </a:bodyPr>
          <a:lstStyle/>
          <a:p>
            <a:r>
              <a:rPr lang="en-GB" sz="2800" dirty="0" smtClean="0"/>
              <a:t>Once your emails are open you will need to click on the 9 dots in the corner</a:t>
            </a:r>
            <a:endParaRPr lang="en-GB" sz="2800" dirty="0"/>
          </a:p>
        </p:txBody>
      </p:sp>
      <p:sp>
        <p:nvSpPr>
          <p:cNvPr id="4" name="Right Arrow 3"/>
          <p:cNvSpPr/>
          <p:nvPr/>
        </p:nvSpPr>
        <p:spPr>
          <a:xfrm>
            <a:off x="2128058" y="1246909"/>
            <a:ext cx="91440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4"/>
          <a:srcRect l="-2300" t="13125" r="79730" b="32557"/>
          <a:stretch/>
        </p:blipFill>
        <p:spPr>
          <a:xfrm>
            <a:off x="5775225" y="1523494"/>
            <a:ext cx="2936644" cy="3973484"/>
          </a:xfrm>
          <a:prstGeom prst="rect">
            <a:avLst/>
          </a:prstGeom>
        </p:spPr>
      </p:pic>
      <p:sp>
        <p:nvSpPr>
          <p:cNvPr id="6" name="TextBox 5"/>
          <p:cNvSpPr txBox="1"/>
          <p:nvPr/>
        </p:nvSpPr>
        <p:spPr>
          <a:xfrm>
            <a:off x="9789558" y="1612669"/>
            <a:ext cx="2543694" cy="3046988"/>
          </a:xfrm>
          <a:prstGeom prst="rect">
            <a:avLst/>
          </a:prstGeom>
          <a:noFill/>
        </p:spPr>
        <p:txBody>
          <a:bodyPr wrap="square" rtlCol="0">
            <a:spAutoFit/>
          </a:bodyPr>
          <a:lstStyle/>
          <a:p>
            <a:r>
              <a:rPr lang="en-GB" sz="3200" dirty="0" smtClean="0"/>
              <a:t>This will bring up these options.</a:t>
            </a:r>
          </a:p>
          <a:p>
            <a:endParaRPr lang="en-GB" sz="3200" dirty="0"/>
          </a:p>
          <a:p>
            <a:r>
              <a:rPr lang="en-GB" sz="3200" dirty="0" smtClean="0"/>
              <a:t>Click on TEAMS</a:t>
            </a:r>
            <a:endParaRPr lang="en-GB" sz="3200" dirty="0"/>
          </a:p>
        </p:txBody>
      </p:sp>
      <p:sp>
        <p:nvSpPr>
          <p:cNvPr id="7" name="Right Arrow 6"/>
          <p:cNvSpPr/>
          <p:nvPr/>
        </p:nvSpPr>
        <p:spPr>
          <a:xfrm rot="10800000">
            <a:off x="8570618" y="3978013"/>
            <a:ext cx="1218940" cy="532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2" descr="https://ukc-powerpoint.officeapps.live.com/pods/GetClipboardImage.ashx?Id=5ee3e604-55c9-46e0-9d37-3695d1386dde&amp;DC=GUK1&amp;pkey=ec7f7cfa-48ea-4795-a94e-488eca7dd4f8&amp;wdwaccluster=GUK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https://ukc-powerpoint.officeapps.live.com/pods/GetClipboardImage.ashx?Id=5ee3e604-55c9-46e0-9d37-3695d1386dde&amp;DC=GUK1&amp;pkey=ec7f7cfa-48ea-4795-a94e-488eca7dd4f8&amp;wdwaccluster=GUK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3737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06640" y="1504306"/>
            <a:ext cx="3595687" cy="4356154"/>
          </a:xfrm>
          <a:prstGeom prst="rect">
            <a:avLst/>
          </a:prstGeom>
        </p:spPr>
      </p:pic>
      <p:sp>
        <p:nvSpPr>
          <p:cNvPr id="4" name="Rectangle 3"/>
          <p:cNvSpPr/>
          <p:nvPr/>
        </p:nvSpPr>
        <p:spPr>
          <a:xfrm>
            <a:off x="457199" y="1912668"/>
            <a:ext cx="6727372" cy="3108543"/>
          </a:xfrm>
          <a:prstGeom prst="rect">
            <a:avLst/>
          </a:prstGeom>
        </p:spPr>
        <p:txBody>
          <a:bodyPr wrap="square">
            <a:spAutoFit/>
          </a:bodyPr>
          <a:lstStyle/>
          <a:p>
            <a:r>
              <a:rPr lang="en-GB" sz="2800" b="1" dirty="0" smtClean="0"/>
              <a:t>How to log on</a:t>
            </a:r>
          </a:p>
          <a:p>
            <a:r>
              <a:rPr lang="en-GB" sz="2800" dirty="0" smtClean="0"/>
              <a:t>Students will log on using their school email address</a:t>
            </a:r>
          </a:p>
          <a:p>
            <a:r>
              <a:rPr lang="en-GB" sz="2800" dirty="0" smtClean="0">
                <a:hlinkClick r:id="rId3"/>
              </a:rPr>
              <a:t>username@theoaksacademy.co.uk</a:t>
            </a:r>
            <a:endParaRPr lang="en-GB" sz="2800" dirty="0" smtClean="0"/>
          </a:p>
          <a:p>
            <a:endParaRPr lang="en-GB" sz="2800" dirty="0"/>
          </a:p>
          <a:p>
            <a:r>
              <a:rPr lang="en-GB" sz="2800" dirty="0"/>
              <a:t>The password is the same as the one </a:t>
            </a:r>
            <a:r>
              <a:rPr lang="en-GB" sz="2800" dirty="0" smtClean="0"/>
              <a:t>you </a:t>
            </a:r>
            <a:r>
              <a:rPr lang="en-GB" sz="2800" dirty="0"/>
              <a:t>log onto </a:t>
            </a:r>
            <a:r>
              <a:rPr lang="en-GB" sz="2800" dirty="0" smtClean="0"/>
              <a:t>the computer </a:t>
            </a:r>
            <a:r>
              <a:rPr lang="en-GB" sz="2800" dirty="0"/>
              <a:t>system with.</a:t>
            </a:r>
          </a:p>
        </p:txBody>
      </p:sp>
    </p:spTree>
    <p:extLst>
      <p:ext uri="{BB962C8B-B14F-4D97-AF65-F5344CB8AC3E}">
        <p14:creationId xmlns:p14="http://schemas.microsoft.com/office/powerpoint/2010/main" val="93186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536" t="1714" b="45867"/>
          <a:stretch/>
        </p:blipFill>
        <p:spPr>
          <a:xfrm>
            <a:off x="1548580" y="2681881"/>
            <a:ext cx="8788630" cy="2927902"/>
          </a:xfrm>
          <a:prstGeom prst="rect">
            <a:avLst/>
          </a:prstGeom>
        </p:spPr>
      </p:pic>
      <p:sp>
        <p:nvSpPr>
          <p:cNvPr id="4" name="Rectangle 3"/>
          <p:cNvSpPr/>
          <p:nvPr/>
        </p:nvSpPr>
        <p:spPr>
          <a:xfrm>
            <a:off x="2202514" y="1296886"/>
            <a:ext cx="7768936" cy="1384995"/>
          </a:xfrm>
          <a:prstGeom prst="rect">
            <a:avLst/>
          </a:prstGeom>
        </p:spPr>
        <p:txBody>
          <a:bodyPr wrap="square">
            <a:spAutoFit/>
          </a:bodyPr>
          <a:lstStyle/>
          <a:p>
            <a:r>
              <a:rPr lang="en-GB" sz="2800" dirty="0"/>
              <a:t>When you log into TEAMS it will display the </a:t>
            </a:r>
            <a:r>
              <a:rPr lang="en-GB" sz="2800" dirty="0" smtClean="0"/>
              <a:t>TEAMS (class groups) that </a:t>
            </a:r>
            <a:r>
              <a:rPr lang="en-GB" sz="2800" dirty="0"/>
              <a:t>you have been added </a:t>
            </a:r>
            <a:r>
              <a:rPr lang="en-GB" sz="2800" dirty="0" smtClean="0"/>
              <a:t>to. This will be the same classes as those on your timetable.</a:t>
            </a:r>
            <a:endParaRPr lang="en-GB" sz="2800" dirty="0"/>
          </a:p>
        </p:txBody>
      </p:sp>
    </p:spTree>
    <p:extLst>
      <p:ext uri="{BB962C8B-B14F-4D97-AF65-F5344CB8AC3E}">
        <p14:creationId xmlns:p14="http://schemas.microsoft.com/office/powerpoint/2010/main" val="281480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103" y="1580186"/>
            <a:ext cx="4423444" cy="3785652"/>
          </a:xfrm>
          <a:prstGeom prst="rect">
            <a:avLst/>
          </a:prstGeom>
          <a:noFill/>
        </p:spPr>
        <p:txBody>
          <a:bodyPr wrap="square" rtlCol="0">
            <a:spAutoFit/>
          </a:bodyPr>
          <a:lstStyle/>
          <a:p>
            <a:r>
              <a:rPr lang="en-GB" sz="2000" dirty="0" smtClean="0"/>
              <a:t>Click on </a:t>
            </a:r>
            <a:r>
              <a:rPr lang="en-GB" sz="2000" dirty="0" smtClean="0"/>
              <a:t>the class </a:t>
            </a:r>
            <a:r>
              <a:rPr lang="en-GB" sz="2000" dirty="0" smtClean="0"/>
              <a:t>T</a:t>
            </a:r>
            <a:r>
              <a:rPr lang="en-GB" sz="2000" dirty="0" smtClean="0"/>
              <a:t>eam to see the work uploaded by your teachers</a:t>
            </a:r>
          </a:p>
          <a:p>
            <a:endParaRPr lang="en-GB" sz="2000" dirty="0"/>
          </a:p>
          <a:p>
            <a:r>
              <a:rPr lang="en-GB" sz="2000" dirty="0" smtClean="0"/>
              <a:t>Your teachers will </a:t>
            </a:r>
            <a:r>
              <a:rPr lang="en-GB" sz="2000" dirty="0" smtClean="0"/>
              <a:t>post </a:t>
            </a:r>
            <a:r>
              <a:rPr lang="en-GB" sz="2000" dirty="0" smtClean="0"/>
              <a:t>the </a:t>
            </a:r>
            <a:r>
              <a:rPr lang="en-GB" sz="2000" dirty="0" smtClean="0"/>
              <a:t>work that is being completed in class.</a:t>
            </a:r>
          </a:p>
          <a:p>
            <a:endParaRPr lang="en-GB" sz="2000" dirty="0"/>
          </a:p>
          <a:p>
            <a:r>
              <a:rPr lang="en-GB" sz="2000" dirty="0" smtClean="0"/>
              <a:t>Subject Knowledge Organisers will also be uploaded to the class materials so you can access these at hone to support with homework task and revision</a:t>
            </a:r>
          </a:p>
          <a:p>
            <a:endParaRPr lang="en-GB" sz="2000" dirty="0" smtClean="0"/>
          </a:p>
          <a:p>
            <a:endParaRPr lang="en-GB" sz="2000" dirty="0"/>
          </a:p>
        </p:txBody>
      </p:sp>
      <p:sp>
        <p:nvSpPr>
          <p:cNvPr id="5" name="TextBox 4"/>
          <p:cNvSpPr txBox="1"/>
          <p:nvPr/>
        </p:nvSpPr>
        <p:spPr>
          <a:xfrm>
            <a:off x="2261061" y="226606"/>
            <a:ext cx="9576262" cy="646331"/>
          </a:xfrm>
          <a:prstGeom prst="rect">
            <a:avLst/>
          </a:prstGeom>
          <a:noFill/>
        </p:spPr>
        <p:txBody>
          <a:bodyPr wrap="square" rtlCol="0">
            <a:spAutoFit/>
          </a:bodyPr>
          <a:lstStyle/>
          <a:p>
            <a:r>
              <a:rPr lang="en-GB" sz="3600" b="1" dirty="0" smtClean="0"/>
              <a:t>Accessing </a:t>
            </a:r>
            <a:r>
              <a:rPr lang="en-GB" sz="3600" b="1" dirty="0" smtClean="0"/>
              <a:t>Work / lesson content</a:t>
            </a:r>
            <a:endParaRPr lang="en-GB" sz="3600" b="1" dirty="0"/>
          </a:p>
        </p:txBody>
      </p:sp>
      <p:pic>
        <p:nvPicPr>
          <p:cNvPr id="6" name="Picture 5"/>
          <p:cNvPicPr>
            <a:picLocks noChangeAspect="1"/>
          </p:cNvPicPr>
          <p:nvPr/>
        </p:nvPicPr>
        <p:blipFill rotWithShape="1">
          <a:blip r:embed="rId3"/>
          <a:srcRect l="6598" t="8352" r="3446" b="11193"/>
          <a:stretch/>
        </p:blipFill>
        <p:spPr>
          <a:xfrm>
            <a:off x="4959928" y="1275566"/>
            <a:ext cx="7232072" cy="3636582"/>
          </a:xfrm>
          <a:prstGeom prst="rect">
            <a:avLst/>
          </a:prstGeom>
        </p:spPr>
      </p:pic>
      <p:sp>
        <p:nvSpPr>
          <p:cNvPr id="4" name="Right Arrow 3"/>
          <p:cNvSpPr/>
          <p:nvPr/>
        </p:nvSpPr>
        <p:spPr>
          <a:xfrm>
            <a:off x="4293649" y="2887379"/>
            <a:ext cx="2172303" cy="41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599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4DAC86C09CFC4CA1AC2AE5ADA3E7F1" ma:contentTypeVersion="14" ma:contentTypeDescription="Create a new document." ma:contentTypeScope="" ma:versionID="220928e7886e0b8e4ee7d5a87c22f97f">
  <xsd:schema xmlns:xsd="http://www.w3.org/2001/XMLSchema" xmlns:xs="http://www.w3.org/2001/XMLSchema" xmlns:p="http://schemas.microsoft.com/office/2006/metadata/properties" xmlns:ns3="6c2f2e10-04d7-48d0-bf3c-c6a751a46eaf" xmlns:ns4="393d8473-8bdf-4873-8773-2a0e9664245f" targetNamespace="http://schemas.microsoft.com/office/2006/metadata/properties" ma:root="true" ma:fieldsID="4a9af0ca97b6cba1e95f3bf5074d244c" ns3:_="" ns4:_="">
    <xsd:import namespace="6c2f2e10-04d7-48d0-bf3c-c6a751a46eaf"/>
    <xsd:import namespace="393d8473-8bdf-4873-8773-2a0e966424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f2e10-04d7-48d0-bf3c-c6a751a46e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3d8473-8bdf-4873-8773-2a0e9664245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363537-0336-4EAD-AB00-ECEB065887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2f2e10-04d7-48d0-bf3c-c6a751a46eaf"/>
    <ds:schemaRef ds:uri="393d8473-8bdf-4873-8773-2a0e96642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BC9B29-5909-476E-9D73-94D3661A807D}">
  <ds:schemaRefs>
    <ds:schemaRef ds:uri="http://schemas.microsoft.com/sharepoint/v3/contenttype/forms"/>
  </ds:schemaRefs>
</ds:datastoreItem>
</file>

<file path=customXml/itemProps3.xml><?xml version="1.0" encoding="utf-8"?>
<ds:datastoreItem xmlns:ds="http://schemas.openxmlformats.org/officeDocument/2006/customXml" ds:itemID="{8399F37C-47C3-4565-B979-DE7DE03EEC6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93d8473-8bdf-4873-8773-2a0e9664245f"/>
    <ds:schemaRef ds:uri="http://purl.org/dc/terms/"/>
    <ds:schemaRef ds:uri="6c2f2e10-04d7-48d0-bf3c-c6a751a46eaf"/>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TotalTime>
  <Words>448</Words>
  <Application>Microsoft Office PowerPoint</Application>
  <PresentationFormat>Widescreen</PresentationFormat>
  <Paragraphs>59</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Maiandra GD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Oaks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Abberley</dc:creator>
  <cp:lastModifiedBy>Emily Abberley</cp:lastModifiedBy>
  <cp:revision>2</cp:revision>
  <dcterms:created xsi:type="dcterms:W3CDTF">2022-06-16T08:39:22Z</dcterms:created>
  <dcterms:modified xsi:type="dcterms:W3CDTF">2022-06-16T08:48:00Z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0x010100F74DAC86C09CFC4CA1AC2AE5ADA3E7F1</vt:lpwstr>
  </property>
</Properties>
</file>