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0" r:id="rId8"/>
    <p:sldId id="261" r:id="rId9"/>
    <p:sldId id="262" r:id="rId10"/>
    <p:sldId id="263" r:id="rId11"/>
    <p:sldId id="264" r:id="rId12"/>
    <p:sldId id="265" r:id="rId13"/>
    <p:sldId id="266" r:id="rId14"/>
    <p:sldId id="26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3" autoAdjust="0"/>
  </p:normalViewPr>
  <p:slideViewPr>
    <p:cSldViewPr>
      <p:cViewPr varScale="1">
        <p:scale>
          <a:sx n="121" d="100"/>
          <a:sy n="121" d="100"/>
        </p:scale>
        <p:origin x="131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45348-8F11-47C9-B7FD-7B5532747B68}" type="datetimeFigureOut">
              <a:rPr lang="en-GB" smtClean="0"/>
              <a:t>22/03/2022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52F7D-E705-4B99-9829-6692DC82CDF1}" type="slidenum">
              <a:rPr lang="en-GB" smtClean="0"/>
              <a:t>‹#›</a:t>
            </a:fld>
            <a:endParaRPr lang="en-GB"/>
          </a:p>
        </p:txBody>
      </p:sp>
    </p:spTree>
    <p:extLst>
      <p:ext uri="{BB962C8B-B14F-4D97-AF65-F5344CB8AC3E}">
        <p14:creationId xmlns:p14="http://schemas.microsoft.com/office/powerpoint/2010/main" val="243052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cdi.net/New-Career-Development-Framewor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3938370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could.com/buzz-quiz/"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ncw2020.co.uk/activiti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w2020.co.uk/ncw-champion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ncw2020.co.uk/activities/" TargetMode="External"/><Relationship Id="rId4" Type="http://schemas.openxmlformats.org/officeDocument/2006/relationships/hyperlink" Target="https://www.bbc.co.uk/newsroun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cw2020.co.uk/activiti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jobcentreguide.co.uk/career-sites/15/cv-preparation-advice" TargetMode="External"/><Relationship Id="rId5" Type="http://schemas.openxmlformats.org/officeDocument/2006/relationships/hyperlink" Target="https://ncw2020.co.uk/booklets-guides/" TargetMode="External"/><Relationship Id="rId4" Type="http://schemas.openxmlformats.org/officeDocument/2006/relationships/hyperlink" Target="https://ncw2022.co.uk/"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cw2020.co.uk/booklets-guid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ncw2020.co.uk/activities/" TargetMode="External"/><Relationship Id="rId5" Type="http://schemas.openxmlformats.org/officeDocument/2006/relationships/hyperlink" Target="https://www.bbc.co.uk/newsround" TargetMode="External"/><Relationship Id="rId4" Type="http://schemas.openxmlformats.org/officeDocument/2006/relationships/hyperlink" Target="https://www.thersa.org/video/anim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need to actively develop our careers to make the best of them. The process of career development takes skill, knowledge and the</a:t>
            </a:r>
            <a:r>
              <a:rPr lang="en-GB" baseline="0" dirty="0"/>
              <a:t> right attitude. We all need to work on our career development skills throughout our lives. (definition taken from CDI career development framework) </a:t>
            </a:r>
            <a:r>
              <a:rPr lang="en-US" dirty="0">
                <a:hlinkClick r:id="rId3"/>
              </a:rPr>
              <a:t>New Career Development Framework (thecdi.net)</a:t>
            </a:r>
            <a:endParaRPr lang="en-US" dirty="0"/>
          </a:p>
        </p:txBody>
      </p:sp>
      <p:sp>
        <p:nvSpPr>
          <p:cNvPr id="4" name="Slide Number Placeholder 3"/>
          <p:cNvSpPr>
            <a:spLocks noGrp="1"/>
          </p:cNvSpPr>
          <p:nvPr>
            <p:ph type="sldNum" sz="quarter" idx="5"/>
          </p:nvPr>
        </p:nvSpPr>
        <p:spPr/>
        <p:txBody>
          <a:bodyPr/>
          <a:lstStyle/>
          <a:p>
            <a:fld id="{FA552F7D-E705-4B99-9829-6692DC82CDF1}" type="slidenum">
              <a:rPr lang="en-GB" smtClean="0"/>
              <a:t>2</a:t>
            </a:fld>
            <a:endParaRPr lang="en-GB"/>
          </a:p>
        </p:txBody>
      </p:sp>
    </p:spTree>
    <p:extLst>
      <p:ext uri="{BB962C8B-B14F-4D97-AF65-F5344CB8AC3E}">
        <p14:creationId xmlns:p14="http://schemas.microsoft.com/office/powerpoint/2010/main" val="71994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https://vimeo.com/393837020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minutes length</a:t>
            </a:r>
          </a:p>
        </p:txBody>
      </p:sp>
      <p:sp>
        <p:nvSpPr>
          <p:cNvPr id="4" name="Slide Number Placeholder 3"/>
          <p:cNvSpPr>
            <a:spLocks noGrp="1"/>
          </p:cNvSpPr>
          <p:nvPr>
            <p:ph type="sldNum" sz="quarter" idx="5"/>
          </p:nvPr>
        </p:nvSpPr>
        <p:spPr/>
        <p:txBody>
          <a:bodyPr/>
          <a:lstStyle/>
          <a:p>
            <a:fld id="{FA552F7D-E705-4B99-9829-6692DC82CDF1}" type="slidenum">
              <a:rPr lang="en-GB" smtClean="0"/>
              <a:t>4</a:t>
            </a:fld>
            <a:endParaRPr lang="en-GB"/>
          </a:p>
        </p:txBody>
      </p:sp>
    </p:spTree>
    <p:extLst>
      <p:ext uri="{BB962C8B-B14F-4D97-AF65-F5344CB8AC3E}">
        <p14:creationId xmlns:p14="http://schemas.microsoft.com/office/powerpoint/2010/main" val="128761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Personality quiz available from </a:t>
            </a:r>
            <a:r>
              <a:rPr lang="en-US" dirty="0">
                <a:hlinkClick r:id="rId3"/>
              </a:rPr>
              <a:t>Buzz quiz – </a:t>
            </a:r>
            <a:r>
              <a:rPr lang="en-US" dirty="0" err="1">
                <a:hlinkClick r:id="rId3"/>
              </a:rPr>
              <a:t>icould</a:t>
            </a:r>
            <a:endParaRPr lang="en-US" dirty="0"/>
          </a:p>
          <a:p>
            <a:r>
              <a:rPr lang="en-GB" dirty="0"/>
              <a:t>Helpful NCW resources: Launch Yourself</a:t>
            </a:r>
            <a:r>
              <a:rPr lang="en-GB" baseline="0" dirty="0"/>
              <a:t>; Who Are We? </a:t>
            </a:r>
            <a:r>
              <a:rPr lang="en-US" dirty="0">
                <a:hlinkClick r:id="rId4"/>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7</a:t>
            </a:fld>
            <a:endParaRPr lang="en-GB"/>
          </a:p>
        </p:txBody>
      </p:sp>
    </p:spTree>
    <p:extLst>
      <p:ext uri="{BB962C8B-B14F-4D97-AF65-F5344CB8AC3E}">
        <p14:creationId xmlns:p14="http://schemas.microsoft.com/office/powerpoint/2010/main" val="289718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opportunities for students</a:t>
            </a:r>
            <a:r>
              <a:rPr lang="en-GB" baseline="0" dirty="0"/>
              <a:t> to participate in the life of the school. Consider the NCW Champion program with resources for careers champions in school </a:t>
            </a:r>
            <a:r>
              <a:rPr lang="en-US" dirty="0">
                <a:hlinkClick r:id="rId3"/>
              </a:rPr>
              <a:t>NCW Champions (ncw2020.co.uk)</a:t>
            </a:r>
            <a:endParaRPr lang="en-US" dirty="0"/>
          </a:p>
          <a:p>
            <a:r>
              <a:rPr lang="en-GB" dirty="0"/>
              <a:t>Find</a:t>
            </a:r>
            <a:r>
              <a:rPr lang="en-GB" baseline="0" dirty="0"/>
              <a:t> a slot for</a:t>
            </a:r>
            <a:r>
              <a:rPr lang="en-GB" dirty="0"/>
              <a:t> watching the news in form time </a:t>
            </a:r>
            <a:r>
              <a:rPr lang="en-US" dirty="0">
                <a:hlinkClick r:id="rId4"/>
              </a:rPr>
              <a:t>Home - CBBC </a:t>
            </a:r>
            <a:r>
              <a:rPr lang="en-US" dirty="0" err="1">
                <a:hlinkClick r:id="rId4"/>
              </a:rPr>
              <a:t>Newsround</a:t>
            </a:r>
            <a:endParaRPr lang="en-US" dirty="0"/>
          </a:p>
          <a:p>
            <a:r>
              <a:rPr lang="en-GB" dirty="0"/>
              <a:t>Helpful NCW resources: Launch Yourself</a:t>
            </a:r>
            <a:r>
              <a:rPr lang="en-GB" baseline="0" dirty="0"/>
              <a:t>; Who Are We? </a:t>
            </a:r>
            <a:r>
              <a:rPr lang="en-US" dirty="0">
                <a:hlinkClick r:id="rId5"/>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8</a:t>
            </a:fld>
            <a:endParaRPr lang="en-GB"/>
          </a:p>
        </p:txBody>
      </p:sp>
    </p:spTree>
    <p:extLst>
      <p:ext uri="{BB962C8B-B14F-4D97-AF65-F5344CB8AC3E}">
        <p14:creationId xmlns:p14="http://schemas.microsoft.com/office/powerpoint/2010/main" val="13206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the Skills Suitcase Activities </a:t>
            </a:r>
            <a:r>
              <a:rPr lang="en-US" dirty="0">
                <a:hlinkClick r:id="rId3"/>
              </a:rPr>
              <a:t>#NCW2020 One Stop Shop</a:t>
            </a:r>
            <a:endParaRPr lang="en-US" dirty="0"/>
          </a:p>
          <a:p>
            <a:r>
              <a:rPr lang="en-GB" dirty="0"/>
              <a:t>Explore</a:t>
            </a:r>
            <a:r>
              <a:rPr lang="en-GB" baseline="0" dirty="0"/>
              <a:t> the Virtual Careers Fair </a:t>
            </a:r>
            <a:r>
              <a:rPr lang="en-US" dirty="0">
                <a:hlinkClick r:id="rId4"/>
              </a:rPr>
              <a:t>Welcome - 2022 NCW Virtual Careers Fair (ncw2022.co.uk)</a:t>
            </a:r>
            <a:r>
              <a:rPr lang="en-GB" baseline="0" dirty="0"/>
              <a:t> and use the Treasure Hunt Sheets as a guide.</a:t>
            </a:r>
          </a:p>
          <a:p>
            <a:r>
              <a:rPr lang="en-GB" baseline="0" dirty="0"/>
              <a:t>For Options information check out The Parents Guide to Careers </a:t>
            </a:r>
            <a:r>
              <a:rPr lang="en-US" dirty="0">
                <a:hlinkClick r:id="rId5"/>
              </a:rPr>
              <a:t>#NCW2020 One Stop Shop</a:t>
            </a:r>
            <a:endParaRPr lang="en-GB" baseline="0" dirty="0"/>
          </a:p>
          <a:p>
            <a:r>
              <a:rPr lang="en-US" dirty="0">
                <a:hlinkClick r:id="rId6"/>
              </a:rPr>
              <a:t>CV Preparation &amp; Advice (jobcentreguide.co.uk)</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9</a:t>
            </a:fld>
            <a:endParaRPr lang="en-GB"/>
          </a:p>
        </p:txBody>
      </p:sp>
    </p:spTree>
    <p:extLst>
      <p:ext uri="{BB962C8B-B14F-4D97-AF65-F5344CB8AC3E}">
        <p14:creationId xmlns:p14="http://schemas.microsoft.com/office/powerpoint/2010/main" val="24253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a:t>
            </a:r>
            <a:r>
              <a:rPr lang="en-GB" baseline="0" dirty="0"/>
              <a:t> and virtual work experience is becoming increasingly accessible. Look at The Parents Guide to Careers for a full listing </a:t>
            </a:r>
            <a:r>
              <a:rPr lang="en-US" dirty="0">
                <a:hlinkClick r:id="rId3"/>
              </a:rPr>
              <a:t>#NCW2020 One Stop Shop</a:t>
            </a:r>
            <a:r>
              <a:rPr lang="en-US" dirty="0"/>
              <a:t> The RSA has</a:t>
            </a:r>
            <a:r>
              <a:rPr lang="en-US" baseline="0" dirty="0"/>
              <a:t> a series of short animations about topics that will make young people think about what good work is and society </a:t>
            </a:r>
            <a:r>
              <a:rPr lang="en-US" dirty="0">
                <a:hlinkClick r:id="rId4"/>
              </a:rPr>
              <a:t>RSA Animations - RSA (thersa.org)</a:t>
            </a:r>
            <a:endParaRPr lang="en-US" dirty="0"/>
          </a:p>
          <a:p>
            <a:r>
              <a:rPr lang="en-GB" dirty="0"/>
              <a:t>Find</a:t>
            </a:r>
            <a:r>
              <a:rPr lang="en-GB" baseline="0" dirty="0"/>
              <a:t> a slot for</a:t>
            </a:r>
            <a:r>
              <a:rPr lang="en-GB" dirty="0"/>
              <a:t> watching the news in form time </a:t>
            </a:r>
            <a:r>
              <a:rPr lang="en-US" dirty="0">
                <a:hlinkClick r:id="rId5"/>
              </a:rPr>
              <a:t>Home - CBBC </a:t>
            </a:r>
            <a:r>
              <a:rPr lang="en-US" dirty="0" err="1">
                <a:hlinkClick r:id="rId5"/>
              </a:rPr>
              <a:t>Newsround</a:t>
            </a:r>
            <a:endParaRPr lang="en-US" dirty="0"/>
          </a:p>
          <a:p>
            <a:r>
              <a:rPr lang="en-GB" dirty="0"/>
              <a:t>Helpful NCW resources: Launch Yourself</a:t>
            </a:r>
            <a:r>
              <a:rPr lang="en-GB" baseline="0" dirty="0"/>
              <a:t>; Who Are We? </a:t>
            </a:r>
            <a:r>
              <a:rPr lang="en-US" dirty="0">
                <a:hlinkClick r:id="rId6"/>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10</a:t>
            </a:fld>
            <a:endParaRPr lang="en-GB"/>
          </a:p>
        </p:txBody>
      </p:sp>
    </p:spTree>
    <p:extLst>
      <p:ext uri="{BB962C8B-B14F-4D97-AF65-F5344CB8AC3E}">
        <p14:creationId xmlns:p14="http://schemas.microsoft.com/office/powerpoint/2010/main" val="423470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683568" y="2914650"/>
            <a:ext cx="7776864" cy="13144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88500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94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0352" y="699541"/>
            <a:ext cx="1224136" cy="37444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512" y="699541"/>
            <a:ext cx="7488832" cy="37444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605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693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6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6338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7504" y="1200151"/>
            <a:ext cx="4388296" cy="3315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316288" cy="3315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559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7504" y="1151335"/>
            <a:ext cx="4389884"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7504" y="1631156"/>
            <a:ext cx="438988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319462"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31946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89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6388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7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1551"/>
            <a:ext cx="3008313" cy="648072"/>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71550"/>
            <a:ext cx="5111750" cy="3724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419623"/>
            <a:ext cx="3008313" cy="30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3267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04" y="3600450"/>
            <a:ext cx="8855968"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07504" y="699541"/>
            <a:ext cx="8855968" cy="28461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7504" y="4025503"/>
            <a:ext cx="8855968" cy="4184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348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823EA4-A9A1-4003-B47B-4EBBF63D1C1C}" type="datetimeFigureOut">
              <a:rPr lang="en-GB" smtClean="0"/>
              <a:t>22/03/2022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F0C472-2781-4E96-900E-BD3DBA194CC7}" type="slidenum">
              <a:rPr lang="en-GB" smtClean="0"/>
              <a:t>‹#›</a:t>
            </a:fld>
            <a:endParaRPr lang="en-GB"/>
          </a:p>
        </p:txBody>
      </p:sp>
      <p:pic>
        <p:nvPicPr>
          <p:cNvPr id="8" name="Picture 7">
            <a:extLst>
              <a:ext uri="{FF2B5EF4-FFF2-40B4-BE49-F238E27FC236}">
                <a16:creationId xmlns:a16="http://schemas.microsoft.com/office/drawing/2014/main" id="{EB35A97C-B4AD-CF49-948A-4031A28EBD95}"/>
              </a:ext>
            </a:extLst>
          </p:cNvPr>
          <p:cNvPicPr>
            <a:picLocks noChangeAspect="1"/>
          </p:cNvPicPr>
          <p:nvPr userDrawn="1"/>
        </p:nvPicPr>
        <p:blipFill rotWithShape="1">
          <a:blip r:embed="rId13"/>
          <a:srcRect b="89725"/>
          <a:stretch/>
        </p:blipFill>
        <p:spPr>
          <a:xfrm>
            <a:off x="0" y="0"/>
            <a:ext cx="9144000" cy="650469"/>
          </a:xfrm>
          <a:prstGeom prst="rect">
            <a:avLst/>
          </a:prstGeom>
        </p:spPr>
      </p:pic>
      <p:pic>
        <p:nvPicPr>
          <p:cNvPr id="9" name="Picture 8">
            <a:extLst>
              <a:ext uri="{FF2B5EF4-FFF2-40B4-BE49-F238E27FC236}">
                <a16:creationId xmlns:a16="http://schemas.microsoft.com/office/drawing/2014/main" id="{EB35A97C-B4AD-CF49-948A-4031A28EBD95}"/>
              </a:ext>
            </a:extLst>
          </p:cNvPr>
          <p:cNvPicPr>
            <a:picLocks noChangeAspect="1"/>
          </p:cNvPicPr>
          <p:nvPr userDrawn="1"/>
        </p:nvPicPr>
        <p:blipFill rotWithShape="1">
          <a:blip r:embed="rId13"/>
          <a:srcRect t="87339"/>
          <a:stretch/>
        </p:blipFill>
        <p:spPr>
          <a:xfrm>
            <a:off x="-1" y="4342028"/>
            <a:ext cx="9144000" cy="801472"/>
          </a:xfrm>
          <a:prstGeom prst="rect">
            <a:avLst/>
          </a:prstGeom>
        </p:spPr>
      </p:pic>
      <p:sp>
        <p:nvSpPr>
          <p:cNvPr id="10" name="Rectangle 9"/>
          <p:cNvSpPr/>
          <p:nvPr userDrawn="1"/>
        </p:nvSpPr>
        <p:spPr>
          <a:xfrm>
            <a:off x="179512" y="4342028"/>
            <a:ext cx="2578671" cy="60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rot="21438779">
            <a:off x="2635268" y="4307851"/>
            <a:ext cx="2470235" cy="37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107504" y="1200151"/>
            <a:ext cx="8856984" cy="3296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107504" y="555525"/>
            <a:ext cx="8856984" cy="50770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Rectangle 6">
            <a:extLst>
              <a:ext uri="{FF2B5EF4-FFF2-40B4-BE49-F238E27FC236}">
                <a16:creationId xmlns:a16="http://schemas.microsoft.com/office/drawing/2014/main" id="{31347692-633B-42D8-9DEF-162F12794CCF}"/>
              </a:ext>
            </a:extLst>
          </p:cNvPr>
          <p:cNvSpPr/>
          <p:nvPr userDrawn="1"/>
        </p:nvSpPr>
        <p:spPr>
          <a:xfrm>
            <a:off x="8034869" y="358957"/>
            <a:ext cx="658416" cy="113630"/>
          </a:xfrm>
          <a:prstGeom prst="rect">
            <a:avLst/>
          </a:prstGeom>
          <a:solidFill>
            <a:schemeClr val="bg1"/>
          </a:solidFill>
        </p:spPr>
        <p:txBody>
          <a:bodyPr wrap="none" rtlCol="0" anchor="ctr">
            <a:spAutoFit/>
          </a:bodyPr>
          <a:lstStyle/>
          <a:p>
            <a:pPr algn="ctr"/>
            <a:endParaRPr lang="en-GB"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26974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accent3">
              <a:lumMod val="75000"/>
            </a:schemeClr>
          </a:solidFill>
          <a:latin typeface="Comforta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39383702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w2022.co.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23528" y="735286"/>
            <a:ext cx="2160240" cy="3564655"/>
          </a:xfrm>
        </p:spPr>
        <p:txBody>
          <a:bodyPr>
            <a:noAutofit/>
          </a:bodyPr>
          <a:lstStyle/>
          <a:p>
            <a:pPr algn="r"/>
            <a:r>
              <a:rPr lang="en-GB" sz="4000" dirty="0"/>
              <a:t>National Careers Week 2022</a:t>
            </a:r>
          </a:p>
        </p:txBody>
      </p:sp>
      <p:pic>
        <p:nvPicPr>
          <p:cNvPr id="4" name="Content Placeholder 3" descr="20220131_154915.jpg">
            <a:extLst>
              <a:ext uri="{FF2B5EF4-FFF2-40B4-BE49-F238E27FC236}">
                <a16:creationId xmlns:a16="http://schemas.microsoft.com/office/drawing/2014/main" id="{A7C3405B-A7E6-47E5-9479-D3B451AC26AD}"/>
              </a:ext>
            </a:extLst>
          </p:cNvPr>
          <p:cNvPicPr>
            <a:picLocks noChangeAspect="1"/>
          </p:cNvPicPr>
          <p:nvPr/>
        </p:nvPicPr>
        <p:blipFill>
          <a:blip r:embed="rId2" cstate="print"/>
          <a:stretch>
            <a:fillRect/>
          </a:stretch>
        </p:blipFill>
        <p:spPr>
          <a:xfrm>
            <a:off x="2587502" y="735286"/>
            <a:ext cx="6337166" cy="3564656"/>
          </a:xfrm>
          <a:prstGeom prst="rect">
            <a:avLst/>
          </a:prstGeom>
        </p:spPr>
      </p:pic>
    </p:spTree>
    <p:extLst>
      <p:ext uri="{BB962C8B-B14F-4D97-AF65-F5344CB8AC3E}">
        <p14:creationId xmlns:p14="http://schemas.microsoft.com/office/powerpoint/2010/main" val="363932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KS4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C000"/>
                </a:solidFill>
              </a:rPr>
              <a:t>Look for opportunities to gain experience</a:t>
            </a:r>
          </a:p>
          <a:p>
            <a:r>
              <a:rPr lang="en-US" sz="1600" dirty="0">
                <a:solidFill>
                  <a:schemeClr val="tx1"/>
                </a:solidFill>
              </a:rPr>
              <a:t>Experience of work will help you to develop skills. A part time job or volunteering is a great way to gain work experience. There are also virtual work experience schemes which school can direct you to.</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7030A0"/>
                </a:solidFill>
              </a:rPr>
              <a:t>Be mindful of your community</a:t>
            </a:r>
          </a:p>
          <a:p>
            <a:r>
              <a:rPr lang="en-US" sz="1600" dirty="0">
                <a:solidFill>
                  <a:schemeClr val="tx1"/>
                </a:solidFill>
              </a:rPr>
              <a:t>Look to help others to achieve. Your family, your friends and your school can all benefit from your time and your attention. Involve them in what you want to achieve and be involved in helping them.</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3399"/>
                </a:solidFill>
              </a:rPr>
              <a:t>Learn about the issues that shape your world</a:t>
            </a:r>
          </a:p>
          <a:p>
            <a:r>
              <a:rPr lang="en-US" sz="1600" dirty="0">
                <a:solidFill>
                  <a:schemeClr val="tx1"/>
                </a:solidFill>
              </a:rPr>
              <a:t>There are some </a:t>
            </a:r>
            <a:r>
              <a:rPr lang="en-US" sz="1600" dirty="0" err="1">
                <a:solidFill>
                  <a:schemeClr val="tx1"/>
                </a:solidFill>
              </a:rPr>
              <a:t>organisations</a:t>
            </a:r>
            <a:r>
              <a:rPr lang="en-US" sz="1600" dirty="0">
                <a:solidFill>
                  <a:schemeClr val="tx1"/>
                </a:solidFill>
              </a:rPr>
              <a:t> and companies that understand they have the power to do good work and look after their work force. Learn about how society works, </a:t>
            </a:r>
            <a:r>
              <a:rPr lang="en-US" sz="1600" dirty="0" err="1">
                <a:solidFill>
                  <a:schemeClr val="tx1"/>
                </a:solidFill>
              </a:rPr>
              <a:t>globalisation</a:t>
            </a:r>
            <a:r>
              <a:rPr lang="en-US" sz="1600" dirty="0">
                <a:solidFill>
                  <a:schemeClr val="tx1"/>
                </a:solidFill>
              </a:rPr>
              <a:t>, ethics and ethical </a:t>
            </a:r>
            <a:r>
              <a:rPr lang="en-US" sz="1600" dirty="0" err="1">
                <a:solidFill>
                  <a:schemeClr val="tx1"/>
                </a:solidFill>
              </a:rPr>
              <a:t>behaviour</a:t>
            </a:r>
            <a:r>
              <a:rPr lang="en-US" sz="1600" dirty="0">
                <a:solidFill>
                  <a:schemeClr val="tx1"/>
                </a:solidFill>
              </a:rPr>
              <a:t>. </a:t>
            </a:r>
          </a:p>
        </p:txBody>
      </p:sp>
    </p:spTree>
    <p:extLst>
      <p:ext uri="{BB962C8B-B14F-4D97-AF65-F5344CB8AC3E}">
        <p14:creationId xmlns:p14="http://schemas.microsoft.com/office/powerpoint/2010/main" val="343927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266F10-FD21-4F92-8ED2-84D9E47ADC17}"/>
              </a:ext>
            </a:extLst>
          </p:cNvPr>
          <p:cNvSpPr>
            <a:spLocks noGrp="1"/>
          </p:cNvSpPr>
          <p:nvPr>
            <p:ph type="ctrTitle"/>
          </p:nvPr>
        </p:nvSpPr>
        <p:spPr/>
        <p:txBody>
          <a:bodyPr/>
          <a:lstStyle/>
          <a:p>
            <a:endParaRPr lang="en-GB"/>
          </a:p>
        </p:txBody>
      </p:sp>
      <p:sp>
        <p:nvSpPr>
          <p:cNvPr id="7" name="Rectangle 6">
            <a:extLst>
              <a:ext uri="{FF2B5EF4-FFF2-40B4-BE49-F238E27FC236}">
                <a16:creationId xmlns:a16="http://schemas.microsoft.com/office/drawing/2014/main" id="{9C4FA6C2-15D9-4890-BBA2-18AA0F22F3DF}"/>
              </a:ext>
            </a:extLst>
          </p:cNvPr>
          <p:cNvSpPr/>
          <p:nvPr/>
        </p:nvSpPr>
        <p:spPr>
          <a:xfrm>
            <a:off x="0" y="0"/>
            <a:ext cx="9144000" cy="5143500"/>
          </a:xfrm>
          <a:prstGeom prst="rect">
            <a:avLst/>
          </a:prstGeom>
          <a:solidFill>
            <a:schemeClr val="bg1"/>
          </a:solidFill>
        </p:spPr>
        <p:txBody>
          <a:bodyPr wrap="square" rtlCol="0" anchor="ctr">
            <a:spAutoFit/>
          </a:bodyPr>
          <a:lstStyle/>
          <a:p>
            <a:pPr algn="ctr"/>
            <a:endParaRPr lang="en-GB" dirty="0">
              <a:latin typeface="Open Sans" pitchFamily="34" charset="0"/>
              <a:ea typeface="Open Sans" pitchFamily="34" charset="0"/>
              <a:cs typeface="Open Sans" pitchFamily="34" charset="0"/>
            </a:endParaRPr>
          </a:p>
        </p:txBody>
      </p:sp>
      <p:pic>
        <p:nvPicPr>
          <p:cNvPr id="5" name="Content Placeholder 3">
            <a:extLst>
              <a:ext uri="{FF2B5EF4-FFF2-40B4-BE49-F238E27FC236}">
                <a16:creationId xmlns:a16="http://schemas.microsoft.com/office/drawing/2014/main" id="{600C3949-2E85-418A-AA9C-697DA83B1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11671"/>
            <a:ext cx="7487213" cy="4492327"/>
          </a:xfrm>
          <a:prstGeom prst="rect">
            <a:avLst/>
          </a:prstGeom>
        </p:spPr>
      </p:pic>
    </p:spTree>
    <p:extLst>
      <p:ext uri="{BB962C8B-B14F-4D97-AF65-F5344CB8AC3E}">
        <p14:creationId xmlns:p14="http://schemas.microsoft.com/office/powerpoint/2010/main" val="66061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23528" y="735286"/>
            <a:ext cx="2160240" cy="3564655"/>
          </a:xfrm>
        </p:spPr>
        <p:txBody>
          <a:bodyPr>
            <a:noAutofit/>
          </a:bodyPr>
          <a:lstStyle/>
          <a:p>
            <a:pPr algn="r"/>
            <a:r>
              <a:rPr lang="en-US" sz="2800" b="1" dirty="0"/>
              <a:t>‘Career’ </a:t>
            </a:r>
            <a:r>
              <a:rPr lang="en-US" sz="2800" dirty="0"/>
              <a:t>describes our journey through life, learning and work. </a:t>
            </a:r>
          </a:p>
        </p:txBody>
      </p:sp>
      <p:pic>
        <p:nvPicPr>
          <p:cNvPr id="6" name="Picture 2" descr="C:\Users\farhe\AppData\Local\Microsoft\Windows\INetCache\IE\7N3MP8Y3\kozzi-Your_Journey_Starts_Here_Concept-1813x1158[1].jpg">
            <a:extLst>
              <a:ext uri="{FF2B5EF4-FFF2-40B4-BE49-F238E27FC236}">
                <a16:creationId xmlns:a16="http://schemas.microsoft.com/office/drawing/2014/main" id="{5A516AC3-63E2-4935-8314-2800EA93D43F}"/>
              </a:ext>
            </a:extLst>
          </p:cNvPr>
          <p:cNvPicPr>
            <a:picLocks noChangeAspect="1" noChangeArrowheads="1"/>
          </p:cNvPicPr>
          <p:nvPr/>
        </p:nvPicPr>
        <p:blipFill rotWithShape="1">
          <a:blip r:embed="rId3" cstate="print"/>
          <a:srcRect b="2073"/>
          <a:stretch/>
        </p:blipFill>
        <p:spPr bwMode="auto">
          <a:xfrm>
            <a:off x="2587502" y="735286"/>
            <a:ext cx="6337166" cy="3564655"/>
          </a:xfrm>
          <a:prstGeom prst="rect">
            <a:avLst/>
          </a:prstGeom>
          <a:noFill/>
        </p:spPr>
      </p:pic>
    </p:spTree>
    <p:extLst>
      <p:ext uri="{BB962C8B-B14F-4D97-AF65-F5344CB8AC3E}">
        <p14:creationId xmlns:p14="http://schemas.microsoft.com/office/powerpoint/2010/main" val="298898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459B-7B76-4B12-9DCC-B0B43C6281DE}"/>
              </a:ext>
            </a:extLst>
          </p:cNvPr>
          <p:cNvSpPr>
            <a:spLocks noGrp="1"/>
          </p:cNvSpPr>
          <p:nvPr>
            <p:ph type="title"/>
          </p:nvPr>
        </p:nvSpPr>
        <p:spPr/>
        <p:txBody>
          <a:bodyPr>
            <a:normAutofit fontScale="90000"/>
          </a:bodyPr>
          <a:lstStyle/>
          <a:p>
            <a:r>
              <a:rPr lang="en-GB" dirty="0"/>
              <a:t>What is National Careers Week?</a:t>
            </a:r>
          </a:p>
        </p:txBody>
      </p:sp>
      <p:sp>
        <p:nvSpPr>
          <p:cNvPr id="3" name="Content Placeholder 2">
            <a:extLst>
              <a:ext uri="{FF2B5EF4-FFF2-40B4-BE49-F238E27FC236}">
                <a16:creationId xmlns:a16="http://schemas.microsoft.com/office/drawing/2014/main" id="{26C3350F-A5C3-4A67-B44D-C03FB46B19B8}"/>
              </a:ext>
            </a:extLst>
          </p:cNvPr>
          <p:cNvSpPr>
            <a:spLocks noGrp="1"/>
          </p:cNvSpPr>
          <p:nvPr>
            <p:ph idx="1"/>
          </p:nvPr>
        </p:nvSpPr>
        <p:spPr/>
        <p:txBody>
          <a:bodyPr>
            <a:normAutofit/>
          </a:bodyPr>
          <a:lstStyle/>
          <a:p>
            <a:r>
              <a:rPr lang="en-US" sz="2800" dirty="0"/>
              <a:t>It’s a chance to focus on careers guidance and education</a:t>
            </a:r>
          </a:p>
          <a:p>
            <a:r>
              <a:rPr lang="en-US" sz="2800" dirty="0"/>
              <a:t>It helps you to understand, </a:t>
            </a:r>
            <a:r>
              <a:rPr lang="en-US" sz="2800" dirty="0" err="1"/>
              <a:t>realise</a:t>
            </a:r>
            <a:r>
              <a:rPr lang="en-US" sz="2800" dirty="0"/>
              <a:t> and fulfill your career goals</a:t>
            </a:r>
          </a:p>
          <a:p>
            <a:r>
              <a:rPr lang="en-US" sz="2800" dirty="0"/>
              <a:t>It helps you to feel confident about the future and focused on what you need to do now </a:t>
            </a:r>
          </a:p>
        </p:txBody>
      </p:sp>
    </p:spTree>
    <p:extLst>
      <p:ext uri="{BB962C8B-B14F-4D97-AF65-F5344CB8AC3E}">
        <p14:creationId xmlns:p14="http://schemas.microsoft.com/office/powerpoint/2010/main" val="17093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65109" y="735287"/>
            <a:ext cx="3414803" cy="2916584"/>
          </a:xfrm>
        </p:spPr>
        <p:txBody>
          <a:bodyPr anchor="ctr">
            <a:noAutofit/>
          </a:bodyPr>
          <a:lstStyle/>
          <a:p>
            <a:pPr algn="r"/>
            <a:r>
              <a:rPr lang="en-US" sz="4000" dirty="0"/>
              <a:t>How do you feel when you think about your future?</a:t>
            </a:r>
          </a:p>
        </p:txBody>
      </p:sp>
      <p:pic>
        <p:nvPicPr>
          <p:cNvPr id="3" name="Picture 2">
            <a:hlinkClick r:id="rId3"/>
            <a:extLst>
              <a:ext uri="{FF2B5EF4-FFF2-40B4-BE49-F238E27FC236}">
                <a16:creationId xmlns:a16="http://schemas.microsoft.com/office/drawing/2014/main" id="{FE2C182E-707F-4D83-8F7D-747218B83651}"/>
              </a:ext>
            </a:extLst>
          </p:cNvPr>
          <p:cNvPicPr>
            <a:picLocks noChangeAspect="1"/>
          </p:cNvPicPr>
          <p:nvPr/>
        </p:nvPicPr>
        <p:blipFill>
          <a:blip r:embed="rId4"/>
          <a:stretch>
            <a:fillRect/>
          </a:stretch>
        </p:blipFill>
        <p:spPr>
          <a:xfrm>
            <a:off x="3995936" y="735286"/>
            <a:ext cx="4782955" cy="3706918"/>
          </a:xfrm>
          <a:prstGeom prst="rect">
            <a:avLst/>
          </a:prstGeom>
        </p:spPr>
      </p:pic>
      <p:sp>
        <p:nvSpPr>
          <p:cNvPr id="7" name="TextBox 6">
            <a:extLst>
              <a:ext uri="{FF2B5EF4-FFF2-40B4-BE49-F238E27FC236}">
                <a16:creationId xmlns:a16="http://schemas.microsoft.com/office/drawing/2014/main" id="{2E259ECD-5A11-44EA-BB15-ACE4F1C573DE}"/>
              </a:ext>
            </a:extLst>
          </p:cNvPr>
          <p:cNvSpPr txBox="1"/>
          <p:nvPr/>
        </p:nvSpPr>
        <p:spPr>
          <a:xfrm>
            <a:off x="36661" y="4774282"/>
            <a:ext cx="2812829" cy="307777"/>
          </a:xfrm>
          <a:prstGeom prst="rect">
            <a:avLst/>
          </a:prstGeom>
          <a:noFill/>
        </p:spPr>
        <p:txBody>
          <a:bodyPr wrap="square">
            <a:spAutoFit/>
          </a:bodyPr>
          <a:lstStyle/>
          <a:p>
            <a:pPr>
              <a:buNone/>
            </a:pPr>
            <a:r>
              <a:rPr lang="en-US" sz="1400" dirty="0">
                <a:latin typeface="Comfortaa" panose="020F0603070000060003" pitchFamily="34" charset="0"/>
                <a:hlinkClick r:id="rId3"/>
              </a:rPr>
              <a:t>https://vimeo.com/393837020</a:t>
            </a:r>
            <a:endParaRPr lang="en-US" sz="1400" dirty="0">
              <a:latin typeface="Comfortaa" panose="020F0603070000060003" pitchFamily="34" charset="0"/>
            </a:endParaRPr>
          </a:p>
        </p:txBody>
      </p:sp>
    </p:spTree>
    <p:extLst>
      <p:ext uri="{BB962C8B-B14F-4D97-AF65-F5344CB8AC3E}">
        <p14:creationId xmlns:p14="http://schemas.microsoft.com/office/powerpoint/2010/main" val="180000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F635-D551-4648-9D2E-6372F6543A3D}"/>
              </a:ext>
            </a:extLst>
          </p:cNvPr>
          <p:cNvSpPr>
            <a:spLocks noGrp="1"/>
          </p:cNvSpPr>
          <p:nvPr>
            <p:ph type="title"/>
          </p:nvPr>
        </p:nvSpPr>
        <p:spPr/>
        <p:txBody>
          <a:bodyPr>
            <a:normAutofit fontScale="90000"/>
          </a:bodyPr>
          <a:lstStyle/>
          <a:p>
            <a:r>
              <a:rPr lang="en-GB" dirty="0"/>
              <a:t>Careers Guidance</a:t>
            </a:r>
          </a:p>
        </p:txBody>
      </p:sp>
      <p:sp>
        <p:nvSpPr>
          <p:cNvPr id="3" name="Content Placeholder 2">
            <a:extLst>
              <a:ext uri="{FF2B5EF4-FFF2-40B4-BE49-F238E27FC236}">
                <a16:creationId xmlns:a16="http://schemas.microsoft.com/office/drawing/2014/main" id="{A314A6E2-7364-44F7-A4F9-AC7BC9618D68}"/>
              </a:ext>
            </a:extLst>
          </p:cNvPr>
          <p:cNvSpPr>
            <a:spLocks noGrp="1"/>
          </p:cNvSpPr>
          <p:nvPr>
            <p:ph idx="1"/>
          </p:nvPr>
        </p:nvSpPr>
        <p:spPr/>
        <p:txBody>
          <a:bodyPr>
            <a:normAutofit/>
          </a:bodyPr>
          <a:lstStyle/>
          <a:p>
            <a:r>
              <a:rPr lang="en-US" sz="2800" dirty="0"/>
              <a:t>Careers Education and Guidance in school is meant to help you feel confident about your future. Happy in the knowledge that when you leave school, you will have made decisions about your education and learning that will have been right for you.</a:t>
            </a:r>
          </a:p>
        </p:txBody>
      </p:sp>
    </p:spTree>
    <p:extLst>
      <p:ext uri="{BB962C8B-B14F-4D97-AF65-F5344CB8AC3E}">
        <p14:creationId xmlns:p14="http://schemas.microsoft.com/office/powerpoint/2010/main" val="310880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8140-C67D-4E56-B4CE-AB361D599456}"/>
              </a:ext>
            </a:extLst>
          </p:cNvPr>
          <p:cNvSpPr>
            <a:spLocks noGrp="1"/>
          </p:cNvSpPr>
          <p:nvPr>
            <p:ph type="title"/>
          </p:nvPr>
        </p:nvSpPr>
        <p:spPr/>
        <p:txBody>
          <a:bodyPr>
            <a:normAutofit fontScale="90000"/>
          </a:bodyPr>
          <a:lstStyle/>
          <a:p>
            <a:r>
              <a:rPr lang="en-GB" dirty="0"/>
              <a:t>What do I need to learn?</a:t>
            </a:r>
          </a:p>
        </p:txBody>
      </p:sp>
      <p:pic>
        <p:nvPicPr>
          <p:cNvPr id="4" name="Picture 3">
            <a:extLst>
              <a:ext uri="{FF2B5EF4-FFF2-40B4-BE49-F238E27FC236}">
                <a16:creationId xmlns:a16="http://schemas.microsoft.com/office/drawing/2014/main" id="{D405A7B2-050D-4AA7-80FD-979F17A40FC1}"/>
              </a:ext>
            </a:extLst>
          </p:cNvPr>
          <p:cNvPicPr>
            <a:picLocks noChangeAspect="1"/>
          </p:cNvPicPr>
          <p:nvPr/>
        </p:nvPicPr>
        <p:blipFill rotWithShape="1">
          <a:blip r:embed="rId2"/>
          <a:srcRect l="9051" t="26179" r="9051" b="14970"/>
          <a:stretch/>
        </p:blipFill>
        <p:spPr>
          <a:xfrm>
            <a:off x="323528" y="1169466"/>
            <a:ext cx="8280920" cy="3344218"/>
          </a:xfrm>
          <a:prstGeom prst="rect">
            <a:avLst/>
          </a:prstGeom>
        </p:spPr>
      </p:pic>
      <p:sp>
        <p:nvSpPr>
          <p:cNvPr id="6" name="TextBox 5">
            <a:extLst>
              <a:ext uri="{FF2B5EF4-FFF2-40B4-BE49-F238E27FC236}">
                <a16:creationId xmlns:a16="http://schemas.microsoft.com/office/drawing/2014/main" id="{B3EF0C17-28A2-49CA-BAF1-E0C3A5665FD9}"/>
              </a:ext>
            </a:extLst>
          </p:cNvPr>
          <p:cNvSpPr txBox="1"/>
          <p:nvPr/>
        </p:nvSpPr>
        <p:spPr>
          <a:xfrm>
            <a:off x="0" y="4653036"/>
            <a:ext cx="2699792" cy="461665"/>
          </a:xfrm>
          <a:prstGeom prst="rect">
            <a:avLst/>
          </a:prstGeom>
          <a:noFill/>
        </p:spPr>
        <p:txBody>
          <a:bodyPr wrap="square">
            <a:spAutoFit/>
          </a:bodyPr>
          <a:lstStyle/>
          <a:p>
            <a:r>
              <a:rPr lang="en-US" sz="1200" dirty="0">
                <a:latin typeface="Comfortaa" panose="020F0603070000060003" pitchFamily="34" charset="0"/>
              </a:rPr>
              <a:t>From the New Career Development Framework (thecdi.net)</a:t>
            </a:r>
          </a:p>
        </p:txBody>
      </p:sp>
    </p:spTree>
    <p:extLst>
      <p:ext uri="{BB962C8B-B14F-4D97-AF65-F5344CB8AC3E}">
        <p14:creationId xmlns:p14="http://schemas.microsoft.com/office/powerpoint/2010/main" val="224619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KS3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B050"/>
                </a:solidFill>
              </a:rPr>
              <a:t>Reflect </a:t>
            </a:r>
          </a:p>
          <a:p>
            <a:r>
              <a:rPr lang="en-US" sz="1600" dirty="0">
                <a:solidFill>
                  <a:schemeClr val="tx1"/>
                </a:solidFill>
              </a:rPr>
              <a:t>What makes you, you? Think about what is important to you.</a:t>
            </a:r>
          </a:p>
          <a:p>
            <a:r>
              <a:rPr lang="en-US" sz="1600" dirty="0">
                <a:solidFill>
                  <a:schemeClr val="tx1"/>
                </a:solidFill>
              </a:rPr>
              <a:t>When you imagine the best version of you in the future, what do you see? Try a personality quiz.</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rPr>
              <a:t>Be Curious </a:t>
            </a:r>
          </a:p>
          <a:p>
            <a:r>
              <a:rPr lang="en-US" sz="1600" dirty="0">
                <a:solidFill>
                  <a:schemeClr val="tx1"/>
                </a:solidFill>
              </a:rPr>
              <a:t>Find out about people’s jobs and careers. Start by asking the adults you know about what they do at work and how they ended up doing the jobs that they are doing.</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rPr>
              <a:t>Get Involved </a:t>
            </a:r>
          </a:p>
          <a:p>
            <a:r>
              <a:rPr lang="en-US" sz="1600" dirty="0">
                <a:solidFill>
                  <a:schemeClr val="tx1"/>
                </a:solidFill>
              </a:rPr>
              <a:t>You will only find out what you are good at by trying lots of new things.</a:t>
            </a:r>
          </a:p>
          <a:p>
            <a:r>
              <a:rPr lang="en-US" sz="1600" dirty="0">
                <a:solidFill>
                  <a:schemeClr val="tx1"/>
                </a:solidFill>
              </a:rPr>
              <a:t>Be okay with failing, be prepared to learn from mistakes</a:t>
            </a:r>
          </a:p>
        </p:txBody>
      </p:sp>
    </p:spTree>
    <p:extLst>
      <p:ext uri="{BB962C8B-B14F-4D97-AF65-F5344CB8AC3E}">
        <p14:creationId xmlns:p14="http://schemas.microsoft.com/office/powerpoint/2010/main" val="277931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KS3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C000"/>
                </a:solidFill>
              </a:rPr>
              <a:t>Be Helpful</a:t>
            </a:r>
          </a:p>
          <a:p>
            <a:r>
              <a:rPr lang="en-US" sz="1600" dirty="0">
                <a:solidFill>
                  <a:schemeClr val="tx1"/>
                </a:solidFill>
              </a:rPr>
              <a:t>There are lots of opportunities in school to show people that you want to help. Your positive attitude will be remembered, and people are more likely to come to you with more ideas of what you can get involved with</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7030A0"/>
                </a:solidFill>
              </a:rPr>
              <a:t>Become an Entrepreneur</a:t>
            </a:r>
          </a:p>
          <a:p>
            <a:r>
              <a:rPr lang="en-GB" sz="1600" dirty="0">
                <a:solidFill>
                  <a:schemeClr val="tx1"/>
                </a:solidFill>
              </a:rPr>
              <a:t>Raise funds for a charity that is doing work that you care about. Find ways to supplement your pocket money. Get ideas and help from adults that you trust.</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FF3399"/>
                </a:solidFill>
              </a:rPr>
              <a:t>Watch the news</a:t>
            </a:r>
          </a:p>
          <a:p>
            <a:r>
              <a:rPr lang="en-GB" sz="1600" dirty="0">
                <a:solidFill>
                  <a:schemeClr val="tx1"/>
                </a:solidFill>
              </a:rPr>
              <a:t>News on the TV is more reliable than some of news sources you find online. Find out what is going on in the world around you, and talk to lots of people about it to get different views.</a:t>
            </a:r>
          </a:p>
        </p:txBody>
      </p:sp>
    </p:spTree>
    <p:extLst>
      <p:ext uri="{BB962C8B-B14F-4D97-AF65-F5344CB8AC3E}">
        <p14:creationId xmlns:p14="http://schemas.microsoft.com/office/powerpoint/2010/main" val="204513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KS4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B050"/>
                </a:solidFill>
              </a:rPr>
              <a:t>Reflect </a:t>
            </a:r>
          </a:p>
          <a:p>
            <a:r>
              <a:rPr lang="en-US" sz="1600" dirty="0">
                <a:solidFill>
                  <a:schemeClr val="tx1"/>
                </a:solidFill>
              </a:rPr>
              <a:t>Consider the Skills you have been developing. What are your strengths and weaknesses? What can you do to develop your skills?</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rPr>
              <a:t>Investigate Your Options</a:t>
            </a:r>
          </a:p>
          <a:p>
            <a:r>
              <a:rPr lang="en-US" sz="1600" dirty="0">
                <a:solidFill>
                  <a:schemeClr val="tx1"/>
                </a:solidFill>
              </a:rPr>
              <a:t>Research A Level subjects and vocational qualifications. Is Sixth Form, college or an apprenticeship right for you? Different qualifications lead to different job opportunities. Find out more at the </a:t>
            </a:r>
            <a:r>
              <a:rPr lang="en-US" sz="1600" dirty="0">
                <a:solidFill>
                  <a:schemeClr val="tx1"/>
                </a:solidFill>
                <a:hlinkClick r:id="rId3"/>
              </a:rPr>
              <a:t>NCW Virtual Careers Fair</a:t>
            </a:r>
            <a:r>
              <a:rPr lang="en-US" sz="1600" dirty="0">
                <a:solidFill>
                  <a:schemeClr val="tx1"/>
                </a:solidFill>
              </a:rPr>
              <a:t>.</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rPr>
              <a:t>Prepare A CV</a:t>
            </a:r>
          </a:p>
          <a:p>
            <a:r>
              <a:rPr lang="en-US" sz="1600" dirty="0">
                <a:solidFill>
                  <a:schemeClr val="tx1"/>
                </a:solidFill>
              </a:rPr>
              <a:t>Ask for feedback. What is your CV lacking? Now is the time to think about building work experience and skills that you can talk about.</a:t>
            </a:r>
          </a:p>
        </p:txBody>
      </p:sp>
    </p:spTree>
    <p:extLst>
      <p:ext uri="{BB962C8B-B14F-4D97-AF65-F5344CB8AC3E}">
        <p14:creationId xmlns:p14="http://schemas.microsoft.com/office/powerpoint/2010/main" val="390743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Open Sans" pitchFamily="34" charset="0"/>
            <a:ea typeface="Open Sans" pitchFamily="34" charset="0"/>
            <a:cs typeface="Open Sans" pitchFamily="34" charset="0"/>
          </a:defRPr>
        </a:defPPr>
      </a:lstStyle>
    </a:spDef>
    <a:txDef>
      <a:spPr>
        <a:noFill/>
      </a:spPr>
      <a:bodyPr wrap="square" rtlCol="0">
        <a:spAutoFit/>
      </a:bodyPr>
      <a:lstStyle>
        <a:defPPr algn="ctr">
          <a:defRPr dirty="0" smtClean="0">
            <a:latin typeface="Open Sans" pitchFamily="34" charset="0"/>
            <a:ea typeface="Open Sans" pitchFamily="34" charset="0"/>
            <a:cs typeface="Open 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F52D18309A2A48AFC20F919DDC9834" ma:contentTypeVersion="13" ma:contentTypeDescription="Create a new document." ma:contentTypeScope="" ma:versionID="d860f0f9af4402af1a381ad105c369e2">
  <xsd:schema xmlns:xsd="http://www.w3.org/2001/XMLSchema" xmlns:xs="http://www.w3.org/2001/XMLSchema" xmlns:p="http://schemas.microsoft.com/office/2006/metadata/properties" xmlns:ns2="e683537d-7ba8-4515-8f43-ae24fbcadfc2" xmlns:ns3="f31bc8de-76a1-4ebd-ae21-5bfc9243b492" targetNamespace="http://schemas.microsoft.com/office/2006/metadata/properties" ma:root="true" ma:fieldsID="26f1deae8bcfeb233f74a11fca75445b" ns2:_="" ns3:_="">
    <xsd:import namespace="e683537d-7ba8-4515-8f43-ae24fbcadfc2"/>
    <xsd:import namespace="f31bc8de-76a1-4ebd-ae21-5bfc9243b4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3537d-7ba8-4515-8f43-ae24fbcad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b31771a-06ae-4761-b188-832046a5bd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1bc8de-76a1-4ebd-ae21-5bfc9243b49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0c8bf35-bf8a-4adf-87cc-4d5d03575e63}" ma:internalName="TaxCatchAll" ma:showField="CatchAllData" ma:web="f31bc8de-76a1-4ebd-ae21-5bfc9243b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31bc8de-76a1-4ebd-ae21-5bfc9243b492" xsi:nil="true"/>
    <lcf76f155ced4ddcb4097134ff3c332f xmlns="e683537d-7ba8-4515-8f43-ae24fbcadf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05DD7F-5AEB-4B0D-B035-D2AB1E4BBB6E}">
  <ds:schemaRefs>
    <ds:schemaRef ds:uri="http://schemas.microsoft.com/sharepoint/v3/contenttype/forms"/>
  </ds:schemaRefs>
</ds:datastoreItem>
</file>

<file path=customXml/itemProps2.xml><?xml version="1.0" encoding="utf-8"?>
<ds:datastoreItem xmlns:ds="http://schemas.openxmlformats.org/officeDocument/2006/customXml" ds:itemID="{A6236906-B80A-4CA8-9814-6570DC3CEF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3537d-7ba8-4515-8f43-ae24fbcadfc2"/>
    <ds:schemaRef ds:uri="f31bc8de-76a1-4ebd-ae21-5bfc9243b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C38D2E-055C-46E3-AA67-155CF29A3846}">
  <ds:schemaRefs>
    <ds:schemaRef ds:uri="http://purl.org/dc/elements/1.1/"/>
    <ds:schemaRef ds:uri="http://schemas.microsoft.com/office/2006/metadata/properties"/>
    <ds:schemaRef ds:uri="393d8473-8bdf-4873-8773-2a0e9664245f"/>
    <ds:schemaRef ds:uri="http://purl.org/dc/terms/"/>
    <ds:schemaRef ds:uri="6c2f2e10-04d7-48d0-bf3c-c6a751a46ea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f31bc8de-76a1-4ebd-ae21-5bfc9243b492"/>
    <ds:schemaRef ds:uri="e683537d-7ba8-4515-8f43-ae24fbcadfc2"/>
  </ds:schemaRefs>
</ds:datastoreItem>
</file>

<file path=docProps/app.xml><?xml version="1.0" encoding="utf-8"?>
<Properties xmlns="http://schemas.openxmlformats.org/officeDocument/2006/extended-properties" xmlns:vt="http://schemas.openxmlformats.org/officeDocument/2006/docPropsVTypes">
  <TotalTime>4523</TotalTime>
  <Words>926</Words>
  <Application>Microsoft Office PowerPoint</Application>
  <PresentationFormat>On-screen Show (16:9)</PresentationFormat>
  <Paragraphs>63</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National Careers Week 2022</vt:lpstr>
      <vt:lpstr>‘Career’ describes our journey through life, learning and work. </vt:lpstr>
      <vt:lpstr>What is National Careers Week?</vt:lpstr>
      <vt:lpstr>How do you feel when you think about your future?</vt:lpstr>
      <vt:lpstr>Careers Guidance</vt:lpstr>
      <vt:lpstr>What do I need to learn?</vt:lpstr>
      <vt:lpstr>KS3 – What should I be doing?</vt:lpstr>
      <vt:lpstr>KS3 – What should I be doing?</vt:lpstr>
      <vt:lpstr>KS4 – What should I be doing?</vt:lpstr>
      <vt:lpstr>KS4 – What should I be doing?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 Education</dc:creator>
  <cp:lastModifiedBy>Emily Abberley</cp:lastModifiedBy>
  <cp:revision>29</cp:revision>
  <dcterms:created xsi:type="dcterms:W3CDTF">2020-08-18T17:18:47Z</dcterms:created>
  <dcterms:modified xsi:type="dcterms:W3CDTF">2022-03-22T10:52:10Z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0x01010084F52D18309A2A48AFC20F919DDC9834</vt:lpwstr>
  </property>
</Properties>
</file>