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s/slide3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282" r:id="rId33"/>
    <p:sldId id="310" r:id="rId34"/>
    <p:sldId id="311" r:id="rId35"/>
    <p:sldId id="312" r:id="rId36"/>
    <p:sldId id="313" r:id="rId37"/>
    <p:sldId id="314" r:id="rId38"/>
    <p:sldId id="315" r:id="rId39"/>
    <p:sldId id="31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8FC87-CF58-4A32-9FB6-298CC4001CCD}" type="datetimeFigureOut">
              <a:rPr lang="en-GB" smtClean="0"/>
              <a:t>29/06/2022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708C1-9EB6-4C66-8895-EBF9D87C4AAC}" type="slidenum">
              <a:rPr lang="en-GB" smtClean="0"/>
              <a:t>‹#›</a:t>
            </a:fld>
            <a:endParaRPr lang="en-GB"/>
          </a:p>
        </p:txBody>
      </p:sp>
    </p:spTree>
    <p:extLst>
      <p:ext uri="{BB962C8B-B14F-4D97-AF65-F5344CB8AC3E}">
        <p14:creationId xmlns:p14="http://schemas.microsoft.com/office/powerpoint/2010/main" val="243922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F5BE-31A7-4E89-8E05-B843BAD8ED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AFF797-5DF6-4176-AB1E-17B83104F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497FAF-0A6D-4DF4-8052-E2770BDF3254}"/>
              </a:ext>
            </a:extLst>
          </p:cNvPr>
          <p:cNvSpPr>
            <a:spLocks noGrp="1"/>
          </p:cNvSpPr>
          <p:nvPr>
            <p:ph type="dt" sz="half" idx="10"/>
          </p:nvPr>
        </p:nvSpPr>
        <p:spPr/>
        <p:txBody>
          <a:bodyPr/>
          <a:lstStyle/>
          <a:p>
            <a:fld id="{EE34AC1B-B02F-4311-91EC-65866BFB0AB2}" type="datetime1">
              <a:rPr lang="en-GB" smtClean="0"/>
              <a:t>29/06/2022</a:t>
            </a:fld>
            <a:endParaRPr lang="en-GB"/>
          </a:p>
        </p:txBody>
      </p:sp>
      <p:sp>
        <p:nvSpPr>
          <p:cNvPr id="5" name="Footer Placeholder 4">
            <a:extLst>
              <a:ext uri="{FF2B5EF4-FFF2-40B4-BE49-F238E27FC236}">
                <a16:creationId xmlns:a16="http://schemas.microsoft.com/office/drawing/2014/main" id="{EF57F7A8-35F1-4722-BAA2-C7A7AE624E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53875-433D-455D-A59E-EAC553EA3E4D}"/>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235113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5A74-320C-4543-8B5F-726A721AB7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69CA7A-9CE4-444F-A777-2C04F1E8DE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DB77F8-E611-427C-8823-4A4E7CF942E7}"/>
              </a:ext>
            </a:extLst>
          </p:cNvPr>
          <p:cNvSpPr>
            <a:spLocks noGrp="1"/>
          </p:cNvSpPr>
          <p:nvPr>
            <p:ph type="dt" sz="half" idx="10"/>
          </p:nvPr>
        </p:nvSpPr>
        <p:spPr/>
        <p:txBody>
          <a:bodyPr/>
          <a:lstStyle/>
          <a:p>
            <a:fld id="{45D39802-36F4-4A8F-B956-FB7217DFC222}" type="datetime1">
              <a:rPr lang="en-GB" smtClean="0"/>
              <a:t>29/06/2022</a:t>
            </a:fld>
            <a:endParaRPr lang="en-GB"/>
          </a:p>
        </p:txBody>
      </p:sp>
      <p:sp>
        <p:nvSpPr>
          <p:cNvPr id="5" name="Footer Placeholder 4">
            <a:extLst>
              <a:ext uri="{FF2B5EF4-FFF2-40B4-BE49-F238E27FC236}">
                <a16:creationId xmlns:a16="http://schemas.microsoft.com/office/drawing/2014/main" id="{665F2362-9948-4DC0-926F-CB37E97476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36682-73F6-42B9-8FC4-7964EE9BA001}"/>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60345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FF793B-3B18-44A5-9FF2-CA4506624C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AA1305-3C7B-4821-91AD-D10112C4E3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44C5B-2D16-4FDD-BDD4-E94DE34712CE}"/>
              </a:ext>
            </a:extLst>
          </p:cNvPr>
          <p:cNvSpPr>
            <a:spLocks noGrp="1"/>
          </p:cNvSpPr>
          <p:nvPr>
            <p:ph type="dt" sz="half" idx="10"/>
          </p:nvPr>
        </p:nvSpPr>
        <p:spPr/>
        <p:txBody>
          <a:bodyPr/>
          <a:lstStyle/>
          <a:p>
            <a:fld id="{150D9ABA-A770-4587-8440-A0F1014C0AE3}" type="datetime1">
              <a:rPr lang="en-GB" smtClean="0"/>
              <a:t>29/06/2022</a:t>
            </a:fld>
            <a:endParaRPr lang="en-GB"/>
          </a:p>
        </p:txBody>
      </p:sp>
      <p:sp>
        <p:nvSpPr>
          <p:cNvPr id="5" name="Footer Placeholder 4">
            <a:extLst>
              <a:ext uri="{FF2B5EF4-FFF2-40B4-BE49-F238E27FC236}">
                <a16:creationId xmlns:a16="http://schemas.microsoft.com/office/drawing/2014/main" id="{70FBB343-FFF9-4403-AB19-3A5F923A94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B9E4C-AD91-4EA1-9186-C030995F47F5}"/>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220561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1378-E624-4ECE-B4E8-665CEFDD22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E343F1-9C93-489F-AF10-9E6C79E151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078AF6-9B1A-485F-8FD1-8583767DF243}"/>
              </a:ext>
            </a:extLst>
          </p:cNvPr>
          <p:cNvSpPr>
            <a:spLocks noGrp="1"/>
          </p:cNvSpPr>
          <p:nvPr>
            <p:ph type="dt" sz="half" idx="10"/>
          </p:nvPr>
        </p:nvSpPr>
        <p:spPr/>
        <p:txBody>
          <a:bodyPr/>
          <a:lstStyle/>
          <a:p>
            <a:fld id="{95D3A388-D8A1-4233-A0D4-84BE4ED86BB1}" type="datetime1">
              <a:rPr lang="en-GB" smtClean="0"/>
              <a:t>29/06/2022</a:t>
            </a:fld>
            <a:endParaRPr lang="en-GB"/>
          </a:p>
        </p:txBody>
      </p:sp>
      <p:sp>
        <p:nvSpPr>
          <p:cNvPr id="5" name="Footer Placeholder 4">
            <a:extLst>
              <a:ext uri="{FF2B5EF4-FFF2-40B4-BE49-F238E27FC236}">
                <a16:creationId xmlns:a16="http://schemas.microsoft.com/office/drawing/2014/main" id="{4AB1CD6E-436C-4F0A-B524-9B1764D8AC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12A90-ED32-4A1C-B745-99FC392C219A}"/>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392123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BA77-431E-4E8F-83D0-4255778BA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137864-94C7-4EC6-8CFA-BB9BC4D2F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DAAEB9-46BE-417F-891F-385B705669FE}"/>
              </a:ext>
            </a:extLst>
          </p:cNvPr>
          <p:cNvSpPr>
            <a:spLocks noGrp="1"/>
          </p:cNvSpPr>
          <p:nvPr>
            <p:ph type="dt" sz="half" idx="10"/>
          </p:nvPr>
        </p:nvSpPr>
        <p:spPr/>
        <p:txBody>
          <a:bodyPr/>
          <a:lstStyle/>
          <a:p>
            <a:fld id="{A73B25BB-3B61-4EC1-9444-A7DF6481A4E7}" type="datetime1">
              <a:rPr lang="en-GB" smtClean="0"/>
              <a:t>29/06/2022</a:t>
            </a:fld>
            <a:endParaRPr lang="en-GB"/>
          </a:p>
        </p:txBody>
      </p:sp>
      <p:sp>
        <p:nvSpPr>
          <p:cNvPr id="5" name="Footer Placeholder 4">
            <a:extLst>
              <a:ext uri="{FF2B5EF4-FFF2-40B4-BE49-F238E27FC236}">
                <a16:creationId xmlns:a16="http://schemas.microsoft.com/office/drawing/2014/main" id="{51344A1D-4047-429F-9DCD-7FEA84BAC7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F1845-53BE-44F1-930F-525C99EDC213}"/>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64284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E2BB-A4AB-4231-9069-8ABE15F50C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C0D181-E2E0-4AA9-9DD5-B818E8D214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EED149-288A-4192-A6DB-BCC830CC67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EEDCC0-9944-442F-9AA7-0E28029A306F}"/>
              </a:ext>
            </a:extLst>
          </p:cNvPr>
          <p:cNvSpPr>
            <a:spLocks noGrp="1"/>
          </p:cNvSpPr>
          <p:nvPr>
            <p:ph type="dt" sz="half" idx="10"/>
          </p:nvPr>
        </p:nvSpPr>
        <p:spPr/>
        <p:txBody>
          <a:bodyPr/>
          <a:lstStyle/>
          <a:p>
            <a:fld id="{36A3DFB0-EED5-4F2D-A104-C258D29F876E}" type="datetime1">
              <a:rPr lang="en-GB" smtClean="0"/>
              <a:t>29/06/2022</a:t>
            </a:fld>
            <a:endParaRPr lang="en-GB"/>
          </a:p>
        </p:txBody>
      </p:sp>
      <p:sp>
        <p:nvSpPr>
          <p:cNvPr id="6" name="Footer Placeholder 5">
            <a:extLst>
              <a:ext uri="{FF2B5EF4-FFF2-40B4-BE49-F238E27FC236}">
                <a16:creationId xmlns:a16="http://schemas.microsoft.com/office/drawing/2014/main" id="{2F05C6CA-9DC9-4B0A-846F-205EFB70D7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C50DAF-8649-40AC-82C6-3DF4AECF5B46}"/>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2230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3317-BCB1-405F-BC36-69A3E18CA3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6898C-F7E6-4F95-948A-E0DC7AE40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EE43F2-C90F-4239-BB0E-1A44B90F4C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83E278-2566-4300-8B19-BDDCCBCD5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DFE989-50F3-448D-ADA4-FD9775AFD7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440B5B-50EE-46E0-AF29-525C2DCDC64C}"/>
              </a:ext>
            </a:extLst>
          </p:cNvPr>
          <p:cNvSpPr>
            <a:spLocks noGrp="1"/>
          </p:cNvSpPr>
          <p:nvPr>
            <p:ph type="dt" sz="half" idx="10"/>
          </p:nvPr>
        </p:nvSpPr>
        <p:spPr/>
        <p:txBody>
          <a:bodyPr/>
          <a:lstStyle/>
          <a:p>
            <a:fld id="{CD1A37A5-905D-4993-BCE8-6D7C4418A08E}" type="datetime1">
              <a:rPr lang="en-GB" smtClean="0"/>
              <a:t>29/06/2022</a:t>
            </a:fld>
            <a:endParaRPr lang="en-GB"/>
          </a:p>
        </p:txBody>
      </p:sp>
      <p:sp>
        <p:nvSpPr>
          <p:cNvPr id="8" name="Footer Placeholder 7">
            <a:extLst>
              <a:ext uri="{FF2B5EF4-FFF2-40B4-BE49-F238E27FC236}">
                <a16:creationId xmlns:a16="http://schemas.microsoft.com/office/drawing/2014/main" id="{AFABB636-2EB6-4A66-B9FF-4042E92B72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917CAE-E588-4813-AAC7-1111D9F2AA4F}"/>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93491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C6C6-3837-4867-AE1E-DBB61C8549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17B2A1-0A00-4CA5-A733-02C78CE63EFE}"/>
              </a:ext>
            </a:extLst>
          </p:cNvPr>
          <p:cNvSpPr>
            <a:spLocks noGrp="1"/>
          </p:cNvSpPr>
          <p:nvPr>
            <p:ph type="dt" sz="half" idx="10"/>
          </p:nvPr>
        </p:nvSpPr>
        <p:spPr/>
        <p:txBody>
          <a:bodyPr/>
          <a:lstStyle/>
          <a:p>
            <a:fld id="{2AC852E8-5DE5-44C2-8F55-C7B979364994}" type="datetime1">
              <a:rPr lang="en-GB" smtClean="0"/>
              <a:t>29/06/2022</a:t>
            </a:fld>
            <a:endParaRPr lang="en-GB"/>
          </a:p>
        </p:txBody>
      </p:sp>
      <p:sp>
        <p:nvSpPr>
          <p:cNvPr id="4" name="Footer Placeholder 3">
            <a:extLst>
              <a:ext uri="{FF2B5EF4-FFF2-40B4-BE49-F238E27FC236}">
                <a16:creationId xmlns:a16="http://schemas.microsoft.com/office/drawing/2014/main" id="{3327B532-E80A-4180-AF8A-0AB6CDD713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1D5B50-652D-497A-90B5-3EC997B964CD}"/>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25942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89CAC-EEFF-4EA2-91A1-07C62E2596F8}"/>
              </a:ext>
            </a:extLst>
          </p:cNvPr>
          <p:cNvSpPr>
            <a:spLocks noGrp="1"/>
          </p:cNvSpPr>
          <p:nvPr>
            <p:ph type="dt" sz="half" idx="10"/>
          </p:nvPr>
        </p:nvSpPr>
        <p:spPr/>
        <p:txBody>
          <a:bodyPr/>
          <a:lstStyle/>
          <a:p>
            <a:fld id="{71E5A528-34E9-4AFA-8EDE-AEFBDF7CF57E}" type="datetime1">
              <a:rPr lang="en-GB" smtClean="0"/>
              <a:t>29/06/2022</a:t>
            </a:fld>
            <a:endParaRPr lang="en-GB"/>
          </a:p>
        </p:txBody>
      </p:sp>
      <p:sp>
        <p:nvSpPr>
          <p:cNvPr id="3" name="Footer Placeholder 2">
            <a:extLst>
              <a:ext uri="{FF2B5EF4-FFF2-40B4-BE49-F238E27FC236}">
                <a16:creationId xmlns:a16="http://schemas.microsoft.com/office/drawing/2014/main" id="{79A0D04B-B245-4839-A587-93F894F02A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8788C8-9BE3-4D28-BB6C-CA8496F1F094}"/>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5804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AB7A-DB35-4A39-B2EB-CC3231A93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2FCB08-CBC6-4355-B5BD-B955CE3BF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8EC779-DD1B-4906-90AC-5975B6AF4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F29199-15A4-4921-914C-7FF55C87B1DF}"/>
              </a:ext>
            </a:extLst>
          </p:cNvPr>
          <p:cNvSpPr>
            <a:spLocks noGrp="1"/>
          </p:cNvSpPr>
          <p:nvPr>
            <p:ph type="dt" sz="half" idx="10"/>
          </p:nvPr>
        </p:nvSpPr>
        <p:spPr/>
        <p:txBody>
          <a:bodyPr/>
          <a:lstStyle/>
          <a:p>
            <a:fld id="{CAC93E08-2BF8-4D5A-B1E5-748585B7984D}" type="datetime1">
              <a:rPr lang="en-GB" smtClean="0"/>
              <a:t>29/06/2022</a:t>
            </a:fld>
            <a:endParaRPr lang="en-GB"/>
          </a:p>
        </p:txBody>
      </p:sp>
      <p:sp>
        <p:nvSpPr>
          <p:cNvPr id="6" name="Footer Placeholder 5">
            <a:extLst>
              <a:ext uri="{FF2B5EF4-FFF2-40B4-BE49-F238E27FC236}">
                <a16:creationId xmlns:a16="http://schemas.microsoft.com/office/drawing/2014/main" id="{CB2DAA40-2EBB-4458-8C02-4D86A2581D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45F4C-60EC-4893-B144-2EAC7061F2F3}"/>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398340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F46A-660D-4685-A96D-91EF4C840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2A1056-E163-4CE0-A689-C97F6B461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D8DBBE-393F-43A3-B0C1-9B7033C6F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2A7733-4E99-48F0-BB5C-7544B34CC13A}"/>
              </a:ext>
            </a:extLst>
          </p:cNvPr>
          <p:cNvSpPr>
            <a:spLocks noGrp="1"/>
          </p:cNvSpPr>
          <p:nvPr>
            <p:ph type="dt" sz="half" idx="10"/>
          </p:nvPr>
        </p:nvSpPr>
        <p:spPr/>
        <p:txBody>
          <a:bodyPr/>
          <a:lstStyle/>
          <a:p>
            <a:fld id="{098A44F0-CBDD-4873-B59B-304D44DA1C1C}" type="datetime1">
              <a:rPr lang="en-GB" smtClean="0"/>
              <a:t>29/06/2022</a:t>
            </a:fld>
            <a:endParaRPr lang="en-GB"/>
          </a:p>
        </p:txBody>
      </p:sp>
      <p:sp>
        <p:nvSpPr>
          <p:cNvPr id="6" name="Footer Placeholder 5">
            <a:extLst>
              <a:ext uri="{FF2B5EF4-FFF2-40B4-BE49-F238E27FC236}">
                <a16:creationId xmlns:a16="http://schemas.microsoft.com/office/drawing/2014/main" id="{DC5832A5-FC40-4F6D-A05B-8CE7A7434C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705A3E-1FE1-4599-A2BD-B5D2A6294EF6}"/>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89377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2FE1D-5F78-4B4B-B097-4C89B3A1D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15ED5-1272-42DB-81F1-E5CB63E7C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142259-584F-47D8-8ED7-35491E61E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97C17-74BF-4A67-98FE-A0CDCCE99E9E}" type="datetime1">
              <a:rPr lang="en-GB" smtClean="0"/>
              <a:t>29/06/2022</a:t>
            </a:fld>
            <a:endParaRPr lang="en-GB"/>
          </a:p>
        </p:txBody>
      </p:sp>
      <p:sp>
        <p:nvSpPr>
          <p:cNvPr id="5" name="Footer Placeholder 4">
            <a:extLst>
              <a:ext uri="{FF2B5EF4-FFF2-40B4-BE49-F238E27FC236}">
                <a16:creationId xmlns:a16="http://schemas.microsoft.com/office/drawing/2014/main" id="{7202F934-52EF-4629-A7A8-184E63EFB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2E9B0F-B28C-441A-81D2-6D759ADA4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76C14-53B6-489F-9645-D8FC814A1C7B}" type="slidenum">
              <a:rPr lang="en-GB" smtClean="0"/>
              <a:t>‹#›</a:t>
            </a:fld>
            <a:endParaRPr lang="en-GB"/>
          </a:p>
        </p:txBody>
      </p:sp>
    </p:spTree>
    <p:extLst>
      <p:ext uri="{BB962C8B-B14F-4D97-AF65-F5344CB8AC3E}">
        <p14:creationId xmlns:p14="http://schemas.microsoft.com/office/powerpoint/2010/main" val="261352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501372025"/>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 Media products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254713823"/>
              </p:ext>
            </p:extLst>
          </p:nvPr>
        </p:nvGraphicFramePr>
        <p:xfrm>
          <a:off x="172278" y="562245"/>
          <a:ext cx="3484304" cy="172107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media product is a platform used to communicate information to a specific audience. There are different formats that can be used for this purpose.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411729585"/>
              </p:ext>
            </p:extLst>
          </p:nvPr>
        </p:nvGraphicFramePr>
        <p:xfrm>
          <a:off x="3855058" y="970511"/>
          <a:ext cx="3893353" cy="1976344"/>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17739">
                <a:tc>
                  <a:txBody>
                    <a:bodyPr/>
                    <a:lstStyle/>
                    <a:p>
                      <a:r>
                        <a:rPr lang="en-GB" sz="1600" b="0" dirty="0">
                          <a:latin typeface="Segoe UI" panose="020B0502040204020203" pitchFamily="34" charset="0"/>
                          <a:cs typeface="Segoe UI" panose="020B0502040204020203" pitchFamily="34" charset="0"/>
                        </a:rPr>
                        <a:t>Video</a:t>
                      </a:r>
                    </a:p>
                  </a:txBody>
                  <a:tcPr>
                    <a:solidFill>
                      <a:srgbClr val="0070C0"/>
                    </a:solidFill>
                  </a:tcPr>
                </a:tc>
                <a:extLst>
                  <a:ext uri="{0D108BD9-81ED-4DB2-BD59-A6C34878D82A}">
                    <a16:rowId xmlns:a16="http://schemas.microsoft.com/office/drawing/2014/main" val="1355131997"/>
                  </a:ext>
                </a:extLst>
              </a:tr>
              <a:tr h="16410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2528573182"/>
              </p:ext>
            </p:extLst>
          </p:nvPr>
        </p:nvGraphicFramePr>
        <p:xfrm>
          <a:off x="7853851" y="981260"/>
          <a:ext cx="3893353" cy="1958802"/>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7931">
                <a:tc>
                  <a:txBody>
                    <a:bodyPr/>
                    <a:lstStyle/>
                    <a:p>
                      <a:r>
                        <a:rPr lang="en-GB" sz="1600" b="0" dirty="0">
                          <a:latin typeface="Segoe UI" panose="020B0502040204020203" pitchFamily="34" charset="0"/>
                          <a:cs typeface="Segoe UI" panose="020B0502040204020203" pitchFamily="34" charset="0"/>
                        </a:rPr>
                        <a:t>Audio</a:t>
                      </a:r>
                    </a:p>
                  </a:txBody>
                  <a:tcPr>
                    <a:solidFill>
                      <a:srgbClr val="7030A0"/>
                    </a:solidFill>
                  </a:tcPr>
                </a:tc>
                <a:extLst>
                  <a:ext uri="{0D108BD9-81ED-4DB2-BD59-A6C34878D82A}">
                    <a16:rowId xmlns:a16="http://schemas.microsoft.com/office/drawing/2014/main" val="1355131997"/>
                  </a:ext>
                </a:extLst>
              </a:tr>
              <a:tr h="16235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498"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includes moving images and in most cases an auditory element. It’s also referred to as an audio-visual product.</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59053" y="1387872"/>
            <a:ext cx="3682711"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is recorded or transmitted in the form of sound. For example, sound effects.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1163068907"/>
              </p:ext>
            </p:extLst>
          </p:nvPr>
        </p:nvGraphicFramePr>
        <p:xfrm>
          <a:off x="7853850" y="2977699"/>
          <a:ext cx="3893115" cy="1610281"/>
        </p:xfrm>
        <a:graphic>
          <a:graphicData uri="http://schemas.openxmlformats.org/drawingml/2006/table">
            <a:tbl>
              <a:tblPr firstRow="1" bandRow="1">
                <a:tableStyleId>{00A15C55-8517-42AA-B614-E9B94910E393}</a:tableStyleId>
              </a:tblPr>
              <a:tblGrid>
                <a:gridCol w="3893115">
                  <a:extLst>
                    <a:ext uri="{9D8B030D-6E8A-4147-A177-3AD203B41FA5}">
                      <a16:colId xmlns:a16="http://schemas.microsoft.com/office/drawing/2014/main" val="527946528"/>
                    </a:ext>
                  </a:extLst>
                </a:gridCol>
              </a:tblGrid>
              <a:tr h="295588">
                <a:tc>
                  <a:txBody>
                    <a:bodyPr/>
                    <a:lstStyle/>
                    <a:p>
                      <a:r>
                        <a:rPr lang="en-GB" sz="1600" b="0" dirty="0">
                          <a:latin typeface="Segoe UI" panose="020B0502040204020203" pitchFamily="34" charset="0"/>
                          <a:cs typeface="Segoe UI" panose="020B0502040204020203" pitchFamily="34" charset="0"/>
                        </a:rPr>
                        <a:t>Music</a:t>
                      </a:r>
                    </a:p>
                  </a:txBody>
                  <a:tcPr/>
                </a:tc>
                <a:extLst>
                  <a:ext uri="{0D108BD9-81ED-4DB2-BD59-A6C34878D82A}">
                    <a16:rowId xmlns:a16="http://schemas.microsoft.com/office/drawing/2014/main" val="1355131997"/>
                  </a:ext>
                </a:extLst>
              </a:tr>
              <a:tr h="1275001">
                <a:tc>
                  <a:txBody>
                    <a:bodyPr/>
                    <a:lstStyle/>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968218" y="3429000"/>
            <a:ext cx="3673546" cy="83099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records audio as a way to express emotion. </a:t>
            </a:r>
          </a:p>
        </p:txBody>
      </p:sp>
      <p:graphicFrame>
        <p:nvGraphicFramePr>
          <p:cNvPr id="28" name="Table 27">
            <a:extLst>
              <a:ext uri="{FF2B5EF4-FFF2-40B4-BE49-F238E27FC236}">
                <a16:creationId xmlns:a16="http://schemas.microsoft.com/office/drawing/2014/main" id="{B0EFB95A-14A2-4987-B747-4F4F44A90D4F}"/>
              </a:ext>
            </a:extLst>
          </p:cNvPr>
          <p:cNvGraphicFramePr>
            <a:graphicFrameLocks noGrp="1"/>
          </p:cNvGraphicFramePr>
          <p:nvPr>
            <p:extLst>
              <p:ext uri="{D42A27DB-BD31-4B8C-83A1-F6EECF244321}">
                <p14:modId xmlns:p14="http://schemas.microsoft.com/office/powerpoint/2010/main" val="1861054156"/>
              </p:ext>
            </p:extLst>
          </p:nvPr>
        </p:nvGraphicFramePr>
        <p:xfrm>
          <a:off x="3855057" y="2977699"/>
          <a:ext cx="3893353" cy="164592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Animation</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A4F32484-4377-443D-A0D9-DFFBF4957133}"/>
              </a:ext>
            </a:extLst>
          </p:cNvPr>
          <p:cNvSpPr txBox="1"/>
          <p:nvPr/>
        </p:nvSpPr>
        <p:spPr>
          <a:xfrm>
            <a:off x="3960498" y="3396916"/>
            <a:ext cx="3682710"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converts still images into moving elements to illustrate a sequence of events. </a:t>
            </a:r>
          </a:p>
        </p:txBody>
      </p:sp>
      <p:graphicFrame>
        <p:nvGraphicFramePr>
          <p:cNvPr id="30" name="Table 29">
            <a:extLst>
              <a:ext uri="{FF2B5EF4-FFF2-40B4-BE49-F238E27FC236}">
                <a16:creationId xmlns:a16="http://schemas.microsoft.com/office/drawing/2014/main" id="{B9421BA5-7522-4F4E-841A-B9758DCFE78A}"/>
              </a:ext>
            </a:extLst>
          </p:cNvPr>
          <p:cNvGraphicFramePr>
            <a:graphicFrameLocks noGrp="1"/>
          </p:cNvGraphicFramePr>
          <p:nvPr>
            <p:extLst>
              <p:ext uri="{D42A27DB-BD31-4B8C-83A1-F6EECF244321}">
                <p14:modId xmlns:p14="http://schemas.microsoft.com/office/powerpoint/2010/main" val="1366027230"/>
              </p:ext>
            </p:extLst>
          </p:nvPr>
        </p:nvGraphicFramePr>
        <p:xfrm>
          <a:off x="7853850" y="4693125"/>
          <a:ext cx="3893353" cy="2055233"/>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48663">
                <a:tc>
                  <a:txBody>
                    <a:bodyPr/>
                    <a:lstStyle/>
                    <a:p>
                      <a:r>
                        <a:rPr lang="en-GB" sz="1600" b="0" dirty="0">
                          <a:latin typeface="Segoe UI" panose="020B0502040204020203" pitchFamily="34" charset="0"/>
                          <a:cs typeface="Segoe UI" panose="020B0502040204020203" pitchFamily="34" charset="0"/>
                        </a:rPr>
                        <a:t>Special effects (SFX)</a:t>
                      </a:r>
                    </a:p>
                  </a:txBody>
                  <a:tcPr>
                    <a:solidFill>
                      <a:srgbClr val="00B0F0"/>
                    </a:solidFill>
                  </a:tcPr>
                </a:tc>
                <a:extLst>
                  <a:ext uri="{0D108BD9-81ED-4DB2-BD59-A6C34878D82A}">
                    <a16:rowId xmlns:a16="http://schemas.microsoft.com/office/drawing/2014/main" val="1355131997"/>
                  </a:ext>
                </a:extLst>
              </a:tr>
              <a:tr h="1706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1" name="TextBox 30">
            <a:extLst>
              <a:ext uri="{FF2B5EF4-FFF2-40B4-BE49-F238E27FC236}">
                <a16:creationId xmlns:a16="http://schemas.microsoft.com/office/drawing/2014/main" id="{216AFD6B-B121-434B-A8F8-0E681D9D5B26}"/>
              </a:ext>
            </a:extLst>
          </p:cNvPr>
          <p:cNvSpPr txBox="1"/>
          <p:nvPr/>
        </p:nvSpPr>
        <p:spPr>
          <a:xfrm>
            <a:off x="7948618" y="510044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70C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Special effects that can be created on set. This includes physical character creation, puppetry, animatronics or humans wearing prosthetic make-up and costumes.</a:t>
            </a:r>
          </a:p>
        </p:txBody>
      </p:sp>
      <p:graphicFrame>
        <p:nvGraphicFramePr>
          <p:cNvPr id="32" name="Table 31">
            <a:extLst>
              <a:ext uri="{FF2B5EF4-FFF2-40B4-BE49-F238E27FC236}">
                <a16:creationId xmlns:a16="http://schemas.microsoft.com/office/drawing/2014/main" id="{9E0CBE21-D539-4E3A-B08A-2297AB65F91C}"/>
              </a:ext>
            </a:extLst>
          </p:cNvPr>
          <p:cNvGraphicFramePr>
            <a:graphicFrameLocks noGrp="1"/>
          </p:cNvGraphicFramePr>
          <p:nvPr>
            <p:extLst>
              <p:ext uri="{D42A27DB-BD31-4B8C-83A1-F6EECF244321}">
                <p14:modId xmlns:p14="http://schemas.microsoft.com/office/powerpoint/2010/main" val="2931548586"/>
              </p:ext>
            </p:extLst>
          </p:nvPr>
        </p:nvGraphicFramePr>
        <p:xfrm>
          <a:off x="3863605" y="4705412"/>
          <a:ext cx="3893353" cy="2042945"/>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2458">
                <a:tc>
                  <a:txBody>
                    <a:bodyPr/>
                    <a:lstStyle/>
                    <a:p>
                      <a:r>
                        <a:rPr lang="en-GB" sz="1600" b="0" dirty="0">
                          <a:latin typeface="Segoe UI" panose="020B0502040204020203" pitchFamily="34" charset="0"/>
                          <a:cs typeface="Segoe UI" panose="020B0502040204020203" pitchFamily="34" charset="0"/>
                        </a:rPr>
                        <a:t>Visual effects (VFX)</a:t>
                      </a:r>
                    </a:p>
                  </a:txBody>
                  <a:tcPr>
                    <a:solidFill>
                      <a:srgbClr val="002060"/>
                    </a:solidFill>
                  </a:tcPr>
                </a:tc>
                <a:extLst>
                  <a:ext uri="{0D108BD9-81ED-4DB2-BD59-A6C34878D82A}">
                    <a16:rowId xmlns:a16="http://schemas.microsoft.com/office/drawing/2014/main" val="1355131997"/>
                  </a:ext>
                </a:extLst>
              </a:tr>
              <a:tr h="168048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3D85DC62-C250-4ADA-911F-F8410B9DB159}"/>
              </a:ext>
            </a:extLst>
          </p:cNvPr>
          <p:cNvSpPr txBox="1"/>
          <p:nvPr/>
        </p:nvSpPr>
        <p:spPr>
          <a:xfrm>
            <a:off x="3964960" y="512233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Technology is used to incorporate effects that may be too dangerous or impossible to add any other way. For example, a spaceship flying across the screen. </a:t>
            </a:r>
          </a:p>
        </p:txBody>
      </p:sp>
      <p:graphicFrame>
        <p:nvGraphicFramePr>
          <p:cNvPr id="34" name="Table 33">
            <a:extLst>
              <a:ext uri="{FF2B5EF4-FFF2-40B4-BE49-F238E27FC236}">
                <a16:creationId xmlns:a16="http://schemas.microsoft.com/office/drawing/2014/main" id="{4DFF4370-C398-4CEA-B60A-169D231F9EBB}"/>
              </a:ext>
            </a:extLst>
          </p:cNvPr>
          <p:cNvGraphicFramePr>
            <a:graphicFrameLocks noGrp="1"/>
          </p:cNvGraphicFramePr>
          <p:nvPr>
            <p:extLst>
              <p:ext uri="{D42A27DB-BD31-4B8C-83A1-F6EECF244321}">
                <p14:modId xmlns:p14="http://schemas.microsoft.com/office/powerpoint/2010/main" val="2314118901"/>
              </p:ext>
            </p:extLst>
          </p:nvPr>
        </p:nvGraphicFramePr>
        <p:xfrm>
          <a:off x="172277" y="2352378"/>
          <a:ext cx="3471523" cy="2115628"/>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18299">
                <a:tc>
                  <a:txBody>
                    <a:bodyPr/>
                    <a:lstStyle/>
                    <a:p>
                      <a:r>
                        <a:rPr lang="en-GB" sz="1600" b="0" dirty="0">
                          <a:latin typeface="Segoe UI" panose="020B0502040204020203" pitchFamily="34" charset="0"/>
                          <a:cs typeface="Segoe UI" panose="020B0502040204020203" pitchFamily="34" charset="0"/>
                        </a:rPr>
                        <a:t>Digital imaging and graphics</a:t>
                      </a:r>
                    </a:p>
                  </a:txBody>
                  <a:tcPr>
                    <a:solidFill>
                      <a:srgbClr val="FF0066"/>
                    </a:solidFill>
                  </a:tcPr>
                </a:tc>
                <a:extLst>
                  <a:ext uri="{0D108BD9-81ED-4DB2-BD59-A6C34878D82A}">
                    <a16:rowId xmlns:a16="http://schemas.microsoft.com/office/drawing/2014/main" val="1355131997"/>
                  </a:ext>
                </a:extLst>
              </a:tr>
              <a:tr h="178034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FF99FF"/>
                    </a:solidFill>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09C9D30A-3E13-41EF-A5E9-1B982F29A540}"/>
              </a:ext>
            </a:extLst>
          </p:cNvPr>
          <p:cNvSpPr txBox="1"/>
          <p:nvPr/>
        </p:nvSpPr>
        <p:spPr>
          <a:xfrm>
            <a:off x="297635" y="2781182"/>
            <a:ext cx="3240724"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uses technology to create images in digital form. This may involve the use of graphic tablets, cameras or specific software such as Photoshop. </a:t>
            </a:r>
          </a:p>
        </p:txBody>
      </p:sp>
      <p:graphicFrame>
        <p:nvGraphicFramePr>
          <p:cNvPr id="36" name="Table 35">
            <a:extLst>
              <a:ext uri="{FF2B5EF4-FFF2-40B4-BE49-F238E27FC236}">
                <a16:creationId xmlns:a16="http://schemas.microsoft.com/office/drawing/2014/main" id="{583FB3C9-1129-475D-97C1-4E52CB9A8E14}"/>
              </a:ext>
            </a:extLst>
          </p:cNvPr>
          <p:cNvGraphicFramePr>
            <a:graphicFrameLocks noGrp="1"/>
          </p:cNvGraphicFramePr>
          <p:nvPr>
            <p:extLst>
              <p:ext uri="{D42A27DB-BD31-4B8C-83A1-F6EECF244321}">
                <p14:modId xmlns:p14="http://schemas.microsoft.com/office/powerpoint/2010/main" val="1423648298"/>
              </p:ext>
            </p:extLst>
          </p:nvPr>
        </p:nvGraphicFramePr>
        <p:xfrm>
          <a:off x="172277" y="4503373"/>
          <a:ext cx="3491241" cy="2244983"/>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527946528"/>
                    </a:ext>
                  </a:extLst>
                </a:gridCol>
              </a:tblGrid>
              <a:tr h="352783">
                <a:tc>
                  <a:txBody>
                    <a:bodyPr/>
                    <a:lstStyle/>
                    <a:p>
                      <a:r>
                        <a:rPr lang="en-GB" sz="1600" b="0" dirty="0">
                          <a:latin typeface="Segoe UI" panose="020B0502040204020203" pitchFamily="34" charset="0"/>
                          <a:cs typeface="Segoe UI" panose="020B0502040204020203" pitchFamily="34" charset="0"/>
                        </a:rPr>
                        <a:t>Digital games</a:t>
                      </a:r>
                    </a:p>
                  </a:txBody>
                  <a:tcPr>
                    <a:solidFill>
                      <a:srgbClr val="C00000"/>
                    </a:solidFill>
                  </a:tcPr>
                </a:tc>
                <a:extLst>
                  <a:ext uri="{0D108BD9-81ED-4DB2-BD59-A6C34878D82A}">
                    <a16:rowId xmlns:a16="http://schemas.microsoft.com/office/drawing/2014/main" val="1355131997"/>
                  </a:ext>
                </a:extLst>
              </a:tr>
              <a:tr h="189220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7" name="TextBox 36">
            <a:extLst>
              <a:ext uri="{FF2B5EF4-FFF2-40B4-BE49-F238E27FC236}">
                <a16:creationId xmlns:a16="http://schemas.microsoft.com/office/drawing/2014/main" id="{7AC71EE2-FDE6-48AA-9623-FFCDBF9CDCA3}"/>
              </a:ext>
            </a:extLst>
          </p:cNvPr>
          <p:cNvSpPr txBox="1"/>
          <p:nvPr/>
        </p:nvSpPr>
        <p:spPr>
          <a:xfrm>
            <a:off x="282737" y="4935911"/>
            <a:ext cx="3240724"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uses games consoles aswell as personal computers to entertain the audience. In particular, online gaming. </a:t>
            </a:r>
          </a:p>
        </p:txBody>
      </p:sp>
      <p:graphicFrame>
        <p:nvGraphicFramePr>
          <p:cNvPr id="25" name="Table 24">
            <a:extLst>
              <a:ext uri="{FF2B5EF4-FFF2-40B4-BE49-F238E27FC236}">
                <a16:creationId xmlns:a16="http://schemas.microsoft.com/office/drawing/2014/main" id="{1AFE3D76-1523-4722-A573-874BE65022F4}"/>
              </a:ext>
            </a:extLst>
          </p:cNvPr>
          <p:cNvGraphicFramePr>
            <a:graphicFrameLocks noGrp="1"/>
          </p:cNvGraphicFramePr>
          <p:nvPr>
            <p:extLst>
              <p:ext uri="{D42A27DB-BD31-4B8C-83A1-F6EECF244321}">
                <p14:modId xmlns:p14="http://schemas.microsoft.com/office/powerpoint/2010/main" val="105993075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3FC8874E-E11C-4D61-9B40-E94B5B4E4591}"/>
              </a:ext>
            </a:extLst>
          </p:cNvPr>
          <p:cNvSpPr>
            <a:spLocks noGrp="1"/>
          </p:cNvSpPr>
          <p:nvPr>
            <p:ph type="sldNum" sz="quarter" idx="12"/>
          </p:nvPr>
        </p:nvSpPr>
        <p:spPr/>
        <p:txBody>
          <a:bodyPr/>
          <a:lstStyle/>
          <a:p>
            <a:fld id="{B0F76C14-53B6-489F-9645-D8FC814A1C7B}" type="slidenum">
              <a:rPr lang="en-GB" smtClean="0"/>
              <a:t>1</a:t>
            </a:fld>
            <a:endParaRPr lang="en-GB"/>
          </a:p>
        </p:txBody>
      </p:sp>
    </p:spTree>
    <p:extLst>
      <p:ext uri="{BB962C8B-B14F-4D97-AF65-F5344CB8AC3E}">
        <p14:creationId xmlns:p14="http://schemas.microsoft.com/office/powerpoint/2010/main" val="219551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167715575"/>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CM6: Audience segmentation</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245150558"/>
              </p:ext>
            </p:extLst>
          </p:nvPr>
        </p:nvGraphicFramePr>
        <p:xfrm>
          <a:off x="172278" y="562245"/>
          <a:ext cx="3484304" cy="172107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Target audience is made up of different characteristics known as demographics which are split into segments to help clearly define who the target audience is.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051580389"/>
              </p:ext>
            </p:extLst>
          </p:nvPr>
        </p:nvGraphicFramePr>
        <p:xfrm>
          <a:off x="3855058" y="970511"/>
          <a:ext cx="3893353" cy="213360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17739">
                <a:tc>
                  <a:txBody>
                    <a:bodyPr/>
                    <a:lstStyle/>
                    <a:p>
                      <a:r>
                        <a:rPr lang="en-GB" sz="1600" b="0" dirty="0">
                          <a:latin typeface="Segoe UI" panose="020B0502040204020203" pitchFamily="34" charset="0"/>
                          <a:cs typeface="Segoe UI" panose="020B0502040204020203" pitchFamily="34" charset="0"/>
                        </a:rPr>
                        <a:t>Location</a:t>
                      </a:r>
                    </a:p>
                  </a:txBody>
                  <a:tcPr>
                    <a:solidFill>
                      <a:srgbClr val="0070C0"/>
                    </a:solidFill>
                  </a:tcPr>
                </a:tc>
                <a:extLst>
                  <a:ext uri="{0D108BD9-81ED-4DB2-BD59-A6C34878D82A}">
                    <a16:rowId xmlns:a16="http://schemas.microsoft.com/office/drawing/2014/main" val="1355131997"/>
                  </a:ext>
                </a:extLst>
              </a:tr>
              <a:tr h="16410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2115722667"/>
              </p:ext>
            </p:extLst>
          </p:nvPr>
        </p:nvGraphicFramePr>
        <p:xfrm>
          <a:off x="7853851" y="981260"/>
          <a:ext cx="3893353" cy="213360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7931">
                <a:tc>
                  <a:txBody>
                    <a:bodyPr/>
                    <a:lstStyle/>
                    <a:p>
                      <a:r>
                        <a:rPr lang="en-GB" sz="1600" b="0" dirty="0">
                          <a:latin typeface="Segoe UI" panose="020B0502040204020203" pitchFamily="34" charset="0"/>
                          <a:cs typeface="Segoe UI" panose="020B0502040204020203" pitchFamily="34" charset="0"/>
                        </a:rPr>
                        <a:t>Ethnicity</a:t>
                      </a:r>
                    </a:p>
                  </a:txBody>
                  <a:tcPr>
                    <a:solidFill>
                      <a:srgbClr val="7030A0"/>
                    </a:solidFill>
                  </a:tcPr>
                </a:tc>
                <a:extLst>
                  <a:ext uri="{0D108BD9-81ED-4DB2-BD59-A6C34878D82A}">
                    <a16:rowId xmlns:a16="http://schemas.microsoft.com/office/drawing/2014/main" val="1355131997"/>
                  </a:ext>
                </a:extLst>
              </a:tr>
              <a:tr h="16235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377" y="1422782"/>
            <a:ext cx="3682711"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This is how accessible the product is. It might be available within a certain radius, in a city/town, a country or it may have a wider reach if it’s an online service.</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46887" y="1429786"/>
            <a:ext cx="3682711"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This focuses on cultures, country, religion or language. For example, some software used in the UK is designed using US English language instead.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432843782"/>
              </p:ext>
            </p:extLst>
          </p:nvPr>
        </p:nvGraphicFramePr>
        <p:xfrm>
          <a:off x="7853850" y="3152860"/>
          <a:ext cx="3893115" cy="1471591"/>
        </p:xfrm>
        <a:graphic>
          <a:graphicData uri="http://schemas.openxmlformats.org/drawingml/2006/table">
            <a:tbl>
              <a:tblPr firstRow="1" bandRow="1">
                <a:tableStyleId>{00A15C55-8517-42AA-B614-E9B94910E393}</a:tableStyleId>
              </a:tblPr>
              <a:tblGrid>
                <a:gridCol w="3893115">
                  <a:extLst>
                    <a:ext uri="{9D8B030D-6E8A-4147-A177-3AD203B41FA5}">
                      <a16:colId xmlns:a16="http://schemas.microsoft.com/office/drawing/2014/main" val="527946528"/>
                    </a:ext>
                  </a:extLst>
                </a:gridCol>
              </a:tblGrid>
              <a:tr h="298809">
                <a:tc>
                  <a:txBody>
                    <a:bodyPr/>
                    <a:lstStyle/>
                    <a:p>
                      <a:r>
                        <a:rPr lang="en-GB" sz="1600" b="0" dirty="0">
                          <a:latin typeface="Segoe UI" panose="020B0502040204020203" pitchFamily="34" charset="0"/>
                          <a:cs typeface="Segoe UI" panose="020B0502040204020203" pitchFamily="34" charset="0"/>
                        </a:rPr>
                        <a:t>Gender</a:t>
                      </a:r>
                    </a:p>
                  </a:txBody>
                  <a:tcPr/>
                </a:tc>
                <a:extLst>
                  <a:ext uri="{0D108BD9-81ED-4DB2-BD59-A6C34878D82A}">
                    <a16:rowId xmlns:a16="http://schemas.microsoft.com/office/drawing/2014/main" val="1355131997"/>
                  </a:ext>
                </a:extLst>
              </a:tr>
              <a:tr h="1136311">
                <a:tc>
                  <a:txBody>
                    <a:bodyPr/>
                    <a:lstStyle/>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919994" y="3618078"/>
            <a:ext cx="3673546" cy="83099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Some products may be aimed at one gender more than the other. </a:t>
            </a:r>
          </a:p>
        </p:txBody>
      </p:sp>
      <p:graphicFrame>
        <p:nvGraphicFramePr>
          <p:cNvPr id="28" name="Table 27">
            <a:extLst>
              <a:ext uri="{FF2B5EF4-FFF2-40B4-BE49-F238E27FC236}">
                <a16:creationId xmlns:a16="http://schemas.microsoft.com/office/drawing/2014/main" id="{B0EFB95A-14A2-4987-B747-4F4F44A90D4F}"/>
              </a:ext>
            </a:extLst>
          </p:cNvPr>
          <p:cNvGraphicFramePr>
            <a:graphicFrameLocks noGrp="1"/>
          </p:cNvGraphicFramePr>
          <p:nvPr>
            <p:extLst>
              <p:ext uri="{D42A27DB-BD31-4B8C-83A1-F6EECF244321}">
                <p14:modId xmlns:p14="http://schemas.microsoft.com/office/powerpoint/2010/main" val="3374615751"/>
              </p:ext>
            </p:extLst>
          </p:nvPr>
        </p:nvGraphicFramePr>
        <p:xfrm>
          <a:off x="3855058" y="3152860"/>
          <a:ext cx="3893353" cy="1522008"/>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03581">
                <a:tc>
                  <a:txBody>
                    <a:bodyPr/>
                    <a:lstStyle/>
                    <a:p>
                      <a:r>
                        <a:rPr lang="en-GB" sz="1600" b="0" dirty="0">
                          <a:latin typeface="Segoe UI" panose="020B0502040204020203" pitchFamily="34" charset="0"/>
                          <a:cs typeface="Segoe UI" panose="020B0502040204020203" pitchFamily="34" charset="0"/>
                        </a:rPr>
                        <a:t>Age</a:t>
                      </a:r>
                    </a:p>
                  </a:txBody>
                  <a:tcPr>
                    <a:solidFill>
                      <a:srgbClr val="00B050"/>
                    </a:solidFill>
                  </a:tcPr>
                </a:tc>
                <a:extLst>
                  <a:ext uri="{0D108BD9-81ED-4DB2-BD59-A6C34878D82A}">
                    <a16:rowId xmlns:a16="http://schemas.microsoft.com/office/drawing/2014/main" val="1355131997"/>
                  </a:ext>
                </a:extLst>
              </a:tr>
              <a:tr h="118672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A4F32484-4377-443D-A0D9-DFFBF4957133}"/>
              </a:ext>
            </a:extLst>
          </p:cNvPr>
          <p:cNvSpPr txBox="1"/>
          <p:nvPr/>
        </p:nvSpPr>
        <p:spPr>
          <a:xfrm>
            <a:off x="3980743" y="3521736"/>
            <a:ext cx="3682710"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This can be an age range such as 18-25 or broader categories such as teenagers, adults, retired people. </a:t>
            </a:r>
          </a:p>
        </p:txBody>
      </p:sp>
      <p:graphicFrame>
        <p:nvGraphicFramePr>
          <p:cNvPr id="30" name="Table 29">
            <a:extLst>
              <a:ext uri="{FF2B5EF4-FFF2-40B4-BE49-F238E27FC236}">
                <a16:creationId xmlns:a16="http://schemas.microsoft.com/office/drawing/2014/main" id="{B9421BA5-7522-4F4E-841A-B9758DCFE78A}"/>
              </a:ext>
            </a:extLst>
          </p:cNvPr>
          <p:cNvGraphicFramePr>
            <a:graphicFrameLocks noGrp="1"/>
          </p:cNvGraphicFramePr>
          <p:nvPr>
            <p:extLst>
              <p:ext uri="{D42A27DB-BD31-4B8C-83A1-F6EECF244321}">
                <p14:modId xmlns:p14="http://schemas.microsoft.com/office/powerpoint/2010/main" val="3554387867"/>
              </p:ext>
            </p:extLst>
          </p:nvPr>
        </p:nvGraphicFramePr>
        <p:xfrm>
          <a:off x="7853850" y="4693125"/>
          <a:ext cx="3893353" cy="2055233"/>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48663">
                <a:tc>
                  <a:txBody>
                    <a:bodyPr/>
                    <a:lstStyle/>
                    <a:p>
                      <a:r>
                        <a:rPr lang="en-GB" sz="1600" b="0" dirty="0">
                          <a:latin typeface="Segoe UI" panose="020B0502040204020203" pitchFamily="34" charset="0"/>
                          <a:cs typeface="Segoe UI" panose="020B0502040204020203" pitchFamily="34" charset="0"/>
                        </a:rPr>
                        <a:t>Education</a:t>
                      </a:r>
                    </a:p>
                  </a:txBody>
                  <a:tcPr>
                    <a:solidFill>
                      <a:srgbClr val="00B0F0"/>
                    </a:solidFill>
                  </a:tcPr>
                </a:tc>
                <a:extLst>
                  <a:ext uri="{0D108BD9-81ED-4DB2-BD59-A6C34878D82A}">
                    <a16:rowId xmlns:a16="http://schemas.microsoft.com/office/drawing/2014/main" val="1355131997"/>
                  </a:ext>
                </a:extLst>
              </a:tr>
              <a:tr h="1706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1" name="TextBox 30">
            <a:extLst>
              <a:ext uri="{FF2B5EF4-FFF2-40B4-BE49-F238E27FC236}">
                <a16:creationId xmlns:a16="http://schemas.microsoft.com/office/drawing/2014/main" id="{216AFD6B-B121-434B-A8F8-0E681D9D5B26}"/>
              </a:ext>
            </a:extLst>
          </p:cNvPr>
          <p:cNvSpPr txBox="1"/>
          <p:nvPr/>
        </p:nvSpPr>
        <p:spPr>
          <a:xfrm>
            <a:off x="7948618" y="510044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70C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population have different levels of education such as: degree level, A-level or GCSE and this can define the sort of language used in media products. </a:t>
            </a:r>
          </a:p>
        </p:txBody>
      </p:sp>
      <p:graphicFrame>
        <p:nvGraphicFramePr>
          <p:cNvPr id="32" name="Table 31">
            <a:extLst>
              <a:ext uri="{FF2B5EF4-FFF2-40B4-BE49-F238E27FC236}">
                <a16:creationId xmlns:a16="http://schemas.microsoft.com/office/drawing/2014/main" id="{9E0CBE21-D539-4E3A-B08A-2297AB65F91C}"/>
              </a:ext>
            </a:extLst>
          </p:cNvPr>
          <p:cNvGraphicFramePr>
            <a:graphicFrameLocks noGrp="1"/>
          </p:cNvGraphicFramePr>
          <p:nvPr>
            <p:extLst>
              <p:ext uri="{D42A27DB-BD31-4B8C-83A1-F6EECF244321}">
                <p14:modId xmlns:p14="http://schemas.microsoft.com/office/powerpoint/2010/main" val="3774720415"/>
              </p:ext>
            </p:extLst>
          </p:nvPr>
        </p:nvGraphicFramePr>
        <p:xfrm>
          <a:off x="3863605" y="4705412"/>
          <a:ext cx="3893353" cy="2042945"/>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2458">
                <a:tc>
                  <a:txBody>
                    <a:bodyPr/>
                    <a:lstStyle/>
                    <a:p>
                      <a:r>
                        <a:rPr lang="en-GB" sz="1600" b="0" dirty="0">
                          <a:latin typeface="Segoe UI" panose="020B0502040204020203" pitchFamily="34" charset="0"/>
                          <a:cs typeface="Segoe UI" panose="020B0502040204020203" pitchFamily="34" charset="0"/>
                        </a:rPr>
                        <a:t>Occupation/Income</a:t>
                      </a:r>
                    </a:p>
                  </a:txBody>
                  <a:tcPr>
                    <a:solidFill>
                      <a:srgbClr val="002060"/>
                    </a:solidFill>
                  </a:tcPr>
                </a:tc>
                <a:extLst>
                  <a:ext uri="{0D108BD9-81ED-4DB2-BD59-A6C34878D82A}">
                    <a16:rowId xmlns:a16="http://schemas.microsoft.com/office/drawing/2014/main" val="1355131997"/>
                  </a:ext>
                </a:extLst>
              </a:tr>
              <a:tr h="168048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3D85DC62-C250-4ADA-911F-F8410B9DB159}"/>
              </a:ext>
            </a:extLst>
          </p:cNvPr>
          <p:cNvSpPr txBox="1"/>
          <p:nvPr/>
        </p:nvSpPr>
        <p:spPr>
          <a:xfrm>
            <a:off x="3964960" y="512233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type of job can determine the level of disposable income that person has and therefore shapes their consumer behaviour depending on what they can afford. </a:t>
            </a:r>
          </a:p>
        </p:txBody>
      </p:sp>
      <p:graphicFrame>
        <p:nvGraphicFramePr>
          <p:cNvPr id="34" name="Table 33">
            <a:extLst>
              <a:ext uri="{FF2B5EF4-FFF2-40B4-BE49-F238E27FC236}">
                <a16:creationId xmlns:a16="http://schemas.microsoft.com/office/drawing/2014/main" id="{4DFF4370-C398-4CEA-B60A-169D231F9EBB}"/>
              </a:ext>
            </a:extLst>
          </p:cNvPr>
          <p:cNvGraphicFramePr>
            <a:graphicFrameLocks noGrp="1"/>
          </p:cNvGraphicFramePr>
          <p:nvPr>
            <p:extLst>
              <p:ext uri="{D42A27DB-BD31-4B8C-83A1-F6EECF244321}">
                <p14:modId xmlns:p14="http://schemas.microsoft.com/office/powerpoint/2010/main" val="2366243239"/>
              </p:ext>
            </p:extLst>
          </p:nvPr>
        </p:nvGraphicFramePr>
        <p:xfrm>
          <a:off x="172277" y="2352378"/>
          <a:ext cx="3471523" cy="2115628"/>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18299">
                <a:tc>
                  <a:txBody>
                    <a:bodyPr/>
                    <a:lstStyle/>
                    <a:p>
                      <a:r>
                        <a:rPr lang="en-GB" sz="1600" b="0" dirty="0">
                          <a:latin typeface="Segoe UI" panose="020B0502040204020203" pitchFamily="34" charset="0"/>
                          <a:cs typeface="Segoe UI" panose="020B0502040204020203" pitchFamily="34" charset="0"/>
                        </a:rPr>
                        <a:t>Benefits of audience segmentation</a:t>
                      </a:r>
                    </a:p>
                  </a:txBody>
                  <a:tcPr>
                    <a:solidFill>
                      <a:schemeClr val="tx1"/>
                    </a:solidFill>
                  </a:tcPr>
                </a:tc>
                <a:extLst>
                  <a:ext uri="{0D108BD9-81ED-4DB2-BD59-A6C34878D82A}">
                    <a16:rowId xmlns:a16="http://schemas.microsoft.com/office/drawing/2014/main" val="1355131997"/>
                  </a:ext>
                </a:extLst>
              </a:tr>
              <a:tr h="178034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bg2">
                        <a:lumMod val="90000"/>
                      </a:schemeClr>
                    </a:solidFill>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09C9D30A-3E13-41EF-A5E9-1B982F29A540}"/>
              </a:ext>
            </a:extLst>
          </p:cNvPr>
          <p:cNvSpPr txBox="1"/>
          <p:nvPr/>
        </p:nvSpPr>
        <p:spPr>
          <a:xfrm>
            <a:off x="278275" y="2779537"/>
            <a:ext cx="3240724" cy="1569660"/>
          </a:xfrm>
          <a:prstGeom prst="rect">
            <a:avLst/>
          </a:prstGeom>
          <a:solidFill>
            <a:schemeClr val="bg1"/>
          </a:solidFill>
          <a:ln>
            <a:solidFill>
              <a:schemeClr val="accent6">
                <a:lumMod val="50000"/>
              </a:schemeClr>
            </a:solidFill>
          </a:ln>
        </p:spPr>
        <p:txBody>
          <a:bodyPr wrap="square" rtlCol="0">
            <a:spAutoFit/>
          </a:bodyPr>
          <a:lstStyle/>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Clearly defined target audience</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Increased chance of sales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Personalised approach to marketing/advertising.</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Increased level of interest.</a:t>
            </a:r>
          </a:p>
        </p:txBody>
      </p:sp>
      <p:graphicFrame>
        <p:nvGraphicFramePr>
          <p:cNvPr id="36" name="Table 35">
            <a:extLst>
              <a:ext uri="{FF2B5EF4-FFF2-40B4-BE49-F238E27FC236}">
                <a16:creationId xmlns:a16="http://schemas.microsoft.com/office/drawing/2014/main" id="{583FB3C9-1129-475D-97C1-4E52CB9A8E14}"/>
              </a:ext>
            </a:extLst>
          </p:cNvPr>
          <p:cNvGraphicFramePr>
            <a:graphicFrameLocks noGrp="1"/>
          </p:cNvGraphicFramePr>
          <p:nvPr>
            <p:extLst>
              <p:ext uri="{D42A27DB-BD31-4B8C-83A1-F6EECF244321}">
                <p14:modId xmlns:p14="http://schemas.microsoft.com/office/powerpoint/2010/main" val="2662975814"/>
              </p:ext>
            </p:extLst>
          </p:nvPr>
        </p:nvGraphicFramePr>
        <p:xfrm>
          <a:off x="172277" y="4503373"/>
          <a:ext cx="3471523" cy="2244983"/>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52783">
                <a:tc>
                  <a:txBody>
                    <a:bodyPr/>
                    <a:lstStyle/>
                    <a:p>
                      <a:r>
                        <a:rPr lang="en-GB" sz="1600" b="0" dirty="0">
                          <a:latin typeface="Segoe UI" panose="020B0502040204020203" pitchFamily="34" charset="0"/>
                          <a:cs typeface="Segoe UI" panose="020B0502040204020203" pitchFamily="34" charset="0"/>
                        </a:rPr>
                        <a:t>Lifestyles/Interests</a:t>
                      </a:r>
                    </a:p>
                  </a:txBody>
                  <a:tcPr>
                    <a:solidFill>
                      <a:srgbClr val="C00000"/>
                    </a:solidFill>
                  </a:tcPr>
                </a:tc>
                <a:extLst>
                  <a:ext uri="{0D108BD9-81ED-4DB2-BD59-A6C34878D82A}">
                    <a16:rowId xmlns:a16="http://schemas.microsoft.com/office/drawing/2014/main" val="1355131997"/>
                  </a:ext>
                </a:extLst>
              </a:tr>
              <a:tr h="189220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7" name="TextBox 36">
            <a:extLst>
              <a:ext uri="{FF2B5EF4-FFF2-40B4-BE49-F238E27FC236}">
                <a16:creationId xmlns:a16="http://schemas.microsoft.com/office/drawing/2014/main" id="{7AC71EE2-FDE6-48AA-9623-FFCDBF9CDCA3}"/>
              </a:ext>
            </a:extLst>
          </p:cNvPr>
          <p:cNvSpPr txBox="1"/>
          <p:nvPr/>
        </p:nvSpPr>
        <p:spPr>
          <a:xfrm>
            <a:off x="282737" y="4935911"/>
            <a:ext cx="3240724" cy="181588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This is linked to hobbies and what people actually enjoy. For example, a person who loves horror films will be more interested in products of this genre. </a:t>
            </a:r>
          </a:p>
        </p:txBody>
      </p:sp>
      <p:graphicFrame>
        <p:nvGraphicFramePr>
          <p:cNvPr id="25" name="Table 24">
            <a:extLst>
              <a:ext uri="{FF2B5EF4-FFF2-40B4-BE49-F238E27FC236}">
                <a16:creationId xmlns:a16="http://schemas.microsoft.com/office/drawing/2014/main" id="{F8DFBBE2-26A8-439C-AEE8-B6345D86B058}"/>
              </a:ext>
            </a:extLst>
          </p:cNvPr>
          <p:cNvGraphicFramePr>
            <a:graphicFrameLocks noGrp="1"/>
          </p:cNvGraphicFramePr>
          <p:nvPr>
            <p:extLst>
              <p:ext uri="{D42A27DB-BD31-4B8C-83A1-F6EECF244321}">
                <p14:modId xmlns:p14="http://schemas.microsoft.com/office/powerpoint/2010/main" val="27622768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40088C34-8E59-407E-8678-EDA84AAA9A2A}"/>
              </a:ext>
            </a:extLst>
          </p:cNvPr>
          <p:cNvSpPr>
            <a:spLocks noGrp="1"/>
          </p:cNvSpPr>
          <p:nvPr>
            <p:ph type="sldNum" sz="quarter" idx="12"/>
          </p:nvPr>
        </p:nvSpPr>
        <p:spPr/>
        <p:txBody>
          <a:bodyPr/>
          <a:lstStyle/>
          <a:p>
            <a:fld id="{B0F76C14-53B6-489F-9645-D8FC814A1C7B}" type="slidenum">
              <a:rPr lang="en-GB" smtClean="0"/>
              <a:t>10</a:t>
            </a:fld>
            <a:endParaRPr lang="en-GB"/>
          </a:p>
        </p:txBody>
      </p:sp>
    </p:spTree>
    <p:extLst>
      <p:ext uri="{BB962C8B-B14F-4D97-AF65-F5344CB8AC3E}">
        <p14:creationId xmlns:p14="http://schemas.microsoft.com/office/powerpoint/2010/main" val="239691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765688" cy="365760"/>
        </p:xfrm>
        <a:graphic>
          <a:graphicData uri="http://schemas.openxmlformats.org/drawingml/2006/table">
            <a:tbl>
              <a:tblPr firstRow="1" bandRow="1">
                <a:tableStyleId>{5C22544A-7EE6-4342-B048-85BDC9FD1C3A}</a:tableStyleId>
              </a:tblPr>
              <a:tblGrid>
                <a:gridCol w="3765688">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Client requirements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278304408"/>
              </p:ext>
            </p:extLst>
          </p:nvPr>
        </p:nvGraphicFramePr>
        <p:xfrm>
          <a:off x="172277" y="580592"/>
          <a:ext cx="3765688" cy="1295086"/>
        </p:xfrm>
        <a:graphic>
          <a:graphicData uri="http://schemas.openxmlformats.org/drawingml/2006/table">
            <a:tbl>
              <a:tblPr firstRow="1" bandRow="1">
                <a:tableStyleId>{5C22544A-7EE6-4342-B048-85BDC9FD1C3A}</a:tableStyleId>
              </a:tblPr>
              <a:tblGrid>
                <a:gridCol w="3765688">
                  <a:extLst>
                    <a:ext uri="{9D8B030D-6E8A-4147-A177-3AD203B41FA5}">
                      <a16:colId xmlns:a16="http://schemas.microsoft.com/office/drawing/2014/main" val="2591224229"/>
                    </a:ext>
                  </a:extLst>
                </a:gridCol>
              </a:tblGrid>
              <a:tr h="301654">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959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client brief is a written document or verbal discussion that outlines the key requirements of a project.</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8" name="Table 17">
            <a:extLst>
              <a:ext uri="{FF2B5EF4-FFF2-40B4-BE49-F238E27FC236}">
                <a16:creationId xmlns:a16="http://schemas.microsoft.com/office/drawing/2014/main" id="{3A2AAA50-C64C-4CE5-9CD9-391377302BB4}"/>
              </a:ext>
            </a:extLst>
          </p:cNvPr>
          <p:cNvGraphicFramePr>
            <a:graphicFrameLocks noGrp="1"/>
          </p:cNvGraphicFramePr>
          <p:nvPr>
            <p:extLst>
              <p:ext uri="{D42A27DB-BD31-4B8C-83A1-F6EECF244321}">
                <p14:modId xmlns:p14="http://schemas.microsoft.com/office/powerpoint/2010/main" val="3529937305"/>
              </p:ext>
            </p:extLst>
          </p:nvPr>
        </p:nvGraphicFramePr>
        <p:xfrm>
          <a:off x="186727" y="1976051"/>
          <a:ext cx="3736788" cy="3649622"/>
        </p:xfrm>
        <a:graphic>
          <a:graphicData uri="http://schemas.openxmlformats.org/drawingml/2006/table">
            <a:tbl>
              <a:tblPr firstRow="1" bandRow="1">
                <a:tableStyleId>{5C22544A-7EE6-4342-B048-85BDC9FD1C3A}</a:tableStyleId>
              </a:tblPr>
              <a:tblGrid>
                <a:gridCol w="3736788">
                  <a:extLst>
                    <a:ext uri="{9D8B030D-6E8A-4147-A177-3AD203B41FA5}">
                      <a16:colId xmlns:a16="http://schemas.microsoft.com/office/drawing/2014/main" val="527946528"/>
                    </a:ext>
                  </a:extLst>
                </a:gridCol>
              </a:tblGrid>
              <a:tr h="247201">
                <a:tc>
                  <a:txBody>
                    <a:bodyPr/>
                    <a:lstStyle/>
                    <a:p>
                      <a:r>
                        <a:rPr lang="en-GB" sz="1600" b="0" dirty="0">
                          <a:latin typeface="Segoe UI" panose="020B0502040204020203" pitchFamily="34" charset="0"/>
                          <a:cs typeface="Segoe UI" panose="020B0502040204020203" pitchFamily="34" charset="0"/>
                        </a:rPr>
                        <a:t>Client brief</a:t>
                      </a:r>
                    </a:p>
                  </a:txBody>
                  <a:tcPr>
                    <a:solidFill>
                      <a:srgbClr val="0070C0"/>
                    </a:solidFill>
                  </a:tcPr>
                </a:tc>
                <a:extLst>
                  <a:ext uri="{0D108BD9-81ED-4DB2-BD59-A6C34878D82A}">
                    <a16:rowId xmlns:a16="http://schemas.microsoft.com/office/drawing/2014/main" val="1355131997"/>
                  </a:ext>
                </a:extLst>
              </a:tr>
              <a:tr h="3314342">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19" name="Rectangle 18">
            <a:extLst>
              <a:ext uri="{FF2B5EF4-FFF2-40B4-BE49-F238E27FC236}">
                <a16:creationId xmlns:a16="http://schemas.microsoft.com/office/drawing/2014/main" id="{BEEC24AB-7FCE-4642-AC1D-FA9616159967}"/>
              </a:ext>
            </a:extLst>
          </p:cNvPr>
          <p:cNvSpPr/>
          <p:nvPr/>
        </p:nvSpPr>
        <p:spPr>
          <a:xfrm>
            <a:off x="277567" y="2368632"/>
            <a:ext cx="3554432" cy="3137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2060"/>
                </a:solidFill>
                <a:latin typeface="Segoe UI" panose="020B0502040204020203" pitchFamily="34" charset="0"/>
                <a:cs typeface="Segoe UI" panose="020B0502040204020203" pitchFamily="34" charset="0"/>
              </a:rPr>
              <a:t>Types:</a:t>
            </a:r>
          </a:p>
          <a:p>
            <a:pPr marL="285750" indent="-285750">
              <a:buFont typeface="Arial" panose="020B0604020202020204" pitchFamily="34" charset="0"/>
              <a:buChar char="•"/>
            </a:pPr>
            <a:r>
              <a:rPr lang="en-GB" sz="1400" b="1" dirty="0">
                <a:solidFill>
                  <a:schemeClr val="tx1"/>
                </a:solidFill>
                <a:latin typeface="Segoe UI" panose="020B0502040204020203" pitchFamily="34" charset="0"/>
                <a:cs typeface="Segoe UI" panose="020B0502040204020203" pitchFamily="34" charset="0"/>
              </a:rPr>
              <a:t>Formal </a:t>
            </a:r>
            <a:r>
              <a:rPr lang="en-GB" sz="1400" dirty="0">
                <a:solidFill>
                  <a:schemeClr val="tx1"/>
                </a:solidFill>
                <a:latin typeface="Segoe UI" panose="020B0502040204020203" pitchFamily="34" charset="0"/>
                <a:cs typeface="Segoe UI" panose="020B0502040204020203" pitchFamily="34" charset="0"/>
              </a:rPr>
              <a:t>- A scheduled meeting that will take place between the client and the producer. </a:t>
            </a:r>
          </a:p>
          <a:p>
            <a:pPr marL="285750" indent="-285750">
              <a:buFont typeface="Arial" panose="020B0604020202020204" pitchFamily="34" charset="0"/>
              <a:buChar char="•"/>
            </a:pPr>
            <a:r>
              <a:rPr lang="en-GB" sz="1400" b="1" dirty="0">
                <a:solidFill>
                  <a:schemeClr val="tx1"/>
                </a:solidFill>
                <a:latin typeface="Segoe UI" panose="020B0502040204020203" pitchFamily="34" charset="0"/>
                <a:cs typeface="Segoe UI" panose="020B0502040204020203" pitchFamily="34" charset="0"/>
              </a:rPr>
              <a:t>Informal </a:t>
            </a:r>
            <a:r>
              <a:rPr lang="en-GB" sz="1400" dirty="0">
                <a:solidFill>
                  <a:schemeClr val="tx1"/>
                </a:solidFill>
                <a:latin typeface="Segoe UI" panose="020B0502040204020203" pitchFamily="34" charset="0"/>
                <a:cs typeface="Segoe UI" panose="020B0502040204020203" pitchFamily="34" charset="0"/>
              </a:rPr>
              <a:t>- Client will discuss requirements during a telephone call, no do documentation provided. More of a verbal agreement. </a:t>
            </a:r>
          </a:p>
          <a:p>
            <a:pPr marL="285750" indent="-285750">
              <a:buFont typeface="Arial" panose="020B0604020202020204" pitchFamily="34" charset="0"/>
              <a:buChar char="•"/>
            </a:pPr>
            <a:r>
              <a:rPr lang="en-GB" sz="1400" b="1" dirty="0">
                <a:solidFill>
                  <a:schemeClr val="tx1"/>
                </a:solidFill>
                <a:latin typeface="Segoe UI" panose="020B0502040204020203" pitchFamily="34" charset="0"/>
                <a:cs typeface="Segoe UI" panose="020B0502040204020203" pitchFamily="34" charset="0"/>
              </a:rPr>
              <a:t>Negotiated </a:t>
            </a:r>
            <a:r>
              <a:rPr lang="en-GB" sz="1400" dirty="0">
                <a:solidFill>
                  <a:schemeClr val="tx1"/>
                </a:solidFill>
                <a:latin typeface="Segoe UI" panose="020B0502040204020203" pitchFamily="34" charset="0"/>
                <a:cs typeface="Segoe UI" panose="020B0502040204020203" pitchFamily="34" charset="0"/>
              </a:rPr>
              <a:t>- The client and the producer work together to develop a brief for a media product. </a:t>
            </a:r>
          </a:p>
          <a:p>
            <a:pPr marL="285750" indent="-285750">
              <a:buFont typeface="Arial" panose="020B0604020202020204" pitchFamily="34" charset="0"/>
              <a:buChar char="•"/>
            </a:pPr>
            <a:r>
              <a:rPr lang="en-GB" sz="1400" b="1" dirty="0">
                <a:solidFill>
                  <a:schemeClr val="tx1"/>
                </a:solidFill>
                <a:latin typeface="Segoe UI" panose="020B0502040204020203" pitchFamily="34" charset="0"/>
                <a:cs typeface="Segoe UI" panose="020B0502040204020203" pitchFamily="34" charset="0"/>
              </a:rPr>
              <a:t>Commissioned</a:t>
            </a:r>
            <a:r>
              <a:rPr lang="en-GB" sz="1400" dirty="0">
                <a:solidFill>
                  <a:schemeClr val="tx1"/>
                </a:solidFill>
                <a:latin typeface="Segoe UI" panose="020B0502040204020203" pitchFamily="34" charset="0"/>
                <a:cs typeface="Segoe UI" panose="020B0502040204020203" pitchFamily="34" charset="0"/>
              </a:rPr>
              <a:t> - A client will hire a separate independent company to create the media product for them. </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graphicFrame>
        <p:nvGraphicFramePr>
          <p:cNvPr id="22" name="Table 21">
            <a:extLst>
              <a:ext uri="{FF2B5EF4-FFF2-40B4-BE49-F238E27FC236}">
                <a16:creationId xmlns:a16="http://schemas.microsoft.com/office/drawing/2014/main" id="{545EE870-B7E9-48A1-B862-2B6F831F689A}"/>
              </a:ext>
            </a:extLst>
          </p:cNvPr>
          <p:cNvGraphicFramePr>
            <a:graphicFrameLocks noGrp="1"/>
          </p:cNvGraphicFramePr>
          <p:nvPr>
            <p:extLst>
              <p:ext uri="{D42A27DB-BD31-4B8C-83A1-F6EECF244321}">
                <p14:modId xmlns:p14="http://schemas.microsoft.com/office/powerpoint/2010/main" val="809251998"/>
              </p:ext>
            </p:extLst>
          </p:nvPr>
        </p:nvGraphicFramePr>
        <p:xfrm>
          <a:off x="4161487" y="893256"/>
          <a:ext cx="7303715" cy="4732417"/>
        </p:xfrm>
        <a:graphic>
          <a:graphicData uri="http://schemas.openxmlformats.org/drawingml/2006/table">
            <a:tbl>
              <a:tblPr firstRow="1" bandRow="1">
                <a:tableStyleId>{5C22544A-7EE6-4342-B048-85BDC9FD1C3A}</a:tableStyleId>
              </a:tblPr>
              <a:tblGrid>
                <a:gridCol w="7303715">
                  <a:extLst>
                    <a:ext uri="{9D8B030D-6E8A-4147-A177-3AD203B41FA5}">
                      <a16:colId xmlns:a16="http://schemas.microsoft.com/office/drawing/2014/main" val="527946528"/>
                    </a:ext>
                  </a:extLst>
                </a:gridCol>
              </a:tblGrid>
              <a:tr h="278750">
                <a:tc>
                  <a:txBody>
                    <a:bodyPr/>
                    <a:lstStyle/>
                    <a:p>
                      <a:r>
                        <a:rPr lang="en-GB" sz="1600" b="0" dirty="0">
                          <a:latin typeface="Segoe UI" panose="020B0502040204020203" pitchFamily="34" charset="0"/>
                          <a:cs typeface="Segoe UI" panose="020B0502040204020203" pitchFamily="34" charset="0"/>
                        </a:rPr>
                        <a:t>Interpreting client brief</a:t>
                      </a:r>
                    </a:p>
                  </a:txBody>
                  <a:tcPr>
                    <a:solidFill>
                      <a:srgbClr val="FFC000"/>
                    </a:solidFill>
                  </a:tcPr>
                </a:tc>
                <a:extLst>
                  <a:ext uri="{0D108BD9-81ED-4DB2-BD59-A6C34878D82A}">
                    <a16:rowId xmlns:a16="http://schemas.microsoft.com/office/drawing/2014/main" val="1355131997"/>
                  </a:ext>
                </a:extLst>
              </a:tr>
              <a:tr h="4397137">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4">
                        <a:lumMod val="20000"/>
                        <a:lumOff val="80000"/>
                      </a:schemeClr>
                    </a:solidFill>
                  </a:tcPr>
                </a:tc>
                <a:extLst>
                  <a:ext uri="{0D108BD9-81ED-4DB2-BD59-A6C34878D82A}">
                    <a16:rowId xmlns:a16="http://schemas.microsoft.com/office/drawing/2014/main" val="3361536227"/>
                  </a:ext>
                </a:extLst>
              </a:tr>
            </a:tbl>
          </a:graphicData>
        </a:graphic>
      </p:graphicFrame>
      <p:sp>
        <p:nvSpPr>
          <p:cNvPr id="23" name="Rectangle 22">
            <a:extLst>
              <a:ext uri="{FF2B5EF4-FFF2-40B4-BE49-F238E27FC236}">
                <a16:creationId xmlns:a16="http://schemas.microsoft.com/office/drawing/2014/main" id="{8F671914-7A7A-4E03-8CA9-2EE4BAAA0C2F}"/>
              </a:ext>
            </a:extLst>
          </p:cNvPr>
          <p:cNvSpPr/>
          <p:nvPr/>
        </p:nvSpPr>
        <p:spPr>
          <a:xfrm>
            <a:off x="4284654" y="1329828"/>
            <a:ext cx="3528690" cy="7640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FF000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A client brief would typically consist of the following components.</a:t>
            </a:r>
          </a:p>
        </p:txBody>
      </p:sp>
      <p:graphicFrame>
        <p:nvGraphicFramePr>
          <p:cNvPr id="8" name="Table 7">
            <a:extLst>
              <a:ext uri="{FF2B5EF4-FFF2-40B4-BE49-F238E27FC236}">
                <a16:creationId xmlns:a16="http://schemas.microsoft.com/office/drawing/2014/main" id="{519E5CF3-FFD4-4396-8128-D15CC293174D}"/>
              </a:ext>
            </a:extLst>
          </p:cNvPr>
          <p:cNvGraphicFramePr>
            <a:graphicFrameLocks noGrp="1"/>
          </p:cNvGraphicFramePr>
          <p:nvPr>
            <p:extLst>
              <p:ext uri="{D42A27DB-BD31-4B8C-83A1-F6EECF244321}">
                <p14:modId xmlns:p14="http://schemas.microsoft.com/office/powerpoint/2010/main" val="3194227242"/>
              </p:ext>
            </p:extLst>
          </p:nvPr>
        </p:nvGraphicFramePr>
        <p:xfrm>
          <a:off x="4273498" y="2201609"/>
          <a:ext cx="3528689" cy="741680"/>
        </p:xfrm>
        <a:graphic>
          <a:graphicData uri="http://schemas.openxmlformats.org/drawingml/2006/table">
            <a:tbl>
              <a:tblPr firstRow="1" bandRow="1">
                <a:tableStyleId>{5C22544A-7EE6-4342-B048-85BDC9FD1C3A}</a:tableStyleId>
              </a:tblPr>
              <a:tblGrid>
                <a:gridCol w="352868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Type of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The product that is being created.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27" name="Table 26">
            <a:extLst>
              <a:ext uri="{FF2B5EF4-FFF2-40B4-BE49-F238E27FC236}">
                <a16:creationId xmlns:a16="http://schemas.microsoft.com/office/drawing/2014/main" id="{A5CAE1B4-7FBC-4A45-98A6-4ACCAFFCFFF3}"/>
              </a:ext>
            </a:extLst>
          </p:cNvPr>
          <p:cNvGraphicFramePr>
            <a:graphicFrameLocks noGrp="1"/>
          </p:cNvGraphicFramePr>
          <p:nvPr>
            <p:extLst>
              <p:ext uri="{D42A27DB-BD31-4B8C-83A1-F6EECF244321}">
                <p14:modId xmlns:p14="http://schemas.microsoft.com/office/powerpoint/2010/main" val="3044997755"/>
              </p:ext>
            </p:extLst>
          </p:nvPr>
        </p:nvGraphicFramePr>
        <p:xfrm>
          <a:off x="4284655" y="3051055"/>
          <a:ext cx="3528689" cy="675640"/>
        </p:xfrm>
        <a:graphic>
          <a:graphicData uri="http://schemas.openxmlformats.org/drawingml/2006/table">
            <a:tbl>
              <a:tblPr firstRow="1" bandRow="1">
                <a:tableStyleId>{5C22544A-7EE6-4342-B048-85BDC9FD1C3A}</a:tableStyleId>
              </a:tblPr>
              <a:tblGrid>
                <a:gridCol w="352868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Timescales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Key dates and deadlines for the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28" name="Table 27">
            <a:extLst>
              <a:ext uri="{FF2B5EF4-FFF2-40B4-BE49-F238E27FC236}">
                <a16:creationId xmlns:a16="http://schemas.microsoft.com/office/drawing/2014/main" id="{520731B9-E498-4830-BBC2-BA2DD3AC59D1}"/>
              </a:ext>
            </a:extLst>
          </p:cNvPr>
          <p:cNvGraphicFramePr>
            <a:graphicFrameLocks noGrp="1"/>
          </p:cNvGraphicFramePr>
          <p:nvPr>
            <p:extLst>
              <p:ext uri="{D42A27DB-BD31-4B8C-83A1-F6EECF244321}">
                <p14:modId xmlns:p14="http://schemas.microsoft.com/office/powerpoint/2010/main" val="1943027620"/>
              </p:ext>
            </p:extLst>
          </p:nvPr>
        </p:nvGraphicFramePr>
        <p:xfrm>
          <a:off x="4293723" y="3830924"/>
          <a:ext cx="3528689" cy="889000"/>
        </p:xfrm>
        <a:graphic>
          <a:graphicData uri="http://schemas.openxmlformats.org/drawingml/2006/table">
            <a:tbl>
              <a:tblPr firstRow="1" bandRow="1">
                <a:tableStyleId>{5C22544A-7EE6-4342-B048-85BDC9FD1C3A}</a:tableStyleId>
              </a:tblPr>
              <a:tblGrid>
                <a:gridCol w="352868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The segment of people this product is aimed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29" name="Table 28">
            <a:extLst>
              <a:ext uri="{FF2B5EF4-FFF2-40B4-BE49-F238E27FC236}">
                <a16:creationId xmlns:a16="http://schemas.microsoft.com/office/drawing/2014/main" id="{2E19114D-B3D7-4435-83EA-1300EF3123AF}"/>
              </a:ext>
            </a:extLst>
          </p:cNvPr>
          <p:cNvGraphicFramePr>
            <a:graphicFrameLocks noGrp="1"/>
          </p:cNvGraphicFramePr>
          <p:nvPr>
            <p:extLst>
              <p:ext uri="{D42A27DB-BD31-4B8C-83A1-F6EECF244321}">
                <p14:modId xmlns:p14="http://schemas.microsoft.com/office/powerpoint/2010/main" val="533002377"/>
              </p:ext>
            </p:extLst>
          </p:nvPr>
        </p:nvGraphicFramePr>
        <p:xfrm>
          <a:off x="4293723" y="4851923"/>
          <a:ext cx="3528689" cy="675640"/>
        </p:xfrm>
        <a:graphic>
          <a:graphicData uri="http://schemas.openxmlformats.org/drawingml/2006/table">
            <a:tbl>
              <a:tblPr firstRow="1" bandRow="1">
                <a:tableStyleId>{5C22544A-7EE6-4342-B048-85BDC9FD1C3A}</a:tableStyleId>
              </a:tblPr>
              <a:tblGrid>
                <a:gridCol w="352868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The objective of the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0" name="Table 29">
            <a:extLst>
              <a:ext uri="{FF2B5EF4-FFF2-40B4-BE49-F238E27FC236}">
                <a16:creationId xmlns:a16="http://schemas.microsoft.com/office/drawing/2014/main" id="{5A42E3E7-4AA1-42F0-8063-E049EBA79007}"/>
              </a:ext>
            </a:extLst>
          </p:cNvPr>
          <p:cNvGraphicFramePr>
            <a:graphicFrameLocks noGrp="1"/>
          </p:cNvGraphicFramePr>
          <p:nvPr>
            <p:extLst>
              <p:ext uri="{D42A27DB-BD31-4B8C-83A1-F6EECF244321}">
                <p14:modId xmlns:p14="http://schemas.microsoft.com/office/powerpoint/2010/main" val="379888260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a:solidFill>
                            <a:schemeClr val="bg1"/>
                          </a:solidFill>
                          <a:latin typeface="Segoe UI" panose="020B0502040204020203" pitchFamily="34" charset="0"/>
                          <a:cs typeface="Segoe UI" panose="020B0502040204020203" pitchFamily="34" charset="0"/>
                        </a:rPr>
                        <a:t>2.2</a:t>
                      </a:r>
                      <a:endParaRPr lang="en-GB" sz="2800" dirty="0">
                        <a:solidFill>
                          <a:schemeClr val="bg1"/>
                        </a:solidFill>
                        <a:latin typeface="Segoe UI" panose="020B0502040204020203" pitchFamily="34" charset="0"/>
                        <a:cs typeface="Segoe UI" panose="020B0502040204020203" pitchFamily="34" charset="0"/>
                      </a:endParaRP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37" name="Table 36">
            <a:extLst>
              <a:ext uri="{FF2B5EF4-FFF2-40B4-BE49-F238E27FC236}">
                <a16:creationId xmlns:a16="http://schemas.microsoft.com/office/drawing/2014/main" id="{610C4559-9767-4F47-B91E-9E73D1EE97F2}"/>
              </a:ext>
            </a:extLst>
          </p:cNvPr>
          <p:cNvGraphicFramePr>
            <a:graphicFrameLocks noGrp="1"/>
          </p:cNvGraphicFramePr>
          <p:nvPr>
            <p:extLst>
              <p:ext uri="{D42A27DB-BD31-4B8C-83A1-F6EECF244321}">
                <p14:modId xmlns:p14="http://schemas.microsoft.com/office/powerpoint/2010/main" val="1443536296"/>
              </p:ext>
            </p:extLst>
          </p:nvPr>
        </p:nvGraphicFramePr>
        <p:xfrm>
          <a:off x="7936512" y="1329828"/>
          <a:ext cx="3394098" cy="889000"/>
        </p:xfrm>
        <a:graphic>
          <a:graphicData uri="http://schemas.openxmlformats.org/drawingml/2006/table">
            <a:tbl>
              <a:tblPr firstRow="1" bandRow="1">
                <a:tableStyleId>{5C22544A-7EE6-4342-B048-85BDC9FD1C3A}</a:tableStyleId>
              </a:tblPr>
              <a:tblGrid>
                <a:gridCol w="3394098">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Client ethos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Ensuring the product meets the brands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9" name="Table 38">
            <a:extLst>
              <a:ext uri="{FF2B5EF4-FFF2-40B4-BE49-F238E27FC236}">
                <a16:creationId xmlns:a16="http://schemas.microsoft.com/office/drawing/2014/main" id="{ADE2BAE0-D5E7-4CD8-BA8B-947DDEDCC25B}"/>
              </a:ext>
            </a:extLst>
          </p:cNvPr>
          <p:cNvGraphicFramePr>
            <a:graphicFrameLocks noGrp="1"/>
          </p:cNvGraphicFramePr>
          <p:nvPr>
            <p:extLst>
              <p:ext uri="{D42A27DB-BD31-4B8C-83A1-F6EECF244321}">
                <p14:modId xmlns:p14="http://schemas.microsoft.com/office/powerpoint/2010/main" val="2846566319"/>
              </p:ext>
            </p:extLst>
          </p:nvPr>
        </p:nvGraphicFramePr>
        <p:xfrm>
          <a:off x="7936512" y="2307979"/>
          <a:ext cx="3394098" cy="1742440"/>
        </p:xfrm>
        <a:graphic>
          <a:graphicData uri="http://schemas.openxmlformats.org/drawingml/2006/table">
            <a:tbl>
              <a:tblPr firstRow="1" bandRow="1">
                <a:tableStyleId>{5C22544A-7EE6-4342-B048-85BDC9FD1C3A}</a:tableStyleId>
              </a:tblPr>
              <a:tblGrid>
                <a:gridCol w="3394098">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What needs to be included in the media product?</a:t>
                      </a:r>
                    </a:p>
                    <a:p>
                      <a:pPr algn="ctr"/>
                      <a:r>
                        <a:rPr lang="en-GB" sz="1400" dirty="0">
                          <a:solidFill>
                            <a:schemeClr val="tx1"/>
                          </a:solidFill>
                          <a:latin typeface="Segoe UI" panose="020B0502040204020203" pitchFamily="34" charset="0"/>
                          <a:cs typeface="Segoe UI" panose="020B0502040204020203" pitchFamily="34" charset="0"/>
                        </a:rPr>
                        <a:t>For example, a digital product then further consideration would need to be made into the use of other assets such as: sound, animation, video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40" name="Table 39">
            <a:extLst>
              <a:ext uri="{FF2B5EF4-FFF2-40B4-BE49-F238E27FC236}">
                <a16:creationId xmlns:a16="http://schemas.microsoft.com/office/drawing/2014/main" id="{571FC281-6D41-4B50-87EF-DA5B6637C7B6}"/>
              </a:ext>
            </a:extLst>
          </p:cNvPr>
          <p:cNvGraphicFramePr>
            <a:graphicFrameLocks noGrp="1"/>
          </p:cNvGraphicFramePr>
          <p:nvPr>
            <p:extLst>
              <p:ext uri="{D42A27DB-BD31-4B8C-83A1-F6EECF244321}">
                <p14:modId xmlns:p14="http://schemas.microsoft.com/office/powerpoint/2010/main" val="2487859925"/>
              </p:ext>
            </p:extLst>
          </p:nvPr>
        </p:nvGraphicFramePr>
        <p:xfrm>
          <a:off x="7936512" y="4190441"/>
          <a:ext cx="3394098" cy="1315720"/>
        </p:xfrm>
        <a:graphic>
          <a:graphicData uri="http://schemas.openxmlformats.org/drawingml/2006/table">
            <a:tbl>
              <a:tblPr firstRow="1" bandRow="1">
                <a:tableStyleId>{5C22544A-7EE6-4342-B048-85BDC9FD1C3A}</a:tableStyleId>
              </a:tblPr>
              <a:tblGrid>
                <a:gridCol w="3394098">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Genre, style and theme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The brand and their values will influence the design.</a:t>
                      </a:r>
                    </a:p>
                    <a:p>
                      <a:pPr algn="ctr"/>
                      <a:r>
                        <a:rPr lang="en-GB" sz="1400" dirty="0">
                          <a:solidFill>
                            <a:schemeClr val="tx1"/>
                          </a:solidFill>
                          <a:latin typeface="Segoe UI" panose="020B0502040204020203" pitchFamily="34" charset="0"/>
                          <a:cs typeface="Segoe UI" panose="020B0502040204020203" pitchFamily="34" charset="0"/>
                        </a:rPr>
                        <a:t>The type of product will follow a particular theme.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42" name="Table 41">
            <a:extLst>
              <a:ext uri="{FF2B5EF4-FFF2-40B4-BE49-F238E27FC236}">
                <a16:creationId xmlns:a16="http://schemas.microsoft.com/office/drawing/2014/main" id="{FA54BC72-F33A-4958-9312-5E29BB221812}"/>
              </a:ext>
            </a:extLst>
          </p:cNvPr>
          <p:cNvGraphicFramePr>
            <a:graphicFrameLocks noGrp="1"/>
          </p:cNvGraphicFramePr>
          <p:nvPr>
            <p:extLst>
              <p:ext uri="{D42A27DB-BD31-4B8C-83A1-F6EECF244321}">
                <p14:modId xmlns:p14="http://schemas.microsoft.com/office/powerpoint/2010/main" val="3032025669"/>
              </p:ext>
            </p:extLst>
          </p:nvPr>
        </p:nvGraphicFramePr>
        <p:xfrm>
          <a:off x="200852" y="5702139"/>
          <a:ext cx="3737113" cy="1031864"/>
        </p:xfrm>
        <a:graphic>
          <a:graphicData uri="http://schemas.openxmlformats.org/drawingml/2006/table">
            <a:tbl>
              <a:tblPr firstRow="1" bandRow="1">
                <a:tableStyleId>{5C22544A-7EE6-4342-B048-85BDC9FD1C3A}</a:tableStyleId>
              </a:tblPr>
              <a:tblGrid>
                <a:gridCol w="3737113">
                  <a:extLst>
                    <a:ext uri="{9D8B030D-6E8A-4147-A177-3AD203B41FA5}">
                      <a16:colId xmlns:a16="http://schemas.microsoft.com/office/drawing/2014/main" val="527946528"/>
                    </a:ext>
                  </a:extLst>
                </a:gridCol>
              </a:tblGrid>
              <a:tr h="300304">
                <a:tc>
                  <a:txBody>
                    <a:bodyPr/>
                    <a:lstStyle/>
                    <a:p>
                      <a:r>
                        <a:rPr lang="en-GB" sz="1600" b="0" dirty="0">
                          <a:latin typeface="Segoe UI" panose="020B0502040204020203" pitchFamily="34" charset="0"/>
                          <a:cs typeface="Segoe UI" panose="020B0502040204020203" pitchFamily="34" charset="0"/>
                        </a:rPr>
                        <a:t>How are client briefs communicated?</a:t>
                      </a:r>
                    </a:p>
                  </a:txBody>
                  <a:tcPr>
                    <a:solidFill>
                      <a:srgbClr val="7030A0"/>
                    </a:solidFill>
                  </a:tcPr>
                </a:tc>
                <a:extLst>
                  <a:ext uri="{0D108BD9-81ED-4DB2-BD59-A6C34878D82A}">
                    <a16:rowId xmlns:a16="http://schemas.microsoft.com/office/drawing/2014/main" val="1355131997"/>
                  </a:ext>
                </a:extLst>
              </a:tr>
              <a:tr h="69658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43" name="TextBox 42">
            <a:extLst>
              <a:ext uri="{FF2B5EF4-FFF2-40B4-BE49-F238E27FC236}">
                <a16:creationId xmlns:a16="http://schemas.microsoft.com/office/drawing/2014/main" id="{3E2D9886-DADA-474F-A300-480EB1E5809F}"/>
              </a:ext>
            </a:extLst>
          </p:cNvPr>
          <p:cNvSpPr txBox="1"/>
          <p:nvPr/>
        </p:nvSpPr>
        <p:spPr>
          <a:xfrm>
            <a:off x="277567" y="6093720"/>
            <a:ext cx="3554432" cy="523220"/>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A client brief can be </a:t>
            </a:r>
            <a:r>
              <a:rPr lang="en-GB" sz="1400" b="1" dirty="0">
                <a:latin typeface="Segoe UI" panose="020B0502040204020203" pitchFamily="34" charset="0"/>
                <a:cs typeface="Segoe UI" panose="020B0502040204020203" pitchFamily="34" charset="0"/>
              </a:rPr>
              <a:t>written</a:t>
            </a:r>
            <a:r>
              <a:rPr lang="en-GB" sz="1400" dirty="0">
                <a:latin typeface="Segoe UI" panose="020B0502040204020203" pitchFamily="34" charset="0"/>
                <a:cs typeface="Segoe UI" panose="020B0502040204020203" pitchFamily="34" charset="0"/>
              </a:rPr>
              <a:t> and discussed in a </a:t>
            </a:r>
            <a:r>
              <a:rPr lang="en-GB" sz="1400" b="1" dirty="0">
                <a:latin typeface="Segoe UI" panose="020B0502040204020203" pitchFamily="34" charset="0"/>
                <a:cs typeface="Segoe UI" panose="020B0502040204020203" pitchFamily="34" charset="0"/>
              </a:rPr>
              <a:t>meeting</a:t>
            </a:r>
            <a:r>
              <a:rPr lang="en-GB" sz="1400" dirty="0">
                <a:latin typeface="Segoe UI" panose="020B0502040204020203" pitchFamily="34" charset="0"/>
                <a:cs typeface="Segoe UI" panose="020B0502040204020203" pitchFamily="34" charset="0"/>
              </a:rPr>
              <a:t>.</a:t>
            </a:r>
          </a:p>
        </p:txBody>
      </p:sp>
      <p:graphicFrame>
        <p:nvGraphicFramePr>
          <p:cNvPr id="44" name="Table 43">
            <a:extLst>
              <a:ext uri="{FF2B5EF4-FFF2-40B4-BE49-F238E27FC236}">
                <a16:creationId xmlns:a16="http://schemas.microsoft.com/office/drawing/2014/main" id="{916B556A-0F9F-4ED8-A5B4-1AF1222D2303}"/>
              </a:ext>
            </a:extLst>
          </p:cNvPr>
          <p:cNvGraphicFramePr>
            <a:graphicFrameLocks noGrp="1"/>
          </p:cNvGraphicFramePr>
          <p:nvPr>
            <p:extLst>
              <p:ext uri="{D42A27DB-BD31-4B8C-83A1-F6EECF244321}">
                <p14:modId xmlns:p14="http://schemas.microsoft.com/office/powerpoint/2010/main" val="3232917718"/>
              </p:ext>
            </p:extLst>
          </p:nvPr>
        </p:nvGraphicFramePr>
        <p:xfrm>
          <a:off x="4161487" y="5687780"/>
          <a:ext cx="7261864" cy="1071718"/>
        </p:xfrm>
        <a:graphic>
          <a:graphicData uri="http://schemas.openxmlformats.org/drawingml/2006/table">
            <a:tbl>
              <a:tblPr firstRow="1" bandRow="1">
                <a:tableStyleId>{5C22544A-7EE6-4342-B048-85BDC9FD1C3A}</a:tableStyleId>
              </a:tblPr>
              <a:tblGrid>
                <a:gridCol w="7261864">
                  <a:extLst>
                    <a:ext uri="{9D8B030D-6E8A-4147-A177-3AD203B41FA5}">
                      <a16:colId xmlns:a16="http://schemas.microsoft.com/office/drawing/2014/main" val="527946528"/>
                    </a:ext>
                  </a:extLst>
                </a:gridCol>
              </a:tblGrid>
              <a:tr h="309785">
                <a:tc>
                  <a:txBody>
                    <a:bodyPr/>
                    <a:lstStyle/>
                    <a:p>
                      <a:r>
                        <a:rPr lang="en-GB" sz="1600" b="0" dirty="0">
                          <a:latin typeface="Segoe UI" panose="020B0502040204020203" pitchFamily="34" charset="0"/>
                          <a:cs typeface="Segoe UI" panose="020B0502040204020203" pitchFamily="34" charset="0"/>
                        </a:rPr>
                        <a:t>Client brief constraints</a:t>
                      </a:r>
                    </a:p>
                  </a:txBody>
                  <a:tcPr>
                    <a:solidFill>
                      <a:srgbClr val="C00000"/>
                    </a:solidFill>
                  </a:tcPr>
                </a:tc>
                <a:extLst>
                  <a:ext uri="{0D108BD9-81ED-4DB2-BD59-A6C34878D82A}">
                    <a16:rowId xmlns:a16="http://schemas.microsoft.com/office/drawing/2014/main" val="1355131997"/>
                  </a:ext>
                </a:extLst>
              </a:tr>
              <a:tr h="73643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45" name="TextBox 44">
            <a:extLst>
              <a:ext uri="{FF2B5EF4-FFF2-40B4-BE49-F238E27FC236}">
                <a16:creationId xmlns:a16="http://schemas.microsoft.com/office/drawing/2014/main" id="{40DB0E75-2DE2-4DD4-8B6C-0548E67A4460}"/>
              </a:ext>
            </a:extLst>
          </p:cNvPr>
          <p:cNvSpPr txBox="1"/>
          <p:nvPr/>
        </p:nvSpPr>
        <p:spPr>
          <a:xfrm>
            <a:off x="4247754" y="6093720"/>
            <a:ext cx="7082855" cy="523220"/>
          </a:xfrm>
          <a:prstGeom prst="rect">
            <a:avLst/>
          </a:prstGeom>
          <a:solidFill>
            <a:schemeClr val="bg1"/>
          </a:solidFill>
          <a:ln>
            <a:solidFill>
              <a:schemeClr val="accent6">
                <a:lumMod val="50000"/>
              </a:schemeClr>
            </a:solidFill>
          </a:ln>
        </p:spPr>
        <p:txBody>
          <a:bodyPr wrap="square" rtlCol="0">
            <a:spAutoFit/>
          </a:bodyPr>
          <a:lstStyle/>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Conflict of interest when it comes to design choices.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client brief can restrict what the production company can do. </a:t>
            </a:r>
          </a:p>
        </p:txBody>
      </p:sp>
      <p:sp>
        <p:nvSpPr>
          <p:cNvPr id="2" name="Slide Number Placeholder 1">
            <a:extLst>
              <a:ext uri="{FF2B5EF4-FFF2-40B4-BE49-F238E27FC236}">
                <a16:creationId xmlns:a16="http://schemas.microsoft.com/office/drawing/2014/main" id="{BF0ED886-94E1-423A-A695-51F0A161BDCE}"/>
              </a:ext>
            </a:extLst>
          </p:cNvPr>
          <p:cNvSpPr>
            <a:spLocks noGrp="1"/>
          </p:cNvSpPr>
          <p:nvPr>
            <p:ph type="sldNum" sz="quarter" idx="12"/>
          </p:nvPr>
        </p:nvSpPr>
        <p:spPr/>
        <p:txBody>
          <a:bodyPr/>
          <a:lstStyle/>
          <a:p>
            <a:fld id="{B0F76C14-53B6-489F-9645-D8FC814A1C7B}" type="slidenum">
              <a:rPr lang="en-GB" smtClean="0"/>
              <a:t>11</a:t>
            </a:fld>
            <a:endParaRPr lang="en-GB"/>
          </a:p>
        </p:txBody>
      </p:sp>
    </p:spTree>
    <p:extLst>
      <p:ext uri="{BB962C8B-B14F-4D97-AF65-F5344CB8AC3E}">
        <p14:creationId xmlns:p14="http://schemas.microsoft.com/office/powerpoint/2010/main" val="187540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295899429"/>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CM8: Primary research</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084263185"/>
              </p:ext>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Primary data is any original information that you collect for the purposes of answering your research question (e.g. through focus groups, interviews, online surveys and questionnaires.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423062320"/>
              </p:ext>
            </p:extLst>
          </p:nvPr>
        </p:nvGraphicFramePr>
        <p:xfrm>
          <a:off x="179214" y="2816470"/>
          <a:ext cx="3484304" cy="38404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06592">
                <a:tc>
                  <a:txBody>
                    <a:bodyPr/>
                    <a:lstStyle/>
                    <a:p>
                      <a:r>
                        <a:rPr lang="en-GB" sz="1600" b="0" dirty="0">
                          <a:latin typeface="Segoe UI" panose="020B0502040204020203" pitchFamily="34" charset="0"/>
                          <a:cs typeface="Segoe UI" panose="020B0502040204020203" pitchFamily="34" charset="0"/>
                        </a:rPr>
                        <a:t>Focus groups</a:t>
                      </a:r>
                    </a:p>
                  </a:txBody>
                  <a:tcPr>
                    <a:solidFill>
                      <a:srgbClr val="0070C0"/>
                    </a:solidFill>
                  </a:tcPr>
                </a:tc>
                <a:extLst>
                  <a:ext uri="{0D108BD9-81ED-4DB2-BD59-A6C34878D82A}">
                    <a16:rowId xmlns:a16="http://schemas.microsoft.com/office/drawing/2014/main" val="1355131997"/>
                  </a:ext>
                </a:extLst>
              </a:tr>
              <a:tr h="3346959">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350502860"/>
              </p:ext>
            </p:extLst>
          </p:nvPr>
        </p:nvGraphicFramePr>
        <p:xfrm>
          <a:off x="3768793" y="989503"/>
          <a:ext cx="3893353" cy="3487681"/>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4079">
                <a:tc>
                  <a:txBody>
                    <a:bodyPr/>
                    <a:lstStyle/>
                    <a:p>
                      <a:r>
                        <a:rPr lang="en-GB" sz="1600" b="0" dirty="0">
                          <a:latin typeface="Segoe UI" panose="020B0502040204020203" pitchFamily="34" charset="0"/>
                          <a:cs typeface="Segoe UI" panose="020B0502040204020203" pitchFamily="34" charset="0"/>
                        </a:rPr>
                        <a:t>Interview </a:t>
                      </a:r>
                    </a:p>
                  </a:txBody>
                  <a:tcPr>
                    <a:solidFill>
                      <a:srgbClr val="7030A0"/>
                    </a:solidFill>
                  </a:tcPr>
                </a:tc>
                <a:extLst>
                  <a:ext uri="{0D108BD9-81ED-4DB2-BD59-A6C34878D82A}">
                    <a16:rowId xmlns:a16="http://schemas.microsoft.com/office/drawing/2014/main" val="1355131997"/>
                  </a:ext>
                </a:extLst>
              </a:tr>
              <a:tr h="315240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91425" y="3299519"/>
            <a:ext cx="3234510"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group of people assembled to participate in a discussion about a product before it is launched.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41695" y="1383381"/>
            <a:ext cx="3682711"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meeting of people face to face or online.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491102886"/>
              </p:ext>
            </p:extLst>
          </p:nvPr>
        </p:nvGraphicFramePr>
        <p:xfrm>
          <a:off x="7774357" y="958221"/>
          <a:ext cx="3905858" cy="3527025"/>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27218">
                <a:tc>
                  <a:txBody>
                    <a:bodyPr/>
                    <a:lstStyle/>
                    <a:p>
                      <a:r>
                        <a:rPr lang="en-GB" sz="1600" b="0" dirty="0">
                          <a:latin typeface="Segoe UI" panose="020B0502040204020203" pitchFamily="34" charset="0"/>
                          <a:cs typeface="Segoe UI" panose="020B0502040204020203" pitchFamily="34" charset="0"/>
                        </a:rPr>
                        <a:t>Online surveys</a:t>
                      </a:r>
                    </a:p>
                  </a:txBody>
                  <a:tcPr/>
                </a:tc>
                <a:extLst>
                  <a:ext uri="{0D108BD9-81ED-4DB2-BD59-A6C34878D82A}">
                    <a16:rowId xmlns:a16="http://schemas.microsoft.com/office/drawing/2014/main" val="1355131997"/>
                  </a:ext>
                </a:extLst>
              </a:tr>
              <a:tr h="3191745">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368398"/>
            <a:ext cx="3699632"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structured form that is completed over the internet.</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3321510960"/>
              </p:ext>
            </p:extLst>
          </p:nvPr>
        </p:nvGraphicFramePr>
        <p:xfrm>
          <a:off x="3768793" y="4523350"/>
          <a:ext cx="7911422" cy="2133600"/>
        </p:xfrm>
        <a:graphic>
          <a:graphicData uri="http://schemas.openxmlformats.org/drawingml/2006/table">
            <a:tbl>
              <a:tblPr firstRow="1" bandRow="1">
                <a:tableStyleId>{5C22544A-7EE6-4342-B048-85BDC9FD1C3A}</a:tableStyleId>
              </a:tblPr>
              <a:tblGrid>
                <a:gridCol w="7911422">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Questionnaires</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54482" y="4932570"/>
            <a:ext cx="2413795"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list of questions or items used to gather data from respondents about their attitudes, experiences, or opinions</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1129540641"/>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2" name="Table 1">
            <a:extLst>
              <a:ext uri="{FF2B5EF4-FFF2-40B4-BE49-F238E27FC236}">
                <a16:creationId xmlns:a16="http://schemas.microsoft.com/office/drawing/2014/main" id="{CD0CBF0D-2AA2-46C2-B6BD-62DCC3F8F24D}"/>
              </a:ext>
            </a:extLst>
          </p:cNvPr>
          <p:cNvGraphicFramePr>
            <a:graphicFrameLocks noGrp="1"/>
          </p:cNvGraphicFramePr>
          <p:nvPr>
            <p:extLst>
              <p:ext uri="{D42A27DB-BD31-4B8C-83A1-F6EECF244321}">
                <p14:modId xmlns:p14="http://schemas.microsoft.com/office/powerpoint/2010/main" val="77155637"/>
              </p:ext>
            </p:extLst>
          </p:nvPr>
        </p:nvGraphicFramePr>
        <p:xfrm>
          <a:off x="3854482" y="2215122"/>
          <a:ext cx="3682712" cy="216916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Allow for more in-depth data collection and comprehensive understanding.</a:t>
                      </a:r>
                    </a:p>
                    <a:p>
                      <a:r>
                        <a:rPr lang="en-GB" sz="1400" dirty="0">
                          <a:latin typeface="Segoe UI" panose="020B0502040204020203" pitchFamily="34" charset="0"/>
                          <a:cs typeface="Segoe UI" panose="020B0502040204020203" pitchFamily="34" charset="0"/>
                        </a:rPr>
                        <a:t>Can be used for quantitative research</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Interviews are more time consuming to recruit and conduct.</a:t>
                      </a:r>
                    </a:p>
                    <a:p>
                      <a:r>
                        <a:rPr lang="en-GB" sz="1400" dirty="0">
                          <a:latin typeface="Segoe UI" panose="020B0502040204020203" pitchFamily="34" charset="0"/>
                          <a:cs typeface="Segoe UI" panose="020B0502040204020203" pitchFamily="34" charset="0"/>
                        </a:rPr>
                        <a:t>Expensive form of research.</a:t>
                      </a:r>
                    </a:p>
                    <a:p>
                      <a:r>
                        <a:rPr lang="en-GB" sz="1400" dirty="0">
                          <a:latin typeface="Segoe UI" panose="020B0502040204020203" pitchFamily="34" charset="0"/>
                          <a:cs typeface="Segoe UI" panose="020B0502040204020203" pitchFamily="34" charset="0"/>
                        </a:rPr>
                        <a:t>Limited scope: you might miss out on interesting data</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18" name="Table 17">
            <a:extLst>
              <a:ext uri="{FF2B5EF4-FFF2-40B4-BE49-F238E27FC236}">
                <a16:creationId xmlns:a16="http://schemas.microsoft.com/office/drawing/2014/main" id="{DF671D5A-9491-4A2B-9DB8-B8805013D028}"/>
              </a:ext>
            </a:extLst>
          </p:cNvPr>
          <p:cNvGraphicFramePr>
            <a:graphicFrameLocks noGrp="1"/>
          </p:cNvGraphicFramePr>
          <p:nvPr>
            <p:extLst>
              <p:ext uri="{D42A27DB-BD31-4B8C-83A1-F6EECF244321}">
                <p14:modId xmlns:p14="http://schemas.microsoft.com/office/powerpoint/2010/main" val="3036480896"/>
              </p:ext>
            </p:extLst>
          </p:nvPr>
        </p:nvGraphicFramePr>
        <p:xfrm>
          <a:off x="291425" y="4396613"/>
          <a:ext cx="3229114" cy="2169160"/>
        </p:xfrm>
        <a:graphic>
          <a:graphicData uri="http://schemas.openxmlformats.org/drawingml/2006/table">
            <a:tbl>
              <a:tblPr firstRow="1" bandRow="1">
                <a:tableStyleId>{5940675A-B579-460E-94D1-54222C63F5DA}</a:tableStyleId>
              </a:tblPr>
              <a:tblGrid>
                <a:gridCol w="1614557">
                  <a:extLst>
                    <a:ext uri="{9D8B030D-6E8A-4147-A177-3AD203B41FA5}">
                      <a16:colId xmlns:a16="http://schemas.microsoft.com/office/drawing/2014/main" val="3071001568"/>
                    </a:ext>
                  </a:extLst>
                </a:gridCol>
                <a:gridCol w="1614557">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Valid set of results</a:t>
                      </a:r>
                    </a:p>
                    <a:p>
                      <a:r>
                        <a:rPr lang="en-GB" sz="1400" dirty="0">
                          <a:latin typeface="Segoe UI" panose="020B0502040204020203" pitchFamily="34" charset="0"/>
                          <a:cs typeface="Segoe UI" panose="020B0502040204020203" pitchFamily="34" charset="0"/>
                        </a:rPr>
                        <a:t>Less time-consuming than a survey. </a:t>
                      </a:r>
                    </a:p>
                    <a:p>
                      <a:r>
                        <a:rPr lang="en-GB" sz="1400" dirty="0">
                          <a:latin typeface="Segoe UI" panose="020B0502040204020203" pitchFamily="34" charset="0"/>
                          <a:cs typeface="Segoe UI" panose="020B0502040204020203" pitchFamily="34" charset="0"/>
                        </a:rPr>
                        <a:t>Additional feedback can be gathered in the session.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Sample size too small.</a:t>
                      </a:r>
                    </a:p>
                    <a:p>
                      <a:r>
                        <a:rPr lang="en-GB" sz="1400" dirty="0">
                          <a:latin typeface="Segoe UI" panose="020B0502040204020203" pitchFamily="34" charset="0"/>
                          <a:cs typeface="Segoe UI" panose="020B0502040204020203" pitchFamily="34" charset="0"/>
                        </a:rPr>
                        <a:t>Small samples can lack validity.</a:t>
                      </a:r>
                    </a:p>
                    <a:p>
                      <a:r>
                        <a:rPr lang="en-GB" sz="1400" dirty="0">
                          <a:latin typeface="Segoe UI" panose="020B0502040204020203" pitchFamily="34" charset="0"/>
                          <a:cs typeface="Segoe UI" panose="020B0502040204020203" pitchFamily="34" charset="0"/>
                        </a:rPr>
                        <a:t>Moderator might not record all responses.</a:t>
                      </a:r>
                    </a:p>
                    <a:p>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20" name="Table 19">
            <a:extLst>
              <a:ext uri="{FF2B5EF4-FFF2-40B4-BE49-F238E27FC236}">
                <a16:creationId xmlns:a16="http://schemas.microsoft.com/office/drawing/2014/main" id="{55FBD52E-A173-4F79-9D9E-D6A9ECA21F4F}"/>
              </a:ext>
            </a:extLst>
          </p:cNvPr>
          <p:cNvGraphicFramePr>
            <a:graphicFrameLocks noGrp="1"/>
          </p:cNvGraphicFramePr>
          <p:nvPr>
            <p:extLst>
              <p:ext uri="{D42A27DB-BD31-4B8C-83A1-F6EECF244321}">
                <p14:modId xmlns:p14="http://schemas.microsoft.com/office/powerpoint/2010/main" val="3316888938"/>
              </p:ext>
            </p:extLst>
          </p:nvPr>
        </p:nvGraphicFramePr>
        <p:xfrm>
          <a:off x="7873257" y="2215122"/>
          <a:ext cx="3682712" cy="216916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Cost-effective and can capture a large sample very quickly.</a:t>
                      </a:r>
                    </a:p>
                    <a:p>
                      <a:r>
                        <a:rPr lang="en-GB" sz="1400" dirty="0">
                          <a:latin typeface="Segoe UI" panose="020B0502040204020203" pitchFamily="34" charset="0"/>
                          <a:cs typeface="Segoe UI" panose="020B0502040204020203" pitchFamily="34" charset="0"/>
                        </a:rPr>
                        <a:t>Quick to gather large sample sizes.</a:t>
                      </a:r>
                    </a:p>
                    <a:p>
                      <a:endParaRPr lang="en-GB" sz="1400" dirty="0">
                        <a:latin typeface="Segoe UI" panose="020B0502040204020203" pitchFamily="34" charset="0"/>
                        <a:cs typeface="Segoe UI" panose="020B0502040204020203" pitchFamily="34" charset="0"/>
                      </a:endParaRP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Need an internet connection to participate in a survey.</a:t>
                      </a:r>
                    </a:p>
                    <a:p>
                      <a:r>
                        <a:rPr lang="en-GB" sz="1400" dirty="0">
                          <a:latin typeface="Segoe UI" panose="020B0502040204020203" pitchFamily="34" charset="0"/>
                          <a:cs typeface="Segoe UI" panose="020B0502040204020203" pitchFamily="34" charset="0"/>
                        </a:rPr>
                        <a:t>Some respondents might lack technical skills to complete survey.</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22" name="Table 21">
            <a:extLst>
              <a:ext uri="{FF2B5EF4-FFF2-40B4-BE49-F238E27FC236}">
                <a16:creationId xmlns:a16="http://schemas.microsoft.com/office/drawing/2014/main" id="{8F19DE42-FD7D-493E-921A-6963DEA22414}"/>
              </a:ext>
            </a:extLst>
          </p:cNvPr>
          <p:cNvGraphicFramePr>
            <a:graphicFrameLocks noGrp="1"/>
          </p:cNvGraphicFramePr>
          <p:nvPr>
            <p:extLst>
              <p:ext uri="{D42A27DB-BD31-4B8C-83A1-F6EECF244321}">
                <p14:modId xmlns:p14="http://schemas.microsoft.com/office/powerpoint/2010/main" val="1430887569"/>
              </p:ext>
            </p:extLst>
          </p:nvPr>
        </p:nvGraphicFramePr>
        <p:xfrm>
          <a:off x="6380488" y="4932570"/>
          <a:ext cx="5175482" cy="1529080"/>
        </p:xfrm>
        <a:graphic>
          <a:graphicData uri="http://schemas.openxmlformats.org/drawingml/2006/table">
            <a:tbl>
              <a:tblPr firstRow="1" bandRow="1">
                <a:tableStyleId>{5940675A-B579-460E-94D1-54222C63F5DA}</a:tableStyleId>
              </a:tblPr>
              <a:tblGrid>
                <a:gridCol w="2587741">
                  <a:extLst>
                    <a:ext uri="{9D8B030D-6E8A-4147-A177-3AD203B41FA5}">
                      <a16:colId xmlns:a16="http://schemas.microsoft.com/office/drawing/2014/main" val="3071001568"/>
                    </a:ext>
                  </a:extLst>
                </a:gridCol>
                <a:gridCol w="2587741">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No technological constraints as it’s paper-based so it’s easy for everyone to access.</a:t>
                      </a:r>
                    </a:p>
                    <a:p>
                      <a:r>
                        <a:rPr lang="en-GB" sz="1400" dirty="0">
                          <a:latin typeface="Segoe UI" panose="020B0502040204020203" pitchFamily="34" charset="0"/>
                          <a:cs typeface="Segoe UI" panose="020B0502040204020203" pitchFamily="34" charset="0"/>
                        </a:rPr>
                        <a:t>Can include open and closed questions.</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Paper can easily be misplaced/lost</a:t>
                      </a:r>
                    </a:p>
                    <a:p>
                      <a:r>
                        <a:rPr lang="en-GB" sz="1400" dirty="0">
                          <a:latin typeface="Segoe UI" panose="020B0502040204020203" pitchFamily="34" charset="0"/>
                          <a:cs typeface="Segoe UI" panose="020B0502040204020203" pitchFamily="34" charset="0"/>
                        </a:rPr>
                        <a:t>Time consuming</a:t>
                      </a:r>
                    </a:p>
                    <a:p>
                      <a:r>
                        <a:rPr lang="en-GB" sz="1400" dirty="0">
                          <a:latin typeface="Segoe UI" panose="020B0502040204020203" pitchFamily="34" charset="0"/>
                          <a:cs typeface="Segoe UI" panose="020B0502040204020203" pitchFamily="34" charset="0"/>
                        </a:rPr>
                        <a:t>Expensive to employ surveyors.</a:t>
                      </a:r>
                    </a:p>
                  </a:txBody>
                  <a:tcPr>
                    <a:solidFill>
                      <a:schemeClr val="bg1"/>
                    </a:solidFill>
                  </a:tcPr>
                </a:tc>
                <a:extLst>
                  <a:ext uri="{0D108BD9-81ED-4DB2-BD59-A6C34878D82A}">
                    <a16:rowId xmlns:a16="http://schemas.microsoft.com/office/drawing/2014/main" val="1898571894"/>
                  </a:ext>
                </a:extLst>
              </a:tr>
            </a:tbl>
          </a:graphicData>
        </a:graphic>
      </p:graphicFrame>
      <p:sp>
        <p:nvSpPr>
          <p:cNvPr id="3" name="Slide Number Placeholder 2">
            <a:extLst>
              <a:ext uri="{FF2B5EF4-FFF2-40B4-BE49-F238E27FC236}">
                <a16:creationId xmlns:a16="http://schemas.microsoft.com/office/drawing/2014/main" id="{B2062E86-9B41-4278-A8ED-B1A73B8BF7D0}"/>
              </a:ext>
            </a:extLst>
          </p:cNvPr>
          <p:cNvSpPr>
            <a:spLocks noGrp="1"/>
          </p:cNvSpPr>
          <p:nvPr>
            <p:ph type="sldNum" sz="quarter" idx="12"/>
          </p:nvPr>
        </p:nvSpPr>
        <p:spPr/>
        <p:txBody>
          <a:bodyPr/>
          <a:lstStyle/>
          <a:p>
            <a:fld id="{B0F76C14-53B6-489F-9645-D8FC814A1C7B}" type="slidenum">
              <a:rPr lang="en-GB" smtClean="0"/>
              <a:t>12</a:t>
            </a:fld>
            <a:endParaRPr lang="en-GB"/>
          </a:p>
        </p:txBody>
      </p:sp>
    </p:spTree>
    <p:extLst>
      <p:ext uri="{BB962C8B-B14F-4D97-AF65-F5344CB8AC3E}">
        <p14:creationId xmlns:p14="http://schemas.microsoft.com/office/powerpoint/2010/main" val="245800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866228211"/>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CM9: Secondary research</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412337222"/>
              </p:ext>
            </p:extLst>
          </p:nvPr>
        </p:nvGraphicFramePr>
        <p:xfrm>
          <a:off x="172278" y="562246"/>
          <a:ext cx="3484304" cy="1214058"/>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08263">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Secondary data are information that has already been collected by other researchers.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3341081701"/>
              </p:ext>
            </p:extLst>
          </p:nvPr>
        </p:nvGraphicFramePr>
        <p:xfrm>
          <a:off x="3768792" y="3025330"/>
          <a:ext cx="3893353" cy="3597596"/>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54832">
                <a:tc>
                  <a:txBody>
                    <a:bodyPr/>
                    <a:lstStyle/>
                    <a:p>
                      <a:r>
                        <a:rPr lang="en-GB" sz="1600" b="0" dirty="0">
                          <a:latin typeface="Segoe UI" panose="020B0502040204020203" pitchFamily="34" charset="0"/>
                          <a:cs typeface="Segoe UI" panose="020B0502040204020203" pitchFamily="34" charset="0"/>
                        </a:rPr>
                        <a:t>Television</a:t>
                      </a:r>
                    </a:p>
                  </a:txBody>
                  <a:tcPr>
                    <a:solidFill>
                      <a:srgbClr val="0070C0"/>
                    </a:solidFill>
                  </a:tcPr>
                </a:tc>
                <a:extLst>
                  <a:ext uri="{0D108BD9-81ED-4DB2-BD59-A6C34878D82A}">
                    <a16:rowId xmlns:a16="http://schemas.microsoft.com/office/drawing/2014/main" val="1355131997"/>
                  </a:ext>
                </a:extLst>
              </a:tr>
              <a:tr h="32427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2400852023"/>
              </p:ext>
            </p:extLst>
          </p:nvPr>
        </p:nvGraphicFramePr>
        <p:xfrm>
          <a:off x="3768793" y="989504"/>
          <a:ext cx="3893353" cy="1943072"/>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9173">
                <a:tc>
                  <a:txBody>
                    <a:bodyPr/>
                    <a:lstStyle/>
                    <a:p>
                      <a:r>
                        <a:rPr lang="en-GB" sz="1600" b="0" dirty="0">
                          <a:latin typeface="Segoe UI" panose="020B0502040204020203" pitchFamily="34" charset="0"/>
                          <a:cs typeface="Segoe UI" panose="020B0502040204020203" pitchFamily="34" charset="0"/>
                        </a:rPr>
                        <a:t>Books </a:t>
                      </a:r>
                    </a:p>
                  </a:txBody>
                  <a:tcPr>
                    <a:solidFill>
                      <a:srgbClr val="7030A0"/>
                    </a:solidFill>
                  </a:tcPr>
                </a:tc>
                <a:extLst>
                  <a:ext uri="{0D108BD9-81ED-4DB2-BD59-A6C34878D82A}">
                    <a16:rowId xmlns:a16="http://schemas.microsoft.com/office/drawing/2014/main" val="1355131997"/>
                  </a:ext>
                </a:extLst>
              </a:tr>
              <a:tr h="160779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4085627778"/>
              </p:ext>
            </p:extLst>
          </p:nvPr>
        </p:nvGraphicFramePr>
        <p:xfrm>
          <a:off x="7774357" y="958221"/>
          <a:ext cx="3905858" cy="2391992"/>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245102">
                <a:tc>
                  <a:txBody>
                    <a:bodyPr/>
                    <a:lstStyle/>
                    <a:p>
                      <a:r>
                        <a:rPr lang="en-GB" sz="1600" b="0" dirty="0">
                          <a:latin typeface="Segoe UI" panose="020B0502040204020203" pitchFamily="34" charset="0"/>
                          <a:cs typeface="Segoe UI" panose="020B0502040204020203" pitchFamily="34" charset="0"/>
                        </a:rPr>
                        <a:t>Websites</a:t>
                      </a:r>
                    </a:p>
                  </a:txBody>
                  <a:tcPr/>
                </a:tc>
                <a:extLst>
                  <a:ext uri="{0D108BD9-81ED-4DB2-BD59-A6C34878D82A}">
                    <a16:rowId xmlns:a16="http://schemas.microsoft.com/office/drawing/2014/main" val="1355131997"/>
                  </a:ext>
                </a:extLst>
              </a:tr>
              <a:tr h="2056712">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1514454641"/>
              </p:ext>
            </p:extLst>
          </p:nvPr>
        </p:nvGraphicFramePr>
        <p:xfrm>
          <a:off x="7808422" y="3429000"/>
          <a:ext cx="3871793" cy="3193926"/>
        </p:xfrm>
        <a:graphic>
          <a:graphicData uri="http://schemas.openxmlformats.org/drawingml/2006/table">
            <a:tbl>
              <a:tblPr firstRow="1" bandRow="1">
                <a:tableStyleId>{5C22544A-7EE6-4342-B048-85BDC9FD1C3A}</a:tableStyleId>
              </a:tblPr>
              <a:tblGrid>
                <a:gridCol w="3871793">
                  <a:extLst>
                    <a:ext uri="{9D8B030D-6E8A-4147-A177-3AD203B41FA5}">
                      <a16:colId xmlns:a16="http://schemas.microsoft.com/office/drawing/2014/main" val="527946528"/>
                    </a:ext>
                  </a:extLst>
                </a:gridCol>
              </a:tblGrid>
              <a:tr h="344443">
                <a:tc>
                  <a:txBody>
                    <a:bodyPr/>
                    <a:lstStyle/>
                    <a:p>
                      <a:r>
                        <a:rPr lang="en-GB" sz="1600" b="0" dirty="0">
                          <a:latin typeface="Segoe UI" panose="020B0502040204020203" pitchFamily="34" charset="0"/>
                          <a:cs typeface="Segoe UI" panose="020B0502040204020203" pitchFamily="34" charset="0"/>
                        </a:rPr>
                        <a:t>Questionnaires</a:t>
                      </a:r>
                    </a:p>
                  </a:txBody>
                  <a:tcPr>
                    <a:solidFill>
                      <a:srgbClr val="00B050"/>
                    </a:solidFill>
                  </a:tcPr>
                </a:tc>
                <a:extLst>
                  <a:ext uri="{0D108BD9-81ED-4DB2-BD59-A6C34878D82A}">
                    <a16:rowId xmlns:a16="http://schemas.microsoft.com/office/drawing/2014/main" val="1355131997"/>
                  </a:ext>
                </a:extLst>
              </a:tr>
              <a:tr h="284948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2" name="Table 1">
            <a:extLst>
              <a:ext uri="{FF2B5EF4-FFF2-40B4-BE49-F238E27FC236}">
                <a16:creationId xmlns:a16="http://schemas.microsoft.com/office/drawing/2014/main" id="{CD0CBF0D-2AA2-46C2-B6BD-62DCC3F8F24D}"/>
              </a:ext>
            </a:extLst>
          </p:cNvPr>
          <p:cNvGraphicFramePr>
            <a:graphicFrameLocks noGrp="1"/>
          </p:cNvGraphicFramePr>
          <p:nvPr>
            <p:extLst>
              <p:ext uri="{D42A27DB-BD31-4B8C-83A1-F6EECF244321}">
                <p14:modId xmlns:p14="http://schemas.microsoft.com/office/powerpoint/2010/main" val="3497888695"/>
              </p:ext>
            </p:extLst>
          </p:nvPr>
        </p:nvGraphicFramePr>
        <p:xfrm>
          <a:off x="3854482" y="1424791"/>
          <a:ext cx="3682712" cy="131572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Indicate areas of professional interest</a:t>
                      </a:r>
                    </a:p>
                    <a:p>
                      <a:r>
                        <a:rPr lang="en-GB" sz="1400" dirty="0">
                          <a:latin typeface="Segoe UI" panose="020B0502040204020203" pitchFamily="34" charset="0"/>
                          <a:cs typeface="Segoe UI" panose="020B0502040204020203" pitchFamily="34" charset="0"/>
                        </a:rPr>
                        <a:t>Up to date coverage of news and opinion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Can become outdated quickly.</a:t>
                      </a:r>
                    </a:p>
                    <a:p>
                      <a:r>
                        <a:rPr lang="en-GB" sz="1400" dirty="0">
                          <a:latin typeface="Segoe UI" panose="020B0502040204020203" pitchFamily="34" charset="0"/>
                          <a:cs typeface="Segoe UI" panose="020B0502040204020203" pitchFamily="34" charset="0"/>
                        </a:rPr>
                        <a:t>Can include subjective content.</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18" name="Table 17">
            <a:extLst>
              <a:ext uri="{FF2B5EF4-FFF2-40B4-BE49-F238E27FC236}">
                <a16:creationId xmlns:a16="http://schemas.microsoft.com/office/drawing/2014/main" id="{DF671D5A-9491-4A2B-9DB8-B8805013D028}"/>
              </a:ext>
            </a:extLst>
          </p:cNvPr>
          <p:cNvGraphicFramePr>
            <a:graphicFrameLocks noGrp="1"/>
          </p:cNvGraphicFramePr>
          <p:nvPr>
            <p:extLst>
              <p:ext uri="{D42A27DB-BD31-4B8C-83A1-F6EECF244321}">
                <p14:modId xmlns:p14="http://schemas.microsoft.com/office/powerpoint/2010/main" val="3188052159"/>
              </p:ext>
            </p:extLst>
          </p:nvPr>
        </p:nvGraphicFramePr>
        <p:xfrm>
          <a:off x="3889452" y="3508563"/>
          <a:ext cx="3647742" cy="2595880"/>
        </p:xfrm>
        <a:graphic>
          <a:graphicData uri="http://schemas.openxmlformats.org/drawingml/2006/table">
            <a:tbl>
              <a:tblPr firstRow="1" bandRow="1">
                <a:tableStyleId>{5940675A-B579-460E-94D1-54222C63F5DA}</a:tableStyleId>
              </a:tblPr>
              <a:tblGrid>
                <a:gridCol w="1823871">
                  <a:extLst>
                    <a:ext uri="{9D8B030D-6E8A-4147-A177-3AD203B41FA5}">
                      <a16:colId xmlns:a16="http://schemas.microsoft.com/office/drawing/2014/main" val="3071001568"/>
                    </a:ext>
                  </a:extLst>
                </a:gridCol>
                <a:gridCol w="1823871">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Present information in different formats.</a:t>
                      </a:r>
                    </a:p>
                    <a:p>
                      <a:r>
                        <a:rPr lang="en-GB" sz="1400" dirty="0">
                          <a:latin typeface="Segoe UI" panose="020B0502040204020203" pitchFamily="34" charset="0"/>
                          <a:cs typeface="Segoe UI" panose="020B0502040204020203" pitchFamily="34" charset="0"/>
                        </a:rPr>
                        <a:t>Can include facts and opinions.</a:t>
                      </a:r>
                    </a:p>
                    <a:p>
                      <a:r>
                        <a:rPr lang="en-GB" sz="1400" dirty="0">
                          <a:latin typeface="Segoe UI" panose="020B0502040204020203" pitchFamily="34" charset="0"/>
                          <a:cs typeface="Segoe UI" panose="020B0502040204020203" pitchFamily="34" charset="0"/>
                        </a:rPr>
                        <a:t>Can be an up-to-date source of information.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Can be biased</a:t>
                      </a:r>
                    </a:p>
                    <a:p>
                      <a:r>
                        <a:rPr lang="en-GB" sz="1400" dirty="0">
                          <a:latin typeface="Segoe UI" panose="020B0502040204020203" pitchFamily="34" charset="0"/>
                          <a:cs typeface="Segoe UI" panose="020B0502040204020203" pitchFamily="34" charset="0"/>
                        </a:rPr>
                        <a:t>May not give further references to follow up.</a:t>
                      </a:r>
                    </a:p>
                    <a:p>
                      <a:r>
                        <a:rPr lang="en-GB" sz="1400" dirty="0">
                          <a:latin typeface="Segoe UI" panose="020B0502040204020203" pitchFamily="34" charset="0"/>
                          <a:cs typeface="Segoe UI" panose="020B0502040204020203" pitchFamily="34" charset="0"/>
                        </a:rPr>
                        <a:t>May not always give a fair representation of a subject.</a:t>
                      </a:r>
                    </a:p>
                    <a:p>
                      <a:r>
                        <a:rPr lang="en-GB" sz="1400" dirty="0">
                          <a:latin typeface="Segoe UI" panose="020B0502040204020203" pitchFamily="34" charset="0"/>
                          <a:cs typeface="Segoe UI" panose="020B0502040204020203" pitchFamily="34" charset="0"/>
                        </a:rPr>
                        <a:t>Often created for entertainment purposes.</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20" name="Table 19">
            <a:extLst>
              <a:ext uri="{FF2B5EF4-FFF2-40B4-BE49-F238E27FC236}">
                <a16:creationId xmlns:a16="http://schemas.microsoft.com/office/drawing/2014/main" id="{55FBD52E-A173-4F79-9D9E-D6A9ECA21F4F}"/>
              </a:ext>
            </a:extLst>
          </p:cNvPr>
          <p:cNvGraphicFramePr>
            <a:graphicFrameLocks noGrp="1"/>
          </p:cNvGraphicFramePr>
          <p:nvPr>
            <p:extLst>
              <p:ext uri="{D42A27DB-BD31-4B8C-83A1-F6EECF244321}">
                <p14:modId xmlns:p14="http://schemas.microsoft.com/office/powerpoint/2010/main" val="4105379132"/>
              </p:ext>
            </p:extLst>
          </p:nvPr>
        </p:nvGraphicFramePr>
        <p:xfrm>
          <a:off x="7885930" y="1424791"/>
          <a:ext cx="3682712" cy="174244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Quick access to information</a:t>
                      </a:r>
                    </a:p>
                    <a:p>
                      <a:r>
                        <a:rPr lang="en-GB" sz="1400" dirty="0">
                          <a:latin typeface="Segoe UI" panose="020B0502040204020203" pitchFamily="34" charset="0"/>
                          <a:cs typeface="Segoe UI" panose="020B0502040204020203" pitchFamily="34" charset="0"/>
                        </a:rPr>
                        <a:t>Can be kept up to date easily</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Not quality checked – anyone can create a website</a:t>
                      </a:r>
                    </a:p>
                    <a:p>
                      <a:r>
                        <a:rPr lang="en-GB" sz="1400" dirty="0">
                          <a:latin typeface="Segoe UI" panose="020B0502040204020203" pitchFamily="34" charset="0"/>
                          <a:cs typeface="Segoe UI" panose="020B0502040204020203" pitchFamily="34" charset="0"/>
                        </a:rPr>
                        <a:t>Not always reliable or of an academic standard</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22" name="Table 21">
            <a:extLst>
              <a:ext uri="{FF2B5EF4-FFF2-40B4-BE49-F238E27FC236}">
                <a16:creationId xmlns:a16="http://schemas.microsoft.com/office/drawing/2014/main" id="{8F19DE42-FD7D-493E-921A-6963DEA22414}"/>
              </a:ext>
            </a:extLst>
          </p:cNvPr>
          <p:cNvGraphicFramePr>
            <a:graphicFrameLocks noGrp="1"/>
          </p:cNvGraphicFramePr>
          <p:nvPr>
            <p:extLst>
              <p:ext uri="{D42A27DB-BD31-4B8C-83A1-F6EECF244321}">
                <p14:modId xmlns:p14="http://schemas.microsoft.com/office/powerpoint/2010/main" val="3644508098"/>
              </p:ext>
            </p:extLst>
          </p:nvPr>
        </p:nvGraphicFramePr>
        <p:xfrm>
          <a:off x="7872551" y="3828804"/>
          <a:ext cx="3682712" cy="259588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Present information in different formats.</a:t>
                      </a:r>
                    </a:p>
                    <a:p>
                      <a:r>
                        <a:rPr lang="en-GB" sz="1400" dirty="0">
                          <a:latin typeface="Segoe UI" panose="020B0502040204020203" pitchFamily="34" charset="0"/>
                          <a:cs typeface="Segoe UI" panose="020B0502040204020203" pitchFamily="34" charset="0"/>
                        </a:rPr>
                        <a:t>Can include facts and opinions.</a:t>
                      </a:r>
                    </a:p>
                    <a:p>
                      <a:r>
                        <a:rPr lang="en-GB" sz="1400" dirty="0">
                          <a:latin typeface="Segoe UI" panose="020B0502040204020203" pitchFamily="34" charset="0"/>
                          <a:cs typeface="Segoe UI" panose="020B0502040204020203" pitchFamily="34" charset="0"/>
                        </a:rPr>
                        <a:t>Can be an up-to-date source of information.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Can be biased</a:t>
                      </a:r>
                    </a:p>
                    <a:p>
                      <a:r>
                        <a:rPr lang="en-GB" sz="1400" dirty="0">
                          <a:latin typeface="Segoe UI" panose="020B0502040204020203" pitchFamily="34" charset="0"/>
                          <a:cs typeface="Segoe UI" panose="020B0502040204020203" pitchFamily="34" charset="0"/>
                        </a:rPr>
                        <a:t>May not give further references to follow up.</a:t>
                      </a:r>
                    </a:p>
                    <a:p>
                      <a:r>
                        <a:rPr lang="en-GB" sz="1400" dirty="0">
                          <a:latin typeface="Segoe UI" panose="020B0502040204020203" pitchFamily="34" charset="0"/>
                          <a:cs typeface="Segoe UI" panose="020B0502040204020203" pitchFamily="34" charset="0"/>
                        </a:rPr>
                        <a:t>May not always give a fair representation of a subject.</a:t>
                      </a:r>
                    </a:p>
                    <a:p>
                      <a:r>
                        <a:rPr lang="en-GB" sz="1400" dirty="0">
                          <a:latin typeface="Segoe UI" panose="020B0502040204020203" pitchFamily="34" charset="0"/>
                          <a:cs typeface="Segoe UI" panose="020B0502040204020203" pitchFamily="34" charset="0"/>
                        </a:rPr>
                        <a:t>Often created for entertainment purposes.</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3" name="Table 2">
            <a:extLst>
              <a:ext uri="{FF2B5EF4-FFF2-40B4-BE49-F238E27FC236}">
                <a16:creationId xmlns:a16="http://schemas.microsoft.com/office/drawing/2014/main" id="{D3E0B68B-6B09-4D60-A111-5238BB54C799}"/>
              </a:ext>
            </a:extLst>
          </p:cNvPr>
          <p:cNvGraphicFramePr>
            <a:graphicFrameLocks noGrp="1"/>
          </p:cNvGraphicFramePr>
          <p:nvPr>
            <p:extLst>
              <p:ext uri="{D42A27DB-BD31-4B8C-83A1-F6EECF244321}">
                <p14:modId xmlns:p14="http://schemas.microsoft.com/office/powerpoint/2010/main" val="4086799464"/>
              </p:ext>
            </p:extLst>
          </p:nvPr>
        </p:nvGraphicFramePr>
        <p:xfrm>
          <a:off x="172277" y="1817184"/>
          <a:ext cx="3471564" cy="4869827"/>
        </p:xfrm>
        <a:graphic>
          <a:graphicData uri="http://schemas.openxmlformats.org/drawingml/2006/table">
            <a:tbl>
              <a:tblPr firstRow="1" bandRow="1">
                <a:tableStyleId>{5C22544A-7EE6-4342-B048-85BDC9FD1C3A}</a:tableStyleId>
              </a:tblPr>
              <a:tblGrid>
                <a:gridCol w="3471564">
                  <a:extLst>
                    <a:ext uri="{9D8B030D-6E8A-4147-A177-3AD203B41FA5}">
                      <a16:colId xmlns:a16="http://schemas.microsoft.com/office/drawing/2014/main" val="85765934"/>
                    </a:ext>
                  </a:extLst>
                </a:gridCol>
              </a:tblGrid>
              <a:tr h="394558">
                <a:tc>
                  <a:txBody>
                    <a:bodyPr/>
                    <a:lstStyle/>
                    <a:p>
                      <a:r>
                        <a:rPr lang="en-GB" sz="1600" b="0" dirty="0">
                          <a:latin typeface="Segoe UI" panose="020B0502040204020203" pitchFamily="34" charset="0"/>
                          <a:cs typeface="Segoe UI" panose="020B0502040204020203" pitchFamily="34" charset="0"/>
                        </a:rPr>
                        <a:t>Primary v Secondary research</a:t>
                      </a:r>
                    </a:p>
                  </a:txBody>
                  <a:tcPr>
                    <a:solidFill>
                      <a:schemeClr val="tx1"/>
                    </a:solidFill>
                  </a:tcPr>
                </a:tc>
                <a:extLst>
                  <a:ext uri="{0D108BD9-81ED-4DB2-BD59-A6C34878D82A}">
                    <a16:rowId xmlns:a16="http://schemas.microsoft.com/office/drawing/2014/main" val="2976733641"/>
                  </a:ext>
                </a:extLst>
              </a:tr>
              <a:tr h="4475269">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2"/>
                    </a:solidFill>
                  </a:tcPr>
                </a:tc>
                <a:extLst>
                  <a:ext uri="{0D108BD9-81ED-4DB2-BD59-A6C34878D82A}">
                    <a16:rowId xmlns:a16="http://schemas.microsoft.com/office/drawing/2014/main" val="3584478486"/>
                  </a:ext>
                </a:extLst>
              </a:tr>
            </a:tbl>
          </a:graphicData>
        </a:graphic>
      </p:graphicFrame>
      <p:sp>
        <p:nvSpPr>
          <p:cNvPr id="25" name="Rectangle 24">
            <a:extLst>
              <a:ext uri="{FF2B5EF4-FFF2-40B4-BE49-F238E27FC236}">
                <a16:creationId xmlns:a16="http://schemas.microsoft.com/office/drawing/2014/main" id="{662E65B2-9AE0-417E-BD70-142E704563BC}"/>
              </a:ext>
            </a:extLst>
          </p:cNvPr>
          <p:cNvSpPr/>
          <p:nvPr/>
        </p:nvSpPr>
        <p:spPr>
          <a:xfrm>
            <a:off x="240103" y="2296011"/>
            <a:ext cx="3230931" cy="33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Segoe UI" panose="020B0502040204020203" pitchFamily="34" charset="0"/>
                <a:cs typeface="Segoe UI" panose="020B0502040204020203" pitchFamily="34" charset="0"/>
              </a:rPr>
              <a:t>Primary research:</a:t>
            </a:r>
          </a:p>
        </p:txBody>
      </p:sp>
      <p:graphicFrame>
        <p:nvGraphicFramePr>
          <p:cNvPr id="26" name="Table 25">
            <a:extLst>
              <a:ext uri="{FF2B5EF4-FFF2-40B4-BE49-F238E27FC236}">
                <a16:creationId xmlns:a16="http://schemas.microsoft.com/office/drawing/2014/main" id="{9CEEDFDB-D57E-4A1E-93BD-9C55899C4046}"/>
              </a:ext>
            </a:extLst>
          </p:cNvPr>
          <p:cNvGraphicFramePr>
            <a:graphicFrameLocks noGrp="1"/>
          </p:cNvGraphicFramePr>
          <p:nvPr>
            <p:extLst>
              <p:ext uri="{D42A27DB-BD31-4B8C-83A1-F6EECF244321}">
                <p14:modId xmlns:p14="http://schemas.microsoft.com/office/powerpoint/2010/main" val="3145915482"/>
              </p:ext>
            </p:extLst>
          </p:nvPr>
        </p:nvGraphicFramePr>
        <p:xfrm>
          <a:off x="240103" y="2724876"/>
          <a:ext cx="3230932" cy="1529080"/>
        </p:xfrm>
        <a:graphic>
          <a:graphicData uri="http://schemas.openxmlformats.org/drawingml/2006/table">
            <a:tbl>
              <a:tblPr firstRow="1" bandRow="1">
                <a:tableStyleId>{5940675A-B579-460E-94D1-54222C63F5DA}</a:tableStyleId>
              </a:tblPr>
              <a:tblGrid>
                <a:gridCol w="1615466">
                  <a:extLst>
                    <a:ext uri="{9D8B030D-6E8A-4147-A177-3AD203B41FA5}">
                      <a16:colId xmlns:a16="http://schemas.microsoft.com/office/drawing/2014/main" val="3071001568"/>
                    </a:ext>
                  </a:extLst>
                </a:gridCol>
                <a:gridCol w="161546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Can answer specific questions</a:t>
                      </a:r>
                    </a:p>
                    <a:p>
                      <a:r>
                        <a:rPr lang="en-GB" sz="1400" dirty="0">
                          <a:latin typeface="Segoe UI" panose="020B0502040204020203" pitchFamily="34" charset="0"/>
                          <a:cs typeface="Segoe UI" panose="020B0502040204020203" pitchFamily="34" charset="0"/>
                        </a:rPr>
                        <a:t>You control the sampling methods and size.</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Time consuming to collect data.</a:t>
                      </a:r>
                    </a:p>
                    <a:p>
                      <a:r>
                        <a:rPr lang="en-GB" sz="1400" dirty="0">
                          <a:latin typeface="Segoe UI" panose="020B0502040204020203" pitchFamily="34" charset="0"/>
                          <a:cs typeface="Segoe UI" panose="020B0502040204020203" pitchFamily="34" charset="0"/>
                        </a:rPr>
                        <a:t>Staff might need training on collecting data.</a:t>
                      </a:r>
                    </a:p>
                  </a:txBody>
                  <a:tcPr>
                    <a:solidFill>
                      <a:schemeClr val="bg1"/>
                    </a:solidFill>
                  </a:tcPr>
                </a:tc>
                <a:extLst>
                  <a:ext uri="{0D108BD9-81ED-4DB2-BD59-A6C34878D82A}">
                    <a16:rowId xmlns:a16="http://schemas.microsoft.com/office/drawing/2014/main" val="1898571894"/>
                  </a:ext>
                </a:extLst>
              </a:tr>
            </a:tbl>
          </a:graphicData>
        </a:graphic>
      </p:graphicFrame>
      <p:sp>
        <p:nvSpPr>
          <p:cNvPr id="27" name="Rectangle 26">
            <a:extLst>
              <a:ext uri="{FF2B5EF4-FFF2-40B4-BE49-F238E27FC236}">
                <a16:creationId xmlns:a16="http://schemas.microsoft.com/office/drawing/2014/main" id="{F2DD3FA9-AB44-4688-97CF-0CD4ECBDC10E}"/>
              </a:ext>
            </a:extLst>
          </p:cNvPr>
          <p:cNvSpPr/>
          <p:nvPr/>
        </p:nvSpPr>
        <p:spPr>
          <a:xfrm>
            <a:off x="240103" y="4346710"/>
            <a:ext cx="3230931" cy="33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Segoe UI" panose="020B0502040204020203" pitchFamily="34" charset="0"/>
                <a:cs typeface="Segoe UI" panose="020B0502040204020203" pitchFamily="34" charset="0"/>
              </a:rPr>
              <a:t>Secondary research:</a:t>
            </a:r>
          </a:p>
        </p:txBody>
      </p:sp>
      <p:graphicFrame>
        <p:nvGraphicFramePr>
          <p:cNvPr id="30" name="Table 29">
            <a:extLst>
              <a:ext uri="{FF2B5EF4-FFF2-40B4-BE49-F238E27FC236}">
                <a16:creationId xmlns:a16="http://schemas.microsoft.com/office/drawing/2014/main" id="{C0A61AED-2996-4FD0-BD91-0F8A6F59DDC2}"/>
              </a:ext>
            </a:extLst>
          </p:cNvPr>
          <p:cNvGraphicFramePr>
            <a:graphicFrameLocks noGrp="1"/>
          </p:cNvGraphicFramePr>
          <p:nvPr>
            <p:extLst>
              <p:ext uri="{D42A27DB-BD31-4B8C-83A1-F6EECF244321}">
                <p14:modId xmlns:p14="http://schemas.microsoft.com/office/powerpoint/2010/main" val="4198720357"/>
              </p:ext>
            </p:extLst>
          </p:nvPr>
        </p:nvGraphicFramePr>
        <p:xfrm>
          <a:off x="240103" y="4836853"/>
          <a:ext cx="3230932" cy="1742440"/>
        </p:xfrm>
        <a:graphic>
          <a:graphicData uri="http://schemas.openxmlformats.org/drawingml/2006/table">
            <a:tbl>
              <a:tblPr firstRow="1" bandRow="1">
                <a:tableStyleId>{5940675A-B579-460E-94D1-54222C63F5DA}</a:tableStyleId>
              </a:tblPr>
              <a:tblGrid>
                <a:gridCol w="1615466">
                  <a:extLst>
                    <a:ext uri="{9D8B030D-6E8A-4147-A177-3AD203B41FA5}">
                      <a16:colId xmlns:a16="http://schemas.microsoft.com/office/drawing/2014/main" val="3071001568"/>
                    </a:ext>
                  </a:extLst>
                </a:gridCol>
                <a:gridCol w="161546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Easier and faster to access</a:t>
                      </a:r>
                    </a:p>
                    <a:p>
                      <a:r>
                        <a:rPr lang="en-GB" sz="1400" dirty="0">
                          <a:latin typeface="Segoe UI" panose="020B0502040204020203" pitchFamily="34" charset="0"/>
                          <a:cs typeface="Segoe UI" panose="020B0502040204020203" pitchFamily="34" charset="0"/>
                        </a:rPr>
                        <a:t>Collect data from a wider geographical location. </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Time consuming, regularly need to check sources.</a:t>
                      </a:r>
                    </a:p>
                    <a:p>
                      <a:r>
                        <a:rPr lang="en-GB" sz="1400" dirty="0">
                          <a:latin typeface="Segoe UI" panose="020B0502040204020203" pitchFamily="34" charset="0"/>
                          <a:cs typeface="Segoe UI" panose="020B0502040204020203" pitchFamily="34" charset="0"/>
                        </a:rPr>
                        <a:t>No control over the data as it’s already there.</a:t>
                      </a:r>
                    </a:p>
                  </a:txBody>
                  <a:tcPr>
                    <a:solidFill>
                      <a:schemeClr val="bg1"/>
                    </a:solidFill>
                  </a:tcPr>
                </a:tc>
                <a:extLst>
                  <a:ext uri="{0D108BD9-81ED-4DB2-BD59-A6C34878D82A}">
                    <a16:rowId xmlns:a16="http://schemas.microsoft.com/office/drawing/2014/main" val="1898571894"/>
                  </a:ext>
                </a:extLst>
              </a:tr>
            </a:tbl>
          </a:graphicData>
        </a:graphic>
      </p:graphicFrame>
      <p:sp>
        <p:nvSpPr>
          <p:cNvPr id="4" name="Slide Number Placeholder 3">
            <a:extLst>
              <a:ext uri="{FF2B5EF4-FFF2-40B4-BE49-F238E27FC236}">
                <a16:creationId xmlns:a16="http://schemas.microsoft.com/office/drawing/2014/main" id="{A6F802E0-15D3-42BA-8CF0-9D69363A8383}"/>
              </a:ext>
            </a:extLst>
          </p:cNvPr>
          <p:cNvSpPr>
            <a:spLocks noGrp="1"/>
          </p:cNvSpPr>
          <p:nvPr>
            <p:ph type="sldNum" sz="quarter" idx="12"/>
          </p:nvPr>
        </p:nvSpPr>
        <p:spPr/>
        <p:txBody>
          <a:bodyPr/>
          <a:lstStyle/>
          <a:p>
            <a:fld id="{B0F76C14-53B6-489F-9645-D8FC814A1C7B}" type="slidenum">
              <a:rPr lang="en-GB" smtClean="0"/>
              <a:t>13</a:t>
            </a:fld>
            <a:endParaRPr lang="en-GB"/>
          </a:p>
        </p:txBody>
      </p:sp>
    </p:spTree>
    <p:extLst>
      <p:ext uri="{BB962C8B-B14F-4D97-AF65-F5344CB8AC3E}">
        <p14:creationId xmlns:p14="http://schemas.microsoft.com/office/powerpoint/2010/main" val="166056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035976967"/>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Collecting data</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435982601"/>
              </p:ext>
            </p:extLst>
          </p:nvPr>
        </p:nvGraphicFramePr>
        <p:xfrm>
          <a:off x="172278" y="562246"/>
          <a:ext cx="3484304" cy="1214058"/>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08263">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Data can be collected in two formats: Quantitative </a:t>
                      </a:r>
                      <a:r>
                        <a:rPr lang="en-GB" sz="1600">
                          <a:latin typeface="Segoe UI" panose="020B0502040204020203" pitchFamily="34" charset="0"/>
                          <a:cs typeface="Segoe UI" panose="020B0502040204020203" pitchFamily="34" charset="0"/>
                        </a:rPr>
                        <a:t>and Qualitative data. </a:t>
                      </a:r>
                      <a:endParaRPr lang="en-GB" sz="1600" dirty="0">
                        <a:latin typeface="Segoe UI" panose="020B0502040204020203" pitchFamily="34" charset="0"/>
                        <a:cs typeface="Segoe UI" panose="020B0502040204020203" pitchFamily="34" charset="0"/>
                      </a:endParaRP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1470205189"/>
              </p:ext>
            </p:extLst>
          </p:nvPr>
        </p:nvGraphicFramePr>
        <p:xfrm>
          <a:off x="3768793" y="989504"/>
          <a:ext cx="3893353" cy="5702931"/>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9856">
                <a:tc>
                  <a:txBody>
                    <a:bodyPr/>
                    <a:lstStyle/>
                    <a:p>
                      <a:r>
                        <a:rPr lang="en-GB" sz="1600" b="0" dirty="0">
                          <a:latin typeface="Segoe UI" panose="020B0502040204020203" pitchFamily="34" charset="0"/>
                          <a:cs typeface="Segoe UI" panose="020B0502040204020203" pitchFamily="34" charset="0"/>
                        </a:rPr>
                        <a:t>Quantitative data</a:t>
                      </a:r>
                    </a:p>
                  </a:txBody>
                  <a:tcPr>
                    <a:solidFill>
                      <a:srgbClr val="7030A0"/>
                    </a:solidFill>
                  </a:tcPr>
                </a:tc>
                <a:extLst>
                  <a:ext uri="{0D108BD9-81ED-4DB2-BD59-A6C34878D82A}">
                    <a16:rowId xmlns:a16="http://schemas.microsoft.com/office/drawing/2014/main" val="1355131997"/>
                  </a:ext>
                </a:extLst>
              </a:tr>
              <a:tr h="536765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2628042706"/>
              </p:ext>
            </p:extLst>
          </p:nvPr>
        </p:nvGraphicFramePr>
        <p:xfrm>
          <a:off x="7774357" y="958221"/>
          <a:ext cx="3905858" cy="5791200"/>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245102">
                <a:tc>
                  <a:txBody>
                    <a:bodyPr/>
                    <a:lstStyle/>
                    <a:p>
                      <a:r>
                        <a:rPr lang="en-GB" sz="1600" b="0" dirty="0">
                          <a:latin typeface="Segoe UI" panose="020B0502040204020203" pitchFamily="34" charset="0"/>
                          <a:cs typeface="Segoe UI" panose="020B0502040204020203" pitchFamily="34" charset="0"/>
                        </a:rPr>
                        <a:t>Qualitative data</a:t>
                      </a:r>
                    </a:p>
                  </a:txBody>
                  <a:tcPr/>
                </a:tc>
                <a:extLst>
                  <a:ext uri="{0D108BD9-81ED-4DB2-BD59-A6C34878D82A}">
                    <a16:rowId xmlns:a16="http://schemas.microsoft.com/office/drawing/2014/main" val="1355131997"/>
                  </a:ext>
                </a:extLst>
              </a:tr>
              <a:tr h="2056712">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3" name="Table 2">
            <a:extLst>
              <a:ext uri="{FF2B5EF4-FFF2-40B4-BE49-F238E27FC236}">
                <a16:creationId xmlns:a16="http://schemas.microsoft.com/office/drawing/2014/main" id="{D3E0B68B-6B09-4D60-A111-5238BB54C799}"/>
              </a:ext>
            </a:extLst>
          </p:cNvPr>
          <p:cNvGraphicFramePr>
            <a:graphicFrameLocks noGrp="1"/>
          </p:cNvGraphicFramePr>
          <p:nvPr>
            <p:extLst>
              <p:ext uri="{D42A27DB-BD31-4B8C-83A1-F6EECF244321}">
                <p14:modId xmlns:p14="http://schemas.microsoft.com/office/powerpoint/2010/main" val="703758712"/>
              </p:ext>
            </p:extLst>
          </p:nvPr>
        </p:nvGraphicFramePr>
        <p:xfrm>
          <a:off x="172277" y="1817184"/>
          <a:ext cx="3471564" cy="4869827"/>
        </p:xfrm>
        <a:graphic>
          <a:graphicData uri="http://schemas.openxmlformats.org/drawingml/2006/table">
            <a:tbl>
              <a:tblPr firstRow="1" bandRow="1">
                <a:tableStyleId>{5C22544A-7EE6-4342-B048-85BDC9FD1C3A}</a:tableStyleId>
              </a:tblPr>
              <a:tblGrid>
                <a:gridCol w="3471564">
                  <a:extLst>
                    <a:ext uri="{9D8B030D-6E8A-4147-A177-3AD203B41FA5}">
                      <a16:colId xmlns:a16="http://schemas.microsoft.com/office/drawing/2014/main" val="85765934"/>
                    </a:ext>
                  </a:extLst>
                </a:gridCol>
              </a:tblGrid>
              <a:tr h="394558">
                <a:tc>
                  <a:txBody>
                    <a:bodyPr/>
                    <a:lstStyle/>
                    <a:p>
                      <a:r>
                        <a:rPr lang="en-GB" sz="1600" b="0" dirty="0">
                          <a:latin typeface="Segoe UI" panose="020B0502040204020203" pitchFamily="34" charset="0"/>
                          <a:cs typeface="Segoe UI" panose="020B0502040204020203" pitchFamily="34" charset="0"/>
                        </a:rPr>
                        <a:t>Quantitative v Qualitative</a:t>
                      </a:r>
                    </a:p>
                  </a:txBody>
                  <a:tcPr>
                    <a:solidFill>
                      <a:schemeClr val="tx1"/>
                    </a:solidFill>
                  </a:tcPr>
                </a:tc>
                <a:extLst>
                  <a:ext uri="{0D108BD9-81ED-4DB2-BD59-A6C34878D82A}">
                    <a16:rowId xmlns:a16="http://schemas.microsoft.com/office/drawing/2014/main" val="2976733641"/>
                  </a:ext>
                </a:extLst>
              </a:tr>
              <a:tr h="4475269">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2"/>
                    </a:solidFill>
                  </a:tcPr>
                </a:tc>
                <a:extLst>
                  <a:ext uri="{0D108BD9-81ED-4DB2-BD59-A6C34878D82A}">
                    <a16:rowId xmlns:a16="http://schemas.microsoft.com/office/drawing/2014/main" val="3584478486"/>
                  </a:ext>
                </a:extLst>
              </a:tr>
            </a:tbl>
          </a:graphicData>
        </a:graphic>
      </p:graphicFrame>
      <p:sp>
        <p:nvSpPr>
          <p:cNvPr id="25" name="Rectangle 24">
            <a:extLst>
              <a:ext uri="{FF2B5EF4-FFF2-40B4-BE49-F238E27FC236}">
                <a16:creationId xmlns:a16="http://schemas.microsoft.com/office/drawing/2014/main" id="{662E65B2-9AE0-417E-BD70-142E704563BC}"/>
              </a:ext>
            </a:extLst>
          </p:cNvPr>
          <p:cNvSpPr/>
          <p:nvPr/>
        </p:nvSpPr>
        <p:spPr>
          <a:xfrm>
            <a:off x="240103" y="2237754"/>
            <a:ext cx="3230931" cy="33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Segoe UI" panose="020B0502040204020203" pitchFamily="34" charset="0"/>
                <a:cs typeface="Segoe UI" panose="020B0502040204020203" pitchFamily="34" charset="0"/>
              </a:rPr>
              <a:t>Quantitative:</a:t>
            </a:r>
          </a:p>
        </p:txBody>
      </p:sp>
      <p:graphicFrame>
        <p:nvGraphicFramePr>
          <p:cNvPr id="26" name="Table 25">
            <a:extLst>
              <a:ext uri="{FF2B5EF4-FFF2-40B4-BE49-F238E27FC236}">
                <a16:creationId xmlns:a16="http://schemas.microsoft.com/office/drawing/2014/main" id="{9CEEDFDB-D57E-4A1E-93BD-9C55899C4046}"/>
              </a:ext>
            </a:extLst>
          </p:cNvPr>
          <p:cNvGraphicFramePr>
            <a:graphicFrameLocks noGrp="1"/>
          </p:cNvGraphicFramePr>
          <p:nvPr>
            <p:extLst>
              <p:ext uri="{D42A27DB-BD31-4B8C-83A1-F6EECF244321}">
                <p14:modId xmlns:p14="http://schemas.microsoft.com/office/powerpoint/2010/main" val="1346192261"/>
              </p:ext>
            </p:extLst>
          </p:nvPr>
        </p:nvGraphicFramePr>
        <p:xfrm>
          <a:off x="255003" y="2656678"/>
          <a:ext cx="3230932" cy="1529080"/>
        </p:xfrm>
        <a:graphic>
          <a:graphicData uri="http://schemas.openxmlformats.org/drawingml/2006/table">
            <a:tbl>
              <a:tblPr firstRow="1" bandRow="1">
                <a:tableStyleId>{5940675A-B579-460E-94D1-54222C63F5DA}</a:tableStyleId>
              </a:tblPr>
              <a:tblGrid>
                <a:gridCol w="1615466">
                  <a:extLst>
                    <a:ext uri="{9D8B030D-6E8A-4147-A177-3AD203B41FA5}">
                      <a16:colId xmlns:a16="http://schemas.microsoft.com/office/drawing/2014/main" val="3071001568"/>
                    </a:ext>
                  </a:extLst>
                </a:gridCol>
                <a:gridCol w="161546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Generates data that can be reproduced.</a:t>
                      </a:r>
                    </a:p>
                    <a:p>
                      <a:r>
                        <a:rPr lang="en-GB" sz="1400" dirty="0">
                          <a:latin typeface="Segoe UI" panose="020B0502040204020203" pitchFamily="34" charset="0"/>
                          <a:cs typeface="Segoe UI" panose="020B0502040204020203" pitchFamily="34" charset="0"/>
                        </a:rPr>
                        <a:t>Can describe large sets of data.</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Requires statistical training to analyse data.</a:t>
                      </a:r>
                    </a:p>
                    <a:p>
                      <a:r>
                        <a:rPr lang="en-GB" sz="1400" dirty="0">
                          <a:latin typeface="Segoe UI" panose="020B0502040204020203" pitchFamily="34" charset="0"/>
                          <a:cs typeface="Segoe UI" panose="020B0502040204020203" pitchFamily="34" charset="0"/>
                        </a:rPr>
                        <a:t>Requires a larger sample.</a:t>
                      </a:r>
                    </a:p>
                  </a:txBody>
                  <a:tcPr>
                    <a:solidFill>
                      <a:schemeClr val="bg1"/>
                    </a:solidFill>
                  </a:tcPr>
                </a:tc>
                <a:extLst>
                  <a:ext uri="{0D108BD9-81ED-4DB2-BD59-A6C34878D82A}">
                    <a16:rowId xmlns:a16="http://schemas.microsoft.com/office/drawing/2014/main" val="1898571894"/>
                  </a:ext>
                </a:extLst>
              </a:tr>
            </a:tbl>
          </a:graphicData>
        </a:graphic>
      </p:graphicFrame>
      <p:sp>
        <p:nvSpPr>
          <p:cNvPr id="27" name="Rectangle 26">
            <a:extLst>
              <a:ext uri="{FF2B5EF4-FFF2-40B4-BE49-F238E27FC236}">
                <a16:creationId xmlns:a16="http://schemas.microsoft.com/office/drawing/2014/main" id="{F2DD3FA9-AB44-4688-97CF-0CD4ECBDC10E}"/>
              </a:ext>
            </a:extLst>
          </p:cNvPr>
          <p:cNvSpPr/>
          <p:nvPr/>
        </p:nvSpPr>
        <p:spPr>
          <a:xfrm>
            <a:off x="255004" y="4258099"/>
            <a:ext cx="3230931" cy="33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Segoe UI" panose="020B0502040204020203" pitchFamily="34" charset="0"/>
                <a:cs typeface="Segoe UI" panose="020B0502040204020203" pitchFamily="34" charset="0"/>
              </a:rPr>
              <a:t>Qualitative:</a:t>
            </a:r>
          </a:p>
        </p:txBody>
      </p:sp>
      <p:graphicFrame>
        <p:nvGraphicFramePr>
          <p:cNvPr id="30" name="Table 29">
            <a:extLst>
              <a:ext uri="{FF2B5EF4-FFF2-40B4-BE49-F238E27FC236}">
                <a16:creationId xmlns:a16="http://schemas.microsoft.com/office/drawing/2014/main" id="{C0A61AED-2996-4FD0-BD91-0F8A6F59DDC2}"/>
              </a:ext>
            </a:extLst>
          </p:cNvPr>
          <p:cNvGraphicFramePr>
            <a:graphicFrameLocks noGrp="1"/>
          </p:cNvGraphicFramePr>
          <p:nvPr>
            <p:extLst>
              <p:ext uri="{D42A27DB-BD31-4B8C-83A1-F6EECF244321}">
                <p14:modId xmlns:p14="http://schemas.microsoft.com/office/powerpoint/2010/main" val="1483755586"/>
              </p:ext>
            </p:extLst>
          </p:nvPr>
        </p:nvGraphicFramePr>
        <p:xfrm>
          <a:off x="262448" y="4662710"/>
          <a:ext cx="3230932" cy="1955800"/>
        </p:xfrm>
        <a:graphic>
          <a:graphicData uri="http://schemas.openxmlformats.org/drawingml/2006/table">
            <a:tbl>
              <a:tblPr firstRow="1" bandRow="1">
                <a:tableStyleId>{5940675A-B579-460E-94D1-54222C63F5DA}</a:tableStyleId>
              </a:tblPr>
              <a:tblGrid>
                <a:gridCol w="1615466">
                  <a:extLst>
                    <a:ext uri="{9D8B030D-6E8A-4147-A177-3AD203B41FA5}">
                      <a16:colId xmlns:a16="http://schemas.microsoft.com/office/drawing/2014/main" val="3071001568"/>
                    </a:ext>
                  </a:extLst>
                </a:gridCol>
                <a:gridCol w="161546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Flexible as you can easily adjust methods used.</a:t>
                      </a:r>
                    </a:p>
                    <a:p>
                      <a:r>
                        <a:rPr lang="en-GB" sz="1400" dirty="0">
                          <a:latin typeface="Segoe UI" panose="020B0502040204020203" pitchFamily="34" charset="0"/>
                          <a:cs typeface="Segoe UI" panose="020B0502040204020203" pitchFamily="34" charset="0"/>
                        </a:rPr>
                        <a:t>Can be conducted with small samples.</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Difficult to moderate the research conducted.</a:t>
                      </a:r>
                    </a:p>
                    <a:p>
                      <a:r>
                        <a:rPr lang="en-GB" sz="1400" dirty="0">
                          <a:latin typeface="Segoe UI" panose="020B0502040204020203" pitchFamily="34" charset="0"/>
                          <a:cs typeface="Segoe UI" panose="020B0502040204020203" pitchFamily="34" charset="0"/>
                        </a:rPr>
                        <a:t>Cannot be analysed statistically.</a:t>
                      </a:r>
                    </a:p>
                  </a:txBody>
                  <a:tcPr>
                    <a:solidFill>
                      <a:schemeClr val="bg1"/>
                    </a:solidFill>
                  </a:tcPr>
                </a:tc>
                <a:extLst>
                  <a:ext uri="{0D108BD9-81ED-4DB2-BD59-A6C34878D82A}">
                    <a16:rowId xmlns:a16="http://schemas.microsoft.com/office/drawing/2014/main" val="1898571894"/>
                  </a:ext>
                </a:extLst>
              </a:tr>
            </a:tbl>
          </a:graphicData>
        </a:graphic>
      </p:graphicFrame>
      <p:sp>
        <p:nvSpPr>
          <p:cNvPr id="21" name="TextBox 20">
            <a:extLst>
              <a:ext uri="{FF2B5EF4-FFF2-40B4-BE49-F238E27FC236}">
                <a16:creationId xmlns:a16="http://schemas.microsoft.com/office/drawing/2014/main" id="{BE9C7021-6D04-41CC-B994-CED24295F887}"/>
              </a:ext>
            </a:extLst>
          </p:cNvPr>
          <p:cNvSpPr txBox="1"/>
          <p:nvPr/>
        </p:nvSpPr>
        <p:spPr>
          <a:xfrm>
            <a:off x="3861373" y="1391911"/>
            <a:ext cx="3682711"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400" dirty="0">
                <a:latin typeface="Segoe UI" panose="020B0502040204020203" pitchFamily="34" charset="0"/>
                <a:cs typeface="Segoe UI" panose="020B0502040204020203" pitchFamily="34" charset="0"/>
              </a:rPr>
              <a:t>Data that is measured numerically. Commonly made up closed questions that restrict the respondents to a fixed set of options. </a:t>
            </a:r>
          </a:p>
        </p:txBody>
      </p:sp>
      <p:sp>
        <p:nvSpPr>
          <p:cNvPr id="24" name="TextBox 23">
            <a:extLst>
              <a:ext uri="{FF2B5EF4-FFF2-40B4-BE49-F238E27FC236}">
                <a16:creationId xmlns:a16="http://schemas.microsoft.com/office/drawing/2014/main" id="{12D5443A-21FD-41CF-B808-CA00589B292D}"/>
              </a:ext>
            </a:extLst>
          </p:cNvPr>
          <p:cNvSpPr txBox="1"/>
          <p:nvPr/>
        </p:nvSpPr>
        <p:spPr>
          <a:xfrm>
            <a:off x="7920643" y="1384901"/>
            <a:ext cx="3647998"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400" dirty="0">
                <a:latin typeface="Segoe UI" panose="020B0502040204020203" pitchFamily="34" charset="0"/>
                <a:cs typeface="Segoe UI" panose="020B0502040204020203" pitchFamily="34" charset="0"/>
              </a:rPr>
              <a:t>This provides a more detailed description of data. Commonly made up of open questions that allows respondents to elaborate further.</a:t>
            </a:r>
          </a:p>
        </p:txBody>
      </p:sp>
      <p:sp>
        <p:nvSpPr>
          <p:cNvPr id="29" name="TextBox 28">
            <a:extLst>
              <a:ext uri="{FF2B5EF4-FFF2-40B4-BE49-F238E27FC236}">
                <a16:creationId xmlns:a16="http://schemas.microsoft.com/office/drawing/2014/main" id="{262B35CF-2F4D-40E3-A38F-0C287BC73ED2}"/>
              </a:ext>
            </a:extLst>
          </p:cNvPr>
          <p:cNvSpPr txBox="1"/>
          <p:nvPr/>
        </p:nvSpPr>
        <p:spPr>
          <a:xfrm>
            <a:off x="3854483" y="2698140"/>
            <a:ext cx="3682711" cy="338554"/>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p:txBody>
      </p:sp>
      <p:sp>
        <p:nvSpPr>
          <p:cNvPr id="31" name="TextBox 30">
            <a:extLst>
              <a:ext uri="{FF2B5EF4-FFF2-40B4-BE49-F238E27FC236}">
                <a16:creationId xmlns:a16="http://schemas.microsoft.com/office/drawing/2014/main" id="{5E205C9A-A3A6-4BDD-A81F-7B81993DB20C}"/>
              </a:ext>
            </a:extLst>
          </p:cNvPr>
          <p:cNvSpPr txBox="1"/>
          <p:nvPr/>
        </p:nvSpPr>
        <p:spPr>
          <a:xfrm>
            <a:off x="7920643" y="2698140"/>
            <a:ext cx="3645900" cy="338554"/>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a:t>
            </a:r>
          </a:p>
        </p:txBody>
      </p:sp>
      <p:pic>
        <p:nvPicPr>
          <p:cNvPr id="4" name="Picture 3">
            <a:extLst>
              <a:ext uri="{FF2B5EF4-FFF2-40B4-BE49-F238E27FC236}">
                <a16:creationId xmlns:a16="http://schemas.microsoft.com/office/drawing/2014/main" id="{21FC1600-FF72-41B6-BF1C-65E5E4978485}"/>
              </a:ext>
            </a:extLst>
          </p:cNvPr>
          <p:cNvPicPr>
            <a:picLocks noChangeAspect="1"/>
          </p:cNvPicPr>
          <p:nvPr/>
        </p:nvPicPr>
        <p:blipFill rotWithShape="1">
          <a:blip r:embed="rId3"/>
          <a:srcRect l="18369" t="10073" r="18478" b="10918"/>
          <a:stretch/>
        </p:blipFill>
        <p:spPr>
          <a:xfrm>
            <a:off x="7922742" y="3198129"/>
            <a:ext cx="3645899" cy="2565772"/>
          </a:xfrm>
          <a:prstGeom prst="rect">
            <a:avLst/>
          </a:prstGeom>
          <a:ln>
            <a:noFill/>
          </a:ln>
        </p:spPr>
      </p:pic>
      <p:pic>
        <p:nvPicPr>
          <p:cNvPr id="5" name="Picture 4">
            <a:extLst>
              <a:ext uri="{FF2B5EF4-FFF2-40B4-BE49-F238E27FC236}">
                <a16:creationId xmlns:a16="http://schemas.microsoft.com/office/drawing/2014/main" id="{433F7B05-6A26-4D73-A50F-041A29B5DCF3}"/>
              </a:ext>
            </a:extLst>
          </p:cNvPr>
          <p:cNvPicPr>
            <a:picLocks noChangeAspect="1"/>
          </p:cNvPicPr>
          <p:nvPr/>
        </p:nvPicPr>
        <p:blipFill>
          <a:blip r:embed="rId4"/>
          <a:stretch>
            <a:fillRect/>
          </a:stretch>
        </p:blipFill>
        <p:spPr>
          <a:xfrm>
            <a:off x="3861374" y="3112894"/>
            <a:ext cx="2473166" cy="1372155"/>
          </a:xfrm>
          <a:prstGeom prst="rect">
            <a:avLst/>
          </a:prstGeom>
        </p:spPr>
      </p:pic>
      <p:pic>
        <p:nvPicPr>
          <p:cNvPr id="8" name="Picture 7">
            <a:extLst>
              <a:ext uri="{FF2B5EF4-FFF2-40B4-BE49-F238E27FC236}">
                <a16:creationId xmlns:a16="http://schemas.microsoft.com/office/drawing/2014/main" id="{02CC2AA3-2839-43AB-8E3E-241118BFC8DA}"/>
              </a:ext>
            </a:extLst>
          </p:cNvPr>
          <p:cNvPicPr>
            <a:picLocks noChangeAspect="1"/>
          </p:cNvPicPr>
          <p:nvPr/>
        </p:nvPicPr>
        <p:blipFill>
          <a:blip r:embed="rId5"/>
          <a:stretch>
            <a:fillRect/>
          </a:stretch>
        </p:blipFill>
        <p:spPr>
          <a:xfrm>
            <a:off x="3876829" y="4567782"/>
            <a:ext cx="2473166" cy="1505405"/>
          </a:xfrm>
          <a:prstGeom prst="rect">
            <a:avLst/>
          </a:prstGeom>
        </p:spPr>
      </p:pic>
      <p:sp>
        <p:nvSpPr>
          <p:cNvPr id="32" name="TextBox 31">
            <a:extLst>
              <a:ext uri="{FF2B5EF4-FFF2-40B4-BE49-F238E27FC236}">
                <a16:creationId xmlns:a16="http://schemas.microsoft.com/office/drawing/2014/main" id="{2345AD3B-F19D-467D-808F-922DCC28BB9A}"/>
              </a:ext>
            </a:extLst>
          </p:cNvPr>
          <p:cNvSpPr txBox="1"/>
          <p:nvPr/>
        </p:nvSpPr>
        <p:spPr>
          <a:xfrm>
            <a:off x="6446751" y="3114723"/>
            <a:ext cx="1110074" cy="830997"/>
          </a:xfrm>
          <a:prstGeom prst="rect">
            <a:avLst/>
          </a:prstGeom>
          <a:solidFill>
            <a:schemeClr val="bg1"/>
          </a:solidFill>
          <a:ln>
            <a:solidFill>
              <a:schemeClr val="accent6">
                <a:lumMod val="50000"/>
              </a:schemeClr>
            </a:solidFill>
          </a:ln>
        </p:spPr>
        <p:txBody>
          <a:bodyPr wrap="square" rtlCol="0">
            <a:spAutoFit/>
          </a:bodyPr>
          <a:lstStyle/>
          <a:p>
            <a:r>
              <a:rPr lang="en-GB" sz="1600" dirty="0">
                <a:latin typeface="Segoe UI" panose="020B0502040204020203" pitchFamily="34" charset="0"/>
                <a:cs typeface="Segoe UI" panose="020B0502040204020203" pitchFamily="34" charset="0"/>
              </a:rPr>
              <a:t>Binary answer (Yes/No)</a:t>
            </a:r>
          </a:p>
        </p:txBody>
      </p:sp>
      <p:sp>
        <p:nvSpPr>
          <p:cNvPr id="33" name="TextBox 32">
            <a:extLst>
              <a:ext uri="{FF2B5EF4-FFF2-40B4-BE49-F238E27FC236}">
                <a16:creationId xmlns:a16="http://schemas.microsoft.com/office/drawing/2014/main" id="{D4E655B2-A0C2-4429-B603-6D961B26EFE0}"/>
              </a:ext>
            </a:extLst>
          </p:cNvPr>
          <p:cNvSpPr txBox="1"/>
          <p:nvPr/>
        </p:nvSpPr>
        <p:spPr>
          <a:xfrm>
            <a:off x="6434010" y="4557728"/>
            <a:ext cx="1110074" cy="584775"/>
          </a:xfrm>
          <a:prstGeom prst="rect">
            <a:avLst/>
          </a:prstGeom>
          <a:solidFill>
            <a:schemeClr val="bg1"/>
          </a:solidFill>
          <a:ln>
            <a:solidFill>
              <a:schemeClr val="accent6">
                <a:lumMod val="50000"/>
              </a:schemeClr>
            </a:solidFill>
          </a:ln>
        </p:spPr>
        <p:txBody>
          <a:bodyPr wrap="square" rtlCol="0">
            <a:spAutoFit/>
          </a:bodyPr>
          <a:lstStyle/>
          <a:p>
            <a:r>
              <a:rPr lang="en-GB" sz="1600" dirty="0">
                <a:latin typeface="Segoe UI" panose="020B0502040204020203" pitchFamily="34" charset="0"/>
                <a:cs typeface="Segoe UI" panose="020B0502040204020203" pitchFamily="34" charset="0"/>
              </a:rPr>
              <a:t>Likert scale</a:t>
            </a:r>
          </a:p>
        </p:txBody>
      </p:sp>
      <p:sp>
        <p:nvSpPr>
          <p:cNvPr id="34" name="TextBox 33">
            <a:extLst>
              <a:ext uri="{FF2B5EF4-FFF2-40B4-BE49-F238E27FC236}">
                <a16:creationId xmlns:a16="http://schemas.microsoft.com/office/drawing/2014/main" id="{B37DC3EC-16F2-4994-AB38-71723AF4F8CA}"/>
              </a:ext>
            </a:extLst>
          </p:cNvPr>
          <p:cNvSpPr txBox="1"/>
          <p:nvPr/>
        </p:nvSpPr>
        <p:spPr>
          <a:xfrm>
            <a:off x="3876828" y="6124896"/>
            <a:ext cx="3711981" cy="523220"/>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Other examples include: Questions with </a:t>
            </a:r>
            <a:r>
              <a:rPr lang="en-GB" sz="1400" u="sng" dirty="0">
                <a:latin typeface="Segoe UI" panose="020B0502040204020203" pitchFamily="34" charset="0"/>
                <a:cs typeface="Segoe UI" panose="020B0502040204020203" pitchFamily="34" charset="0"/>
              </a:rPr>
              <a:t>one </a:t>
            </a:r>
            <a:r>
              <a:rPr lang="en-GB" sz="1400" dirty="0">
                <a:latin typeface="Segoe UI" panose="020B0502040204020203" pitchFamily="34" charset="0"/>
                <a:cs typeface="Segoe UI" panose="020B0502040204020203" pitchFamily="34" charset="0"/>
              </a:rPr>
              <a:t>answer and ones with </a:t>
            </a:r>
            <a:r>
              <a:rPr lang="en-GB" sz="1400" u="sng" dirty="0">
                <a:latin typeface="Segoe UI" panose="020B0502040204020203" pitchFamily="34" charset="0"/>
                <a:cs typeface="Segoe UI" panose="020B0502040204020203" pitchFamily="34" charset="0"/>
              </a:rPr>
              <a:t>multiple</a:t>
            </a:r>
            <a:r>
              <a:rPr lang="en-GB" sz="1400" dirty="0">
                <a:latin typeface="Segoe UI" panose="020B0502040204020203" pitchFamily="34" charset="0"/>
                <a:cs typeface="Segoe UI" panose="020B0502040204020203" pitchFamily="34" charset="0"/>
              </a:rPr>
              <a:t> answers.</a:t>
            </a:r>
          </a:p>
        </p:txBody>
      </p:sp>
      <p:sp>
        <p:nvSpPr>
          <p:cNvPr id="2" name="Slide Number Placeholder 1">
            <a:extLst>
              <a:ext uri="{FF2B5EF4-FFF2-40B4-BE49-F238E27FC236}">
                <a16:creationId xmlns:a16="http://schemas.microsoft.com/office/drawing/2014/main" id="{02482758-9769-4EB4-AF47-8BBFFFAD2482}"/>
              </a:ext>
            </a:extLst>
          </p:cNvPr>
          <p:cNvSpPr>
            <a:spLocks noGrp="1"/>
          </p:cNvSpPr>
          <p:nvPr>
            <p:ph type="sldNum" sz="quarter" idx="12"/>
          </p:nvPr>
        </p:nvSpPr>
        <p:spPr/>
        <p:txBody>
          <a:bodyPr/>
          <a:lstStyle/>
          <a:p>
            <a:fld id="{B0F76C14-53B6-489F-9645-D8FC814A1C7B}" type="slidenum">
              <a:rPr lang="en-GB" smtClean="0"/>
              <a:t>14</a:t>
            </a:fld>
            <a:endParaRPr lang="en-GB"/>
          </a:p>
        </p:txBody>
      </p:sp>
    </p:spTree>
    <p:extLst>
      <p:ext uri="{BB962C8B-B14F-4D97-AF65-F5344CB8AC3E}">
        <p14:creationId xmlns:p14="http://schemas.microsoft.com/office/powerpoint/2010/main" val="90143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012032264"/>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CM10: Work plan</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214213324"/>
              </p:ext>
            </p:extLst>
          </p:nvPr>
        </p:nvGraphicFramePr>
        <p:xfrm>
          <a:off x="172278" y="562246"/>
          <a:ext cx="3484304" cy="1214058"/>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08263">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work plan is used to plan out all the tasks that need to be completed within a project.</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919381617"/>
              </p:ext>
            </p:extLst>
          </p:nvPr>
        </p:nvGraphicFramePr>
        <p:xfrm>
          <a:off x="3768793" y="989505"/>
          <a:ext cx="8051272" cy="3456519"/>
        </p:xfrm>
        <a:graphic>
          <a:graphicData uri="http://schemas.openxmlformats.org/drawingml/2006/table">
            <a:tbl>
              <a:tblPr firstRow="1" bandRow="1">
                <a:tableStyleId>{5C22544A-7EE6-4342-B048-85BDC9FD1C3A}</a:tableStyleId>
              </a:tblPr>
              <a:tblGrid>
                <a:gridCol w="8051272">
                  <a:extLst>
                    <a:ext uri="{9D8B030D-6E8A-4147-A177-3AD203B41FA5}">
                      <a16:colId xmlns:a16="http://schemas.microsoft.com/office/drawing/2014/main" val="527946528"/>
                    </a:ext>
                  </a:extLst>
                </a:gridCol>
              </a:tblGrid>
              <a:tr h="288979">
                <a:tc>
                  <a:txBody>
                    <a:bodyPr/>
                    <a:lstStyle/>
                    <a:p>
                      <a:r>
                        <a:rPr lang="en-GB" sz="1600" b="0" dirty="0">
                          <a:latin typeface="Segoe UI" panose="020B0502040204020203" pitchFamily="34" charset="0"/>
                          <a:cs typeface="Segoe UI" panose="020B0502040204020203" pitchFamily="34" charset="0"/>
                        </a:rPr>
                        <a:t>Work plan example</a:t>
                      </a:r>
                    </a:p>
                  </a:txBody>
                  <a:tcPr>
                    <a:solidFill>
                      <a:srgbClr val="7030A0"/>
                    </a:solidFill>
                  </a:tcPr>
                </a:tc>
                <a:extLst>
                  <a:ext uri="{0D108BD9-81ED-4DB2-BD59-A6C34878D82A}">
                    <a16:rowId xmlns:a16="http://schemas.microsoft.com/office/drawing/2014/main" val="1355131997"/>
                  </a:ext>
                </a:extLst>
              </a:tr>
              <a:tr h="3121239">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717162324"/>
              </p:ext>
            </p:extLst>
          </p:nvPr>
        </p:nvGraphicFramePr>
        <p:xfrm>
          <a:off x="172277" y="4480560"/>
          <a:ext cx="11656325" cy="2172775"/>
        </p:xfrm>
        <a:graphic>
          <a:graphicData uri="http://schemas.openxmlformats.org/drawingml/2006/table">
            <a:tbl>
              <a:tblPr firstRow="1" bandRow="1">
                <a:tableStyleId>{00A15C55-8517-42AA-B614-E9B94910E393}</a:tableStyleId>
              </a:tblPr>
              <a:tblGrid>
                <a:gridCol w="11656325">
                  <a:extLst>
                    <a:ext uri="{9D8B030D-6E8A-4147-A177-3AD203B41FA5}">
                      <a16:colId xmlns:a16="http://schemas.microsoft.com/office/drawing/2014/main" val="527946528"/>
                    </a:ext>
                  </a:extLst>
                </a:gridCol>
              </a:tblGrid>
              <a:tr h="304871">
                <a:tc>
                  <a:txBody>
                    <a:bodyPr/>
                    <a:lstStyle/>
                    <a:p>
                      <a:r>
                        <a:rPr lang="en-GB" sz="1600" b="0" dirty="0">
                          <a:latin typeface="Segoe UI" panose="020B0502040204020203" pitchFamily="34" charset="0"/>
                          <a:cs typeface="Segoe UI" panose="020B0502040204020203" pitchFamily="34" charset="0"/>
                        </a:rPr>
                        <a:t>Components of a work plan</a:t>
                      </a:r>
                    </a:p>
                  </a:txBody>
                  <a:tcPr/>
                </a:tc>
                <a:extLst>
                  <a:ext uri="{0D108BD9-81ED-4DB2-BD59-A6C34878D82A}">
                    <a16:rowId xmlns:a16="http://schemas.microsoft.com/office/drawing/2014/main" val="1355131997"/>
                  </a:ext>
                </a:extLst>
              </a:tr>
              <a:tr h="1837495">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904131405"/>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4" name="TextBox 23">
            <a:extLst>
              <a:ext uri="{FF2B5EF4-FFF2-40B4-BE49-F238E27FC236}">
                <a16:creationId xmlns:a16="http://schemas.microsoft.com/office/drawing/2014/main" id="{12D5443A-21FD-41CF-B808-CA00589B292D}"/>
              </a:ext>
            </a:extLst>
          </p:cNvPr>
          <p:cNvSpPr txBox="1"/>
          <p:nvPr/>
        </p:nvSpPr>
        <p:spPr>
          <a:xfrm>
            <a:off x="320163" y="5773052"/>
            <a:ext cx="2538828"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Tasks</a:t>
            </a:r>
          </a:p>
          <a:p>
            <a:pPr algn="ctr"/>
            <a:r>
              <a:rPr lang="en-GB" sz="1400" dirty="0">
                <a:latin typeface="Segoe UI" panose="020B0502040204020203" pitchFamily="34" charset="0"/>
                <a:cs typeface="Segoe UI" panose="020B0502040204020203" pitchFamily="34" charset="0"/>
              </a:rPr>
              <a:t>The main parts of the project that need to be completed.</a:t>
            </a:r>
          </a:p>
        </p:txBody>
      </p:sp>
      <p:pic>
        <p:nvPicPr>
          <p:cNvPr id="2" name="Picture 1">
            <a:extLst>
              <a:ext uri="{FF2B5EF4-FFF2-40B4-BE49-F238E27FC236}">
                <a16:creationId xmlns:a16="http://schemas.microsoft.com/office/drawing/2014/main" id="{44DD7E69-3586-4275-A319-8D7E6C6CE61F}"/>
              </a:ext>
            </a:extLst>
          </p:cNvPr>
          <p:cNvPicPr>
            <a:picLocks noChangeAspect="1"/>
          </p:cNvPicPr>
          <p:nvPr/>
        </p:nvPicPr>
        <p:blipFill>
          <a:blip r:embed="rId3"/>
          <a:stretch>
            <a:fillRect/>
          </a:stretch>
        </p:blipFill>
        <p:spPr>
          <a:xfrm>
            <a:off x="3867846" y="1425027"/>
            <a:ext cx="7725694" cy="2876932"/>
          </a:xfrm>
          <a:prstGeom prst="rect">
            <a:avLst/>
          </a:prstGeom>
          <a:ln>
            <a:noFill/>
          </a:ln>
        </p:spPr>
      </p:pic>
      <p:sp>
        <p:nvSpPr>
          <p:cNvPr id="35" name="TextBox 34">
            <a:extLst>
              <a:ext uri="{FF2B5EF4-FFF2-40B4-BE49-F238E27FC236}">
                <a16:creationId xmlns:a16="http://schemas.microsoft.com/office/drawing/2014/main" id="{EA02CE2C-0713-4D1B-8F60-AB7E1984AD34}"/>
              </a:ext>
            </a:extLst>
          </p:cNvPr>
          <p:cNvSpPr txBox="1"/>
          <p:nvPr/>
        </p:nvSpPr>
        <p:spPr>
          <a:xfrm>
            <a:off x="314046" y="4899431"/>
            <a:ext cx="2538828"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Activity</a:t>
            </a:r>
          </a:p>
          <a:p>
            <a:pPr algn="ctr"/>
            <a:r>
              <a:rPr lang="en-GB" sz="1400" dirty="0">
                <a:latin typeface="Segoe UI" panose="020B0502040204020203" pitchFamily="34" charset="0"/>
                <a:cs typeface="Segoe UI" panose="020B0502040204020203" pitchFamily="34" charset="0"/>
              </a:rPr>
              <a:t>A task within a task – known as a sub-tasks.</a:t>
            </a:r>
          </a:p>
        </p:txBody>
      </p:sp>
      <p:sp>
        <p:nvSpPr>
          <p:cNvPr id="36" name="TextBox 35">
            <a:extLst>
              <a:ext uri="{FF2B5EF4-FFF2-40B4-BE49-F238E27FC236}">
                <a16:creationId xmlns:a16="http://schemas.microsoft.com/office/drawing/2014/main" id="{A08891BA-70B0-47C2-9CB0-F4857E5D9308}"/>
              </a:ext>
            </a:extLst>
          </p:cNvPr>
          <p:cNvSpPr txBox="1"/>
          <p:nvPr/>
        </p:nvSpPr>
        <p:spPr>
          <a:xfrm>
            <a:off x="3087935" y="4893697"/>
            <a:ext cx="2989769"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Resources</a:t>
            </a:r>
          </a:p>
          <a:p>
            <a:pPr algn="ctr"/>
            <a:r>
              <a:rPr lang="en-GB" sz="1400" dirty="0">
                <a:latin typeface="Segoe UI" panose="020B0502040204020203" pitchFamily="34" charset="0"/>
                <a:cs typeface="Segoe UI" panose="020B0502040204020203" pitchFamily="34" charset="0"/>
              </a:rPr>
              <a:t>The hardware, software and people required to complete the task.</a:t>
            </a:r>
          </a:p>
        </p:txBody>
      </p:sp>
      <p:sp>
        <p:nvSpPr>
          <p:cNvPr id="37" name="TextBox 36">
            <a:extLst>
              <a:ext uri="{FF2B5EF4-FFF2-40B4-BE49-F238E27FC236}">
                <a16:creationId xmlns:a16="http://schemas.microsoft.com/office/drawing/2014/main" id="{0998E4E2-5173-4629-9EF8-E55828CD4093}"/>
              </a:ext>
            </a:extLst>
          </p:cNvPr>
          <p:cNvSpPr txBox="1"/>
          <p:nvPr/>
        </p:nvSpPr>
        <p:spPr>
          <a:xfrm>
            <a:off x="3087934" y="5770185"/>
            <a:ext cx="2989769"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Timescales</a:t>
            </a:r>
          </a:p>
          <a:p>
            <a:pPr algn="ctr"/>
            <a:r>
              <a:rPr lang="en-GB" sz="1400" dirty="0">
                <a:latin typeface="Segoe UI" panose="020B0502040204020203" pitchFamily="34" charset="0"/>
                <a:cs typeface="Segoe UI" panose="020B0502040204020203" pitchFamily="34" charset="0"/>
              </a:rPr>
              <a:t>The time given to each activity/task to be completed.</a:t>
            </a:r>
          </a:p>
        </p:txBody>
      </p:sp>
      <p:sp>
        <p:nvSpPr>
          <p:cNvPr id="38" name="TextBox 37">
            <a:extLst>
              <a:ext uri="{FF2B5EF4-FFF2-40B4-BE49-F238E27FC236}">
                <a16:creationId xmlns:a16="http://schemas.microsoft.com/office/drawing/2014/main" id="{57DD20EE-B6BE-4BEC-A974-963555F497E4}"/>
              </a:ext>
            </a:extLst>
          </p:cNvPr>
          <p:cNvSpPr txBox="1"/>
          <p:nvPr/>
        </p:nvSpPr>
        <p:spPr>
          <a:xfrm>
            <a:off x="6300262" y="4893697"/>
            <a:ext cx="2538828"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Contingencies</a:t>
            </a:r>
          </a:p>
          <a:p>
            <a:pPr algn="ctr"/>
            <a:r>
              <a:rPr lang="en-GB" sz="1400" dirty="0">
                <a:latin typeface="Segoe UI" panose="020B0502040204020203" pitchFamily="34" charset="0"/>
                <a:cs typeface="Segoe UI" panose="020B0502040204020203" pitchFamily="34" charset="0"/>
              </a:rPr>
              <a:t>A plan put in place to deal with any unexpected events.</a:t>
            </a:r>
          </a:p>
        </p:txBody>
      </p:sp>
      <p:sp>
        <p:nvSpPr>
          <p:cNvPr id="39" name="TextBox 38">
            <a:extLst>
              <a:ext uri="{FF2B5EF4-FFF2-40B4-BE49-F238E27FC236}">
                <a16:creationId xmlns:a16="http://schemas.microsoft.com/office/drawing/2014/main" id="{EDB38083-11A1-4D77-8698-56381726BBD4}"/>
              </a:ext>
            </a:extLst>
          </p:cNvPr>
          <p:cNvSpPr txBox="1"/>
          <p:nvPr/>
        </p:nvSpPr>
        <p:spPr>
          <a:xfrm>
            <a:off x="6306646" y="5770184"/>
            <a:ext cx="2538828"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Workflow</a:t>
            </a:r>
          </a:p>
          <a:p>
            <a:pPr algn="ctr"/>
            <a:r>
              <a:rPr lang="en-GB" sz="1400" dirty="0">
                <a:latin typeface="Segoe UI" panose="020B0502040204020203" pitchFamily="34" charset="0"/>
                <a:cs typeface="Segoe UI" panose="020B0502040204020203" pitchFamily="34" charset="0"/>
              </a:rPr>
              <a:t>The sequence/order in which the activities are carried out.</a:t>
            </a:r>
          </a:p>
        </p:txBody>
      </p:sp>
      <p:sp>
        <p:nvSpPr>
          <p:cNvPr id="40" name="TextBox 39">
            <a:extLst>
              <a:ext uri="{FF2B5EF4-FFF2-40B4-BE49-F238E27FC236}">
                <a16:creationId xmlns:a16="http://schemas.microsoft.com/office/drawing/2014/main" id="{0313E17B-9E7B-44E0-AC3A-0C9FD1AB34CE}"/>
              </a:ext>
            </a:extLst>
          </p:cNvPr>
          <p:cNvSpPr txBox="1"/>
          <p:nvPr/>
        </p:nvSpPr>
        <p:spPr>
          <a:xfrm>
            <a:off x="9054713" y="4893697"/>
            <a:ext cx="2538827"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Milestone</a:t>
            </a:r>
          </a:p>
          <a:p>
            <a:pPr algn="ctr"/>
            <a:r>
              <a:rPr lang="en-GB" sz="1400" dirty="0">
                <a:latin typeface="Segoe UI" panose="020B0502040204020203" pitchFamily="34" charset="0"/>
                <a:cs typeface="Segoe UI" panose="020B0502040204020203" pitchFamily="34" charset="0"/>
              </a:rPr>
              <a:t>A significant achievement within the project.</a:t>
            </a:r>
          </a:p>
        </p:txBody>
      </p:sp>
      <p:graphicFrame>
        <p:nvGraphicFramePr>
          <p:cNvPr id="41" name="Table 40">
            <a:extLst>
              <a:ext uri="{FF2B5EF4-FFF2-40B4-BE49-F238E27FC236}">
                <a16:creationId xmlns:a16="http://schemas.microsoft.com/office/drawing/2014/main" id="{4E6DD761-B168-4510-A7A4-EF4ADAF29428}"/>
              </a:ext>
            </a:extLst>
          </p:cNvPr>
          <p:cNvGraphicFramePr>
            <a:graphicFrameLocks noGrp="1"/>
          </p:cNvGraphicFramePr>
          <p:nvPr>
            <p:extLst>
              <p:ext uri="{D42A27DB-BD31-4B8C-83A1-F6EECF244321}">
                <p14:modId xmlns:p14="http://schemas.microsoft.com/office/powerpoint/2010/main" val="2224627243"/>
              </p:ext>
            </p:extLst>
          </p:nvPr>
        </p:nvGraphicFramePr>
        <p:xfrm>
          <a:off x="172277" y="1837975"/>
          <a:ext cx="3491241" cy="2611841"/>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527946528"/>
                    </a:ext>
                  </a:extLst>
                </a:gridCol>
              </a:tblGrid>
              <a:tr h="331488">
                <a:tc>
                  <a:txBody>
                    <a:bodyPr/>
                    <a:lstStyle/>
                    <a:p>
                      <a:r>
                        <a:rPr lang="en-GB" sz="1600" b="0" dirty="0">
                          <a:latin typeface="Segoe UI" panose="020B0502040204020203" pitchFamily="34" charset="0"/>
                          <a:cs typeface="Segoe UI" panose="020B0502040204020203" pitchFamily="34" charset="0"/>
                        </a:rPr>
                        <a:t>Benefits of a work plan</a:t>
                      </a:r>
                    </a:p>
                  </a:txBody>
                  <a:tcPr>
                    <a:solidFill>
                      <a:srgbClr val="0070C0"/>
                    </a:solidFill>
                  </a:tcPr>
                </a:tc>
                <a:extLst>
                  <a:ext uri="{0D108BD9-81ED-4DB2-BD59-A6C34878D82A}">
                    <a16:rowId xmlns:a16="http://schemas.microsoft.com/office/drawing/2014/main" val="1355131997"/>
                  </a:ext>
                </a:extLst>
              </a:tr>
              <a:tr h="2276561">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42" name="TextBox 41">
            <a:extLst>
              <a:ext uri="{FF2B5EF4-FFF2-40B4-BE49-F238E27FC236}">
                <a16:creationId xmlns:a16="http://schemas.microsoft.com/office/drawing/2014/main" id="{306CEEDC-B49B-41E7-887B-6E717E510385}"/>
              </a:ext>
            </a:extLst>
          </p:cNvPr>
          <p:cNvSpPr txBox="1"/>
          <p:nvPr/>
        </p:nvSpPr>
        <p:spPr>
          <a:xfrm>
            <a:off x="290685" y="2270634"/>
            <a:ext cx="3234510" cy="2031325"/>
          </a:xfrm>
          <a:prstGeom prst="rect">
            <a:avLst/>
          </a:prstGeom>
          <a:solidFill>
            <a:schemeClr val="bg1"/>
          </a:solidFill>
          <a:ln>
            <a:solidFill>
              <a:schemeClr val="accent6">
                <a:lumMod val="50000"/>
              </a:schemeClr>
            </a:solidFill>
          </a:ln>
        </p:spPr>
        <p:txBody>
          <a:bodyPr wrap="square" rtlCol="0">
            <a:spAutoFit/>
          </a:bodyPr>
          <a:lstStyle/>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It can provide clear timescales for each task.</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To better understand the hardware, software and people required for each activity.</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To factor in unexpected events and putting contingencies in place.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Increased the chance of the production meeting the deadline. </a:t>
            </a:r>
          </a:p>
        </p:txBody>
      </p:sp>
      <p:sp>
        <p:nvSpPr>
          <p:cNvPr id="3" name="Slide Number Placeholder 2">
            <a:extLst>
              <a:ext uri="{FF2B5EF4-FFF2-40B4-BE49-F238E27FC236}">
                <a16:creationId xmlns:a16="http://schemas.microsoft.com/office/drawing/2014/main" id="{D572427F-99B5-4803-A3CB-4CA4BBC50660}"/>
              </a:ext>
            </a:extLst>
          </p:cNvPr>
          <p:cNvSpPr>
            <a:spLocks noGrp="1"/>
          </p:cNvSpPr>
          <p:nvPr>
            <p:ph type="sldNum" sz="quarter" idx="12"/>
          </p:nvPr>
        </p:nvSpPr>
        <p:spPr/>
        <p:txBody>
          <a:bodyPr/>
          <a:lstStyle/>
          <a:p>
            <a:fld id="{B0F76C14-53B6-489F-9645-D8FC814A1C7B}" type="slidenum">
              <a:rPr lang="en-GB" smtClean="0"/>
              <a:t>15</a:t>
            </a:fld>
            <a:endParaRPr lang="en-GB"/>
          </a:p>
        </p:txBody>
      </p:sp>
    </p:spTree>
    <p:extLst>
      <p:ext uri="{BB962C8B-B14F-4D97-AF65-F5344CB8AC3E}">
        <p14:creationId xmlns:p14="http://schemas.microsoft.com/office/powerpoint/2010/main" val="403100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521582464"/>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Creative Job roles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697893361"/>
              </p:ext>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When putting together a work plan, one of the key components is the identification of resources meaning what hardware, software and people are required to complete each activity.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718219878"/>
              </p:ext>
            </p:extLst>
          </p:nvPr>
        </p:nvGraphicFramePr>
        <p:xfrm>
          <a:off x="7774357" y="3970584"/>
          <a:ext cx="3905858" cy="2624192"/>
        </p:xfrm>
        <a:graphic>
          <a:graphicData uri="http://schemas.openxmlformats.org/drawingml/2006/table">
            <a:tbl>
              <a:tblPr firstRow="1" bandRow="1">
                <a:tableStyleId>{5C22544A-7EE6-4342-B048-85BDC9FD1C3A}</a:tableStyleId>
              </a:tblPr>
              <a:tblGrid>
                <a:gridCol w="3905858">
                  <a:extLst>
                    <a:ext uri="{9D8B030D-6E8A-4147-A177-3AD203B41FA5}">
                      <a16:colId xmlns:a16="http://schemas.microsoft.com/office/drawing/2014/main" val="527946528"/>
                    </a:ext>
                  </a:extLst>
                </a:gridCol>
              </a:tblGrid>
              <a:tr h="332369">
                <a:tc>
                  <a:txBody>
                    <a:bodyPr/>
                    <a:lstStyle/>
                    <a:p>
                      <a:r>
                        <a:rPr lang="en-GB" sz="1600" b="0" dirty="0">
                          <a:latin typeface="Segoe UI" panose="020B0502040204020203" pitchFamily="34" charset="0"/>
                          <a:cs typeface="Segoe UI" panose="020B0502040204020203" pitchFamily="34" charset="0"/>
                        </a:rPr>
                        <a:t>Animator</a:t>
                      </a:r>
                    </a:p>
                  </a:txBody>
                  <a:tcPr>
                    <a:solidFill>
                      <a:srgbClr val="0070C0"/>
                    </a:solidFill>
                  </a:tcPr>
                </a:tc>
                <a:extLst>
                  <a:ext uri="{0D108BD9-81ED-4DB2-BD59-A6C34878D82A}">
                    <a16:rowId xmlns:a16="http://schemas.microsoft.com/office/drawing/2014/main" val="1355131997"/>
                  </a:ext>
                </a:extLst>
              </a:tr>
              <a:tr h="228891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128792977"/>
              </p:ext>
            </p:extLst>
          </p:nvPr>
        </p:nvGraphicFramePr>
        <p:xfrm>
          <a:off x="3768793" y="989503"/>
          <a:ext cx="3893353" cy="284987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8123">
                <a:tc>
                  <a:txBody>
                    <a:bodyPr/>
                    <a:lstStyle/>
                    <a:p>
                      <a:r>
                        <a:rPr lang="en-GB" sz="1600" b="0" dirty="0">
                          <a:latin typeface="Segoe UI" panose="020B0502040204020203" pitchFamily="34" charset="0"/>
                          <a:cs typeface="Segoe UI" panose="020B0502040204020203" pitchFamily="34" charset="0"/>
                        </a:rPr>
                        <a:t>Illustrator/graphics artist</a:t>
                      </a:r>
                    </a:p>
                  </a:txBody>
                  <a:tcPr>
                    <a:solidFill>
                      <a:srgbClr val="7030A0"/>
                    </a:solidFill>
                  </a:tcPr>
                </a:tc>
                <a:extLst>
                  <a:ext uri="{0D108BD9-81ED-4DB2-BD59-A6C34878D82A}">
                    <a16:rowId xmlns:a16="http://schemas.microsoft.com/office/drawing/2014/main" val="1355131997"/>
                  </a:ext>
                </a:extLst>
              </a:tr>
              <a:tr h="251459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7864796" y="4389626"/>
            <a:ext cx="3693065"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creating a series of images known as frames, to simulate movement.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 timing and pacing of motion.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work with the story editors to merge various layers of animation.</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41695" y="1383381"/>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combining hand-drawing and painting with digital media to create complete illustrations.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refining designs.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using various colours, graphics and effects to better convey each concept.</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1922308637"/>
              </p:ext>
            </p:extLst>
          </p:nvPr>
        </p:nvGraphicFramePr>
        <p:xfrm>
          <a:off x="7774357" y="958222"/>
          <a:ext cx="3905858" cy="2873994"/>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266682">
                <a:tc>
                  <a:txBody>
                    <a:bodyPr/>
                    <a:lstStyle/>
                    <a:p>
                      <a:r>
                        <a:rPr lang="en-GB" sz="1600" b="0" dirty="0">
                          <a:latin typeface="Segoe UI" panose="020B0502040204020203" pitchFamily="34" charset="0"/>
                          <a:cs typeface="Segoe UI" panose="020B0502040204020203" pitchFamily="34" charset="0"/>
                        </a:rPr>
                        <a:t>Scriptwriter</a:t>
                      </a:r>
                    </a:p>
                  </a:txBody>
                  <a:tcPr/>
                </a:tc>
                <a:extLst>
                  <a:ext uri="{0D108BD9-81ED-4DB2-BD59-A6C34878D82A}">
                    <a16:rowId xmlns:a16="http://schemas.microsoft.com/office/drawing/2014/main" val="1355131997"/>
                  </a:ext>
                </a:extLst>
              </a:tr>
              <a:tr h="2538714">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368398"/>
            <a:ext cx="36996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developing believable plots and character.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preparing short summaries of your ideas and selling (known as ‘pitching’) them to producers or development executives.</a:t>
            </a:r>
          </a:p>
          <a:p>
            <a:endParaRPr lang="en-GB" sz="1400" dirty="0">
              <a:latin typeface="Segoe UI" panose="020B0502040204020203" pitchFamily="34" charset="0"/>
              <a:cs typeface="Segoe UI" panose="020B0502040204020203" pitchFamily="34" charset="0"/>
            </a:endParaRP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2739300953"/>
              </p:ext>
            </p:extLst>
          </p:nvPr>
        </p:nvGraphicFramePr>
        <p:xfrm>
          <a:off x="3783526" y="3973118"/>
          <a:ext cx="3893353" cy="262128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Web designer</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41694" y="4389898"/>
            <a:ext cx="3682711"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creating website designs.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producing sample sites.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meeting with clients to discuss requirements and/or project progress.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digital retouching and image editing.</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504474836"/>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5" name="TextBox 24">
            <a:extLst>
              <a:ext uri="{FF2B5EF4-FFF2-40B4-BE49-F238E27FC236}">
                <a16:creationId xmlns:a16="http://schemas.microsoft.com/office/drawing/2014/main" id="{40B19A96-C97F-4E40-B86B-F3C1782FD6A9}"/>
              </a:ext>
            </a:extLst>
          </p:cNvPr>
          <p:cNvSpPr txBox="1"/>
          <p:nvPr/>
        </p:nvSpPr>
        <p:spPr>
          <a:xfrm>
            <a:off x="7864795" y="5893396"/>
            <a:ext cx="3693065"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26" name="TextBox 25">
            <a:extLst>
              <a:ext uri="{FF2B5EF4-FFF2-40B4-BE49-F238E27FC236}">
                <a16:creationId xmlns:a16="http://schemas.microsoft.com/office/drawing/2014/main" id="{E22BFC02-D84B-4CAC-8716-5A0F1EE1F461}"/>
              </a:ext>
            </a:extLst>
          </p:cNvPr>
          <p:cNvSpPr txBox="1"/>
          <p:nvPr/>
        </p:nvSpPr>
        <p:spPr>
          <a:xfrm>
            <a:off x="3841694" y="3072690"/>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a:t>
            </a:r>
          </a:p>
        </p:txBody>
      </p:sp>
      <p:sp>
        <p:nvSpPr>
          <p:cNvPr id="30" name="TextBox 29">
            <a:extLst>
              <a:ext uri="{FF2B5EF4-FFF2-40B4-BE49-F238E27FC236}">
                <a16:creationId xmlns:a16="http://schemas.microsoft.com/office/drawing/2014/main" id="{B240B086-5572-4E64-B5F7-8531DB4393A1}"/>
              </a:ext>
            </a:extLst>
          </p:cNvPr>
          <p:cNvSpPr txBox="1"/>
          <p:nvPr/>
        </p:nvSpPr>
        <p:spPr>
          <a:xfrm>
            <a:off x="7875151" y="3072690"/>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a:t>
            </a:r>
          </a:p>
        </p:txBody>
      </p:sp>
      <p:sp>
        <p:nvSpPr>
          <p:cNvPr id="31" name="TextBox 30">
            <a:extLst>
              <a:ext uri="{FF2B5EF4-FFF2-40B4-BE49-F238E27FC236}">
                <a16:creationId xmlns:a16="http://schemas.microsoft.com/office/drawing/2014/main" id="{13DBBAB2-8342-4155-8F52-282F66D8463F}"/>
              </a:ext>
            </a:extLst>
          </p:cNvPr>
          <p:cNvSpPr txBox="1"/>
          <p:nvPr/>
        </p:nvSpPr>
        <p:spPr>
          <a:xfrm>
            <a:off x="3841694" y="5893396"/>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 Production</a:t>
            </a:r>
          </a:p>
        </p:txBody>
      </p:sp>
      <p:graphicFrame>
        <p:nvGraphicFramePr>
          <p:cNvPr id="32" name="Table 31">
            <a:extLst>
              <a:ext uri="{FF2B5EF4-FFF2-40B4-BE49-F238E27FC236}">
                <a16:creationId xmlns:a16="http://schemas.microsoft.com/office/drawing/2014/main" id="{82F0775F-6DDC-450C-983D-D76015E2706F}"/>
              </a:ext>
            </a:extLst>
          </p:cNvPr>
          <p:cNvGraphicFramePr>
            <a:graphicFrameLocks noGrp="1"/>
          </p:cNvGraphicFramePr>
          <p:nvPr>
            <p:extLst>
              <p:ext uri="{D42A27DB-BD31-4B8C-83A1-F6EECF244321}">
                <p14:modId xmlns:p14="http://schemas.microsoft.com/office/powerpoint/2010/main" val="121139340"/>
              </p:ext>
            </p:extLst>
          </p:nvPr>
        </p:nvGraphicFramePr>
        <p:xfrm>
          <a:off x="189607" y="2497591"/>
          <a:ext cx="3471564" cy="4012484"/>
        </p:xfrm>
        <a:graphic>
          <a:graphicData uri="http://schemas.openxmlformats.org/drawingml/2006/table">
            <a:tbl>
              <a:tblPr firstRow="1" bandRow="1">
                <a:tableStyleId>{5C22544A-7EE6-4342-B048-85BDC9FD1C3A}</a:tableStyleId>
              </a:tblPr>
              <a:tblGrid>
                <a:gridCol w="3471564">
                  <a:extLst>
                    <a:ext uri="{9D8B030D-6E8A-4147-A177-3AD203B41FA5}">
                      <a16:colId xmlns:a16="http://schemas.microsoft.com/office/drawing/2014/main" val="85765934"/>
                    </a:ext>
                  </a:extLst>
                </a:gridCol>
              </a:tblGrid>
              <a:tr h="293111">
                <a:tc>
                  <a:txBody>
                    <a:bodyPr/>
                    <a:lstStyle/>
                    <a:p>
                      <a:r>
                        <a:rPr lang="en-GB" sz="1600" b="0" dirty="0">
                          <a:latin typeface="Segoe UI" panose="020B0502040204020203" pitchFamily="34" charset="0"/>
                          <a:cs typeface="Segoe UI" panose="020B0502040204020203" pitchFamily="34" charset="0"/>
                        </a:rPr>
                        <a:t>Three phases of production:</a:t>
                      </a:r>
                    </a:p>
                  </a:txBody>
                  <a:tcPr>
                    <a:solidFill>
                      <a:schemeClr val="tx1"/>
                    </a:solidFill>
                  </a:tcPr>
                </a:tc>
                <a:extLst>
                  <a:ext uri="{0D108BD9-81ED-4DB2-BD59-A6C34878D82A}">
                    <a16:rowId xmlns:a16="http://schemas.microsoft.com/office/drawing/2014/main" val="2976733641"/>
                  </a:ext>
                </a:extLst>
              </a:tr>
              <a:tr h="3677204">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2"/>
                    </a:solidFill>
                  </a:tcPr>
                </a:tc>
                <a:extLst>
                  <a:ext uri="{0D108BD9-81ED-4DB2-BD59-A6C34878D82A}">
                    <a16:rowId xmlns:a16="http://schemas.microsoft.com/office/drawing/2014/main" val="3584478486"/>
                  </a:ext>
                </a:extLst>
              </a:tr>
            </a:tbl>
          </a:graphicData>
        </a:graphic>
      </p:graphicFrame>
      <p:graphicFrame>
        <p:nvGraphicFramePr>
          <p:cNvPr id="33" name="Table 32">
            <a:extLst>
              <a:ext uri="{FF2B5EF4-FFF2-40B4-BE49-F238E27FC236}">
                <a16:creationId xmlns:a16="http://schemas.microsoft.com/office/drawing/2014/main" id="{6D37A947-4788-42F3-A427-94F82970B183}"/>
              </a:ext>
            </a:extLst>
          </p:cNvPr>
          <p:cNvGraphicFramePr>
            <a:graphicFrameLocks noGrp="1"/>
          </p:cNvGraphicFramePr>
          <p:nvPr>
            <p:extLst>
              <p:ext uri="{D42A27DB-BD31-4B8C-83A1-F6EECF244321}">
                <p14:modId xmlns:p14="http://schemas.microsoft.com/office/powerpoint/2010/main" val="1537431891"/>
              </p:ext>
            </p:extLst>
          </p:nvPr>
        </p:nvGraphicFramePr>
        <p:xfrm>
          <a:off x="292779" y="2950086"/>
          <a:ext cx="3154309" cy="131572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Pre-production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The pre-production stage of the production process is where you create a vision for your product. (i.e.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4" name="Table 33">
            <a:extLst>
              <a:ext uri="{FF2B5EF4-FFF2-40B4-BE49-F238E27FC236}">
                <a16:creationId xmlns:a16="http://schemas.microsoft.com/office/drawing/2014/main" id="{0A524FE4-A69F-4978-AF34-DBB7D6793C78}"/>
              </a:ext>
            </a:extLst>
          </p:cNvPr>
          <p:cNvGraphicFramePr>
            <a:graphicFrameLocks noGrp="1"/>
          </p:cNvGraphicFramePr>
          <p:nvPr>
            <p:extLst>
              <p:ext uri="{D42A27DB-BD31-4B8C-83A1-F6EECF244321}">
                <p14:modId xmlns:p14="http://schemas.microsoft.com/office/powerpoint/2010/main" val="3013545206"/>
              </p:ext>
            </p:extLst>
          </p:nvPr>
        </p:nvGraphicFramePr>
        <p:xfrm>
          <a:off x="292778" y="4360920"/>
          <a:ext cx="3154309" cy="88900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The production stage is when all the development of the product happens.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5" name="Table 34">
            <a:extLst>
              <a:ext uri="{FF2B5EF4-FFF2-40B4-BE49-F238E27FC236}">
                <a16:creationId xmlns:a16="http://schemas.microsoft.com/office/drawing/2014/main" id="{DED1BE7C-E8BD-4714-A2EC-5C79D0EE7C88}"/>
              </a:ext>
            </a:extLst>
          </p:cNvPr>
          <p:cNvGraphicFramePr>
            <a:graphicFrameLocks noGrp="1"/>
          </p:cNvGraphicFramePr>
          <p:nvPr>
            <p:extLst>
              <p:ext uri="{D42A27DB-BD31-4B8C-83A1-F6EECF244321}">
                <p14:modId xmlns:p14="http://schemas.microsoft.com/office/powerpoint/2010/main" val="3307103462"/>
              </p:ext>
            </p:extLst>
          </p:nvPr>
        </p:nvGraphicFramePr>
        <p:xfrm>
          <a:off x="292779" y="5345034"/>
          <a:ext cx="3154309" cy="110236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Post-production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Post-production is where all of the pieces of your product come together. (i.e. editing)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sp>
        <p:nvSpPr>
          <p:cNvPr id="2" name="Slide Number Placeholder 1">
            <a:extLst>
              <a:ext uri="{FF2B5EF4-FFF2-40B4-BE49-F238E27FC236}">
                <a16:creationId xmlns:a16="http://schemas.microsoft.com/office/drawing/2014/main" id="{59D6486F-D78E-4D1C-BB5B-A1E63EC2C693}"/>
              </a:ext>
            </a:extLst>
          </p:cNvPr>
          <p:cNvSpPr>
            <a:spLocks noGrp="1"/>
          </p:cNvSpPr>
          <p:nvPr>
            <p:ph type="sldNum" sz="quarter" idx="12"/>
          </p:nvPr>
        </p:nvSpPr>
        <p:spPr/>
        <p:txBody>
          <a:bodyPr/>
          <a:lstStyle/>
          <a:p>
            <a:fld id="{B0F76C14-53B6-489F-9645-D8FC814A1C7B}" type="slidenum">
              <a:rPr lang="en-GB" smtClean="0"/>
              <a:t>16</a:t>
            </a:fld>
            <a:endParaRPr lang="en-GB"/>
          </a:p>
        </p:txBody>
      </p:sp>
    </p:spTree>
    <p:extLst>
      <p:ext uri="{BB962C8B-B14F-4D97-AF65-F5344CB8AC3E}">
        <p14:creationId xmlns:p14="http://schemas.microsoft.com/office/powerpoint/2010/main" val="67529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Creative Job roles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When putting together a work plan, one of the key components is the identification of resources meaning what hardware, software and people are required to complete each activity.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3139169608"/>
              </p:ext>
            </p:extLst>
          </p:nvPr>
        </p:nvGraphicFramePr>
        <p:xfrm>
          <a:off x="7774357" y="3970584"/>
          <a:ext cx="3905858" cy="2624192"/>
        </p:xfrm>
        <a:graphic>
          <a:graphicData uri="http://schemas.openxmlformats.org/drawingml/2006/table">
            <a:tbl>
              <a:tblPr firstRow="1" bandRow="1">
                <a:tableStyleId>{5C22544A-7EE6-4342-B048-85BDC9FD1C3A}</a:tableStyleId>
              </a:tblPr>
              <a:tblGrid>
                <a:gridCol w="3905858">
                  <a:extLst>
                    <a:ext uri="{9D8B030D-6E8A-4147-A177-3AD203B41FA5}">
                      <a16:colId xmlns:a16="http://schemas.microsoft.com/office/drawing/2014/main" val="527946528"/>
                    </a:ext>
                  </a:extLst>
                </a:gridCol>
              </a:tblGrid>
              <a:tr h="332369">
                <a:tc>
                  <a:txBody>
                    <a:bodyPr/>
                    <a:lstStyle/>
                    <a:p>
                      <a:r>
                        <a:rPr lang="en-GB" sz="1600" b="0" dirty="0">
                          <a:latin typeface="Segoe UI" panose="020B0502040204020203" pitchFamily="34" charset="0"/>
                          <a:cs typeface="Segoe UI" panose="020B0502040204020203" pitchFamily="34" charset="0"/>
                        </a:rPr>
                        <a:t>Photographer</a:t>
                      </a:r>
                    </a:p>
                  </a:txBody>
                  <a:tcPr>
                    <a:solidFill>
                      <a:srgbClr val="0070C0"/>
                    </a:solidFill>
                  </a:tcPr>
                </a:tc>
                <a:extLst>
                  <a:ext uri="{0D108BD9-81ED-4DB2-BD59-A6C34878D82A}">
                    <a16:rowId xmlns:a16="http://schemas.microsoft.com/office/drawing/2014/main" val="1355131997"/>
                  </a:ext>
                </a:extLst>
              </a:tr>
              <a:tr h="228891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1411458409"/>
              </p:ext>
            </p:extLst>
          </p:nvPr>
        </p:nvGraphicFramePr>
        <p:xfrm>
          <a:off x="3768793" y="989503"/>
          <a:ext cx="3893353" cy="284987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8123">
                <a:tc>
                  <a:txBody>
                    <a:bodyPr/>
                    <a:lstStyle/>
                    <a:p>
                      <a:r>
                        <a:rPr lang="en-GB" sz="1600" b="0" dirty="0">
                          <a:latin typeface="Segoe UI" panose="020B0502040204020203" pitchFamily="34" charset="0"/>
                          <a:cs typeface="Segoe UI" panose="020B0502040204020203" pitchFamily="34" charset="0"/>
                        </a:rPr>
                        <a:t>Graphics designer</a:t>
                      </a:r>
                    </a:p>
                  </a:txBody>
                  <a:tcPr>
                    <a:solidFill>
                      <a:srgbClr val="7030A0"/>
                    </a:solidFill>
                  </a:tcPr>
                </a:tc>
                <a:extLst>
                  <a:ext uri="{0D108BD9-81ED-4DB2-BD59-A6C34878D82A}">
                    <a16:rowId xmlns:a16="http://schemas.microsoft.com/office/drawing/2014/main" val="1355131997"/>
                  </a:ext>
                </a:extLst>
              </a:tr>
              <a:tr h="251459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7864796" y="4389626"/>
            <a:ext cx="3693065"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captures high-quality images.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collaborate with client to ensure right content is captured.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sell their content in stock image libraries for others to purchase.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41695" y="1383381"/>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design graphics for use in media products such as magazines, labels, advertising etc..</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developing concepts, graphics and layouts for product illustrations, company logos and websites.</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3046109303"/>
              </p:ext>
            </p:extLst>
          </p:nvPr>
        </p:nvGraphicFramePr>
        <p:xfrm>
          <a:off x="7774357" y="958222"/>
          <a:ext cx="3905858" cy="2873994"/>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266682">
                <a:tc>
                  <a:txBody>
                    <a:bodyPr/>
                    <a:lstStyle/>
                    <a:p>
                      <a:r>
                        <a:rPr lang="en-GB" sz="1600" b="0" dirty="0">
                          <a:latin typeface="Segoe UI" panose="020B0502040204020203" pitchFamily="34" charset="0"/>
                          <a:cs typeface="Segoe UI" panose="020B0502040204020203" pitchFamily="34" charset="0"/>
                        </a:rPr>
                        <a:t>Content creator</a:t>
                      </a:r>
                    </a:p>
                  </a:txBody>
                  <a:tcPr/>
                </a:tc>
                <a:extLst>
                  <a:ext uri="{0D108BD9-81ED-4DB2-BD59-A6C34878D82A}">
                    <a16:rowId xmlns:a16="http://schemas.microsoft.com/office/drawing/2014/main" val="1355131997"/>
                  </a:ext>
                </a:extLst>
              </a:tr>
              <a:tr h="2538714">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368398"/>
            <a:ext cx="36996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create content for websites including social media.</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using assets such as text, video and audio designed for a particular audience.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aiming to generate interest/raise awareness for a brand.</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552566721"/>
              </p:ext>
            </p:extLst>
          </p:nvPr>
        </p:nvGraphicFramePr>
        <p:xfrm>
          <a:off x="3783526" y="3973118"/>
          <a:ext cx="3893353" cy="262128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Copywriter</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41694" y="4389898"/>
            <a:ext cx="3682711"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creates text for advertising/marketing purposes.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writing content used in print media, radio advertising, product descriptions and social media posts.</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5" name="TextBox 24">
            <a:extLst>
              <a:ext uri="{FF2B5EF4-FFF2-40B4-BE49-F238E27FC236}">
                <a16:creationId xmlns:a16="http://schemas.microsoft.com/office/drawing/2014/main" id="{40B19A96-C97F-4E40-B86B-F3C1782FD6A9}"/>
              </a:ext>
            </a:extLst>
          </p:cNvPr>
          <p:cNvSpPr txBox="1"/>
          <p:nvPr/>
        </p:nvSpPr>
        <p:spPr>
          <a:xfrm>
            <a:off x="7864795" y="5893396"/>
            <a:ext cx="3693065"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 Post-production </a:t>
            </a:r>
          </a:p>
        </p:txBody>
      </p:sp>
      <p:sp>
        <p:nvSpPr>
          <p:cNvPr id="26" name="TextBox 25">
            <a:extLst>
              <a:ext uri="{FF2B5EF4-FFF2-40B4-BE49-F238E27FC236}">
                <a16:creationId xmlns:a16="http://schemas.microsoft.com/office/drawing/2014/main" id="{E22BFC02-D84B-4CAC-8716-5A0F1EE1F461}"/>
              </a:ext>
            </a:extLst>
          </p:cNvPr>
          <p:cNvSpPr txBox="1"/>
          <p:nvPr/>
        </p:nvSpPr>
        <p:spPr>
          <a:xfrm>
            <a:off x="3841694" y="3072690"/>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 Production</a:t>
            </a:r>
          </a:p>
        </p:txBody>
      </p:sp>
      <p:sp>
        <p:nvSpPr>
          <p:cNvPr id="30" name="TextBox 29">
            <a:extLst>
              <a:ext uri="{FF2B5EF4-FFF2-40B4-BE49-F238E27FC236}">
                <a16:creationId xmlns:a16="http://schemas.microsoft.com/office/drawing/2014/main" id="{B240B086-5572-4E64-B5F7-8531DB4393A1}"/>
              </a:ext>
            </a:extLst>
          </p:cNvPr>
          <p:cNvSpPr txBox="1"/>
          <p:nvPr/>
        </p:nvSpPr>
        <p:spPr>
          <a:xfrm>
            <a:off x="7875151" y="3072690"/>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31" name="TextBox 30">
            <a:extLst>
              <a:ext uri="{FF2B5EF4-FFF2-40B4-BE49-F238E27FC236}">
                <a16:creationId xmlns:a16="http://schemas.microsoft.com/office/drawing/2014/main" id="{13DBBAB2-8342-4155-8F52-282F66D8463F}"/>
              </a:ext>
            </a:extLst>
          </p:cNvPr>
          <p:cNvSpPr txBox="1"/>
          <p:nvPr/>
        </p:nvSpPr>
        <p:spPr>
          <a:xfrm>
            <a:off x="3841694" y="5893396"/>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graphicFrame>
        <p:nvGraphicFramePr>
          <p:cNvPr id="32" name="Table 31">
            <a:extLst>
              <a:ext uri="{FF2B5EF4-FFF2-40B4-BE49-F238E27FC236}">
                <a16:creationId xmlns:a16="http://schemas.microsoft.com/office/drawing/2014/main" id="{82F0775F-6DDC-450C-983D-D76015E2706F}"/>
              </a:ext>
            </a:extLst>
          </p:cNvPr>
          <p:cNvGraphicFramePr>
            <a:graphicFrameLocks noGrp="1"/>
          </p:cNvGraphicFramePr>
          <p:nvPr>
            <p:extLst/>
          </p:nvPr>
        </p:nvGraphicFramePr>
        <p:xfrm>
          <a:off x="189607" y="2497591"/>
          <a:ext cx="3471564" cy="4012484"/>
        </p:xfrm>
        <a:graphic>
          <a:graphicData uri="http://schemas.openxmlformats.org/drawingml/2006/table">
            <a:tbl>
              <a:tblPr firstRow="1" bandRow="1">
                <a:tableStyleId>{5C22544A-7EE6-4342-B048-85BDC9FD1C3A}</a:tableStyleId>
              </a:tblPr>
              <a:tblGrid>
                <a:gridCol w="3471564">
                  <a:extLst>
                    <a:ext uri="{9D8B030D-6E8A-4147-A177-3AD203B41FA5}">
                      <a16:colId xmlns:a16="http://schemas.microsoft.com/office/drawing/2014/main" val="85765934"/>
                    </a:ext>
                  </a:extLst>
                </a:gridCol>
              </a:tblGrid>
              <a:tr h="293111">
                <a:tc>
                  <a:txBody>
                    <a:bodyPr/>
                    <a:lstStyle/>
                    <a:p>
                      <a:r>
                        <a:rPr lang="en-GB" sz="1600" b="0" dirty="0">
                          <a:latin typeface="Segoe UI" panose="020B0502040204020203" pitchFamily="34" charset="0"/>
                          <a:cs typeface="Segoe UI" panose="020B0502040204020203" pitchFamily="34" charset="0"/>
                        </a:rPr>
                        <a:t>Three phases of production:</a:t>
                      </a:r>
                    </a:p>
                  </a:txBody>
                  <a:tcPr>
                    <a:solidFill>
                      <a:schemeClr val="tx1"/>
                    </a:solidFill>
                  </a:tcPr>
                </a:tc>
                <a:extLst>
                  <a:ext uri="{0D108BD9-81ED-4DB2-BD59-A6C34878D82A}">
                    <a16:rowId xmlns:a16="http://schemas.microsoft.com/office/drawing/2014/main" val="2976733641"/>
                  </a:ext>
                </a:extLst>
              </a:tr>
              <a:tr h="3677204">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2"/>
                    </a:solidFill>
                  </a:tcPr>
                </a:tc>
                <a:extLst>
                  <a:ext uri="{0D108BD9-81ED-4DB2-BD59-A6C34878D82A}">
                    <a16:rowId xmlns:a16="http://schemas.microsoft.com/office/drawing/2014/main" val="3584478486"/>
                  </a:ext>
                </a:extLst>
              </a:tr>
            </a:tbl>
          </a:graphicData>
        </a:graphic>
      </p:graphicFrame>
      <p:graphicFrame>
        <p:nvGraphicFramePr>
          <p:cNvPr id="33" name="Table 32">
            <a:extLst>
              <a:ext uri="{FF2B5EF4-FFF2-40B4-BE49-F238E27FC236}">
                <a16:creationId xmlns:a16="http://schemas.microsoft.com/office/drawing/2014/main" id="{6D37A947-4788-42F3-A427-94F82970B183}"/>
              </a:ext>
            </a:extLst>
          </p:cNvPr>
          <p:cNvGraphicFramePr>
            <a:graphicFrameLocks noGrp="1"/>
          </p:cNvGraphicFramePr>
          <p:nvPr>
            <p:extLst/>
          </p:nvPr>
        </p:nvGraphicFramePr>
        <p:xfrm>
          <a:off x="292779" y="2950086"/>
          <a:ext cx="3154309" cy="131572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Pre-production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The pre-production stage of the production process is where you create a vision for your product. (i.e.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4" name="Table 33">
            <a:extLst>
              <a:ext uri="{FF2B5EF4-FFF2-40B4-BE49-F238E27FC236}">
                <a16:creationId xmlns:a16="http://schemas.microsoft.com/office/drawing/2014/main" id="{0A524FE4-A69F-4978-AF34-DBB7D6793C78}"/>
              </a:ext>
            </a:extLst>
          </p:cNvPr>
          <p:cNvGraphicFramePr>
            <a:graphicFrameLocks noGrp="1"/>
          </p:cNvGraphicFramePr>
          <p:nvPr>
            <p:extLst/>
          </p:nvPr>
        </p:nvGraphicFramePr>
        <p:xfrm>
          <a:off x="292778" y="4360920"/>
          <a:ext cx="3154309" cy="88900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The production stage is when all the development of the product happens.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5" name="Table 34">
            <a:extLst>
              <a:ext uri="{FF2B5EF4-FFF2-40B4-BE49-F238E27FC236}">
                <a16:creationId xmlns:a16="http://schemas.microsoft.com/office/drawing/2014/main" id="{DED1BE7C-E8BD-4714-A2EC-5C79D0EE7C88}"/>
              </a:ext>
            </a:extLst>
          </p:cNvPr>
          <p:cNvGraphicFramePr>
            <a:graphicFrameLocks noGrp="1"/>
          </p:cNvGraphicFramePr>
          <p:nvPr>
            <p:extLst/>
          </p:nvPr>
        </p:nvGraphicFramePr>
        <p:xfrm>
          <a:off x="292779" y="5345034"/>
          <a:ext cx="3154309" cy="110236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Post-production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Post-production is where all of the pieces of your product come together. (i.e. editing)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sp>
        <p:nvSpPr>
          <p:cNvPr id="2" name="Slide Number Placeholder 1">
            <a:extLst>
              <a:ext uri="{FF2B5EF4-FFF2-40B4-BE49-F238E27FC236}">
                <a16:creationId xmlns:a16="http://schemas.microsoft.com/office/drawing/2014/main" id="{678F3D89-8393-4349-A991-064F9CE7BB2A}"/>
              </a:ext>
            </a:extLst>
          </p:cNvPr>
          <p:cNvSpPr>
            <a:spLocks noGrp="1"/>
          </p:cNvSpPr>
          <p:nvPr>
            <p:ph type="sldNum" sz="quarter" idx="12"/>
          </p:nvPr>
        </p:nvSpPr>
        <p:spPr/>
        <p:txBody>
          <a:bodyPr/>
          <a:lstStyle/>
          <a:p>
            <a:fld id="{B0F76C14-53B6-489F-9645-D8FC814A1C7B}" type="slidenum">
              <a:rPr lang="en-GB" smtClean="0"/>
              <a:t>17</a:t>
            </a:fld>
            <a:endParaRPr lang="en-GB"/>
          </a:p>
        </p:txBody>
      </p:sp>
    </p:spTree>
    <p:extLst>
      <p:ext uri="{BB962C8B-B14F-4D97-AF65-F5344CB8AC3E}">
        <p14:creationId xmlns:p14="http://schemas.microsoft.com/office/powerpoint/2010/main" val="104992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904425158"/>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Technical Job roles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When putting together a work plan, one of the key components is the identification of resources meaning what hardware, software and people are required to complete each activity.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476755607"/>
              </p:ext>
            </p:extLst>
          </p:nvPr>
        </p:nvGraphicFramePr>
        <p:xfrm>
          <a:off x="8095301" y="3969390"/>
          <a:ext cx="3905858" cy="2849868"/>
        </p:xfrm>
        <a:graphic>
          <a:graphicData uri="http://schemas.openxmlformats.org/drawingml/2006/table">
            <a:tbl>
              <a:tblPr firstRow="1" bandRow="1">
                <a:tableStyleId>{5C22544A-7EE6-4342-B048-85BDC9FD1C3A}</a:tableStyleId>
              </a:tblPr>
              <a:tblGrid>
                <a:gridCol w="3905858">
                  <a:extLst>
                    <a:ext uri="{9D8B030D-6E8A-4147-A177-3AD203B41FA5}">
                      <a16:colId xmlns:a16="http://schemas.microsoft.com/office/drawing/2014/main" val="527946528"/>
                    </a:ext>
                  </a:extLst>
                </a:gridCol>
              </a:tblGrid>
              <a:tr h="364114">
                <a:tc>
                  <a:txBody>
                    <a:bodyPr/>
                    <a:lstStyle/>
                    <a:p>
                      <a:r>
                        <a:rPr lang="en-GB" sz="1600" b="0" dirty="0">
                          <a:latin typeface="Segoe UI" panose="020B0502040204020203" pitchFamily="34" charset="0"/>
                          <a:cs typeface="Segoe UI" panose="020B0502040204020203" pitchFamily="34" charset="0"/>
                        </a:rPr>
                        <a:t>Games programmer</a:t>
                      </a:r>
                    </a:p>
                  </a:txBody>
                  <a:tcPr>
                    <a:solidFill>
                      <a:srgbClr val="0070C0"/>
                    </a:solidFill>
                  </a:tcPr>
                </a:tc>
                <a:extLst>
                  <a:ext uri="{0D108BD9-81ED-4DB2-BD59-A6C34878D82A}">
                    <a16:rowId xmlns:a16="http://schemas.microsoft.com/office/drawing/2014/main" val="1355131997"/>
                  </a:ext>
                </a:extLst>
              </a:tr>
              <a:tr h="248575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657311372"/>
              </p:ext>
            </p:extLst>
          </p:nvPr>
        </p:nvGraphicFramePr>
        <p:xfrm>
          <a:off x="4089737" y="988309"/>
          <a:ext cx="3893353" cy="284987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8123">
                <a:tc>
                  <a:txBody>
                    <a:bodyPr/>
                    <a:lstStyle/>
                    <a:p>
                      <a:r>
                        <a:rPr lang="en-GB" sz="1600" b="0" dirty="0">
                          <a:latin typeface="Segoe UI" panose="020B0502040204020203" pitchFamily="34" charset="0"/>
                          <a:cs typeface="Segoe UI" panose="020B0502040204020203" pitchFamily="34" charset="0"/>
                        </a:rPr>
                        <a:t>Camera operator</a:t>
                      </a:r>
                    </a:p>
                  </a:txBody>
                  <a:tcPr>
                    <a:solidFill>
                      <a:srgbClr val="7030A0"/>
                    </a:solidFill>
                  </a:tcPr>
                </a:tc>
                <a:extLst>
                  <a:ext uri="{0D108BD9-81ED-4DB2-BD59-A6C34878D82A}">
                    <a16:rowId xmlns:a16="http://schemas.microsoft.com/office/drawing/2014/main" val="1355131997"/>
                  </a:ext>
                </a:extLst>
              </a:tr>
              <a:tr h="251459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8185740" y="4388432"/>
            <a:ext cx="3693065"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writing/testing code for new programs.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updating existing programs.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identifying/correcting coding errors.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secure programs against cybersecurity threats.</a:t>
            </a:r>
          </a:p>
        </p:txBody>
      </p:sp>
      <p:sp>
        <p:nvSpPr>
          <p:cNvPr id="21" name="TextBox 20">
            <a:extLst>
              <a:ext uri="{FF2B5EF4-FFF2-40B4-BE49-F238E27FC236}">
                <a16:creationId xmlns:a16="http://schemas.microsoft.com/office/drawing/2014/main" id="{BF9E414A-7B6A-4DBC-8C65-F3E388480610}"/>
              </a:ext>
            </a:extLst>
          </p:cNvPr>
          <p:cNvSpPr txBox="1"/>
          <p:nvPr/>
        </p:nvSpPr>
        <p:spPr>
          <a:xfrm>
            <a:off x="4162639" y="1382187"/>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assembling and setting up equipment.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planning, preparing and rehearsing scenes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following camera scripts.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creatively framing and capturing action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responding quickly to directions.</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1645798074"/>
              </p:ext>
            </p:extLst>
          </p:nvPr>
        </p:nvGraphicFramePr>
        <p:xfrm>
          <a:off x="8095301" y="980684"/>
          <a:ext cx="3905858" cy="2865120"/>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24859">
                <a:tc>
                  <a:txBody>
                    <a:bodyPr/>
                    <a:lstStyle/>
                    <a:p>
                      <a:r>
                        <a:rPr lang="en-GB" sz="1600" b="0" dirty="0">
                          <a:latin typeface="Segoe UI" panose="020B0502040204020203" pitchFamily="34" charset="0"/>
                          <a:cs typeface="Segoe UI" panose="020B0502040204020203" pitchFamily="34" charset="0"/>
                        </a:rPr>
                        <a:t>Sound editor</a:t>
                      </a:r>
                    </a:p>
                  </a:txBody>
                  <a:tcPr/>
                </a:tc>
                <a:extLst>
                  <a:ext uri="{0D108BD9-81ED-4DB2-BD59-A6C34878D82A}">
                    <a16:rowId xmlns:a16="http://schemas.microsoft.com/office/drawing/2014/main" val="1355131997"/>
                  </a:ext>
                </a:extLst>
              </a:tr>
              <a:tr h="2459811">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8185741" y="1367204"/>
            <a:ext cx="36996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create, update, maintain and add to sample and sound libraries.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 the sound concept for a project and a sound map or storyboard from a script or project description.</a:t>
            </a:r>
          </a:p>
          <a:p>
            <a:endParaRPr lang="en-GB" sz="1400" dirty="0">
              <a:latin typeface="Segoe UI" panose="020B0502040204020203" pitchFamily="34" charset="0"/>
              <a:cs typeface="Segoe UI" panose="020B0502040204020203" pitchFamily="34" charset="0"/>
            </a:endParaRP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1863680457"/>
              </p:ext>
            </p:extLst>
          </p:nvPr>
        </p:nvGraphicFramePr>
        <p:xfrm>
          <a:off x="4104470" y="3971923"/>
          <a:ext cx="3893353" cy="2849869"/>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4518">
                <a:tc>
                  <a:txBody>
                    <a:bodyPr/>
                    <a:lstStyle/>
                    <a:p>
                      <a:r>
                        <a:rPr lang="en-GB" sz="1600" b="0" dirty="0">
                          <a:latin typeface="Segoe UI" panose="020B0502040204020203" pitchFamily="34" charset="0"/>
                          <a:cs typeface="Segoe UI" panose="020B0502040204020203" pitchFamily="34" charset="0"/>
                        </a:rPr>
                        <a:t>Audio technician</a:t>
                      </a:r>
                    </a:p>
                  </a:txBody>
                  <a:tcPr>
                    <a:solidFill>
                      <a:srgbClr val="00B050"/>
                    </a:solidFill>
                  </a:tcPr>
                </a:tc>
                <a:extLst>
                  <a:ext uri="{0D108BD9-81ED-4DB2-BD59-A6C34878D82A}">
                    <a16:rowId xmlns:a16="http://schemas.microsoft.com/office/drawing/2014/main" val="1355131997"/>
                  </a:ext>
                </a:extLst>
              </a:tr>
              <a:tr h="248535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4162638" y="4388704"/>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preparing and operating sound equipment.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running audio equipment so everything is properly connected.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testing audio equipment for volume, tone, and clarity.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5" name="TextBox 24">
            <a:extLst>
              <a:ext uri="{FF2B5EF4-FFF2-40B4-BE49-F238E27FC236}">
                <a16:creationId xmlns:a16="http://schemas.microsoft.com/office/drawing/2014/main" id="{40B19A96-C97F-4E40-B86B-F3C1782FD6A9}"/>
              </a:ext>
            </a:extLst>
          </p:cNvPr>
          <p:cNvSpPr txBox="1"/>
          <p:nvPr/>
        </p:nvSpPr>
        <p:spPr>
          <a:xfrm>
            <a:off x="8185739" y="6034732"/>
            <a:ext cx="3693065"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26" name="TextBox 25">
            <a:extLst>
              <a:ext uri="{FF2B5EF4-FFF2-40B4-BE49-F238E27FC236}">
                <a16:creationId xmlns:a16="http://schemas.microsoft.com/office/drawing/2014/main" id="{E22BFC02-D84B-4CAC-8716-5A0F1EE1F461}"/>
              </a:ext>
            </a:extLst>
          </p:cNvPr>
          <p:cNvSpPr txBox="1"/>
          <p:nvPr/>
        </p:nvSpPr>
        <p:spPr>
          <a:xfrm>
            <a:off x="4162638" y="3071496"/>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30" name="TextBox 29">
            <a:extLst>
              <a:ext uri="{FF2B5EF4-FFF2-40B4-BE49-F238E27FC236}">
                <a16:creationId xmlns:a16="http://schemas.microsoft.com/office/drawing/2014/main" id="{B240B086-5572-4E64-B5F7-8531DB4393A1}"/>
              </a:ext>
            </a:extLst>
          </p:cNvPr>
          <p:cNvSpPr txBox="1"/>
          <p:nvPr/>
        </p:nvSpPr>
        <p:spPr>
          <a:xfrm>
            <a:off x="8196095" y="3071496"/>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Post-production</a:t>
            </a:r>
          </a:p>
        </p:txBody>
      </p:sp>
      <p:sp>
        <p:nvSpPr>
          <p:cNvPr id="31" name="TextBox 30">
            <a:extLst>
              <a:ext uri="{FF2B5EF4-FFF2-40B4-BE49-F238E27FC236}">
                <a16:creationId xmlns:a16="http://schemas.microsoft.com/office/drawing/2014/main" id="{13DBBAB2-8342-4155-8F52-282F66D8463F}"/>
              </a:ext>
            </a:extLst>
          </p:cNvPr>
          <p:cNvSpPr txBox="1"/>
          <p:nvPr/>
        </p:nvSpPr>
        <p:spPr>
          <a:xfrm>
            <a:off x="4177528" y="6117023"/>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Post-production</a:t>
            </a:r>
          </a:p>
        </p:txBody>
      </p:sp>
      <p:graphicFrame>
        <p:nvGraphicFramePr>
          <p:cNvPr id="27" name="Table 26">
            <a:extLst>
              <a:ext uri="{FF2B5EF4-FFF2-40B4-BE49-F238E27FC236}">
                <a16:creationId xmlns:a16="http://schemas.microsoft.com/office/drawing/2014/main" id="{111AB35A-50AE-4BFF-AB41-AC777FE63F69}"/>
              </a:ext>
            </a:extLst>
          </p:cNvPr>
          <p:cNvGraphicFramePr>
            <a:graphicFrameLocks noGrp="1"/>
          </p:cNvGraphicFramePr>
          <p:nvPr>
            <p:extLst>
              <p:ext uri="{D42A27DB-BD31-4B8C-83A1-F6EECF244321}">
                <p14:modId xmlns:p14="http://schemas.microsoft.com/office/powerpoint/2010/main" val="3464283239"/>
              </p:ext>
            </p:extLst>
          </p:nvPr>
        </p:nvGraphicFramePr>
        <p:xfrm>
          <a:off x="196217" y="2519981"/>
          <a:ext cx="3810775" cy="2330315"/>
        </p:xfrm>
        <a:graphic>
          <a:graphicData uri="http://schemas.openxmlformats.org/drawingml/2006/table">
            <a:tbl>
              <a:tblPr firstRow="1" bandRow="1">
                <a:tableStyleId>{5C22544A-7EE6-4342-B048-85BDC9FD1C3A}</a:tableStyleId>
              </a:tblPr>
              <a:tblGrid>
                <a:gridCol w="3810775">
                  <a:extLst>
                    <a:ext uri="{9D8B030D-6E8A-4147-A177-3AD203B41FA5}">
                      <a16:colId xmlns:a16="http://schemas.microsoft.com/office/drawing/2014/main" val="527946528"/>
                    </a:ext>
                  </a:extLst>
                </a:gridCol>
              </a:tblGrid>
              <a:tr h="352477">
                <a:tc>
                  <a:txBody>
                    <a:bodyPr/>
                    <a:lstStyle/>
                    <a:p>
                      <a:r>
                        <a:rPr lang="en-GB" sz="1600" b="0" dirty="0">
                          <a:latin typeface="Segoe UI" panose="020B0502040204020203" pitchFamily="34" charset="0"/>
                          <a:cs typeface="Segoe UI" panose="020B0502040204020203" pitchFamily="34" charset="0"/>
                        </a:rPr>
                        <a:t>Video editor</a:t>
                      </a:r>
                    </a:p>
                  </a:txBody>
                  <a:tcPr>
                    <a:solidFill>
                      <a:srgbClr val="C00000"/>
                    </a:solidFill>
                  </a:tcPr>
                </a:tc>
                <a:extLst>
                  <a:ext uri="{0D108BD9-81ED-4DB2-BD59-A6C34878D82A}">
                    <a16:rowId xmlns:a16="http://schemas.microsoft.com/office/drawing/2014/main" val="1355131997"/>
                  </a:ext>
                </a:extLst>
              </a:tr>
              <a:tr h="197783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6" name="TextBox 35">
            <a:extLst>
              <a:ext uri="{FF2B5EF4-FFF2-40B4-BE49-F238E27FC236}">
                <a16:creationId xmlns:a16="http://schemas.microsoft.com/office/drawing/2014/main" id="{C2EB1E77-D4EB-4630-A60D-BCE89C89CD43}"/>
              </a:ext>
            </a:extLst>
          </p:cNvPr>
          <p:cNvSpPr txBox="1"/>
          <p:nvPr/>
        </p:nvSpPr>
        <p:spPr>
          <a:xfrm>
            <a:off x="279476" y="2910087"/>
            <a:ext cx="3644255"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assembling raw footage and transferring or uploading to a computer.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following a script, screenplay or outline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inputting sound to enhance footage.</a:t>
            </a:r>
          </a:p>
        </p:txBody>
      </p:sp>
      <p:sp>
        <p:nvSpPr>
          <p:cNvPr id="37" name="TextBox 36">
            <a:extLst>
              <a:ext uri="{FF2B5EF4-FFF2-40B4-BE49-F238E27FC236}">
                <a16:creationId xmlns:a16="http://schemas.microsoft.com/office/drawing/2014/main" id="{708032E8-2A36-455D-A67D-CC710326421C}"/>
              </a:ext>
            </a:extLst>
          </p:cNvPr>
          <p:cNvSpPr txBox="1"/>
          <p:nvPr/>
        </p:nvSpPr>
        <p:spPr>
          <a:xfrm>
            <a:off x="294068" y="4178392"/>
            <a:ext cx="3629663"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Post-production</a:t>
            </a:r>
          </a:p>
        </p:txBody>
      </p:sp>
      <p:graphicFrame>
        <p:nvGraphicFramePr>
          <p:cNvPr id="38" name="Table 37">
            <a:extLst>
              <a:ext uri="{FF2B5EF4-FFF2-40B4-BE49-F238E27FC236}">
                <a16:creationId xmlns:a16="http://schemas.microsoft.com/office/drawing/2014/main" id="{F4731EBA-08AE-4D78-A8A4-E0A9C25D0E04}"/>
              </a:ext>
            </a:extLst>
          </p:cNvPr>
          <p:cNvGraphicFramePr>
            <a:graphicFrameLocks noGrp="1"/>
          </p:cNvGraphicFramePr>
          <p:nvPr>
            <p:extLst>
              <p:ext uri="{D42A27DB-BD31-4B8C-83A1-F6EECF244321}">
                <p14:modId xmlns:p14="http://schemas.microsoft.com/office/powerpoint/2010/main" val="2598435564"/>
              </p:ext>
            </p:extLst>
          </p:nvPr>
        </p:nvGraphicFramePr>
        <p:xfrm>
          <a:off x="190841" y="4877387"/>
          <a:ext cx="3798291" cy="1889760"/>
        </p:xfrm>
        <a:graphic>
          <a:graphicData uri="http://schemas.openxmlformats.org/drawingml/2006/table">
            <a:tbl>
              <a:tblPr firstRow="1" bandRow="1">
                <a:tableStyleId>{5C22544A-7EE6-4342-B048-85BDC9FD1C3A}</a:tableStyleId>
              </a:tblPr>
              <a:tblGrid>
                <a:gridCol w="3798291">
                  <a:extLst>
                    <a:ext uri="{9D8B030D-6E8A-4147-A177-3AD203B41FA5}">
                      <a16:colId xmlns:a16="http://schemas.microsoft.com/office/drawing/2014/main" val="527946528"/>
                    </a:ext>
                  </a:extLst>
                </a:gridCol>
              </a:tblGrid>
              <a:tr h="227208">
                <a:tc>
                  <a:txBody>
                    <a:bodyPr/>
                    <a:lstStyle/>
                    <a:p>
                      <a:r>
                        <a:rPr lang="en-GB" sz="1600" b="0" dirty="0">
                          <a:latin typeface="Segoe UI" panose="020B0502040204020203" pitchFamily="34" charset="0"/>
                          <a:cs typeface="Segoe UI" panose="020B0502040204020203" pitchFamily="34" charset="0"/>
                        </a:rPr>
                        <a:t>Web developer</a:t>
                      </a:r>
                    </a:p>
                  </a:txBody>
                  <a:tcPr>
                    <a:solidFill>
                      <a:srgbClr val="002060"/>
                    </a:solidFill>
                  </a:tcPr>
                </a:tc>
                <a:extLst>
                  <a:ext uri="{0D108BD9-81ED-4DB2-BD59-A6C34878D82A}">
                    <a16:rowId xmlns:a16="http://schemas.microsoft.com/office/drawing/2014/main" val="1355131997"/>
                  </a:ext>
                </a:extLst>
              </a:tr>
              <a:tr h="137606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9" name="TextBox 38">
            <a:extLst>
              <a:ext uri="{FF2B5EF4-FFF2-40B4-BE49-F238E27FC236}">
                <a16:creationId xmlns:a16="http://schemas.microsoft.com/office/drawing/2014/main" id="{84C7F249-98AF-400F-BC8E-8AC3034DC474}"/>
              </a:ext>
            </a:extLst>
          </p:cNvPr>
          <p:cNvSpPr txBox="1"/>
          <p:nvPr/>
        </p:nvSpPr>
        <p:spPr>
          <a:xfrm>
            <a:off x="291322" y="5265070"/>
            <a:ext cx="3635153"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write code for how the website looks and how it works. </a:t>
            </a:r>
          </a:p>
        </p:txBody>
      </p:sp>
      <p:sp>
        <p:nvSpPr>
          <p:cNvPr id="40" name="TextBox 39">
            <a:extLst>
              <a:ext uri="{FF2B5EF4-FFF2-40B4-BE49-F238E27FC236}">
                <a16:creationId xmlns:a16="http://schemas.microsoft.com/office/drawing/2014/main" id="{9DABD6D5-BBF7-41D1-B0B9-058C937AAF7D}"/>
              </a:ext>
            </a:extLst>
          </p:cNvPr>
          <p:cNvSpPr txBox="1"/>
          <p:nvPr/>
        </p:nvSpPr>
        <p:spPr>
          <a:xfrm>
            <a:off x="291322" y="6145195"/>
            <a:ext cx="3632409"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2" name="Slide Number Placeholder 1">
            <a:extLst>
              <a:ext uri="{FF2B5EF4-FFF2-40B4-BE49-F238E27FC236}">
                <a16:creationId xmlns:a16="http://schemas.microsoft.com/office/drawing/2014/main" id="{38C99FAE-1491-48BE-8DC8-68C01FE7E29A}"/>
              </a:ext>
            </a:extLst>
          </p:cNvPr>
          <p:cNvSpPr>
            <a:spLocks noGrp="1"/>
          </p:cNvSpPr>
          <p:nvPr>
            <p:ph type="sldNum" sz="quarter" idx="12"/>
          </p:nvPr>
        </p:nvSpPr>
        <p:spPr/>
        <p:txBody>
          <a:bodyPr/>
          <a:lstStyle/>
          <a:p>
            <a:fld id="{B0F76C14-53B6-489F-9645-D8FC814A1C7B}" type="slidenum">
              <a:rPr lang="en-GB" smtClean="0"/>
              <a:t>18</a:t>
            </a:fld>
            <a:endParaRPr lang="en-GB"/>
          </a:p>
        </p:txBody>
      </p:sp>
    </p:spTree>
    <p:extLst>
      <p:ext uri="{BB962C8B-B14F-4D97-AF65-F5344CB8AC3E}">
        <p14:creationId xmlns:p14="http://schemas.microsoft.com/office/powerpoint/2010/main" val="367210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850801840"/>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Senior Job roles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012131422"/>
              </p:ext>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When putting together a work plan, one of the key components is the identification of resources meaning what hardware, software and people are required to complete each activity.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514924146"/>
              </p:ext>
            </p:extLst>
          </p:nvPr>
        </p:nvGraphicFramePr>
        <p:xfrm>
          <a:off x="7778664" y="3888388"/>
          <a:ext cx="4203497" cy="2868630"/>
        </p:xfrm>
        <a:graphic>
          <a:graphicData uri="http://schemas.openxmlformats.org/drawingml/2006/table">
            <a:tbl>
              <a:tblPr firstRow="1" bandRow="1">
                <a:tableStyleId>{5C22544A-7EE6-4342-B048-85BDC9FD1C3A}</a:tableStyleId>
              </a:tblPr>
              <a:tblGrid>
                <a:gridCol w="4203497">
                  <a:extLst>
                    <a:ext uri="{9D8B030D-6E8A-4147-A177-3AD203B41FA5}">
                      <a16:colId xmlns:a16="http://schemas.microsoft.com/office/drawing/2014/main" val="527946528"/>
                    </a:ext>
                  </a:extLst>
                </a:gridCol>
              </a:tblGrid>
              <a:tr h="382876">
                <a:tc>
                  <a:txBody>
                    <a:bodyPr/>
                    <a:lstStyle/>
                    <a:p>
                      <a:r>
                        <a:rPr lang="en-GB" sz="1600" b="0" dirty="0">
                          <a:latin typeface="Segoe UI" panose="020B0502040204020203" pitchFamily="34" charset="0"/>
                          <a:cs typeface="Segoe UI" panose="020B0502040204020203" pitchFamily="34" charset="0"/>
                        </a:rPr>
                        <a:t>Editor</a:t>
                      </a:r>
                    </a:p>
                  </a:txBody>
                  <a:tcPr>
                    <a:solidFill>
                      <a:srgbClr val="0070C0"/>
                    </a:solidFill>
                  </a:tcPr>
                </a:tc>
                <a:extLst>
                  <a:ext uri="{0D108BD9-81ED-4DB2-BD59-A6C34878D82A}">
                    <a16:rowId xmlns:a16="http://schemas.microsoft.com/office/drawing/2014/main" val="1355131997"/>
                  </a:ext>
                </a:extLst>
              </a:tr>
              <a:tr h="248575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018953351"/>
              </p:ext>
            </p:extLst>
          </p:nvPr>
        </p:nvGraphicFramePr>
        <p:xfrm>
          <a:off x="3773100" y="986829"/>
          <a:ext cx="3893353" cy="284987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8123">
                <a:tc>
                  <a:txBody>
                    <a:bodyPr/>
                    <a:lstStyle/>
                    <a:p>
                      <a:r>
                        <a:rPr lang="en-GB" sz="1600" b="0" dirty="0">
                          <a:latin typeface="Segoe UI" panose="020B0502040204020203" pitchFamily="34" charset="0"/>
                          <a:cs typeface="Segoe UI" panose="020B0502040204020203" pitchFamily="34" charset="0"/>
                        </a:rPr>
                        <a:t>Creative director</a:t>
                      </a:r>
                    </a:p>
                  </a:txBody>
                  <a:tcPr>
                    <a:solidFill>
                      <a:srgbClr val="7030A0"/>
                    </a:solidFill>
                  </a:tcPr>
                </a:tc>
                <a:extLst>
                  <a:ext uri="{0D108BD9-81ED-4DB2-BD59-A6C34878D82A}">
                    <a16:rowId xmlns:a16="http://schemas.microsoft.com/office/drawing/2014/main" val="1355131997"/>
                  </a:ext>
                </a:extLst>
              </a:tr>
              <a:tr h="251459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7869102" y="4316511"/>
            <a:ext cx="4026109"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coordinate online or print publishing cycle and manage content areas.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suggest stories and generate headline ideas.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comply with media law and ethical guidelines.</a:t>
            </a:r>
          </a:p>
          <a:p>
            <a:endParaRPr lang="en-GB" sz="1400" dirty="0">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BF9E414A-7B6A-4DBC-8C65-F3E388480610}"/>
              </a:ext>
            </a:extLst>
          </p:cNvPr>
          <p:cNvSpPr txBox="1"/>
          <p:nvPr/>
        </p:nvSpPr>
        <p:spPr>
          <a:xfrm>
            <a:off x="3846000" y="1415720"/>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developing concepts for advertising or promotional campaigns.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pitching ideas to clients if working for an agency or present to directors.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steering or writing scripts.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overseeing photo or TV shoots.</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3927560346"/>
              </p:ext>
            </p:extLst>
          </p:nvPr>
        </p:nvGraphicFramePr>
        <p:xfrm>
          <a:off x="7778663" y="979204"/>
          <a:ext cx="4116547" cy="2865120"/>
        </p:xfrm>
        <a:graphic>
          <a:graphicData uri="http://schemas.openxmlformats.org/drawingml/2006/table">
            <a:tbl>
              <a:tblPr firstRow="1" bandRow="1">
                <a:tableStyleId>{00A15C55-8517-42AA-B614-E9B94910E393}</a:tableStyleId>
              </a:tblPr>
              <a:tblGrid>
                <a:gridCol w="4116547">
                  <a:extLst>
                    <a:ext uri="{9D8B030D-6E8A-4147-A177-3AD203B41FA5}">
                      <a16:colId xmlns:a16="http://schemas.microsoft.com/office/drawing/2014/main" val="527946528"/>
                    </a:ext>
                  </a:extLst>
                </a:gridCol>
              </a:tblGrid>
              <a:tr h="324859">
                <a:tc>
                  <a:txBody>
                    <a:bodyPr/>
                    <a:lstStyle/>
                    <a:p>
                      <a:r>
                        <a:rPr lang="en-GB" sz="1600" b="0" dirty="0">
                          <a:latin typeface="Segoe UI" panose="020B0502040204020203" pitchFamily="34" charset="0"/>
                          <a:cs typeface="Segoe UI" panose="020B0502040204020203" pitchFamily="34" charset="0"/>
                        </a:rPr>
                        <a:t>Sound editor</a:t>
                      </a:r>
                    </a:p>
                  </a:txBody>
                  <a:tcPr/>
                </a:tc>
                <a:extLst>
                  <a:ext uri="{0D108BD9-81ED-4DB2-BD59-A6C34878D82A}">
                    <a16:rowId xmlns:a16="http://schemas.microsoft.com/office/drawing/2014/main" val="1355131997"/>
                  </a:ext>
                </a:extLst>
              </a:tr>
              <a:tr h="2459811">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9104" y="1365724"/>
            <a:ext cx="3919430" cy="184665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planning and organising production schedules.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assessing project and resource requirements.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estimating, negotiating and agreeing budgets and timescales with clients and managers.</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1557129800"/>
              </p:ext>
            </p:extLst>
          </p:nvPr>
        </p:nvGraphicFramePr>
        <p:xfrm>
          <a:off x="3031271" y="3888388"/>
          <a:ext cx="4578942" cy="2849869"/>
        </p:xfrm>
        <a:graphic>
          <a:graphicData uri="http://schemas.openxmlformats.org/drawingml/2006/table">
            <a:tbl>
              <a:tblPr firstRow="1" bandRow="1">
                <a:tableStyleId>{5C22544A-7EE6-4342-B048-85BDC9FD1C3A}</a:tableStyleId>
              </a:tblPr>
              <a:tblGrid>
                <a:gridCol w="4578942">
                  <a:extLst>
                    <a:ext uri="{9D8B030D-6E8A-4147-A177-3AD203B41FA5}">
                      <a16:colId xmlns:a16="http://schemas.microsoft.com/office/drawing/2014/main" val="527946528"/>
                    </a:ext>
                  </a:extLst>
                </a:gridCol>
              </a:tblGrid>
              <a:tr h="364518">
                <a:tc>
                  <a:txBody>
                    <a:bodyPr/>
                    <a:lstStyle/>
                    <a:p>
                      <a:r>
                        <a:rPr lang="en-GB" sz="1600" b="0" dirty="0">
                          <a:latin typeface="Segoe UI" panose="020B0502040204020203" pitchFamily="34" charset="0"/>
                          <a:cs typeface="Segoe UI" panose="020B0502040204020203" pitchFamily="34" charset="0"/>
                        </a:rPr>
                        <a:t>Director</a:t>
                      </a:r>
                    </a:p>
                  </a:txBody>
                  <a:tcPr>
                    <a:solidFill>
                      <a:srgbClr val="00B050"/>
                    </a:solidFill>
                  </a:tcPr>
                </a:tc>
                <a:extLst>
                  <a:ext uri="{0D108BD9-81ED-4DB2-BD59-A6C34878D82A}">
                    <a16:rowId xmlns:a16="http://schemas.microsoft.com/office/drawing/2014/main" val="1355131997"/>
                  </a:ext>
                </a:extLst>
              </a:tr>
              <a:tr h="248535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094404" y="4316511"/>
            <a:ext cx="4434307"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read scripts and work with writers and provide feedback on the further development of scripts.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select actors - working with casting directors and producers during this selection process.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agree the budget and schedule of the film with the producer.</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5" name="TextBox 24">
            <a:extLst>
              <a:ext uri="{FF2B5EF4-FFF2-40B4-BE49-F238E27FC236}">
                <a16:creationId xmlns:a16="http://schemas.microsoft.com/office/drawing/2014/main" id="{40B19A96-C97F-4E40-B86B-F3C1782FD6A9}"/>
              </a:ext>
            </a:extLst>
          </p:cNvPr>
          <p:cNvSpPr txBox="1"/>
          <p:nvPr/>
        </p:nvSpPr>
        <p:spPr>
          <a:xfrm>
            <a:off x="7869102" y="6033252"/>
            <a:ext cx="4026109"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26" name="TextBox 25">
            <a:extLst>
              <a:ext uri="{FF2B5EF4-FFF2-40B4-BE49-F238E27FC236}">
                <a16:creationId xmlns:a16="http://schemas.microsoft.com/office/drawing/2014/main" id="{E22BFC02-D84B-4CAC-8716-5A0F1EE1F461}"/>
              </a:ext>
            </a:extLst>
          </p:cNvPr>
          <p:cNvSpPr txBox="1"/>
          <p:nvPr/>
        </p:nvSpPr>
        <p:spPr>
          <a:xfrm>
            <a:off x="3878420" y="3245518"/>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 Production</a:t>
            </a:r>
          </a:p>
        </p:txBody>
      </p:sp>
      <p:sp>
        <p:nvSpPr>
          <p:cNvPr id="30" name="TextBox 29">
            <a:extLst>
              <a:ext uri="{FF2B5EF4-FFF2-40B4-BE49-F238E27FC236}">
                <a16:creationId xmlns:a16="http://schemas.microsoft.com/office/drawing/2014/main" id="{B240B086-5572-4E64-B5F7-8531DB4393A1}"/>
              </a:ext>
            </a:extLst>
          </p:cNvPr>
          <p:cNvSpPr txBox="1"/>
          <p:nvPr/>
        </p:nvSpPr>
        <p:spPr>
          <a:xfrm>
            <a:off x="7869102" y="3251354"/>
            <a:ext cx="3919430"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a:t>
            </a:r>
          </a:p>
        </p:txBody>
      </p:sp>
      <p:sp>
        <p:nvSpPr>
          <p:cNvPr id="31" name="TextBox 30">
            <a:extLst>
              <a:ext uri="{FF2B5EF4-FFF2-40B4-BE49-F238E27FC236}">
                <a16:creationId xmlns:a16="http://schemas.microsoft.com/office/drawing/2014/main" id="{13DBBAB2-8342-4155-8F52-282F66D8463F}"/>
              </a:ext>
            </a:extLst>
          </p:cNvPr>
          <p:cNvSpPr txBox="1"/>
          <p:nvPr/>
        </p:nvSpPr>
        <p:spPr>
          <a:xfrm>
            <a:off x="3133111" y="6033252"/>
            <a:ext cx="4395600"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 Production and Post-production.</a:t>
            </a:r>
          </a:p>
        </p:txBody>
      </p:sp>
      <p:graphicFrame>
        <p:nvGraphicFramePr>
          <p:cNvPr id="27" name="Table 26">
            <a:extLst>
              <a:ext uri="{FF2B5EF4-FFF2-40B4-BE49-F238E27FC236}">
                <a16:creationId xmlns:a16="http://schemas.microsoft.com/office/drawing/2014/main" id="{111AB35A-50AE-4BFF-AB41-AC777FE63F69}"/>
              </a:ext>
            </a:extLst>
          </p:cNvPr>
          <p:cNvGraphicFramePr>
            <a:graphicFrameLocks noGrp="1"/>
          </p:cNvGraphicFramePr>
          <p:nvPr>
            <p:extLst>
              <p:ext uri="{D42A27DB-BD31-4B8C-83A1-F6EECF244321}">
                <p14:modId xmlns:p14="http://schemas.microsoft.com/office/powerpoint/2010/main" val="3593779743"/>
              </p:ext>
            </p:extLst>
          </p:nvPr>
        </p:nvGraphicFramePr>
        <p:xfrm>
          <a:off x="192391" y="2571227"/>
          <a:ext cx="2772269" cy="4167030"/>
        </p:xfrm>
        <a:graphic>
          <a:graphicData uri="http://schemas.openxmlformats.org/drawingml/2006/table">
            <a:tbl>
              <a:tblPr firstRow="1" bandRow="1">
                <a:tableStyleId>{5C22544A-7EE6-4342-B048-85BDC9FD1C3A}</a:tableStyleId>
              </a:tblPr>
              <a:tblGrid>
                <a:gridCol w="2772269">
                  <a:extLst>
                    <a:ext uri="{9D8B030D-6E8A-4147-A177-3AD203B41FA5}">
                      <a16:colId xmlns:a16="http://schemas.microsoft.com/office/drawing/2014/main" val="527946528"/>
                    </a:ext>
                  </a:extLst>
                </a:gridCol>
              </a:tblGrid>
              <a:tr h="348665">
                <a:tc>
                  <a:txBody>
                    <a:bodyPr/>
                    <a:lstStyle/>
                    <a:p>
                      <a:r>
                        <a:rPr lang="en-GB" sz="1600" b="0" dirty="0">
                          <a:latin typeface="Segoe UI" panose="020B0502040204020203" pitchFamily="34" charset="0"/>
                          <a:cs typeface="Segoe UI" panose="020B0502040204020203" pitchFamily="34" charset="0"/>
                        </a:rPr>
                        <a:t>Campaign manager</a:t>
                      </a:r>
                    </a:p>
                  </a:txBody>
                  <a:tcPr>
                    <a:solidFill>
                      <a:srgbClr val="C00000"/>
                    </a:solidFill>
                  </a:tcPr>
                </a:tc>
                <a:extLst>
                  <a:ext uri="{0D108BD9-81ED-4DB2-BD59-A6C34878D82A}">
                    <a16:rowId xmlns:a16="http://schemas.microsoft.com/office/drawing/2014/main" val="1355131997"/>
                  </a:ext>
                </a:extLst>
              </a:tr>
              <a:tr h="3818365">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6" name="TextBox 35">
            <a:extLst>
              <a:ext uri="{FF2B5EF4-FFF2-40B4-BE49-F238E27FC236}">
                <a16:creationId xmlns:a16="http://schemas.microsoft.com/office/drawing/2014/main" id="{C2EB1E77-D4EB-4630-A60D-BCE89C89CD43}"/>
              </a:ext>
            </a:extLst>
          </p:cNvPr>
          <p:cNvSpPr txBox="1"/>
          <p:nvPr/>
        </p:nvSpPr>
        <p:spPr>
          <a:xfrm>
            <a:off x="293904" y="3000228"/>
            <a:ext cx="2516733" cy="292387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track campaign performance by compiling regular reports.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organise trade shows, exhibitions and promotional events.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recruit and train talent so they can be allocated roles.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meet with all new clients to identify campaign strategies.</a:t>
            </a:r>
          </a:p>
        </p:txBody>
      </p:sp>
      <p:sp>
        <p:nvSpPr>
          <p:cNvPr id="37" name="TextBox 36">
            <a:extLst>
              <a:ext uri="{FF2B5EF4-FFF2-40B4-BE49-F238E27FC236}">
                <a16:creationId xmlns:a16="http://schemas.microsoft.com/office/drawing/2014/main" id="{708032E8-2A36-455D-A67D-CC710326421C}"/>
              </a:ext>
            </a:extLst>
          </p:cNvPr>
          <p:cNvSpPr txBox="1"/>
          <p:nvPr/>
        </p:nvSpPr>
        <p:spPr>
          <a:xfrm>
            <a:off x="265773" y="6054182"/>
            <a:ext cx="2530436"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Post-production</a:t>
            </a:r>
          </a:p>
        </p:txBody>
      </p:sp>
      <p:sp>
        <p:nvSpPr>
          <p:cNvPr id="2" name="Slide Number Placeholder 1">
            <a:extLst>
              <a:ext uri="{FF2B5EF4-FFF2-40B4-BE49-F238E27FC236}">
                <a16:creationId xmlns:a16="http://schemas.microsoft.com/office/drawing/2014/main" id="{656F575B-A75D-488B-9B02-46C77C4DCA94}"/>
              </a:ext>
            </a:extLst>
          </p:cNvPr>
          <p:cNvSpPr>
            <a:spLocks noGrp="1"/>
          </p:cNvSpPr>
          <p:nvPr>
            <p:ph type="sldNum" sz="quarter" idx="12"/>
          </p:nvPr>
        </p:nvSpPr>
        <p:spPr/>
        <p:txBody>
          <a:bodyPr/>
          <a:lstStyle/>
          <a:p>
            <a:fld id="{B0F76C14-53B6-489F-9645-D8FC814A1C7B}" type="slidenum">
              <a:rPr lang="en-GB" smtClean="0"/>
              <a:t>19</a:t>
            </a:fld>
            <a:endParaRPr lang="en-GB"/>
          </a:p>
        </p:txBody>
      </p:sp>
    </p:spTree>
    <p:extLst>
      <p:ext uri="{BB962C8B-B14F-4D97-AF65-F5344CB8AC3E}">
        <p14:creationId xmlns:p14="http://schemas.microsoft.com/office/powerpoint/2010/main" val="192375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 Media products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72107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media product is a platform used to communicate information to a specific audience. There are different formats that can be used for this purpose.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775129665"/>
              </p:ext>
            </p:extLst>
          </p:nvPr>
        </p:nvGraphicFramePr>
        <p:xfrm>
          <a:off x="3855058" y="970511"/>
          <a:ext cx="3893353" cy="1976344"/>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17739">
                <a:tc>
                  <a:txBody>
                    <a:bodyPr/>
                    <a:lstStyle/>
                    <a:p>
                      <a:r>
                        <a:rPr lang="en-GB" sz="1600" b="0" dirty="0">
                          <a:latin typeface="Segoe UI" panose="020B0502040204020203" pitchFamily="34" charset="0"/>
                          <a:cs typeface="Segoe UI" panose="020B0502040204020203" pitchFamily="34" charset="0"/>
                        </a:rPr>
                        <a:t>Comics and graphic novels</a:t>
                      </a:r>
                    </a:p>
                  </a:txBody>
                  <a:tcPr>
                    <a:solidFill>
                      <a:srgbClr val="0070C0"/>
                    </a:solidFill>
                  </a:tcPr>
                </a:tc>
                <a:extLst>
                  <a:ext uri="{0D108BD9-81ED-4DB2-BD59-A6C34878D82A}">
                    <a16:rowId xmlns:a16="http://schemas.microsoft.com/office/drawing/2014/main" val="1355131997"/>
                  </a:ext>
                </a:extLst>
              </a:tr>
              <a:tr h="16410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1520339145"/>
              </p:ext>
            </p:extLst>
          </p:nvPr>
        </p:nvGraphicFramePr>
        <p:xfrm>
          <a:off x="7853851" y="981260"/>
          <a:ext cx="3893353" cy="1958802"/>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7931">
                <a:tc>
                  <a:txBody>
                    <a:bodyPr/>
                    <a:lstStyle/>
                    <a:p>
                      <a:r>
                        <a:rPr lang="en-GB" sz="1600" b="0" dirty="0">
                          <a:latin typeface="Segoe UI" panose="020B0502040204020203" pitchFamily="34" charset="0"/>
                          <a:cs typeface="Segoe UI" panose="020B0502040204020203" pitchFamily="34" charset="0"/>
                        </a:rPr>
                        <a:t>Websites </a:t>
                      </a:r>
                    </a:p>
                  </a:txBody>
                  <a:tcPr>
                    <a:solidFill>
                      <a:srgbClr val="7030A0"/>
                    </a:solidFill>
                  </a:tcPr>
                </a:tc>
                <a:extLst>
                  <a:ext uri="{0D108BD9-81ED-4DB2-BD59-A6C34878D82A}">
                    <a16:rowId xmlns:a16="http://schemas.microsoft.com/office/drawing/2014/main" val="1355131997"/>
                  </a:ext>
                </a:extLst>
              </a:tr>
              <a:tr h="16235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498"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is designed to tell stories an in more visual way through illustrations and speech bubbles for dialogue.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59053"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combines a range of multimedia elements to create a webpage that can be accessed with an internet connection.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3493537238"/>
              </p:ext>
            </p:extLst>
          </p:nvPr>
        </p:nvGraphicFramePr>
        <p:xfrm>
          <a:off x="7853850" y="2977699"/>
          <a:ext cx="3893115" cy="1610281"/>
        </p:xfrm>
        <a:graphic>
          <a:graphicData uri="http://schemas.openxmlformats.org/drawingml/2006/table">
            <a:tbl>
              <a:tblPr firstRow="1" bandRow="1">
                <a:tableStyleId>{00A15C55-8517-42AA-B614-E9B94910E393}</a:tableStyleId>
              </a:tblPr>
              <a:tblGrid>
                <a:gridCol w="3893115">
                  <a:extLst>
                    <a:ext uri="{9D8B030D-6E8A-4147-A177-3AD203B41FA5}">
                      <a16:colId xmlns:a16="http://schemas.microsoft.com/office/drawing/2014/main" val="527946528"/>
                    </a:ext>
                  </a:extLst>
                </a:gridCol>
              </a:tblGrid>
              <a:tr h="295588">
                <a:tc>
                  <a:txBody>
                    <a:bodyPr/>
                    <a:lstStyle/>
                    <a:p>
                      <a:r>
                        <a:rPr lang="en-GB" sz="1600" b="0" dirty="0">
                          <a:latin typeface="Segoe UI" panose="020B0502040204020203" pitchFamily="34" charset="0"/>
                          <a:cs typeface="Segoe UI" panose="020B0502040204020203" pitchFamily="34" charset="0"/>
                        </a:rPr>
                        <a:t>eBooks</a:t>
                      </a:r>
                    </a:p>
                  </a:txBody>
                  <a:tcPr/>
                </a:tc>
                <a:extLst>
                  <a:ext uri="{0D108BD9-81ED-4DB2-BD59-A6C34878D82A}">
                    <a16:rowId xmlns:a16="http://schemas.microsoft.com/office/drawing/2014/main" val="1355131997"/>
                  </a:ext>
                </a:extLst>
              </a:tr>
              <a:tr h="1275001">
                <a:tc>
                  <a:txBody>
                    <a:bodyPr/>
                    <a:lstStyle/>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968218" y="3429000"/>
            <a:ext cx="3673546"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is available in electronic form and accessible via apps or e-readers (e.g. Kindle)</a:t>
            </a:r>
          </a:p>
        </p:txBody>
      </p:sp>
      <p:graphicFrame>
        <p:nvGraphicFramePr>
          <p:cNvPr id="28" name="Table 27">
            <a:extLst>
              <a:ext uri="{FF2B5EF4-FFF2-40B4-BE49-F238E27FC236}">
                <a16:creationId xmlns:a16="http://schemas.microsoft.com/office/drawing/2014/main" id="{B0EFB95A-14A2-4987-B747-4F4F44A90D4F}"/>
              </a:ext>
            </a:extLst>
          </p:cNvPr>
          <p:cNvGraphicFramePr>
            <a:graphicFrameLocks noGrp="1"/>
          </p:cNvGraphicFramePr>
          <p:nvPr>
            <p:extLst>
              <p:ext uri="{D42A27DB-BD31-4B8C-83A1-F6EECF244321}">
                <p14:modId xmlns:p14="http://schemas.microsoft.com/office/powerpoint/2010/main" val="3449211791"/>
              </p:ext>
            </p:extLst>
          </p:nvPr>
        </p:nvGraphicFramePr>
        <p:xfrm>
          <a:off x="3855057" y="2977699"/>
          <a:ext cx="3893353" cy="164592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Multimedia</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A4F32484-4377-443D-A0D9-DFFBF4957133}"/>
              </a:ext>
            </a:extLst>
          </p:cNvPr>
          <p:cNvSpPr txBox="1"/>
          <p:nvPr/>
        </p:nvSpPr>
        <p:spPr>
          <a:xfrm>
            <a:off x="3960498" y="3396916"/>
            <a:ext cx="3682710"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combines a range of assets such as text, images, video, animation and sound. </a:t>
            </a:r>
          </a:p>
        </p:txBody>
      </p:sp>
      <p:graphicFrame>
        <p:nvGraphicFramePr>
          <p:cNvPr id="30" name="Table 29">
            <a:extLst>
              <a:ext uri="{FF2B5EF4-FFF2-40B4-BE49-F238E27FC236}">
                <a16:creationId xmlns:a16="http://schemas.microsoft.com/office/drawing/2014/main" id="{B9421BA5-7522-4F4E-841A-B9758DCFE78A}"/>
              </a:ext>
            </a:extLst>
          </p:cNvPr>
          <p:cNvGraphicFramePr>
            <a:graphicFrameLocks noGrp="1"/>
          </p:cNvGraphicFramePr>
          <p:nvPr>
            <p:extLst>
              <p:ext uri="{D42A27DB-BD31-4B8C-83A1-F6EECF244321}">
                <p14:modId xmlns:p14="http://schemas.microsoft.com/office/powerpoint/2010/main" val="77009739"/>
              </p:ext>
            </p:extLst>
          </p:nvPr>
        </p:nvGraphicFramePr>
        <p:xfrm>
          <a:off x="7853850" y="4693125"/>
          <a:ext cx="3893353" cy="2055233"/>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48663">
                <a:tc>
                  <a:txBody>
                    <a:bodyPr/>
                    <a:lstStyle/>
                    <a:p>
                      <a:r>
                        <a:rPr lang="en-GB" sz="1600" b="0" dirty="0">
                          <a:latin typeface="Segoe UI" panose="020B0502040204020203" pitchFamily="34" charset="0"/>
                          <a:cs typeface="Segoe UI" panose="020B0502040204020203" pitchFamily="34" charset="0"/>
                        </a:rPr>
                        <a:t>Augmented reality (AR)</a:t>
                      </a:r>
                    </a:p>
                  </a:txBody>
                  <a:tcPr>
                    <a:solidFill>
                      <a:srgbClr val="00B0F0"/>
                    </a:solidFill>
                  </a:tcPr>
                </a:tc>
                <a:extLst>
                  <a:ext uri="{0D108BD9-81ED-4DB2-BD59-A6C34878D82A}">
                    <a16:rowId xmlns:a16="http://schemas.microsoft.com/office/drawing/2014/main" val="1355131997"/>
                  </a:ext>
                </a:extLst>
              </a:tr>
              <a:tr h="1706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1" name="TextBox 30">
            <a:extLst>
              <a:ext uri="{FF2B5EF4-FFF2-40B4-BE49-F238E27FC236}">
                <a16:creationId xmlns:a16="http://schemas.microsoft.com/office/drawing/2014/main" id="{216AFD6B-B121-434B-A8F8-0E681D9D5B26}"/>
              </a:ext>
            </a:extLst>
          </p:cNvPr>
          <p:cNvSpPr txBox="1"/>
          <p:nvPr/>
        </p:nvSpPr>
        <p:spPr>
          <a:xfrm>
            <a:off x="7948618" y="5100441"/>
            <a:ext cx="3673546"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70C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Augmented reality allows the user experience the real world, which has been digitally augmented or enhanced in some way.</a:t>
            </a:r>
          </a:p>
        </p:txBody>
      </p:sp>
      <p:graphicFrame>
        <p:nvGraphicFramePr>
          <p:cNvPr id="32" name="Table 31">
            <a:extLst>
              <a:ext uri="{FF2B5EF4-FFF2-40B4-BE49-F238E27FC236}">
                <a16:creationId xmlns:a16="http://schemas.microsoft.com/office/drawing/2014/main" id="{9E0CBE21-D539-4E3A-B08A-2297AB65F91C}"/>
              </a:ext>
            </a:extLst>
          </p:cNvPr>
          <p:cNvGraphicFramePr>
            <a:graphicFrameLocks noGrp="1"/>
          </p:cNvGraphicFramePr>
          <p:nvPr>
            <p:extLst>
              <p:ext uri="{D42A27DB-BD31-4B8C-83A1-F6EECF244321}">
                <p14:modId xmlns:p14="http://schemas.microsoft.com/office/powerpoint/2010/main" val="1078605254"/>
              </p:ext>
            </p:extLst>
          </p:nvPr>
        </p:nvGraphicFramePr>
        <p:xfrm>
          <a:off x="3863605" y="4705412"/>
          <a:ext cx="3893353" cy="2042945"/>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2458">
                <a:tc>
                  <a:txBody>
                    <a:bodyPr/>
                    <a:lstStyle/>
                    <a:p>
                      <a:r>
                        <a:rPr lang="en-GB" sz="1600" b="0" dirty="0">
                          <a:latin typeface="Segoe UI" panose="020B0502040204020203" pitchFamily="34" charset="0"/>
                          <a:cs typeface="Segoe UI" panose="020B0502040204020203" pitchFamily="34" charset="0"/>
                        </a:rPr>
                        <a:t>Virtual reality (VR)</a:t>
                      </a:r>
                    </a:p>
                  </a:txBody>
                  <a:tcPr>
                    <a:solidFill>
                      <a:srgbClr val="002060"/>
                    </a:solidFill>
                  </a:tcPr>
                </a:tc>
                <a:extLst>
                  <a:ext uri="{0D108BD9-81ED-4DB2-BD59-A6C34878D82A}">
                    <a16:rowId xmlns:a16="http://schemas.microsoft.com/office/drawing/2014/main" val="1355131997"/>
                  </a:ext>
                </a:extLst>
              </a:tr>
              <a:tr h="168048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3D85DC62-C250-4ADA-911F-F8410B9DB159}"/>
              </a:ext>
            </a:extLst>
          </p:cNvPr>
          <p:cNvSpPr txBox="1"/>
          <p:nvPr/>
        </p:nvSpPr>
        <p:spPr>
          <a:xfrm>
            <a:off x="3964960" y="5122331"/>
            <a:ext cx="3673546"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Virtual reality is a computer-generated simulation in which a person can interact within an artificial three-dimensional environment.</a:t>
            </a:r>
          </a:p>
        </p:txBody>
      </p:sp>
      <p:graphicFrame>
        <p:nvGraphicFramePr>
          <p:cNvPr id="34" name="Table 33">
            <a:extLst>
              <a:ext uri="{FF2B5EF4-FFF2-40B4-BE49-F238E27FC236}">
                <a16:creationId xmlns:a16="http://schemas.microsoft.com/office/drawing/2014/main" id="{4DFF4370-C398-4CEA-B60A-169D231F9EBB}"/>
              </a:ext>
            </a:extLst>
          </p:cNvPr>
          <p:cNvGraphicFramePr>
            <a:graphicFrameLocks noGrp="1"/>
          </p:cNvGraphicFramePr>
          <p:nvPr>
            <p:extLst>
              <p:ext uri="{D42A27DB-BD31-4B8C-83A1-F6EECF244321}">
                <p14:modId xmlns:p14="http://schemas.microsoft.com/office/powerpoint/2010/main" val="2179073"/>
              </p:ext>
            </p:extLst>
          </p:nvPr>
        </p:nvGraphicFramePr>
        <p:xfrm>
          <a:off x="172277" y="2352378"/>
          <a:ext cx="3471523" cy="2115628"/>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18299">
                <a:tc>
                  <a:txBody>
                    <a:bodyPr/>
                    <a:lstStyle/>
                    <a:p>
                      <a:r>
                        <a:rPr lang="en-GB" sz="1600" b="0" dirty="0">
                          <a:latin typeface="Segoe UI" panose="020B0502040204020203" pitchFamily="34" charset="0"/>
                          <a:cs typeface="Segoe UI" panose="020B0502040204020203" pitchFamily="34" charset="0"/>
                        </a:rPr>
                        <a:t>Social media</a:t>
                      </a:r>
                    </a:p>
                  </a:txBody>
                  <a:tcPr>
                    <a:solidFill>
                      <a:srgbClr val="FF0066"/>
                    </a:solidFill>
                  </a:tcPr>
                </a:tc>
                <a:extLst>
                  <a:ext uri="{0D108BD9-81ED-4DB2-BD59-A6C34878D82A}">
                    <a16:rowId xmlns:a16="http://schemas.microsoft.com/office/drawing/2014/main" val="1355131997"/>
                  </a:ext>
                </a:extLst>
              </a:tr>
              <a:tr h="178034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FF99FF"/>
                    </a:solidFill>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09C9D30A-3E13-41EF-A5E9-1B982F29A540}"/>
              </a:ext>
            </a:extLst>
          </p:cNvPr>
          <p:cNvSpPr txBox="1"/>
          <p:nvPr/>
        </p:nvSpPr>
        <p:spPr>
          <a:xfrm>
            <a:off x="278275" y="2779537"/>
            <a:ext cx="3240724"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Websites and applications that enable users to create and share content or to participate in social networking.</a:t>
            </a:r>
          </a:p>
        </p:txBody>
      </p:sp>
      <p:graphicFrame>
        <p:nvGraphicFramePr>
          <p:cNvPr id="36" name="Table 35">
            <a:extLst>
              <a:ext uri="{FF2B5EF4-FFF2-40B4-BE49-F238E27FC236}">
                <a16:creationId xmlns:a16="http://schemas.microsoft.com/office/drawing/2014/main" id="{583FB3C9-1129-475D-97C1-4E52CB9A8E14}"/>
              </a:ext>
            </a:extLst>
          </p:cNvPr>
          <p:cNvGraphicFramePr>
            <a:graphicFrameLocks noGrp="1"/>
          </p:cNvGraphicFramePr>
          <p:nvPr>
            <p:extLst>
              <p:ext uri="{D42A27DB-BD31-4B8C-83A1-F6EECF244321}">
                <p14:modId xmlns:p14="http://schemas.microsoft.com/office/powerpoint/2010/main" val="2555375385"/>
              </p:ext>
            </p:extLst>
          </p:nvPr>
        </p:nvGraphicFramePr>
        <p:xfrm>
          <a:off x="172277" y="4503373"/>
          <a:ext cx="3471523" cy="2244983"/>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52783">
                <a:tc>
                  <a:txBody>
                    <a:bodyPr/>
                    <a:lstStyle/>
                    <a:p>
                      <a:r>
                        <a:rPr lang="en-GB" sz="1600" b="0" dirty="0">
                          <a:latin typeface="Segoe UI" panose="020B0502040204020203" pitchFamily="34" charset="0"/>
                          <a:cs typeface="Segoe UI" panose="020B0502040204020203" pitchFamily="34" charset="0"/>
                        </a:rPr>
                        <a:t>Apps</a:t>
                      </a:r>
                    </a:p>
                  </a:txBody>
                  <a:tcPr>
                    <a:solidFill>
                      <a:srgbClr val="C00000"/>
                    </a:solidFill>
                  </a:tcPr>
                </a:tc>
                <a:extLst>
                  <a:ext uri="{0D108BD9-81ED-4DB2-BD59-A6C34878D82A}">
                    <a16:rowId xmlns:a16="http://schemas.microsoft.com/office/drawing/2014/main" val="1355131997"/>
                  </a:ext>
                </a:extLst>
              </a:tr>
              <a:tr h="189220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7" name="TextBox 36">
            <a:extLst>
              <a:ext uri="{FF2B5EF4-FFF2-40B4-BE49-F238E27FC236}">
                <a16:creationId xmlns:a16="http://schemas.microsoft.com/office/drawing/2014/main" id="{7AC71EE2-FDE6-48AA-9623-FFCDBF9CDCA3}"/>
              </a:ext>
            </a:extLst>
          </p:cNvPr>
          <p:cNvSpPr txBox="1"/>
          <p:nvPr/>
        </p:nvSpPr>
        <p:spPr>
          <a:xfrm>
            <a:off x="282737" y="4935911"/>
            <a:ext cx="3240724"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mobile application or app is a computer program or software application designed to run on a mobile device such as a phone, tablet, or watch.</a:t>
            </a:r>
          </a:p>
        </p:txBody>
      </p:sp>
      <p:graphicFrame>
        <p:nvGraphicFramePr>
          <p:cNvPr id="25" name="Table 24">
            <a:extLst>
              <a:ext uri="{FF2B5EF4-FFF2-40B4-BE49-F238E27FC236}">
                <a16:creationId xmlns:a16="http://schemas.microsoft.com/office/drawing/2014/main" id="{90249891-2342-4832-B4B1-7ECEBFD97EC7}"/>
              </a:ext>
            </a:extLst>
          </p:cNvPr>
          <p:cNvGraphicFramePr>
            <a:graphicFrameLocks noGrp="1"/>
          </p:cNvGraphicFramePr>
          <p:nvPr>
            <p:extLst>
              <p:ext uri="{D42A27DB-BD31-4B8C-83A1-F6EECF244321}">
                <p14:modId xmlns:p14="http://schemas.microsoft.com/office/powerpoint/2010/main" val="2266752798"/>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DAC1759E-8DE7-421B-8F99-0AA58FAB0A5F}"/>
              </a:ext>
            </a:extLst>
          </p:cNvPr>
          <p:cNvSpPr>
            <a:spLocks noGrp="1"/>
          </p:cNvSpPr>
          <p:nvPr>
            <p:ph type="sldNum" sz="quarter" idx="12"/>
          </p:nvPr>
        </p:nvSpPr>
        <p:spPr/>
        <p:txBody>
          <a:bodyPr/>
          <a:lstStyle/>
          <a:p>
            <a:fld id="{B0F76C14-53B6-489F-9645-D8FC814A1C7B}" type="slidenum">
              <a:rPr lang="en-GB" smtClean="0"/>
              <a:t>2</a:t>
            </a:fld>
            <a:endParaRPr lang="en-GB"/>
          </a:p>
        </p:txBody>
      </p:sp>
    </p:spTree>
    <p:extLst>
      <p:ext uri="{BB962C8B-B14F-4D97-AF65-F5344CB8AC3E}">
        <p14:creationId xmlns:p14="http://schemas.microsoft.com/office/powerpoint/2010/main" val="154498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147969107"/>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Hardware</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925316261"/>
              </p:ext>
            </p:extLst>
          </p:nvPr>
        </p:nvGraphicFramePr>
        <p:xfrm>
          <a:off x="172278" y="562245"/>
          <a:ext cx="3484304" cy="26212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Hardware is an item you can physically touch. There is computer hardware in the form of internal components such as the CPU, RAM and Hard Drive. In addition to this, is external computer hardware known as peripheral devices. These are accessories that support the functionality of a computer system.</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32" name="Table 31">
            <a:extLst>
              <a:ext uri="{FF2B5EF4-FFF2-40B4-BE49-F238E27FC236}">
                <a16:creationId xmlns:a16="http://schemas.microsoft.com/office/drawing/2014/main" id="{3A13400D-0C24-4C66-AE81-1A0239795022}"/>
              </a:ext>
            </a:extLst>
          </p:cNvPr>
          <p:cNvGraphicFramePr>
            <a:graphicFrameLocks noGrp="1"/>
          </p:cNvGraphicFramePr>
          <p:nvPr>
            <p:extLst>
              <p:ext uri="{D42A27DB-BD31-4B8C-83A1-F6EECF244321}">
                <p14:modId xmlns:p14="http://schemas.microsoft.com/office/powerpoint/2010/main" val="1043693079"/>
              </p:ext>
            </p:extLst>
          </p:nvPr>
        </p:nvGraphicFramePr>
        <p:xfrm>
          <a:off x="5185714" y="950864"/>
          <a:ext cx="6642888" cy="4859332"/>
        </p:xfrm>
        <a:graphic>
          <a:graphicData uri="http://schemas.openxmlformats.org/drawingml/2006/table">
            <a:tbl>
              <a:tblPr firstRow="1" bandRow="1">
                <a:tableStyleId>{5C22544A-7EE6-4342-B048-85BDC9FD1C3A}</a:tableStyleId>
              </a:tblPr>
              <a:tblGrid>
                <a:gridCol w="3321444">
                  <a:extLst>
                    <a:ext uri="{9D8B030D-6E8A-4147-A177-3AD203B41FA5}">
                      <a16:colId xmlns:a16="http://schemas.microsoft.com/office/drawing/2014/main" val="527946528"/>
                    </a:ext>
                  </a:extLst>
                </a:gridCol>
                <a:gridCol w="3321444">
                  <a:extLst>
                    <a:ext uri="{9D8B030D-6E8A-4147-A177-3AD203B41FA5}">
                      <a16:colId xmlns:a16="http://schemas.microsoft.com/office/drawing/2014/main" val="209523041"/>
                    </a:ext>
                  </a:extLst>
                </a:gridCol>
              </a:tblGrid>
              <a:tr h="378772">
                <a:tc gridSpan="2">
                  <a:txBody>
                    <a:bodyPr/>
                    <a:lstStyle/>
                    <a:p>
                      <a:r>
                        <a:rPr lang="en-GB" sz="1600" b="0" dirty="0">
                          <a:latin typeface="Segoe UI" panose="020B0502040204020203" pitchFamily="34" charset="0"/>
                          <a:cs typeface="Segoe UI" panose="020B0502040204020203" pitchFamily="34" charset="0"/>
                        </a:rPr>
                        <a:t>Input and Output devices</a:t>
                      </a:r>
                    </a:p>
                  </a:txBody>
                  <a:tcPr>
                    <a:solidFill>
                      <a:srgbClr val="7030A0"/>
                    </a:solidFill>
                  </a:tcPr>
                </a:tc>
                <a:tc hMerge="1">
                  <a:txBody>
                    <a:bodyPr/>
                    <a:lstStyle/>
                    <a:p>
                      <a:endParaRPr lang="en-GB"/>
                    </a:p>
                  </a:txBody>
                  <a:tcPr/>
                </a:tc>
                <a:extLst>
                  <a:ext uri="{0D108BD9-81ED-4DB2-BD59-A6C34878D82A}">
                    <a16:rowId xmlns:a16="http://schemas.microsoft.com/office/drawing/2014/main" val="1355131997"/>
                  </a:ext>
                </a:extLst>
              </a:tr>
              <a:tr h="4290903">
                <a:tc>
                  <a:txBody>
                    <a:bodyPr/>
                    <a:lstStyle/>
                    <a:p>
                      <a:endParaRPr lang="en-GB" sz="1600" dirty="0">
                        <a:latin typeface="Segoe UI" panose="020B0502040204020203" pitchFamily="34" charset="0"/>
                        <a:cs typeface="Segoe UI" panose="020B0502040204020203" pitchFamily="34" charset="0"/>
                      </a:endParaRPr>
                    </a:p>
                  </a:txBody>
                  <a:tcPr>
                    <a:solidFill>
                      <a:srgbClr val="CCCCFF"/>
                    </a:solidFill>
                  </a:tcPr>
                </a:tc>
                <a:tc>
                  <a:txBody>
                    <a:bodyPr/>
                    <a:lstStyle/>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33" name="Table 32">
            <a:extLst>
              <a:ext uri="{FF2B5EF4-FFF2-40B4-BE49-F238E27FC236}">
                <a16:creationId xmlns:a16="http://schemas.microsoft.com/office/drawing/2014/main" id="{EFAE7F52-E6C9-4D6F-AD68-BDF6D1262E19}"/>
              </a:ext>
            </a:extLst>
          </p:cNvPr>
          <p:cNvGraphicFramePr>
            <a:graphicFrameLocks noGrp="1"/>
          </p:cNvGraphicFramePr>
          <p:nvPr>
            <p:extLst>
              <p:ext uri="{D42A27DB-BD31-4B8C-83A1-F6EECF244321}">
                <p14:modId xmlns:p14="http://schemas.microsoft.com/office/powerpoint/2010/main" val="1808592372"/>
              </p:ext>
            </p:extLst>
          </p:nvPr>
        </p:nvGraphicFramePr>
        <p:xfrm>
          <a:off x="5283891" y="2362382"/>
          <a:ext cx="3068397" cy="3205480"/>
        </p:xfrm>
        <a:graphic>
          <a:graphicData uri="http://schemas.openxmlformats.org/drawingml/2006/table">
            <a:tbl>
              <a:tblPr firstRow="1" bandRow="1">
                <a:tableStyleId>{5940675A-B579-460E-94D1-54222C63F5DA}</a:tableStyleId>
              </a:tblPr>
              <a:tblGrid>
                <a:gridCol w="939901">
                  <a:extLst>
                    <a:ext uri="{9D8B030D-6E8A-4147-A177-3AD203B41FA5}">
                      <a16:colId xmlns:a16="http://schemas.microsoft.com/office/drawing/2014/main" val="2278713811"/>
                    </a:ext>
                  </a:extLst>
                </a:gridCol>
                <a:gridCol w="2128496">
                  <a:extLst>
                    <a:ext uri="{9D8B030D-6E8A-4147-A177-3AD203B41FA5}">
                      <a16:colId xmlns:a16="http://schemas.microsoft.com/office/drawing/2014/main" val="70619331"/>
                    </a:ext>
                  </a:extLst>
                </a:gridCol>
              </a:tblGrid>
              <a:tr h="370840">
                <a:tc>
                  <a:txBody>
                    <a:bodyPr/>
                    <a:lstStyle/>
                    <a:p>
                      <a:r>
                        <a:rPr lang="en-GB" sz="1600" dirty="0">
                          <a:solidFill>
                            <a:schemeClr val="bg1"/>
                          </a:solidFill>
                          <a:latin typeface="Segoe UI" panose="020B0502040204020203" pitchFamily="34" charset="0"/>
                          <a:cs typeface="Segoe UI" panose="020B0502040204020203" pitchFamily="34" charset="0"/>
                        </a:rPr>
                        <a:t>Device</a:t>
                      </a:r>
                    </a:p>
                  </a:txBody>
                  <a:tcPr>
                    <a:solidFill>
                      <a:srgbClr val="7030A0"/>
                    </a:solidFill>
                  </a:tcPr>
                </a:tc>
                <a:tc>
                  <a:txBody>
                    <a:bodyPr/>
                    <a:lstStyle/>
                    <a:p>
                      <a:r>
                        <a:rPr lang="en-GB" sz="1600" dirty="0">
                          <a:solidFill>
                            <a:schemeClr val="bg1"/>
                          </a:solidFill>
                          <a:latin typeface="Segoe UI" panose="020B0502040204020203" pitchFamily="34" charset="0"/>
                          <a:cs typeface="Segoe UI" panose="020B0502040204020203" pitchFamily="34" charset="0"/>
                        </a:rPr>
                        <a:t>Purpose</a:t>
                      </a:r>
                    </a:p>
                  </a:txBody>
                  <a:tcPr>
                    <a:solidFill>
                      <a:srgbClr val="7030A0"/>
                    </a:solidFill>
                  </a:tcPr>
                </a:tc>
                <a:extLst>
                  <a:ext uri="{0D108BD9-81ED-4DB2-BD59-A6C34878D82A}">
                    <a16:rowId xmlns:a16="http://schemas.microsoft.com/office/drawing/2014/main" val="3465963081"/>
                  </a:ext>
                </a:extLst>
              </a:tr>
              <a:tr h="370840">
                <a:tc>
                  <a:txBody>
                    <a:bodyPr/>
                    <a:lstStyle/>
                    <a:p>
                      <a:r>
                        <a:rPr lang="en-GB" sz="1400" dirty="0">
                          <a:latin typeface="Segoe UI" panose="020B0502040204020203" pitchFamily="34" charset="0"/>
                          <a:cs typeface="Segoe UI" panose="020B0502040204020203" pitchFamily="34" charset="0"/>
                        </a:rPr>
                        <a:t>Mouse</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It moves a pointer on the screen, allowing the user to select icons, buttons and menus.</a:t>
                      </a:r>
                    </a:p>
                  </a:txBody>
                  <a:tcPr>
                    <a:solidFill>
                      <a:schemeClr val="bg1"/>
                    </a:solidFill>
                  </a:tcPr>
                </a:tc>
                <a:extLst>
                  <a:ext uri="{0D108BD9-81ED-4DB2-BD59-A6C34878D82A}">
                    <a16:rowId xmlns:a16="http://schemas.microsoft.com/office/drawing/2014/main" val="2472799453"/>
                  </a:ext>
                </a:extLst>
              </a:tr>
              <a:tr h="370840">
                <a:tc>
                  <a:txBody>
                    <a:bodyPr/>
                    <a:lstStyle/>
                    <a:p>
                      <a:r>
                        <a:rPr lang="en-GB" sz="1400" dirty="0">
                          <a:latin typeface="Segoe UI" panose="020B0502040204020203" pitchFamily="34" charset="0"/>
                          <a:cs typeface="Segoe UI" panose="020B0502040204020203" pitchFamily="34" charset="0"/>
                        </a:rPr>
                        <a:t>Keyboard</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Used to enter characters and functions into the computer system by pressing buttons, or keys.</a:t>
                      </a:r>
                    </a:p>
                  </a:txBody>
                  <a:tcPr>
                    <a:solidFill>
                      <a:schemeClr val="bg1"/>
                    </a:solidFill>
                  </a:tcPr>
                </a:tc>
                <a:extLst>
                  <a:ext uri="{0D108BD9-81ED-4DB2-BD59-A6C34878D82A}">
                    <a16:rowId xmlns:a16="http://schemas.microsoft.com/office/drawing/2014/main" val="807739281"/>
                  </a:ext>
                </a:extLst>
              </a:tr>
              <a:tr h="370840">
                <a:tc>
                  <a:txBody>
                    <a:bodyPr/>
                    <a:lstStyle/>
                    <a:p>
                      <a:r>
                        <a:rPr lang="en-GB" sz="1400" dirty="0">
                          <a:latin typeface="Segoe UI" panose="020B0502040204020203" pitchFamily="34" charset="0"/>
                          <a:cs typeface="Segoe UI" panose="020B0502040204020203" pitchFamily="34" charset="0"/>
                        </a:rPr>
                        <a:t>Scanner</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Captures images from photographic prints to be stored electronically.</a:t>
                      </a:r>
                    </a:p>
                  </a:txBody>
                  <a:tcPr>
                    <a:solidFill>
                      <a:schemeClr val="bg1"/>
                    </a:solidFill>
                  </a:tcPr>
                </a:tc>
                <a:extLst>
                  <a:ext uri="{0D108BD9-81ED-4DB2-BD59-A6C34878D82A}">
                    <a16:rowId xmlns:a16="http://schemas.microsoft.com/office/drawing/2014/main" val="2427957400"/>
                  </a:ext>
                </a:extLst>
              </a:tr>
            </a:tbl>
          </a:graphicData>
        </a:graphic>
      </p:graphicFrame>
      <p:graphicFrame>
        <p:nvGraphicFramePr>
          <p:cNvPr id="34" name="Table 33">
            <a:extLst>
              <a:ext uri="{FF2B5EF4-FFF2-40B4-BE49-F238E27FC236}">
                <a16:creationId xmlns:a16="http://schemas.microsoft.com/office/drawing/2014/main" id="{7BE677F8-5B76-4E2A-819F-E24BB8000E65}"/>
              </a:ext>
            </a:extLst>
          </p:cNvPr>
          <p:cNvGraphicFramePr>
            <a:graphicFrameLocks noGrp="1"/>
          </p:cNvGraphicFramePr>
          <p:nvPr>
            <p:extLst>
              <p:ext uri="{D42A27DB-BD31-4B8C-83A1-F6EECF244321}">
                <p14:modId xmlns:p14="http://schemas.microsoft.com/office/powerpoint/2010/main" val="3505851877"/>
              </p:ext>
            </p:extLst>
          </p:nvPr>
        </p:nvGraphicFramePr>
        <p:xfrm>
          <a:off x="8600720" y="2362382"/>
          <a:ext cx="3046776" cy="3205480"/>
        </p:xfrm>
        <a:graphic>
          <a:graphicData uri="http://schemas.openxmlformats.org/drawingml/2006/table">
            <a:tbl>
              <a:tblPr firstRow="1" bandRow="1">
                <a:tableStyleId>{5940675A-B579-460E-94D1-54222C63F5DA}</a:tableStyleId>
              </a:tblPr>
              <a:tblGrid>
                <a:gridCol w="1042223">
                  <a:extLst>
                    <a:ext uri="{9D8B030D-6E8A-4147-A177-3AD203B41FA5}">
                      <a16:colId xmlns:a16="http://schemas.microsoft.com/office/drawing/2014/main" val="2278713811"/>
                    </a:ext>
                  </a:extLst>
                </a:gridCol>
                <a:gridCol w="2004553">
                  <a:extLst>
                    <a:ext uri="{9D8B030D-6E8A-4147-A177-3AD203B41FA5}">
                      <a16:colId xmlns:a16="http://schemas.microsoft.com/office/drawing/2014/main" val="70619331"/>
                    </a:ext>
                  </a:extLst>
                </a:gridCol>
              </a:tblGrid>
              <a:tr h="370840">
                <a:tc>
                  <a:txBody>
                    <a:bodyPr/>
                    <a:lstStyle/>
                    <a:p>
                      <a:r>
                        <a:rPr lang="en-GB" sz="1600" dirty="0">
                          <a:solidFill>
                            <a:schemeClr val="bg1"/>
                          </a:solidFill>
                          <a:latin typeface="Segoe UI" panose="020B0502040204020203" pitchFamily="34" charset="0"/>
                          <a:cs typeface="Segoe UI" panose="020B0502040204020203" pitchFamily="34" charset="0"/>
                        </a:rPr>
                        <a:t>Device</a:t>
                      </a:r>
                    </a:p>
                  </a:txBody>
                  <a:tcPr>
                    <a:solidFill>
                      <a:srgbClr val="7030A0"/>
                    </a:solidFill>
                  </a:tcPr>
                </a:tc>
                <a:tc>
                  <a:txBody>
                    <a:bodyPr/>
                    <a:lstStyle/>
                    <a:p>
                      <a:r>
                        <a:rPr lang="en-GB" sz="1600" dirty="0">
                          <a:solidFill>
                            <a:schemeClr val="bg1"/>
                          </a:solidFill>
                          <a:latin typeface="Segoe UI" panose="020B0502040204020203" pitchFamily="34" charset="0"/>
                          <a:cs typeface="Segoe UI" panose="020B0502040204020203" pitchFamily="34" charset="0"/>
                        </a:rPr>
                        <a:t>Purpose</a:t>
                      </a:r>
                    </a:p>
                  </a:txBody>
                  <a:tcPr>
                    <a:solidFill>
                      <a:srgbClr val="7030A0"/>
                    </a:solidFill>
                  </a:tcPr>
                </a:tc>
                <a:extLst>
                  <a:ext uri="{0D108BD9-81ED-4DB2-BD59-A6C34878D82A}">
                    <a16:rowId xmlns:a16="http://schemas.microsoft.com/office/drawing/2014/main" val="3465963081"/>
                  </a:ext>
                </a:extLst>
              </a:tr>
              <a:tr h="370840">
                <a:tc>
                  <a:txBody>
                    <a:bodyPr/>
                    <a:lstStyle/>
                    <a:p>
                      <a:r>
                        <a:rPr lang="en-GB" sz="1400" dirty="0">
                          <a:latin typeface="Segoe UI" panose="020B0502040204020203" pitchFamily="34" charset="0"/>
                          <a:cs typeface="Segoe UI" panose="020B0502040204020203" pitchFamily="34" charset="0"/>
                        </a:rPr>
                        <a:t>Monitor</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Displays the computer's user interface and open programs.</a:t>
                      </a:r>
                    </a:p>
                  </a:txBody>
                  <a:tcPr>
                    <a:solidFill>
                      <a:schemeClr val="bg1"/>
                    </a:solidFill>
                  </a:tcPr>
                </a:tc>
                <a:extLst>
                  <a:ext uri="{0D108BD9-81ED-4DB2-BD59-A6C34878D82A}">
                    <a16:rowId xmlns:a16="http://schemas.microsoft.com/office/drawing/2014/main" val="2472799453"/>
                  </a:ext>
                </a:extLst>
              </a:tr>
              <a:tr h="370840">
                <a:tc>
                  <a:txBody>
                    <a:bodyPr/>
                    <a:lstStyle/>
                    <a:p>
                      <a:r>
                        <a:rPr lang="en-GB" sz="1400" dirty="0">
                          <a:latin typeface="Segoe UI" panose="020B0502040204020203" pitchFamily="34" charset="0"/>
                          <a:cs typeface="Segoe UI" panose="020B0502040204020203" pitchFamily="34" charset="0"/>
                        </a:rPr>
                        <a:t>Printer</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A device that </a:t>
                      </a:r>
                      <a:r>
                        <a:rPr lang="en-GB" sz="1400">
                          <a:latin typeface="Segoe UI" panose="020B0502040204020203" pitchFamily="34" charset="0"/>
                          <a:cs typeface="Segoe UI" panose="020B0502040204020203" pitchFamily="34" charset="0"/>
                        </a:rPr>
                        <a:t>accepts text/graphic </a:t>
                      </a:r>
                      <a:r>
                        <a:rPr lang="en-GB" sz="1400" dirty="0">
                          <a:latin typeface="Segoe UI" panose="020B0502040204020203" pitchFamily="34" charset="0"/>
                          <a:cs typeface="Segoe UI" panose="020B0502040204020203" pitchFamily="34" charset="0"/>
                        </a:rPr>
                        <a:t>output from a computer and transfers the information to paper.</a:t>
                      </a:r>
                    </a:p>
                  </a:txBody>
                  <a:tcPr>
                    <a:solidFill>
                      <a:schemeClr val="bg1"/>
                    </a:solidFill>
                  </a:tcPr>
                </a:tc>
                <a:extLst>
                  <a:ext uri="{0D108BD9-81ED-4DB2-BD59-A6C34878D82A}">
                    <a16:rowId xmlns:a16="http://schemas.microsoft.com/office/drawing/2014/main" val="807739281"/>
                  </a:ext>
                </a:extLst>
              </a:tr>
              <a:tr h="370840">
                <a:tc>
                  <a:txBody>
                    <a:bodyPr/>
                    <a:lstStyle/>
                    <a:p>
                      <a:r>
                        <a:rPr lang="en-GB" sz="1400" dirty="0">
                          <a:latin typeface="Segoe UI" panose="020B0502040204020203" pitchFamily="34" charset="0"/>
                          <a:cs typeface="Segoe UI" panose="020B0502040204020203" pitchFamily="34" charset="0"/>
                        </a:rPr>
                        <a:t>Speakers</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To produce audio output that can be heard by the listener. </a:t>
                      </a:r>
                    </a:p>
                  </a:txBody>
                  <a:tcPr>
                    <a:solidFill>
                      <a:schemeClr val="bg1"/>
                    </a:solidFill>
                  </a:tcPr>
                </a:tc>
                <a:extLst>
                  <a:ext uri="{0D108BD9-81ED-4DB2-BD59-A6C34878D82A}">
                    <a16:rowId xmlns:a16="http://schemas.microsoft.com/office/drawing/2014/main" val="2427957400"/>
                  </a:ext>
                </a:extLst>
              </a:tr>
            </a:tbl>
          </a:graphicData>
        </a:graphic>
      </p:graphicFrame>
      <p:sp>
        <p:nvSpPr>
          <p:cNvPr id="35" name="TextBox 34">
            <a:extLst>
              <a:ext uri="{FF2B5EF4-FFF2-40B4-BE49-F238E27FC236}">
                <a16:creationId xmlns:a16="http://schemas.microsoft.com/office/drawing/2014/main" id="{FFF2306A-B43E-4930-97DD-F1963CCC03DB}"/>
              </a:ext>
            </a:extLst>
          </p:cNvPr>
          <p:cNvSpPr txBox="1"/>
          <p:nvPr/>
        </p:nvSpPr>
        <p:spPr>
          <a:xfrm>
            <a:off x="5283890" y="1406096"/>
            <a:ext cx="3068397"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Input devices allows the computer to receive data.</a:t>
            </a:r>
          </a:p>
        </p:txBody>
      </p:sp>
      <p:sp>
        <p:nvSpPr>
          <p:cNvPr id="38" name="TextBox 37">
            <a:extLst>
              <a:ext uri="{FF2B5EF4-FFF2-40B4-BE49-F238E27FC236}">
                <a16:creationId xmlns:a16="http://schemas.microsoft.com/office/drawing/2014/main" id="{275936E5-9F12-4DB4-B23C-D584E180D77C}"/>
              </a:ext>
            </a:extLst>
          </p:cNvPr>
          <p:cNvSpPr txBox="1"/>
          <p:nvPr/>
        </p:nvSpPr>
        <p:spPr>
          <a:xfrm>
            <a:off x="8583489" y="1406096"/>
            <a:ext cx="3046776"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Output devices that allows the computer to send data.</a:t>
            </a:r>
          </a:p>
        </p:txBody>
      </p:sp>
      <p:graphicFrame>
        <p:nvGraphicFramePr>
          <p:cNvPr id="39" name="Table 38">
            <a:extLst>
              <a:ext uri="{FF2B5EF4-FFF2-40B4-BE49-F238E27FC236}">
                <a16:creationId xmlns:a16="http://schemas.microsoft.com/office/drawing/2014/main" id="{C66BA260-9590-4C9A-9DD6-255BEBBC6D30}"/>
              </a:ext>
            </a:extLst>
          </p:cNvPr>
          <p:cNvGraphicFramePr>
            <a:graphicFrameLocks noGrp="1"/>
          </p:cNvGraphicFramePr>
          <p:nvPr>
            <p:extLst>
              <p:ext uri="{D42A27DB-BD31-4B8C-83A1-F6EECF244321}">
                <p14:modId xmlns:p14="http://schemas.microsoft.com/office/powerpoint/2010/main" val="1562033274"/>
              </p:ext>
            </p:extLst>
          </p:nvPr>
        </p:nvGraphicFramePr>
        <p:xfrm>
          <a:off x="172277" y="3240340"/>
          <a:ext cx="4830491" cy="3466097"/>
        </p:xfrm>
        <a:graphic>
          <a:graphicData uri="http://schemas.openxmlformats.org/drawingml/2006/table">
            <a:tbl>
              <a:tblPr firstRow="1" bandRow="1">
                <a:tableStyleId>{5C22544A-7EE6-4342-B048-85BDC9FD1C3A}</a:tableStyleId>
              </a:tblPr>
              <a:tblGrid>
                <a:gridCol w="4830491">
                  <a:extLst>
                    <a:ext uri="{9D8B030D-6E8A-4147-A177-3AD203B41FA5}">
                      <a16:colId xmlns:a16="http://schemas.microsoft.com/office/drawing/2014/main" val="1972610003"/>
                    </a:ext>
                  </a:extLst>
                </a:gridCol>
              </a:tblGrid>
              <a:tr h="315855">
                <a:tc>
                  <a:txBody>
                    <a:bodyPr/>
                    <a:lstStyle/>
                    <a:p>
                      <a:r>
                        <a:rPr lang="en-GB" sz="1600" b="0" dirty="0">
                          <a:solidFill>
                            <a:schemeClr val="bg1"/>
                          </a:solidFill>
                          <a:latin typeface="Segoe UI" panose="020B0502040204020203" pitchFamily="34" charset="0"/>
                          <a:cs typeface="Segoe UI" panose="020B0502040204020203" pitchFamily="34" charset="0"/>
                        </a:rPr>
                        <a:t>Multi-functional devices</a:t>
                      </a:r>
                    </a:p>
                  </a:txBody>
                  <a:tcPr>
                    <a:solidFill>
                      <a:schemeClr val="accent6">
                        <a:lumMod val="75000"/>
                      </a:schemeClr>
                    </a:solidFill>
                  </a:tcPr>
                </a:tc>
                <a:extLst>
                  <a:ext uri="{0D108BD9-81ED-4DB2-BD59-A6C34878D82A}">
                    <a16:rowId xmlns:a16="http://schemas.microsoft.com/office/drawing/2014/main" val="3864680283"/>
                  </a:ext>
                </a:extLst>
              </a:tr>
              <a:tr h="3130817">
                <a:tc>
                  <a:txBody>
                    <a:bodyPr/>
                    <a:lstStyle/>
                    <a:p>
                      <a:pPr marL="0" indent="0">
                        <a:buFont typeface="Arial" panose="020B0604020202020204" pitchFamily="34" charset="0"/>
                        <a:buNone/>
                      </a:pPr>
                      <a:endParaRPr lang="en-GB" sz="1600"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473486398"/>
                  </a:ext>
                </a:extLst>
              </a:tr>
            </a:tbl>
          </a:graphicData>
        </a:graphic>
      </p:graphicFrame>
      <p:graphicFrame>
        <p:nvGraphicFramePr>
          <p:cNvPr id="40" name="Table 39">
            <a:extLst>
              <a:ext uri="{FF2B5EF4-FFF2-40B4-BE49-F238E27FC236}">
                <a16:creationId xmlns:a16="http://schemas.microsoft.com/office/drawing/2014/main" id="{DA49DB32-F8D4-4804-B465-EE244900403F}"/>
              </a:ext>
            </a:extLst>
          </p:cNvPr>
          <p:cNvGraphicFramePr>
            <a:graphicFrameLocks noGrp="1"/>
          </p:cNvGraphicFramePr>
          <p:nvPr>
            <p:extLst>
              <p:ext uri="{D42A27DB-BD31-4B8C-83A1-F6EECF244321}">
                <p14:modId xmlns:p14="http://schemas.microsoft.com/office/powerpoint/2010/main" val="3286049093"/>
              </p:ext>
            </p:extLst>
          </p:nvPr>
        </p:nvGraphicFramePr>
        <p:xfrm>
          <a:off x="230745" y="4608569"/>
          <a:ext cx="4586882" cy="1934782"/>
        </p:xfrm>
        <a:graphic>
          <a:graphicData uri="http://schemas.openxmlformats.org/drawingml/2006/table">
            <a:tbl>
              <a:tblPr firstRow="1" bandRow="1">
                <a:tableStyleId>{5940675A-B579-460E-94D1-54222C63F5DA}</a:tableStyleId>
              </a:tblPr>
              <a:tblGrid>
                <a:gridCol w="1233305">
                  <a:extLst>
                    <a:ext uri="{9D8B030D-6E8A-4147-A177-3AD203B41FA5}">
                      <a16:colId xmlns:a16="http://schemas.microsoft.com/office/drawing/2014/main" val="2002027356"/>
                    </a:ext>
                  </a:extLst>
                </a:gridCol>
                <a:gridCol w="3353577">
                  <a:extLst>
                    <a:ext uri="{9D8B030D-6E8A-4147-A177-3AD203B41FA5}">
                      <a16:colId xmlns:a16="http://schemas.microsoft.com/office/drawing/2014/main" val="2126558117"/>
                    </a:ext>
                  </a:extLst>
                </a:gridCol>
              </a:tblGrid>
              <a:tr h="471742">
                <a:tc>
                  <a:txBody>
                    <a:bodyPr/>
                    <a:lstStyle/>
                    <a:p>
                      <a:r>
                        <a:rPr lang="en-GB" sz="1600" dirty="0">
                          <a:solidFill>
                            <a:schemeClr val="bg1"/>
                          </a:solidFill>
                          <a:latin typeface="Segoe UI" panose="020B0502040204020203" pitchFamily="34" charset="0"/>
                          <a:cs typeface="Segoe UI" panose="020B0502040204020203" pitchFamily="34" charset="0"/>
                        </a:rPr>
                        <a:t>Device</a:t>
                      </a:r>
                    </a:p>
                  </a:txBody>
                  <a:tcPr>
                    <a:solidFill>
                      <a:schemeClr val="accent6">
                        <a:lumMod val="75000"/>
                      </a:schemeClr>
                    </a:solidFill>
                  </a:tcPr>
                </a:tc>
                <a:tc>
                  <a:txBody>
                    <a:bodyPr/>
                    <a:lstStyle/>
                    <a:p>
                      <a:r>
                        <a:rPr lang="en-GB" sz="1600" dirty="0">
                          <a:solidFill>
                            <a:schemeClr val="bg1"/>
                          </a:solidFill>
                          <a:latin typeface="Segoe UI" panose="020B0502040204020203" pitchFamily="34" charset="0"/>
                          <a:cs typeface="Segoe UI" panose="020B0502040204020203" pitchFamily="34" charset="0"/>
                        </a:rPr>
                        <a:t>Purpose</a:t>
                      </a:r>
                    </a:p>
                  </a:txBody>
                  <a:tcPr>
                    <a:solidFill>
                      <a:schemeClr val="accent6">
                        <a:lumMod val="75000"/>
                      </a:schemeClr>
                    </a:solidFill>
                  </a:tcPr>
                </a:tc>
                <a:extLst>
                  <a:ext uri="{0D108BD9-81ED-4DB2-BD59-A6C34878D82A}">
                    <a16:rowId xmlns:a16="http://schemas.microsoft.com/office/drawing/2014/main" val="3633721187"/>
                  </a:ext>
                </a:extLst>
              </a:tr>
              <a:tr h="471742">
                <a:tc>
                  <a:txBody>
                    <a:bodyPr/>
                    <a:lstStyle/>
                    <a:p>
                      <a:r>
                        <a:rPr lang="en-GB" sz="1400" dirty="0">
                          <a:latin typeface="Segoe UI" panose="020B0502040204020203" pitchFamily="34" charset="0"/>
                          <a:cs typeface="Segoe UI" panose="020B0502040204020203" pitchFamily="34" charset="0"/>
                        </a:rPr>
                        <a:t>Touch screen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A display device that allows the user to interact with a computer by using their finger or stylus.</a:t>
                      </a:r>
                    </a:p>
                  </a:txBody>
                  <a:tcPr>
                    <a:solidFill>
                      <a:schemeClr val="bg1"/>
                    </a:solidFill>
                  </a:tcPr>
                </a:tc>
                <a:extLst>
                  <a:ext uri="{0D108BD9-81ED-4DB2-BD59-A6C34878D82A}">
                    <a16:rowId xmlns:a16="http://schemas.microsoft.com/office/drawing/2014/main" val="2982228399"/>
                  </a:ext>
                </a:extLst>
              </a:tr>
              <a:tr h="471742">
                <a:tc>
                  <a:txBody>
                    <a:bodyPr/>
                    <a:lstStyle/>
                    <a:p>
                      <a:r>
                        <a:rPr lang="en-GB" sz="1400" dirty="0">
                          <a:latin typeface="Segoe UI" panose="020B0502040204020203" pitchFamily="34" charset="0"/>
                          <a:cs typeface="Segoe UI" panose="020B0502040204020203" pitchFamily="34" charset="0"/>
                        </a:rPr>
                        <a:t>Graphics tablet</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A device that enables a user to hand-draw images, animations and graphics, with a special pen-like stylus.</a:t>
                      </a:r>
                    </a:p>
                  </a:txBody>
                  <a:tcPr>
                    <a:solidFill>
                      <a:schemeClr val="bg1"/>
                    </a:solidFill>
                  </a:tcPr>
                </a:tc>
                <a:extLst>
                  <a:ext uri="{0D108BD9-81ED-4DB2-BD59-A6C34878D82A}">
                    <a16:rowId xmlns:a16="http://schemas.microsoft.com/office/drawing/2014/main" val="772040549"/>
                  </a:ext>
                </a:extLst>
              </a:tr>
            </a:tbl>
          </a:graphicData>
        </a:graphic>
      </p:graphicFrame>
      <p:sp>
        <p:nvSpPr>
          <p:cNvPr id="41" name="TextBox 40">
            <a:extLst>
              <a:ext uri="{FF2B5EF4-FFF2-40B4-BE49-F238E27FC236}">
                <a16:creationId xmlns:a16="http://schemas.microsoft.com/office/drawing/2014/main" id="{E4860CF2-8C44-44F9-8176-13BC2D915F64}"/>
              </a:ext>
            </a:extLst>
          </p:cNvPr>
          <p:cNvSpPr txBox="1"/>
          <p:nvPr/>
        </p:nvSpPr>
        <p:spPr>
          <a:xfrm>
            <a:off x="230745" y="3676042"/>
            <a:ext cx="4586882"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There are some devices that can receive and send data (both input and output)</a:t>
            </a:r>
          </a:p>
        </p:txBody>
      </p:sp>
      <p:graphicFrame>
        <p:nvGraphicFramePr>
          <p:cNvPr id="16" name="Table 15">
            <a:extLst>
              <a:ext uri="{FF2B5EF4-FFF2-40B4-BE49-F238E27FC236}">
                <a16:creationId xmlns:a16="http://schemas.microsoft.com/office/drawing/2014/main" id="{35C2F700-D0C7-4C1B-8BEB-ADB0999A181F}"/>
              </a:ext>
            </a:extLst>
          </p:cNvPr>
          <p:cNvGraphicFramePr>
            <a:graphicFrameLocks noGrp="1"/>
          </p:cNvGraphicFramePr>
          <p:nvPr>
            <p:extLst>
              <p:ext uri="{D42A27DB-BD31-4B8C-83A1-F6EECF244321}">
                <p14:modId xmlns:p14="http://schemas.microsoft.com/office/powerpoint/2010/main" val="3843962427"/>
              </p:ext>
            </p:extLst>
          </p:nvPr>
        </p:nvGraphicFramePr>
        <p:xfrm>
          <a:off x="5185714" y="5853426"/>
          <a:ext cx="6642888" cy="914400"/>
        </p:xfrm>
        <a:graphic>
          <a:graphicData uri="http://schemas.openxmlformats.org/drawingml/2006/table">
            <a:tbl>
              <a:tblPr firstRow="1" bandRow="1">
                <a:tableStyleId>{00A15C55-8517-42AA-B614-E9B94910E393}</a:tableStyleId>
              </a:tblPr>
              <a:tblGrid>
                <a:gridCol w="6642888">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Additional hardware</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18" name="TextBox 17">
            <a:extLst>
              <a:ext uri="{FF2B5EF4-FFF2-40B4-BE49-F238E27FC236}">
                <a16:creationId xmlns:a16="http://schemas.microsoft.com/office/drawing/2014/main" id="{A535CB57-9A37-4998-814B-3EF23026B829}"/>
              </a:ext>
            </a:extLst>
          </p:cNvPr>
          <p:cNvSpPr txBox="1"/>
          <p:nvPr/>
        </p:nvSpPr>
        <p:spPr>
          <a:xfrm>
            <a:off x="5305351" y="6256504"/>
            <a:ext cx="6342145"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Microphone, Headphones, Computer/Laptop, Headsets.</a:t>
            </a:r>
          </a:p>
        </p:txBody>
      </p:sp>
      <p:sp>
        <p:nvSpPr>
          <p:cNvPr id="2" name="Slide Number Placeholder 1">
            <a:extLst>
              <a:ext uri="{FF2B5EF4-FFF2-40B4-BE49-F238E27FC236}">
                <a16:creationId xmlns:a16="http://schemas.microsoft.com/office/drawing/2014/main" id="{F297317F-AAF3-4058-A7F8-C08F394203B4}"/>
              </a:ext>
            </a:extLst>
          </p:cNvPr>
          <p:cNvSpPr>
            <a:spLocks noGrp="1"/>
          </p:cNvSpPr>
          <p:nvPr>
            <p:ph type="sldNum" sz="quarter" idx="12"/>
          </p:nvPr>
        </p:nvSpPr>
        <p:spPr/>
        <p:txBody>
          <a:bodyPr/>
          <a:lstStyle/>
          <a:p>
            <a:fld id="{B0F76C14-53B6-489F-9645-D8FC814A1C7B}" type="slidenum">
              <a:rPr lang="en-GB" smtClean="0"/>
              <a:t>20</a:t>
            </a:fld>
            <a:endParaRPr lang="en-GB"/>
          </a:p>
        </p:txBody>
      </p:sp>
    </p:spTree>
    <p:extLst>
      <p:ext uri="{BB962C8B-B14F-4D97-AF65-F5344CB8AC3E}">
        <p14:creationId xmlns:p14="http://schemas.microsoft.com/office/powerpoint/2010/main" val="293641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018017766"/>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Software</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78757037"/>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Software is a program that can be ran on the computer. Application software is a program designed for users to perform specific tasks. Each type of application software will be able to perform more specialised tasks. However, some can be a little more versatile.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345802119"/>
              </p:ext>
            </p:extLst>
          </p:nvPr>
        </p:nvGraphicFramePr>
        <p:xfrm>
          <a:off x="3789612" y="980079"/>
          <a:ext cx="8141020" cy="5845837"/>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89917">
                <a:tc>
                  <a:txBody>
                    <a:bodyPr/>
                    <a:lstStyle/>
                    <a:p>
                      <a:r>
                        <a:rPr lang="en-GB" sz="1600" b="0" dirty="0">
                          <a:latin typeface="Segoe UI" panose="020B0502040204020203" pitchFamily="34" charset="0"/>
                          <a:cs typeface="Segoe UI" panose="020B0502040204020203" pitchFamily="34" charset="0"/>
                        </a:rPr>
                        <a:t>Different types of Software:</a:t>
                      </a:r>
                    </a:p>
                  </a:txBody>
                  <a:tcPr>
                    <a:solidFill>
                      <a:srgbClr val="7030A0"/>
                    </a:solidFill>
                  </a:tcPr>
                </a:tc>
                <a:extLst>
                  <a:ext uri="{0D108BD9-81ED-4DB2-BD59-A6C34878D82A}">
                    <a16:rowId xmlns:a16="http://schemas.microsoft.com/office/drawing/2014/main" val="1355131997"/>
                  </a:ext>
                </a:extLst>
              </a:tr>
              <a:tr h="384330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1" name="Table 20">
            <a:extLst>
              <a:ext uri="{FF2B5EF4-FFF2-40B4-BE49-F238E27FC236}">
                <a16:creationId xmlns:a16="http://schemas.microsoft.com/office/drawing/2014/main" id="{8801689F-43F9-416B-8D9C-2CA7511D8662}"/>
              </a:ext>
            </a:extLst>
          </p:cNvPr>
          <p:cNvGraphicFramePr>
            <a:graphicFrameLocks noGrp="1"/>
          </p:cNvGraphicFramePr>
          <p:nvPr>
            <p:extLst>
              <p:ext uri="{D42A27DB-BD31-4B8C-83A1-F6EECF244321}">
                <p14:modId xmlns:p14="http://schemas.microsoft.com/office/powerpoint/2010/main" val="2187479305"/>
              </p:ext>
            </p:extLst>
          </p:nvPr>
        </p:nvGraphicFramePr>
        <p:xfrm>
          <a:off x="3897722" y="1462006"/>
          <a:ext cx="7924800" cy="5225005"/>
        </p:xfrm>
        <a:graphic>
          <a:graphicData uri="http://schemas.openxmlformats.org/drawingml/2006/table">
            <a:tbl>
              <a:tblPr firstRow="1" bandRow="1">
                <a:tableStyleId>{5940675A-B579-460E-94D1-54222C63F5DA}</a:tableStyleId>
              </a:tblPr>
              <a:tblGrid>
                <a:gridCol w="1286409">
                  <a:extLst>
                    <a:ext uri="{9D8B030D-6E8A-4147-A177-3AD203B41FA5}">
                      <a16:colId xmlns:a16="http://schemas.microsoft.com/office/drawing/2014/main" val="1343304774"/>
                    </a:ext>
                  </a:extLst>
                </a:gridCol>
                <a:gridCol w="2675991">
                  <a:extLst>
                    <a:ext uri="{9D8B030D-6E8A-4147-A177-3AD203B41FA5}">
                      <a16:colId xmlns:a16="http://schemas.microsoft.com/office/drawing/2014/main" val="915766410"/>
                    </a:ext>
                  </a:extLst>
                </a:gridCol>
                <a:gridCol w="1332816">
                  <a:extLst>
                    <a:ext uri="{9D8B030D-6E8A-4147-A177-3AD203B41FA5}">
                      <a16:colId xmlns:a16="http://schemas.microsoft.com/office/drawing/2014/main" val="372674949"/>
                    </a:ext>
                  </a:extLst>
                </a:gridCol>
                <a:gridCol w="2629584">
                  <a:extLst>
                    <a:ext uri="{9D8B030D-6E8A-4147-A177-3AD203B41FA5}">
                      <a16:colId xmlns:a16="http://schemas.microsoft.com/office/drawing/2014/main" val="3387744329"/>
                    </a:ext>
                  </a:extLst>
                </a:gridCol>
              </a:tblGrid>
              <a:tr h="856025">
                <a:tc>
                  <a:txBody>
                    <a:bodyPr/>
                    <a:lstStyle/>
                    <a:p>
                      <a:r>
                        <a:rPr lang="en-GB" sz="1400" dirty="0">
                          <a:solidFill>
                            <a:schemeClr val="bg1"/>
                          </a:solidFill>
                          <a:latin typeface="Segoe UI" panose="020B0502040204020203" pitchFamily="34" charset="0"/>
                          <a:cs typeface="Segoe UI" panose="020B0502040204020203" pitchFamily="34" charset="0"/>
                        </a:rPr>
                        <a:t>Word processing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Allows the user to create, edit, format, and print written documents.</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Database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Used for storing, manipulating, and managing data.</a:t>
                      </a:r>
                    </a:p>
                  </a:txBody>
                  <a:tcPr>
                    <a:solidFill>
                      <a:schemeClr val="bg1"/>
                    </a:solidFill>
                  </a:tcPr>
                </a:tc>
                <a:extLst>
                  <a:ext uri="{0D108BD9-81ED-4DB2-BD59-A6C34878D82A}">
                    <a16:rowId xmlns:a16="http://schemas.microsoft.com/office/drawing/2014/main" val="1426469102"/>
                  </a:ext>
                </a:extLst>
              </a:tr>
              <a:tr h="909311">
                <a:tc>
                  <a:txBody>
                    <a:bodyPr/>
                    <a:lstStyle/>
                    <a:p>
                      <a:r>
                        <a:rPr lang="en-GB" sz="1400" dirty="0">
                          <a:solidFill>
                            <a:schemeClr val="bg1"/>
                          </a:solidFill>
                          <a:latin typeface="Segoe UI" panose="020B0502040204020203" pitchFamily="34" charset="0"/>
                          <a:cs typeface="Segoe UI" panose="020B0502040204020203" pitchFamily="34" charset="0"/>
                        </a:rPr>
                        <a:t>Spreadsheet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Displays data in a grid format and allows the user to enter and manipulate data using formulas.</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Diary management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Used to manage emails, calendars and set up appointments.</a:t>
                      </a:r>
                    </a:p>
                  </a:txBody>
                  <a:tcPr>
                    <a:solidFill>
                      <a:schemeClr val="bg1"/>
                    </a:solidFill>
                  </a:tcPr>
                </a:tc>
                <a:extLst>
                  <a:ext uri="{0D108BD9-81ED-4DB2-BD59-A6C34878D82A}">
                    <a16:rowId xmlns:a16="http://schemas.microsoft.com/office/drawing/2014/main" val="2329570456"/>
                  </a:ext>
                </a:extLst>
              </a:tr>
              <a:tr h="856025">
                <a:tc>
                  <a:txBody>
                    <a:bodyPr/>
                    <a:lstStyle/>
                    <a:p>
                      <a:r>
                        <a:rPr lang="en-GB" sz="1400" dirty="0">
                          <a:solidFill>
                            <a:schemeClr val="bg1"/>
                          </a:solidFill>
                          <a:latin typeface="Segoe UI" panose="020B0502040204020203" pitchFamily="34" charset="0"/>
                          <a:cs typeface="Segoe UI" panose="020B0502040204020203" pitchFamily="34" charset="0"/>
                        </a:rPr>
                        <a:t>Presentation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Used to show information, normally in the form of a slide show.</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Graphics editing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Used to manipulate or enhance digital images.</a:t>
                      </a:r>
                    </a:p>
                    <a:p>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305004587"/>
                  </a:ext>
                </a:extLst>
              </a:tr>
              <a:tr h="856025">
                <a:tc>
                  <a:txBody>
                    <a:bodyPr/>
                    <a:lstStyle/>
                    <a:p>
                      <a:r>
                        <a:rPr lang="en-GB" sz="1400" dirty="0">
                          <a:solidFill>
                            <a:schemeClr val="bg1"/>
                          </a:solidFill>
                          <a:latin typeface="Segoe UI" panose="020B0502040204020203" pitchFamily="34" charset="0"/>
                          <a:cs typeface="Segoe UI" panose="020B0502040204020203" pitchFamily="34" charset="0"/>
                        </a:rPr>
                        <a:t>Desktop publishing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Designed for creating visual communications in print form. (e.g. posters)</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Audio editing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Allows editing and generating of audio data.</a:t>
                      </a:r>
                    </a:p>
                    <a:p>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3025623067"/>
                  </a:ext>
                </a:extLst>
              </a:tr>
              <a:tr h="856025">
                <a:tc>
                  <a:txBody>
                    <a:bodyPr/>
                    <a:lstStyle/>
                    <a:p>
                      <a:r>
                        <a:rPr lang="en-GB" sz="1400" dirty="0">
                          <a:solidFill>
                            <a:schemeClr val="bg1"/>
                          </a:solidFill>
                          <a:latin typeface="Segoe UI" panose="020B0502040204020203" pitchFamily="34" charset="0"/>
                          <a:cs typeface="Segoe UI" panose="020B0502040204020203" pitchFamily="34" charset="0"/>
                        </a:rPr>
                        <a:t>Video-editing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Involves putting together raw footage of various shots to create a sequence or scene.</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Web browser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Allows users to open and display web pages.</a:t>
                      </a:r>
                    </a:p>
                  </a:txBody>
                  <a:tcPr>
                    <a:solidFill>
                      <a:schemeClr val="bg1"/>
                    </a:solidFill>
                  </a:tcPr>
                </a:tc>
                <a:extLst>
                  <a:ext uri="{0D108BD9-81ED-4DB2-BD59-A6C34878D82A}">
                    <a16:rowId xmlns:a16="http://schemas.microsoft.com/office/drawing/2014/main" val="1449528517"/>
                  </a:ext>
                </a:extLst>
              </a:tr>
              <a:tr h="856025">
                <a:tc>
                  <a:txBody>
                    <a:bodyPr/>
                    <a:lstStyle/>
                    <a:p>
                      <a:r>
                        <a:rPr lang="en-GB" sz="1400" dirty="0">
                          <a:solidFill>
                            <a:schemeClr val="bg1"/>
                          </a:solidFill>
                          <a:latin typeface="Segoe UI" panose="020B0502040204020203" pitchFamily="34" charset="0"/>
                          <a:cs typeface="Segoe UI" panose="020B0502040204020203" pitchFamily="34" charset="0"/>
                        </a:rPr>
                        <a:t>Web-authoring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 type of desktop publishing tool that allows users to create websites.</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Animation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Allows for the creation of motion on a frame-by-frame basis.</a:t>
                      </a:r>
                    </a:p>
                  </a:txBody>
                  <a:tcPr>
                    <a:solidFill>
                      <a:schemeClr val="bg1"/>
                    </a:solidFill>
                  </a:tcPr>
                </a:tc>
                <a:extLst>
                  <a:ext uri="{0D108BD9-81ED-4DB2-BD59-A6C34878D82A}">
                    <a16:rowId xmlns:a16="http://schemas.microsoft.com/office/drawing/2014/main" val="1314330471"/>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699777851"/>
              </p:ext>
            </p:extLst>
          </p:nvPr>
        </p:nvGraphicFramePr>
        <p:xfrm>
          <a:off x="172278" y="2991404"/>
          <a:ext cx="3484304" cy="37387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85940">
                <a:tc>
                  <a:txBody>
                    <a:bodyPr/>
                    <a:lstStyle/>
                    <a:p>
                      <a:r>
                        <a:rPr lang="en-GB" sz="1600" b="0" dirty="0">
                          <a:latin typeface="Segoe UI" panose="020B0502040204020203" pitchFamily="34" charset="0"/>
                          <a:cs typeface="Segoe UI" panose="020B0502040204020203" pitchFamily="34" charset="0"/>
                        </a:rPr>
                        <a:t>Software used in the three phases:</a:t>
                      </a:r>
                    </a:p>
                  </a:txBody>
                  <a:tcPr/>
                </a:tc>
                <a:extLst>
                  <a:ext uri="{0D108BD9-81ED-4DB2-BD59-A6C34878D82A}">
                    <a16:rowId xmlns:a16="http://schemas.microsoft.com/office/drawing/2014/main" val="147841249"/>
                  </a:ext>
                </a:extLst>
              </a:tr>
              <a:tr h="1913177">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r>
                        <a:rPr lang="en-GB" sz="1400" b="0" dirty="0">
                          <a:latin typeface="Segoe UI" panose="020B0502040204020203" pitchFamily="34" charset="0"/>
                          <a:cs typeface="Segoe UI" panose="020B0502040204020203" pitchFamily="34" charset="0"/>
                        </a:rPr>
                        <a:t>*This list is not exhaustive</a:t>
                      </a:r>
                      <a:r>
                        <a:rPr lang="en-GB" sz="1600" b="0" dirty="0">
                          <a:latin typeface="Segoe UI" panose="020B0502040204020203" pitchFamily="34" charset="0"/>
                          <a:cs typeface="Segoe UI" panose="020B0502040204020203" pitchFamily="34" charset="0"/>
                        </a:rPr>
                        <a:t>. </a:t>
                      </a: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1367" y="3429000"/>
            <a:ext cx="3290215" cy="1020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Pre-production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Spreadsheet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endParaRPr lang="en-GB" sz="1600" dirty="0">
              <a:solidFill>
                <a:schemeClr val="tx1"/>
              </a:solidFill>
              <a:latin typeface="Tw Cen MT" panose="020B0602020104020603" pitchFamily="34" charset="0"/>
            </a:endParaRPr>
          </a:p>
        </p:txBody>
      </p:sp>
      <p:sp>
        <p:nvSpPr>
          <p:cNvPr id="26" name="Rectangle 25">
            <a:extLst>
              <a:ext uri="{FF2B5EF4-FFF2-40B4-BE49-F238E27FC236}">
                <a16:creationId xmlns:a16="http://schemas.microsoft.com/office/drawing/2014/main" id="{93623B75-9F65-4065-B20B-39E6D03298D9}"/>
              </a:ext>
            </a:extLst>
          </p:cNvPr>
          <p:cNvSpPr/>
          <p:nvPr/>
        </p:nvSpPr>
        <p:spPr>
          <a:xfrm>
            <a:off x="269322" y="4501135"/>
            <a:ext cx="3290215" cy="1020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Production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Web authoring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Animation software</a:t>
            </a:r>
            <a:endParaRPr lang="en-GB" sz="1600" dirty="0">
              <a:solidFill>
                <a:schemeClr val="tx1"/>
              </a:solidFill>
              <a:latin typeface="Tw Cen MT" panose="020B0602020104020603" pitchFamily="34" charset="0"/>
            </a:endParaRPr>
          </a:p>
        </p:txBody>
      </p:sp>
      <p:sp>
        <p:nvSpPr>
          <p:cNvPr id="27" name="Rectangle 26">
            <a:extLst>
              <a:ext uri="{FF2B5EF4-FFF2-40B4-BE49-F238E27FC236}">
                <a16:creationId xmlns:a16="http://schemas.microsoft.com/office/drawing/2014/main" id="{9791BC64-7443-4B89-815B-4AA057A00119}"/>
              </a:ext>
            </a:extLst>
          </p:cNvPr>
          <p:cNvSpPr/>
          <p:nvPr/>
        </p:nvSpPr>
        <p:spPr>
          <a:xfrm>
            <a:off x="261366" y="5616332"/>
            <a:ext cx="3290215" cy="810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Post-production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Audio editing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Video editing software</a:t>
            </a:r>
          </a:p>
        </p:txBody>
      </p:sp>
      <p:sp>
        <p:nvSpPr>
          <p:cNvPr id="2" name="Slide Number Placeholder 1">
            <a:extLst>
              <a:ext uri="{FF2B5EF4-FFF2-40B4-BE49-F238E27FC236}">
                <a16:creationId xmlns:a16="http://schemas.microsoft.com/office/drawing/2014/main" id="{43AB91E3-A2E4-407B-9E08-39C80F81BAAC}"/>
              </a:ext>
            </a:extLst>
          </p:cNvPr>
          <p:cNvSpPr>
            <a:spLocks noGrp="1"/>
          </p:cNvSpPr>
          <p:nvPr>
            <p:ph type="sldNum" sz="quarter" idx="12"/>
          </p:nvPr>
        </p:nvSpPr>
        <p:spPr/>
        <p:txBody>
          <a:bodyPr/>
          <a:lstStyle/>
          <a:p>
            <a:fld id="{B0F76C14-53B6-489F-9645-D8FC814A1C7B}" type="slidenum">
              <a:rPr lang="en-GB" smtClean="0"/>
              <a:t>21</a:t>
            </a:fld>
            <a:endParaRPr lang="en-GB"/>
          </a:p>
        </p:txBody>
      </p:sp>
    </p:spTree>
    <p:extLst>
      <p:ext uri="{BB962C8B-B14F-4D97-AF65-F5344CB8AC3E}">
        <p14:creationId xmlns:p14="http://schemas.microsoft.com/office/powerpoint/2010/main" val="36412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750908430"/>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CM11: Mind maps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720777323"/>
              </p:ext>
            </p:extLst>
          </p:nvPr>
        </p:nvGraphicFramePr>
        <p:xfrm>
          <a:off x="172278" y="562245"/>
          <a:ext cx="3484304" cy="26212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Mind Maps are used to organise thoughts into a more formalised structure by having a main idea which branches off into different ideas that link to the central theme. It’s a common pre-production document used in the first meeting because it’s a quick way to generate new ideas.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132739240"/>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584919506"/>
              </p:ext>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mind map</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3127387689"/>
              </p:ext>
            </p:extLst>
          </p:nvPr>
        </p:nvGraphicFramePr>
        <p:xfrm>
          <a:off x="172278" y="3206313"/>
          <a:ext cx="3484304" cy="3534069"/>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71774">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3162295">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9322" y="3691701"/>
            <a:ext cx="3290215" cy="1739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endParaRPr lang="en-GB" sz="1600" dirty="0">
              <a:solidFill>
                <a:schemeClr val="tx1"/>
              </a:solidFill>
              <a:latin typeface="Tw Cen MT" panose="020B0602020104020603" pitchFamily="34" charset="0"/>
            </a:endParaRPr>
          </a:p>
        </p:txBody>
      </p:sp>
      <p:pic>
        <p:nvPicPr>
          <p:cNvPr id="15" name="Picture 2" descr="File:Tennis-mindmap.png - Wikimedia Commons">
            <a:extLst>
              <a:ext uri="{FF2B5EF4-FFF2-40B4-BE49-F238E27FC236}">
                <a16:creationId xmlns:a16="http://schemas.microsoft.com/office/drawing/2014/main" id="{886E60E6-6E93-4F24-8423-4254D3B53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585" y="2126193"/>
            <a:ext cx="3695248" cy="260746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5BD33E3-6C5C-4E0F-B895-CE6B07337D41}"/>
              </a:ext>
            </a:extLst>
          </p:cNvPr>
          <p:cNvSpPr/>
          <p:nvPr/>
        </p:nvSpPr>
        <p:spPr>
          <a:xfrm>
            <a:off x="3860534" y="1501103"/>
            <a:ext cx="2151522" cy="10433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Central idea</a:t>
            </a:r>
          </a:p>
          <a:p>
            <a:r>
              <a:rPr lang="en-GB" sz="1400" dirty="0">
                <a:solidFill>
                  <a:schemeClr val="tx1"/>
                </a:solidFill>
                <a:latin typeface="Segoe UI" panose="020B0502040204020203" pitchFamily="34" charset="0"/>
                <a:cs typeface="Segoe UI" panose="020B0502040204020203" pitchFamily="34" charset="0"/>
              </a:rPr>
              <a:t>The central idea is what the project is about or what the theme is. </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4" y="2614400"/>
            <a:ext cx="2151522" cy="1565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Nodes</a:t>
            </a:r>
          </a:p>
          <a:p>
            <a:r>
              <a:rPr lang="en-GB" sz="1400" dirty="0">
                <a:solidFill>
                  <a:schemeClr val="tx1"/>
                </a:solidFill>
                <a:latin typeface="Segoe UI" panose="020B0502040204020203" pitchFamily="34" charset="0"/>
                <a:cs typeface="Segoe UI" panose="020B0502040204020203" pitchFamily="34" charset="0"/>
              </a:rPr>
              <a:t>Nodes are points connected to the central idea using branches which illustrated how the ideas are related to each other. </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76173" y="4249414"/>
            <a:ext cx="2151522" cy="12871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Sub-nodes</a:t>
            </a:r>
          </a:p>
          <a:p>
            <a:r>
              <a:rPr lang="en-GB" sz="1400" dirty="0">
                <a:solidFill>
                  <a:schemeClr val="tx1"/>
                </a:solidFill>
                <a:latin typeface="Segoe UI" panose="020B0502040204020203" pitchFamily="34" charset="0"/>
                <a:cs typeface="Segoe UI" panose="020B0502040204020203" pitchFamily="34" charset="0"/>
              </a:rPr>
              <a:t>These are connected to nodes to organise ideas more clearly and provide more detail.</a:t>
            </a:r>
          </a:p>
        </p:txBody>
      </p:sp>
      <p:sp>
        <p:nvSpPr>
          <p:cNvPr id="30" name="Rectangle 29">
            <a:extLst>
              <a:ext uri="{FF2B5EF4-FFF2-40B4-BE49-F238E27FC236}">
                <a16:creationId xmlns:a16="http://schemas.microsoft.com/office/drawing/2014/main" id="{5CC68542-71D4-48D4-B436-700928920950}"/>
              </a:ext>
            </a:extLst>
          </p:cNvPr>
          <p:cNvSpPr/>
          <p:nvPr/>
        </p:nvSpPr>
        <p:spPr>
          <a:xfrm>
            <a:off x="9998370" y="2022169"/>
            <a:ext cx="1804739" cy="10433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Keywords</a:t>
            </a:r>
            <a:r>
              <a:rPr lang="en-GB" sz="1600" u="sng" dirty="0">
                <a:solidFill>
                  <a:schemeClr val="tx1"/>
                </a:solidFill>
                <a:latin typeface="Segoe UI" panose="020B0502040204020203" pitchFamily="34" charset="0"/>
                <a:cs typeface="Segoe UI" panose="020B0502040204020203" pitchFamily="34" charset="0"/>
              </a:rPr>
              <a:t> </a:t>
            </a:r>
          </a:p>
          <a:p>
            <a:r>
              <a:rPr lang="en-GB" sz="1400" dirty="0">
                <a:solidFill>
                  <a:schemeClr val="tx1"/>
                </a:solidFill>
                <a:latin typeface="Segoe UI" panose="020B0502040204020203" pitchFamily="34" charset="0"/>
                <a:cs typeface="Segoe UI" panose="020B0502040204020203" pitchFamily="34" charset="0"/>
              </a:rPr>
              <a:t>Specific words may be used to help express the idea. </a:t>
            </a:r>
          </a:p>
        </p:txBody>
      </p:sp>
      <p:sp>
        <p:nvSpPr>
          <p:cNvPr id="32" name="Rectangle 31">
            <a:extLst>
              <a:ext uri="{FF2B5EF4-FFF2-40B4-BE49-F238E27FC236}">
                <a16:creationId xmlns:a16="http://schemas.microsoft.com/office/drawing/2014/main" id="{211BEAE6-E3D0-4B0E-9543-AD740A8E32D7}"/>
              </a:ext>
            </a:extLst>
          </p:cNvPr>
          <p:cNvSpPr/>
          <p:nvPr/>
        </p:nvSpPr>
        <p:spPr>
          <a:xfrm>
            <a:off x="9998369" y="3206313"/>
            <a:ext cx="1820239" cy="16283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Colours</a:t>
            </a:r>
          </a:p>
          <a:p>
            <a:r>
              <a:rPr lang="en-GB" sz="1400" dirty="0">
                <a:solidFill>
                  <a:schemeClr val="tx1"/>
                </a:solidFill>
                <a:latin typeface="Segoe UI" panose="020B0502040204020203" pitchFamily="34" charset="0"/>
                <a:cs typeface="Segoe UI" panose="020B0502040204020203" pitchFamily="34" charset="0"/>
              </a:rPr>
              <a:t>Colours can be used to differentiate between the ideas. Each node is in different colour in this example. </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ext uri="{D42A27DB-BD31-4B8C-83A1-F6EECF244321}">
                <p14:modId xmlns:p14="http://schemas.microsoft.com/office/powerpoint/2010/main" val="1110001376"/>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mind map?</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Creative director, Production manager, Illustrator, Graphics artist, Web designer, Director</a:t>
            </a:r>
          </a:p>
        </p:txBody>
      </p:sp>
      <p:sp>
        <p:nvSpPr>
          <p:cNvPr id="36" name="Rectangle 35">
            <a:extLst>
              <a:ext uri="{FF2B5EF4-FFF2-40B4-BE49-F238E27FC236}">
                <a16:creationId xmlns:a16="http://schemas.microsoft.com/office/drawing/2014/main" id="{64466AC0-D1B8-4D67-BC04-6EDEC9904D12}"/>
              </a:ext>
            </a:extLst>
          </p:cNvPr>
          <p:cNvSpPr/>
          <p:nvPr/>
        </p:nvSpPr>
        <p:spPr>
          <a:xfrm>
            <a:off x="272789" y="5541834"/>
            <a:ext cx="3290215" cy="8406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Mind map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p:txBody>
      </p:sp>
      <p:sp>
        <p:nvSpPr>
          <p:cNvPr id="2" name="Slide Number Placeholder 1">
            <a:extLst>
              <a:ext uri="{FF2B5EF4-FFF2-40B4-BE49-F238E27FC236}">
                <a16:creationId xmlns:a16="http://schemas.microsoft.com/office/drawing/2014/main" id="{397CD1C7-8962-44AD-8C16-0229BF01ABF4}"/>
              </a:ext>
            </a:extLst>
          </p:cNvPr>
          <p:cNvSpPr>
            <a:spLocks noGrp="1"/>
          </p:cNvSpPr>
          <p:nvPr>
            <p:ph type="sldNum" sz="quarter" idx="12"/>
          </p:nvPr>
        </p:nvSpPr>
        <p:spPr/>
        <p:txBody>
          <a:bodyPr/>
          <a:lstStyle/>
          <a:p>
            <a:fld id="{B0F76C14-53B6-489F-9645-D8FC814A1C7B}" type="slidenum">
              <a:rPr lang="en-GB" smtClean="0"/>
              <a:t>22</a:t>
            </a:fld>
            <a:endParaRPr lang="en-GB"/>
          </a:p>
        </p:txBody>
      </p:sp>
    </p:spTree>
    <p:extLst>
      <p:ext uri="{BB962C8B-B14F-4D97-AF65-F5344CB8AC3E}">
        <p14:creationId xmlns:p14="http://schemas.microsoft.com/office/powerpoint/2010/main" val="11523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357222188"/>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CM11: Moodboard</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251630632"/>
              </p:ext>
            </p:extLst>
          </p:nvPr>
        </p:nvGraphicFramePr>
        <p:xfrm>
          <a:off x="172278" y="562245"/>
          <a:ext cx="3484304" cy="16459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moodboard is a collection of sample materials which can be in paper or digital form. It’s a way of generating ideas/setting a theme for the product.</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mind map</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1686520422"/>
              </p:ext>
            </p:extLst>
          </p:nvPr>
        </p:nvGraphicFramePr>
        <p:xfrm>
          <a:off x="194997" y="2284272"/>
          <a:ext cx="3484304" cy="4483554"/>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87311">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4096243">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92041" y="2769659"/>
            <a:ext cx="3290215" cy="25475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Microphone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Headphones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Speakers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Headset</a:t>
            </a:r>
            <a:endParaRPr lang="en-GB" sz="1600" dirty="0">
              <a:solidFill>
                <a:schemeClr val="tx1"/>
              </a:solidFill>
              <a:latin typeface="Tw Cen MT" panose="020B0602020104020603" pitchFamily="34" charset="0"/>
            </a:endParaRPr>
          </a:p>
        </p:txBody>
      </p:sp>
      <p:sp>
        <p:nvSpPr>
          <p:cNvPr id="16" name="Rectangle 15">
            <a:extLst>
              <a:ext uri="{FF2B5EF4-FFF2-40B4-BE49-F238E27FC236}">
                <a16:creationId xmlns:a16="http://schemas.microsoft.com/office/drawing/2014/main" id="{85BD33E3-6C5C-4E0F-B895-CE6B07337D41}"/>
              </a:ext>
            </a:extLst>
          </p:cNvPr>
          <p:cNvSpPr/>
          <p:nvPr/>
        </p:nvSpPr>
        <p:spPr>
          <a:xfrm>
            <a:off x="3860534" y="1501102"/>
            <a:ext cx="2151522" cy="12167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Colours</a:t>
            </a:r>
          </a:p>
          <a:p>
            <a:r>
              <a:rPr lang="en-GB" sz="1400" dirty="0">
                <a:solidFill>
                  <a:schemeClr val="tx1"/>
                </a:solidFill>
                <a:latin typeface="Segoe UI" panose="020B0502040204020203" pitchFamily="34" charset="0"/>
                <a:cs typeface="Segoe UI" panose="020B0502040204020203" pitchFamily="34" charset="0"/>
              </a:rPr>
              <a:t>This can be represented with the inclusion of a colour swatch or colour palette. </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4" y="2820605"/>
            <a:ext cx="2151522" cy="12167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Fabrics</a:t>
            </a:r>
          </a:p>
          <a:p>
            <a:r>
              <a:rPr lang="en-GB" sz="1400" dirty="0">
                <a:solidFill>
                  <a:schemeClr val="tx1"/>
                </a:solidFill>
                <a:latin typeface="Segoe UI" panose="020B0502040204020203" pitchFamily="34" charset="0"/>
                <a:cs typeface="Segoe UI" panose="020B0502040204020203" pitchFamily="34" charset="0"/>
              </a:rPr>
              <a:t>A physical moodboard may include actual cut-outs of material that are stuck to the paper. </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76173" y="4249414"/>
            <a:ext cx="2151522" cy="12871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Multimedia assets</a:t>
            </a:r>
          </a:p>
          <a:p>
            <a:r>
              <a:rPr lang="en-GB" sz="1400" dirty="0">
                <a:solidFill>
                  <a:schemeClr val="tx1"/>
                </a:solidFill>
                <a:latin typeface="Segoe UI" panose="020B0502040204020203" pitchFamily="34" charset="0"/>
                <a:cs typeface="Segoe UI" panose="020B0502040204020203" pitchFamily="34" charset="0"/>
              </a:rPr>
              <a:t>A digital moodboard may use videos, audio and animation to express an idea. </a:t>
            </a:r>
          </a:p>
        </p:txBody>
      </p:sp>
      <p:sp>
        <p:nvSpPr>
          <p:cNvPr id="30" name="Rectangle 29">
            <a:extLst>
              <a:ext uri="{FF2B5EF4-FFF2-40B4-BE49-F238E27FC236}">
                <a16:creationId xmlns:a16="http://schemas.microsoft.com/office/drawing/2014/main" id="{5CC68542-71D4-48D4-B436-700928920950}"/>
              </a:ext>
            </a:extLst>
          </p:cNvPr>
          <p:cNvSpPr/>
          <p:nvPr/>
        </p:nvSpPr>
        <p:spPr>
          <a:xfrm>
            <a:off x="9995588" y="1501102"/>
            <a:ext cx="1804739" cy="1860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Images</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Images are a key feature of a moodboard because of the visual representation it provides for the idea.</a:t>
            </a:r>
          </a:p>
        </p:txBody>
      </p:sp>
      <p:sp>
        <p:nvSpPr>
          <p:cNvPr id="32" name="Rectangle 31">
            <a:extLst>
              <a:ext uri="{FF2B5EF4-FFF2-40B4-BE49-F238E27FC236}">
                <a16:creationId xmlns:a16="http://schemas.microsoft.com/office/drawing/2014/main" id="{211BEAE6-E3D0-4B0E-9543-AD740A8E32D7}"/>
              </a:ext>
            </a:extLst>
          </p:cNvPr>
          <p:cNvSpPr/>
          <p:nvPr/>
        </p:nvSpPr>
        <p:spPr>
          <a:xfrm>
            <a:off x="9980088" y="3446707"/>
            <a:ext cx="1820239" cy="2252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Text</a:t>
            </a:r>
          </a:p>
          <a:p>
            <a:r>
              <a:rPr lang="en-GB" sz="1400" dirty="0">
                <a:solidFill>
                  <a:schemeClr val="tx1"/>
                </a:solidFill>
                <a:latin typeface="Segoe UI" panose="020B0502040204020203" pitchFamily="34" charset="0"/>
                <a:cs typeface="Segoe UI" panose="020B0502040204020203" pitchFamily="34" charset="0"/>
              </a:rPr>
              <a:t>Text may be used in the form of keywords that represent the theme or to provide information typography and colour schemes that could be used.</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mind map?</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Creative director, Production manager, Illustrator, Graphics artist, Web designer, Director</a:t>
            </a:r>
          </a:p>
        </p:txBody>
      </p:sp>
      <p:sp>
        <p:nvSpPr>
          <p:cNvPr id="36" name="Rectangle 35">
            <a:extLst>
              <a:ext uri="{FF2B5EF4-FFF2-40B4-BE49-F238E27FC236}">
                <a16:creationId xmlns:a16="http://schemas.microsoft.com/office/drawing/2014/main" id="{64466AC0-D1B8-4D67-BC04-6EDEC9904D12}"/>
              </a:ext>
            </a:extLst>
          </p:cNvPr>
          <p:cNvSpPr/>
          <p:nvPr/>
        </p:nvSpPr>
        <p:spPr>
          <a:xfrm>
            <a:off x="292041" y="5397991"/>
            <a:ext cx="3290215" cy="12890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Video editing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Presentation software</a:t>
            </a:r>
          </a:p>
        </p:txBody>
      </p:sp>
      <p:pic>
        <p:nvPicPr>
          <p:cNvPr id="21" name="Picture 20">
            <a:extLst>
              <a:ext uri="{FF2B5EF4-FFF2-40B4-BE49-F238E27FC236}">
                <a16:creationId xmlns:a16="http://schemas.microsoft.com/office/drawing/2014/main" id="{E70896D7-E039-4179-A218-BE3CB33AB158}"/>
              </a:ext>
            </a:extLst>
          </p:cNvPr>
          <p:cNvPicPr>
            <a:picLocks noChangeAspect="1"/>
          </p:cNvPicPr>
          <p:nvPr/>
        </p:nvPicPr>
        <p:blipFill>
          <a:blip r:embed="rId3"/>
          <a:stretch>
            <a:fillRect/>
          </a:stretch>
        </p:blipFill>
        <p:spPr>
          <a:xfrm>
            <a:off x="6138006" y="2231702"/>
            <a:ext cx="3773196" cy="2442996"/>
          </a:xfrm>
          <a:prstGeom prst="rect">
            <a:avLst/>
          </a:prstGeom>
          <a:ln>
            <a:solidFill>
              <a:schemeClr val="tx1"/>
            </a:solidFill>
          </a:ln>
        </p:spPr>
      </p:pic>
      <p:sp>
        <p:nvSpPr>
          <p:cNvPr id="2" name="Slide Number Placeholder 1">
            <a:extLst>
              <a:ext uri="{FF2B5EF4-FFF2-40B4-BE49-F238E27FC236}">
                <a16:creationId xmlns:a16="http://schemas.microsoft.com/office/drawing/2014/main" id="{97B9B401-CCD8-43B9-A5B8-5B6ED30650EE}"/>
              </a:ext>
            </a:extLst>
          </p:cNvPr>
          <p:cNvSpPr>
            <a:spLocks noGrp="1"/>
          </p:cNvSpPr>
          <p:nvPr>
            <p:ph type="sldNum" sz="quarter" idx="12"/>
          </p:nvPr>
        </p:nvSpPr>
        <p:spPr/>
        <p:txBody>
          <a:bodyPr/>
          <a:lstStyle/>
          <a:p>
            <a:fld id="{B0F76C14-53B6-489F-9645-D8FC814A1C7B}" type="slidenum">
              <a:rPr lang="en-GB" smtClean="0"/>
              <a:t>23</a:t>
            </a:fld>
            <a:endParaRPr lang="en-GB"/>
          </a:p>
        </p:txBody>
      </p:sp>
    </p:spTree>
    <p:extLst>
      <p:ext uri="{BB962C8B-B14F-4D97-AF65-F5344CB8AC3E}">
        <p14:creationId xmlns:p14="http://schemas.microsoft.com/office/powerpoint/2010/main" val="64453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768740217"/>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CM12: Visualisation diagram</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972478789"/>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draft version to plan out a product in a visual way. It can be used to show the client what the final product could look like. This can be a good opportunity for the client to provide useful feedback to the designer.</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97553361"/>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990719758"/>
              </p:ext>
            </p:extLst>
          </p:nvPr>
        </p:nvGraphicFramePr>
        <p:xfrm>
          <a:off x="3789612" y="980079"/>
          <a:ext cx="8141020" cy="581362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visualisation diagram</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443801811"/>
              </p:ext>
            </p:extLst>
          </p:nvPr>
        </p:nvGraphicFramePr>
        <p:xfrm>
          <a:off x="156808" y="2736999"/>
          <a:ext cx="3484304" cy="4039502"/>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81902">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3219294">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39230" y="3201473"/>
            <a:ext cx="3290215" cy="1648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3" y="1440875"/>
            <a:ext cx="2678807" cy="1399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Title</a:t>
            </a:r>
          </a:p>
          <a:p>
            <a:r>
              <a:rPr lang="en-GB" sz="1400" dirty="0">
                <a:solidFill>
                  <a:schemeClr val="tx1"/>
                </a:solidFill>
                <a:latin typeface="Segoe UI" panose="020B0502040204020203" pitchFamily="34" charset="0"/>
                <a:cs typeface="Segoe UI" panose="020B0502040204020203" pitchFamily="34" charset="0"/>
              </a:rPr>
              <a:t>This is because it tells you what the graphic is about. In this example, the title has been used to promote a festival, it’s name and when it takes place.</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2" y="2885492"/>
            <a:ext cx="2678807" cy="16876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Font</a:t>
            </a:r>
          </a:p>
          <a:p>
            <a:r>
              <a:rPr lang="en-GB" sz="1400" dirty="0">
                <a:solidFill>
                  <a:schemeClr val="tx1"/>
                </a:solidFill>
                <a:latin typeface="Segoe UI" panose="020B0502040204020203" pitchFamily="34" charset="0"/>
                <a:cs typeface="Segoe UI" panose="020B0502040204020203" pitchFamily="34" charset="0"/>
              </a:rPr>
              <a:t>This is refers to typography choice such as font colour, size and style. This is helpful as it can help to determine to sizes of headings, sub-headings and the main body of text. </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61501" y="4664686"/>
            <a:ext cx="2677838" cy="985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Text</a:t>
            </a:r>
          </a:p>
          <a:p>
            <a:r>
              <a:rPr lang="en-GB" sz="1400" dirty="0">
                <a:solidFill>
                  <a:schemeClr val="tx1"/>
                </a:solidFill>
                <a:latin typeface="Segoe UI" panose="020B0502040204020203" pitchFamily="34" charset="0"/>
                <a:cs typeface="Segoe UI" panose="020B0502040204020203" pitchFamily="34" charset="0"/>
              </a:rPr>
              <a:t>This is refers to information that needs to be on the graphic. </a:t>
            </a:r>
          </a:p>
        </p:txBody>
      </p:sp>
      <p:sp>
        <p:nvSpPr>
          <p:cNvPr id="30" name="Rectangle 29">
            <a:extLst>
              <a:ext uri="{FF2B5EF4-FFF2-40B4-BE49-F238E27FC236}">
                <a16:creationId xmlns:a16="http://schemas.microsoft.com/office/drawing/2014/main" id="{5CC68542-71D4-48D4-B436-700928920950}"/>
              </a:ext>
            </a:extLst>
          </p:cNvPr>
          <p:cNvSpPr/>
          <p:nvPr/>
        </p:nvSpPr>
        <p:spPr>
          <a:xfrm>
            <a:off x="3860532" y="5708990"/>
            <a:ext cx="2659058" cy="10320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Logo</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The most recognisable part which should be easily visible to the viewer.</a:t>
            </a:r>
          </a:p>
        </p:txBody>
      </p:sp>
      <p:sp>
        <p:nvSpPr>
          <p:cNvPr id="32" name="Rectangle 31">
            <a:extLst>
              <a:ext uri="{FF2B5EF4-FFF2-40B4-BE49-F238E27FC236}">
                <a16:creationId xmlns:a16="http://schemas.microsoft.com/office/drawing/2014/main" id="{211BEAE6-E3D0-4B0E-9543-AD740A8E32D7}"/>
              </a:ext>
            </a:extLst>
          </p:cNvPr>
          <p:cNvSpPr/>
          <p:nvPr/>
        </p:nvSpPr>
        <p:spPr>
          <a:xfrm>
            <a:off x="9695384" y="1440875"/>
            <a:ext cx="2085169" cy="2252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Images</a:t>
            </a:r>
          </a:p>
          <a:p>
            <a:r>
              <a:rPr lang="en-GB" sz="1400" dirty="0">
                <a:solidFill>
                  <a:schemeClr val="tx1"/>
                </a:solidFill>
                <a:latin typeface="Segoe UI" panose="020B0502040204020203" pitchFamily="34" charset="0"/>
                <a:cs typeface="Segoe UI" panose="020B0502040204020203" pitchFamily="34" charset="0"/>
              </a:rPr>
              <a:t>This provides a more visual representation of what the product will look. Using clear images make it easier for the graphics designer to understand what assets need to be added.</a:t>
            </a:r>
          </a:p>
        </p:txBody>
      </p:sp>
      <p:sp>
        <p:nvSpPr>
          <p:cNvPr id="36" name="Rectangle 35">
            <a:extLst>
              <a:ext uri="{FF2B5EF4-FFF2-40B4-BE49-F238E27FC236}">
                <a16:creationId xmlns:a16="http://schemas.microsoft.com/office/drawing/2014/main" id="{64466AC0-D1B8-4D67-BC04-6EDEC9904D12}"/>
              </a:ext>
            </a:extLst>
          </p:cNvPr>
          <p:cNvSpPr/>
          <p:nvPr/>
        </p:nvSpPr>
        <p:spPr>
          <a:xfrm>
            <a:off x="253852" y="4890840"/>
            <a:ext cx="3290215" cy="7590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software</a:t>
            </a:r>
          </a:p>
        </p:txBody>
      </p:sp>
      <p:pic>
        <p:nvPicPr>
          <p:cNvPr id="24" name="Picture 23">
            <a:extLst>
              <a:ext uri="{FF2B5EF4-FFF2-40B4-BE49-F238E27FC236}">
                <a16:creationId xmlns:a16="http://schemas.microsoft.com/office/drawing/2014/main" id="{A26E7AA6-6258-48CD-87C0-95D7558BF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372" y="1456025"/>
            <a:ext cx="2894286" cy="4105658"/>
          </a:xfrm>
          <a:prstGeom prst="rect">
            <a:avLst/>
          </a:prstGeom>
        </p:spPr>
      </p:pic>
      <p:sp>
        <p:nvSpPr>
          <p:cNvPr id="25" name="Rectangle 24">
            <a:extLst>
              <a:ext uri="{FF2B5EF4-FFF2-40B4-BE49-F238E27FC236}">
                <a16:creationId xmlns:a16="http://schemas.microsoft.com/office/drawing/2014/main" id="{58C451BA-08D8-452F-A957-1A10C9D0A99F}"/>
              </a:ext>
            </a:extLst>
          </p:cNvPr>
          <p:cNvSpPr/>
          <p:nvPr/>
        </p:nvSpPr>
        <p:spPr>
          <a:xfrm>
            <a:off x="9715158" y="3764356"/>
            <a:ext cx="2085169" cy="2976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Annotation</a:t>
            </a:r>
          </a:p>
          <a:p>
            <a:r>
              <a:rPr lang="en-GB" sz="1400" dirty="0">
                <a:solidFill>
                  <a:schemeClr val="tx1"/>
                </a:solidFill>
                <a:latin typeface="Segoe UI" panose="020B0502040204020203" pitchFamily="34" charset="0"/>
                <a:cs typeface="Segoe UI" panose="020B0502040204020203" pitchFamily="34" charset="0"/>
              </a:rPr>
              <a:t>Another term used for labelling and this is important when doing a sketch design because it’s not always easy to provide a complete visual representation of the final product. The more annotation, the more information the graphics has to work with.</a:t>
            </a:r>
          </a:p>
        </p:txBody>
      </p:sp>
      <p:sp>
        <p:nvSpPr>
          <p:cNvPr id="26" name="Rectangle 25">
            <a:extLst>
              <a:ext uri="{FF2B5EF4-FFF2-40B4-BE49-F238E27FC236}">
                <a16:creationId xmlns:a16="http://schemas.microsoft.com/office/drawing/2014/main" id="{EAE86BC3-30A7-4034-8B16-7F4258E20408}"/>
              </a:ext>
            </a:extLst>
          </p:cNvPr>
          <p:cNvSpPr/>
          <p:nvPr/>
        </p:nvSpPr>
        <p:spPr>
          <a:xfrm>
            <a:off x="6667705" y="5614382"/>
            <a:ext cx="2914422" cy="1126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Colour</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This is important because if it’s left out then the graphics designer may not known what the colour scheme will be.</a:t>
            </a:r>
          </a:p>
        </p:txBody>
      </p:sp>
      <p:sp>
        <p:nvSpPr>
          <p:cNvPr id="27" name="Rectangle 26">
            <a:extLst>
              <a:ext uri="{FF2B5EF4-FFF2-40B4-BE49-F238E27FC236}">
                <a16:creationId xmlns:a16="http://schemas.microsoft.com/office/drawing/2014/main" id="{82320B95-4672-4FFF-B5A3-36797E04F5FB}"/>
              </a:ext>
            </a:extLst>
          </p:cNvPr>
          <p:cNvSpPr/>
          <p:nvPr/>
        </p:nvSpPr>
        <p:spPr>
          <a:xfrm>
            <a:off x="253851" y="5688766"/>
            <a:ext cx="3290215" cy="1016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People:</a:t>
            </a:r>
          </a:p>
          <a:p>
            <a:r>
              <a:rPr lang="en-GB" sz="1400" dirty="0">
                <a:solidFill>
                  <a:schemeClr val="tx1"/>
                </a:solidFill>
                <a:latin typeface="Segoe UI" panose="020B0502040204020203" pitchFamily="34" charset="0"/>
                <a:cs typeface="Segoe UI" panose="020B0502040204020203" pitchFamily="34" charset="0"/>
              </a:rPr>
              <a:t>Illustrator, Graphics artist, Graphics designer, Content creator, Copywriter and Photographer</a:t>
            </a:r>
          </a:p>
        </p:txBody>
      </p:sp>
      <p:sp>
        <p:nvSpPr>
          <p:cNvPr id="2" name="Slide Number Placeholder 1">
            <a:extLst>
              <a:ext uri="{FF2B5EF4-FFF2-40B4-BE49-F238E27FC236}">
                <a16:creationId xmlns:a16="http://schemas.microsoft.com/office/drawing/2014/main" id="{6DD2C3A6-813F-4A6B-8045-7B9E4C173FD6}"/>
              </a:ext>
            </a:extLst>
          </p:cNvPr>
          <p:cNvSpPr>
            <a:spLocks noGrp="1"/>
          </p:cNvSpPr>
          <p:nvPr>
            <p:ph type="sldNum" sz="quarter" idx="12"/>
          </p:nvPr>
        </p:nvSpPr>
        <p:spPr/>
        <p:txBody>
          <a:bodyPr/>
          <a:lstStyle/>
          <a:p>
            <a:fld id="{B0F76C14-53B6-489F-9645-D8FC814A1C7B}" type="slidenum">
              <a:rPr lang="en-GB" smtClean="0"/>
              <a:t>24</a:t>
            </a:fld>
            <a:endParaRPr lang="en-GB"/>
          </a:p>
        </p:txBody>
      </p:sp>
    </p:spTree>
    <p:extLst>
      <p:ext uri="{BB962C8B-B14F-4D97-AF65-F5344CB8AC3E}">
        <p14:creationId xmlns:p14="http://schemas.microsoft.com/office/powerpoint/2010/main" val="199094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361815880"/>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CM13: Storyboard</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244851227"/>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timeline that is designed to illustrate a sequence of events for content that requires movement. It allows changes to be seen over time, narrative to be included, storylines to be developed through dialogue and allows the ideas to be planned and linked together.</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967735100"/>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073086377"/>
              </p:ext>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storyboard</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1841318462"/>
              </p:ext>
            </p:extLst>
          </p:nvPr>
        </p:nvGraphicFramePr>
        <p:xfrm>
          <a:off x="172277" y="2965181"/>
          <a:ext cx="3484304" cy="380988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28040">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3474605">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92041" y="3315595"/>
            <a:ext cx="3290215" cy="2271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Microphone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Headphones/Headset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Speakers</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4" y="1394506"/>
            <a:ext cx="2151522" cy="937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Scene content</a:t>
            </a:r>
          </a:p>
          <a:p>
            <a:r>
              <a:rPr lang="en-GB" sz="1400" dirty="0">
                <a:solidFill>
                  <a:schemeClr val="tx1"/>
                </a:solidFill>
                <a:latin typeface="Segoe UI" panose="020B0502040204020203" pitchFamily="34" charset="0"/>
                <a:cs typeface="Segoe UI" panose="020B0502040204020203" pitchFamily="34" charset="0"/>
              </a:rPr>
              <a:t>This can be inferred from the drawings found in each panel.</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4" y="2382605"/>
            <a:ext cx="2151522" cy="7272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Timings</a:t>
            </a:r>
          </a:p>
          <a:p>
            <a:r>
              <a:rPr lang="en-GB" sz="1400" dirty="0">
                <a:solidFill>
                  <a:schemeClr val="tx1"/>
                </a:solidFill>
                <a:latin typeface="Segoe UI" panose="020B0502040204020203" pitchFamily="34" charset="0"/>
                <a:cs typeface="Segoe UI" panose="020B0502040204020203" pitchFamily="34" charset="0"/>
              </a:rPr>
              <a:t>How long each scene will last.</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60534" y="3179830"/>
            <a:ext cx="2151522" cy="18646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Scene numbers</a:t>
            </a:r>
          </a:p>
          <a:p>
            <a:r>
              <a:rPr lang="en-GB" sz="1400" dirty="0">
                <a:solidFill>
                  <a:schemeClr val="tx1"/>
                </a:solidFill>
                <a:latin typeface="Segoe UI" panose="020B0502040204020203" pitchFamily="34" charset="0"/>
                <a:cs typeface="Segoe UI" panose="020B0502040204020203" pitchFamily="34" charset="0"/>
              </a:rPr>
              <a:t>Each panel will have clearly defined scene number which makes it easier to film these in isolation and use editing techniques to put them together.</a:t>
            </a:r>
          </a:p>
        </p:txBody>
      </p:sp>
      <p:sp>
        <p:nvSpPr>
          <p:cNvPr id="30" name="Rectangle 29">
            <a:extLst>
              <a:ext uri="{FF2B5EF4-FFF2-40B4-BE49-F238E27FC236}">
                <a16:creationId xmlns:a16="http://schemas.microsoft.com/office/drawing/2014/main" id="{5CC68542-71D4-48D4-B436-700928920950}"/>
              </a:ext>
            </a:extLst>
          </p:cNvPr>
          <p:cNvSpPr/>
          <p:nvPr/>
        </p:nvSpPr>
        <p:spPr>
          <a:xfrm>
            <a:off x="9983056" y="1394506"/>
            <a:ext cx="1804739" cy="1860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Camera</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This can be used to identify camera shots, movements and angles. It can also identify camera type such as a virtual camera.</a:t>
            </a:r>
          </a:p>
        </p:txBody>
      </p:sp>
      <p:sp>
        <p:nvSpPr>
          <p:cNvPr id="32" name="Rectangle 31">
            <a:extLst>
              <a:ext uri="{FF2B5EF4-FFF2-40B4-BE49-F238E27FC236}">
                <a16:creationId xmlns:a16="http://schemas.microsoft.com/office/drawing/2014/main" id="{211BEAE6-E3D0-4B0E-9543-AD740A8E32D7}"/>
              </a:ext>
            </a:extLst>
          </p:cNvPr>
          <p:cNvSpPr/>
          <p:nvPr/>
        </p:nvSpPr>
        <p:spPr>
          <a:xfrm>
            <a:off x="9980088" y="3360079"/>
            <a:ext cx="1820239" cy="13088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Sound</a:t>
            </a:r>
          </a:p>
          <a:p>
            <a:r>
              <a:rPr lang="en-GB" sz="1400" dirty="0">
                <a:solidFill>
                  <a:schemeClr val="tx1"/>
                </a:solidFill>
                <a:latin typeface="Segoe UI" panose="020B0502040204020203" pitchFamily="34" charset="0"/>
                <a:cs typeface="Segoe UI" panose="020B0502040204020203" pitchFamily="34" charset="0"/>
              </a:rPr>
              <a:t>Background music, dialogue or sound effects could be expressed</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ext uri="{D42A27DB-BD31-4B8C-83A1-F6EECF244321}">
                <p14:modId xmlns:p14="http://schemas.microsoft.com/office/powerpoint/2010/main" val="1694714842"/>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storyboard?</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Creative director, Camera operator, Audio technician, Illustrator, Graphics artist, Director</a:t>
            </a:r>
          </a:p>
        </p:txBody>
      </p:sp>
      <p:sp>
        <p:nvSpPr>
          <p:cNvPr id="36" name="Rectangle 35">
            <a:extLst>
              <a:ext uri="{FF2B5EF4-FFF2-40B4-BE49-F238E27FC236}">
                <a16:creationId xmlns:a16="http://schemas.microsoft.com/office/drawing/2014/main" id="{64466AC0-D1B8-4D67-BC04-6EDEC9904D12}"/>
              </a:ext>
            </a:extLst>
          </p:cNvPr>
          <p:cNvSpPr/>
          <p:nvPr/>
        </p:nvSpPr>
        <p:spPr>
          <a:xfrm>
            <a:off x="292041" y="5670950"/>
            <a:ext cx="3290215" cy="1016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Video editing software</a:t>
            </a:r>
          </a:p>
        </p:txBody>
      </p:sp>
      <p:pic>
        <p:nvPicPr>
          <p:cNvPr id="24" name="Picture 23">
            <a:extLst>
              <a:ext uri="{FF2B5EF4-FFF2-40B4-BE49-F238E27FC236}">
                <a16:creationId xmlns:a16="http://schemas.microsoft.com/office/drawing/2014/main" id="{C978389D-6B21-4005-A3B5-5535475CC03C}"/>
              </a:ext>
            </a:extLst>
          </p:cNvPr>
          <p:cNvPicPr>
            <a:picLocks noChangeAspect="1"/>
          </p:cNvPicPr>
          <p:nvPr/>
        </p:nvPicPr>
        <p:blipFill>
          <a:blip r:embed="rId3"/>
          <a:stretch>
            <a:fillRect/>
          </a:stretch>
        </p:blipFill>
        <p:spPr>
          <a:xfrm>
            <a:off x="6101735" y="1385205"/>
            <a:ext cx="3823198" cy="2958199"/>
          </a:xfrm>
          <a:prstGeom prst="rect">
            <a:avLst/>
          </a:prstGeom>
        </p:spPr>
      </p:pic>
      <p:sp>
        <p:nvSpPr>
          <p:cNvPr id="25" name="Rectangle 24">
            <a:extLst>
              <a:ext uri="{FF2B5EF4-FFF2-40B4-BE49-F238E27FC236}">
                <a16:creationId xmlns:a16="http://schemas.microsoft.com/office/drawing/2014/main" id="{24C21C1E-6085-4110-B904-1A6ACFBD54FC}"/>
              </a:ext>
            </a:extLst>
          </p:cNvPr>
          <p:cNvSpPr/>
          <p:nvPr/>
        </p:nvSpPr>
        <p:spPr>
          <a:xfrm>
            <a:off x="9970525" y="4773816"/>
            <a:ext cx="1829802" cy="977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Lighting</a:t>
            </a:r>
          </a:p>
          <a:p>
            <a:r>
              <a:rPr lang="en-GB" sz="1400" dirty="0">
                <a:solidFill>
                  <a:schemeClr val="tx1"/>
                </a:solidFill>
                <a:latin typeface="Segoe UI" panose="020B0502040204020203" pitchFamily="34" charset="0"/>
                <a:cs typeface="Segoe UI" panose="020B0502040204020203" pitchFamily="34" charset="0"/>
              </a:rPr>
              <a:t>Specify use of lighting techniques in scenes.</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D4D92376-F68F-43B6-BD68-DBDB22A0C805}"/>
              </a:ext>
            </a:extLst>
          </p:cNvPr>
          <p:cNvSpPr/>
          <p:nvPr/>
        </p:nvSpPr>
        <p:spPr>
          <a:xfrm>
            <a:off x="3852286" y="5217788"/>
            <a:ext cx="6066911" cy="553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Location</a:t>
            </a:r>
          </a:p>
          <a:p>
            <a:r>
              <a:rPr lang="en-GB" sz="1400" dirty="0">
                <a:solidFill>
                  <a:schemeClr val="tx1"/>
                </a:solidFill>
                <a:latin typeface="Segoe UI" panose="020B0502040204020203" pitchFamily="34" charset="0"/>
                <a:cs typeface="Segoe UI" panose="020B0502040204020203" pitchFamily="34" charset="0"/>
              </a:rPr>
              <a:t>The scene is filmed outside (EXT) or inside (INT)</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6A6F9F6D-37D5-40EC-AB38-4A2E1BA0CD6E}"/>
              </a:ext>
            </a:extLst>
          </p:cNvPr>
          <p:cNvSpPr/>
          <p:nvPr/>
        </p:nvSpPr>
        <p:spPr>
          <a:xfrm>
            <a:off x="6096000" y="4428205"/>
            <a:ext cx="3823198" cy="7333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Order of panels</a:t>
            </a:r>
          </a:p>
          <a:p>
            <a:r>
              <a:rPr lang="en-GB" sz="1400" dirty="0">
                <a:solidFill>
                  <a:schemeClr val="tx1"/>
                </a:solidFill>
                <a:latin typeface="Segoe UI" panose="020B0502040204020203" pitchFamily="34" charset="0"/>
                <a:cs typeface="Segoe UI" panose="020B0502040204020203" pitchFamily="34" charset="0"/>
              </a:rPr>
              <a:t>The storyboard should follow a logical structure to make it easier to put together.</a:t>
            </a:r>
          </a:p>
        </p:txBody>
      </p:sp>
      <p:sp>
        <p:nvSpPr>
          <p:cNvPr id="2" name="Slide Number Placeholder 1">
            <a:extLst>
              <a:ext uri="{FF2B5EF4-FFF2-40B4-BE49-F238E27FC236}">
                <a16:creationId xmlns:a16="http://schemas.microsoft.com/office/drawing/2014/main" id="{26180EE2-4F68-41B9-90FB-9CF5724FDAF5}"/>
              </a:ext>
            </a:extLst>
          </p:cNvPr>
          <p:cNvSpPr>
            <a:spLocks noGrp="1"/>
          </p:cNvSpPr>
          <p:nvPr>
            <p:ph type="sldNum" sz="quarter" idx="12"/>
          </p:nvPr>
        </p:nvSpPr>
        <p:spPr/>
        <p:txBody>
          <a:bodyPr/>
          <a:lstStyle/>
          <a:p>
            <a:fld id="{B0F76C14-53B6-489F-9645-D8FC814A1C7B}" type="slidenum">
              <a:rPr lang="en-GB" smtClean="0"/>
              <a:t>25</a:t>
            </a:fld>
            <a:endParaRPr lang="en-GB"/>
          </a:p>
        </p:txBody>
      </p:sp>
    </p:spTree>
    <p:extLst>
      <p:ext uri="{BB962C8B-B14F-4D97-AF65-F5344CB8AC3E}">
        <p14:creationId xmlns:p14="http://schemas.microsoft.com/office/powerpoint/2010/main" val="42498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805115327"/>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CM13: Script</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359478371"/>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script is a pre-production document that is used as part of a narrative for an audio-visual product. It provides lines for the characters so they know what to say and provides direction for the camera crew to know what will be used within each scene.</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1119222309"/>
              </p:ext>
            </p:extLst>
          </p:nvPr>
        </p:nvGraphicFramePr>
        <p:xfrm>
          <a:off x="3774142" y="96380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script</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353201273"/>
              </p:ext>
            </p:extLst>
          </p:nvPr>
        </p:nvGraphicFramePr>
        <p:xfrm>
          <a:off x="156808" y="3002059"/>
          <a:ext cx="3484304" cy="32122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0">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2876940">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6838" y="3467426"/>
            <a:ext cx="3290215" cy="1648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3" y="1440875"/>
            <a:ext cx="2678807" cy="752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Location</a:t>
            </a:r>
          </a:p>
          <a:p>
            <a:r>
              <a:rPr lang="en-GB" sz="1400" dirty="0">
                <a:solidFill>
                  <a:schemeClr val="tx1"/>
                </a:solidFill>
                <a:latin typeface="Segoe UI" panose="020B0502040204020203" pitchFamily="34" charset="0"/>
                <a:cs typeface="Segoe UI" panose="020B0502040204020203" pitchFamily="34" charset="0"/>
              </a:rPr>
              <a:t>The scene is filmed outside (EXT) or inside (INT)</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2" y="2252423"/>
            <a:ext cx="2678807" cy="1383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Camera</a:t>
            </a:r>
          </a:p>
          <a:p>
            <a:r>
              <a:rPr lang="en-GB" sz="1400" dirty="0">
                <a:solidFill>
                  <a:schemeClr val="tx1"/>
                </a:solidFill>
                <a:latin typeface="Segoe UI" panose="020B0502040204020203" pitchFamily="34" charset="0"/>
                <a:cs typeface="Segoe UI" panose="020B0502040204020203" pitchFamily="34" charset="0"/>
              </a:rPr>
              <a:t>This can be used to identify camera shots, movements and angles. It can also identify camera type such as a virtual camera.</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61501" y="3674881"/>
            <a:ext cx="2677838" cy="1298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Dialogue</a:t>
            </a:r>
          </a:p>
          <a:p>
            <a:r>
              <a:rPr lang="en-GB" sz="1400" dirty="0">
                <a:solidFill>
                  <a:schemeClr val="tx1"/>
                </a:solidFill>
                <a:latin typeface="Segoe UI" panose="020B0502040204020203" pitchFamily="34" charset="0"/>
                <a:cs typeface="Segoe UI" panose="020B0502040204020203" pitchFamily="34" charset="0"/>
              </a:rPr>
              <a:t>he speaking parts of the product. But this can also include:  Intonation, loudness, emotion.</a:t>
            </a:r>
          </a:p>
        </p:txBody>
      </p:sp>
      <p:sp>
        <p:nvSpPr>
          <p:cNvPr id="30" name="Rectangle 29">
            <a:extLst>
              <a:ext uri="{FF2B5EF4-FFF2-40B4-BE49-F238E27FC236}">
                <a16:creationId xmlns:a16="http://schemas.microsoft.com/office/drawing/2014/main" id="{5CC68542-71D4-48D4-B436-700928920950}"/>
              </a:ext>
            </a:extLst>
          </p:cNvPr>
          <p:cNvSpPr/>
          <p:nvPr/>
        </p:nvSpPr>
        <p:spPr>
          <a:xfrm>
            <a:off x="3860532" y="5119722"/>
            <a:ext cx="5700691" cy="5948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Sound</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Background music, dialogue or sound effects could be expressed.</a:t>
            </a:r>
          </a:p>
        </p:txBody>
      </p:sp>
      <p:sp>
        <p:nvSpPr>
          <p:cNvPr id="32" name="Rectangle 31">
            <a:extLst>
              <a:ext uri="{FF2B5EF4-FFF2-40B4-BE49-F238E27FC236}">
                <a16:creationId xmlns:a16="http://schemas.microsoft.com/office/drawing/2014/main" id="{211BEAE6-E3D0-4B0E-9543-AD740A8E32D7}"/>
              </a:ext>
            </a:extLst>
          </p:cNvPr>
          <p:cNvSpPr/>
          <p:nvPr/>
        </p:nvSpPr>
        <p:spPr>
          <a:xfrm>
            <a:off x="9695384" y="1440875"/>
            <a:ext cx="2085169" cy="14446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Direction</a:t>
            </a:r>
          </a:p>
          <a:p>
            <a:r>
              <a:rPr lang="en-GB" sz="1400" dirty="0">
                <a:solidFill>
                  <a:schemeClr val="tx1"/>
                </a:solidFill>
                <a:latin typeface="Segoe UI" panose="020B0502040204020203" pitchFamily="34" charset="0"/>
                <a:cs typeface="Segoe UI" panose="020B0502040204020203" pitchFamily="34" charset="0"/>
              </a:rPr>
              <a:t>This refers to what happens in the scene, this might be something as simple as a character movement.</a:t>
            </a:r>
          </a:p>
        </p:txBody>
      </p:sp>
      <p:sp>
        <p:nvSpPr>
          <p:cNvPr id="36" name="Rectangle 35">
            <a:extLst>
              <a:ext uri="{FF2B5EF4-FFF2-40B4-BE49-F238E27FC236}">
                <a16:creationId xmlns:a16="http://schemas.microsoft.com/office/drawing/2014/main" id="{64466AC0-D1B8-4D67-BC04-6EDEC9904D12}"/>
              </a:ext>
            </a:extLst>
          </p:cNvPr>
          <p:cNvSpPr/>
          <p:nvPr/>
        </p:nvSpPr>
        <p:spPr>
          <a:xfrm>
            <a:off x="276838" y="5274247"/>
            <a:ext cx="3290215" cy="795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Script writing software</a:t>
            </a:r>
          </a:p>
        </p:txBody>
      </p:sp>
      <p:sp>
        <p:nvSpPr>
          <p:cNvPr id="25" name="Rectangle 24">
            <a:extLst>
              <a:ext uri="{FF2B5EF4-FFF2-40B4-BE49-F238E27FC236}">
                <a16:creationId xmlns:a16="http://schemas.microsoft.com/office/drawing/2014/main" id="{58C451BA-08D8-452F-A957-1A10C9D0A99F}"/>
              </a:ext>
            </a:extLst>
          </p:cNvPr>
          <p:cNvSpPr/>
          <p:nvPr/>
        </p:nvSpPr>
        <p:spPr>
          <a:xfrm>
            <a:off x="9703343" y="2944132"/>
            <a:ext cx="2085169" cy="16527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Characters</a:t>
            </a:r>
          </a:p>
          <a:p>
            <a:r>
              <a:rPr lang="en-GB" sz="1400" dirty="0">
                <a:solidFill>
                  <a:schemeClr val="tx1"/>
                </a:solidFill>
                <a:latin typeface="Segoe UI" panose="020B0502040204020203" pitchFamily="34" charset="0"/>
                <a:cs typeface="Segoe UI" panose="020B0502040204020203" pitchFamily="34" charset="0"/>
              </a:rPr>
              <a:t>It’s important the character names are included as it helps to clearly define the dialogue for each character. </a:t>
            </a:r>
          </a:p>
        </p:txBody>
      </p:sp>
      <p:pic>
        <p:nvPicPr>
          <p:cNvPr id="29" name="Picture 28">
            <a:extLst>
              <a:ext uri="{FF2B5EF4-FFF2-40B4-BE49-F238E27FC236}">
                <a16:creationId xmlns:a16="http://schemas.microsoft.com/office/drawing/2014/main" id="{5FDAF696-B560-48CC-94DA-4982DE1FD942}"/>
              </a:ext>
            </a:extLst>
          </p:cNvPr>
          <p:cNvPicPr>
            <a:picLocks noChangeAspect="1"/>
          </p:cNvPicPr>
          <p:nvPr/>
        </p:nvPicPr>
        <p:blipFill rotWithShape="1">
          <a:blip r:embed="rId3"/>
          <a:srcRect t="8691" b="6934"/>
          <a:stretch/>
        </p:blipFill>
        <p:spPr>
          <a:xfrm>
            <a:off x="6623200" y="1468569"/>
            <a:ext cx="2938023" cy="3495740"/>
          </a:xfrm>
          <a:prstGeom prst="rect">
            <a:avLst/>
          </a:prstGeom>
          <a:ln w="28575">
            <a:solidFill>
              <a:schemeClr val="tx1"/>
            </a:solidFill>
          </a:ln>
        </p:spPr>
      </p:pic>
      <p:graphicFrame>
        <p:nvGraphicFramePr>
          <p:cNvPr id="31" name="Table 30">
            <a:extLst>
              <a:ext uri="{FF2B5EF4-FFF2-40B4-BE49-F238E27FC236}">
                <a16:creationId xmlns:a16="http://schemas.microsoft.com/office/drawing/2014/main" id="{7077C834-537A-4924-B60A-321BB59E5C79}"/>
              </a:ext>
            </a:extLst>
          </p:cNvPr>
          <p:cNvGraphicFramePr>
            <a:graphicFrameLocks noGrp="1"/>
          </p:cNvGraphicFramePr>
          <p:nvPr>
            <p:extLst>
              <p:ext uri="{D42A27DB-BD31-4B8C-83A1-F6EECF244321}">
                <p14:modId xmlns:p14="http://schemas.microsoft.com/office/powerpoint/2010/main" val="97179764"/>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script?</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2ED438C1-DC78-4FF9-877D-9484D43FC216}"/>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Creative director, Camera operator, Audio technician, Illustrator, Graphics artist, Director</a:t>
            </a:r>
          </a:p>
        </p:txBody>
      </p:sp>
      <p:sp>
        <p:nvSpPr>
          <p:cNvPr id="2" name="Slide Number Placeholder 1">
            <a:extLst>
              <a:ext uri="{FF2B5EF4-FFF2-40B4-BE49-F238E27FC236}">
                <a16:creationId xmlns:a16="http://schemas.microsoft.com/office/drawing/2014/main" id="{D3DE99AD-76C6-41BF-AA67-51BA6ECD20E1}"/>
              </a:ext>
            </a:extLst>
          </p:cNvPr>
          <p:cNvSpPr>
            <a:spLocks noGrp="1"/>
          </p:cNvSpPr>
          <p:nvPr>
            <p:ph type="sldNum" sz="quarter" idx="12"/>
          </p:nvPr>
        </p:nvSpPr>
        <p:spPr/>
        <p:txBody>
          <a:bodyPr/>
          <a:lstStyle/>
          <a:p>
            <a:fld id="{B0F76C14-53B6-489F-9645-D8FC814A1C7B}" type="slidenum">
              <a:rPr lang="en-GB" smtClean="0"/>
              <a:t>26</a:t>
            </a:fld>
            <a:endParaRPr lang="en-GB"/>
          </a:p>
        </p:txBody>
      </p:sp>
    </p:spTree>
    <p:extLst>
      <p:ext uri="{BB962C8B-B14F-4D97-AF65-F5344CB8AC3E}">
        <p14:creationId xmlns:p14="http://schemas.microsoft.com/office/powerpoint/2010/main" val="4100379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742793483"/>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CM14: Wireframe</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006194419"/>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planning document that illustrates how a product will look. It will show how pages/screens are linked together and is used commonly for websites and apps. Wireframe focuses more on how the website will look and will be used by a front-end web developer.</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1636087454"/>
              </p:ext>
            </p:extLst>
          </p:nvPr>
        </p:nvGraphicFramePr>
        <p:xfrm>
          <a:off x="3774142" y="96380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wireframe</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nvPr>
        </p:nvGraphicFramePr>
        <p:xfrm>
          <a:off x="156808" y="3002059"/>
          <a:ext cx="3484304" cy="32122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0">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2876940">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6838" y="3467426"/>
            <a:ext cx="3290215" cy="1648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3" y="1440875"/>
            <a:ext cx="2842493" cy="9744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Images</a:t>
            </a:r>
          </a:p>
          <a:p>
            <a:r>
              <a:rPr lang="en-GB" sz="1400" dirty="0">
                <a:solidFill>
                  <a:schemeClr val="tx1"/>
                </a:solidFill>
                <a:latin typeface="Segoe UI" panose="020B0502040204020203" pitchFamily="34" charset="0"/>
                <a:cs typeface="Segoe UI" panose="020B0502040204020203" pitchFamily="34" charset="0"/>
              </a:rPr>
              <a:t>These are usually displayed as a box with a cross which represents an image.</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2" y="2466702"/>
            <a:ext cx="2842493" cy="756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Video</a:t>
            </a:r>
          </a:p>
          <a:p>
            <a:r>
              <a:rPr lang="en-GB" sz="1400" dirty="0">
                <a:solidFill>
                  <a:schemeClr val="tx1"/>
                </a:solidFill>
                <a:latin typeface="Segoe UI" panose="020B0502040204020203" pitchFamily="34" charset="0"/>
                <a:cs typeface="Segoe UI" panose="020B0502040204020203" pitchFamily="34" charset="0"/>
              </a:rPr>
              <a:t>The word video is displayed inside the box.</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60531" y="3274089"/>
            <a:ext cx="2842493" cy="1298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Text</a:t>
            </a:r>
          </a:p>
          <a:p>
            <a:r>
              <a:rPr lang="en-GB" sz="1400" dirty="0">
                <a:solidFill>
                  <a:schemeClr val="tx1"/>
                </a:solidFill>
                <a:latin typeface="Segoe UI" panose="020B0502040204020203" pitchFamily="34" charset="0"/>
                <a:cs typeface="Segoe UI" panose="020B0502040204020203" pitchFamily="34" charset="0"/>
              </a:rPr>
              <a:t>These are usually displayed as a box with straight lines, the actual copy or by a placeholder text such as Lorem ipsum.</a:t>
            </a:r>
          </a:p>
        </p:txBody>
      </p:sp>
      <p:sp>
        <p:nvSpPr>
          <p:cNvPr id="30" name="Rectangle 29">
            <a:extLst>
              <a:ext uri="{FF2B5EF4-FFF2-40B4-BE49-F238E27FC236}">
                <a16:creationId xmlns:a16="http://schemas.microsoft.com/office/drawing/2014/main" id="{5CC68542-71D4-48D4-B436-700928920950}"/>
              </a:ext>
            </a:extLst>
          </p:cNvPr>
          <p:cNvSpPr/>
          <p:nvPr/>
        </p:nvSpPr>
        <p:spPr>
          <a:xfrm>
            <a:off x="3860531" y="4672287"/>
            <a:ext cx="2842493" cy="10239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Annotation</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This allows the designer to explain how different elements are linked together. </a:t>
            </a:r>
          </a:p>
        </p:txBody>
      </p:sp>
      <p:sp>
        <p:nvSpPr>
          <p:cNvPr id="32" name="Rectangle 31">
            <a:extLst>
              <a:ext uri="{FF2B5EF4-FFF2-40B4-BE49-F238E27FC236}">
                <a16:creationId xmlns:a16="http://schemas.microsoft.com/office/drawing/2014/main" id="{211BEAE6-E3D0-4B0E-9543-AD740A8E32D7}"/>
              </a:ext>
            </a:extLst>
          </p:cNvPr>
          <p:cNvSpPr/>
          <p:nvPr/>
        </p:nvSpPr>
        <p:spPr>
          <a:xfrm>
            <a:off x="9482922" y="1440875"/>
            <a:ext cx="2297632" cy="15737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Hierarchy</a:t>
            </a:r>
          </a:p>
          <a:p>
            <a:r>
              <a:rPr lang="en-GB" sz="1400" dirty="0">
                <a:solidFill>
                  <a:schemeClr val="tx1"/>
                </a:solidFill>
                <a:latin typeface="Segoe UI" panose="020B0502040204020203" pitchFamily="34" charset="0"/>
                <a:cs typeface="Segoe UI" panose="020B0502040204020203" pitchFamily="34" charset="0"/>
              </a:rPr>
              <a:t>The importance of a page is created by using headings, most often bold or heavier weighted text, of different sizes and location.</a:t>
            </a:r>
          </a:p>
        </p:txBody>
      </p:sp>
      <p:sp>
        <p:nvSpPr>
          <p:cNvPr id="36" name="Rectangle 35">
            <a:extLst>
              <a:ext uri="{FF2B5EF4-FFF2-40B4-BE49-F238E27FC236}">
                <a16:creationId xmlns:a16="http://schemas.microsoft.com/office/drawing/2014/main" id="{64466AC0-D1B8-4D67-BC04-6EDEC9904D12}"/>
              </a:ext>
            </a:extLst>
          </p:cNvPr>
          <p:cNvSpPr/>
          <p:nvPr/>
        </p:nvSpPr>
        <p:spPr>
          <a:xfrm>
            <a:off x="276838" y="5274247"/>
            <a:ext cx="3290215" cy="795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p:txBody>
      </p:sp>
      <p:sp>
        <p:nvSpPr>
          <p:cNvPr id="25" name="Rectangle 24">
            <a:extLst>
              <a:ext uri="{FF2B5EF4-FFF2-40B4-BE49-F238E27FC236}">
                <a16:creationId xmlns:a16="http://schemas.microsoft.com/office/drawing/2014/main" id="{58C451BA-08D8-452F-A957-1A10C9D0A99F}"/>
              </a:ext>
            </a:extLst>
          </p:cNvPr>
          <p:cNvSpPr/>
          <p:nvPr/>
        </p:nvSpPr>
        <p:spPr>
          <a:xfrm>
            <a:off x="9482921" y="3066007"/>
            <a:ext cx="2297633" cy="1896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Links</a:t>
            </a:r>
          </a:p>
          <a:p>
            <a:r>
              <a:rPr lang="en-GB" sz="1400" dirty="0">
                <a:solidFill>
                  <a:schemeClr val="tx1"/>
                </a:solidFill>
                <a:latin typeface="Segoe UI" panose="020B0502040204020203" pitchFamily="34" charset="0"/>
                <a:cs typeface="Segoe UI" panose="020B0502040204020203" pitchFamily="34" charset="0"/>
              </a:rPr>
              <a:t>Links are represented most often as blue,</a:t>
            </a:r>
          </a:p>
          <a:p>
            <a:r>
              <a:rPr lang="en-GB" sz="1400" dirty="0">
                <a:solidFill>
                  <a:schemeClr val="tx1"/>
                </a:solidFill>
                <a:latin typeface="Segoe UI" panose="020B0502040204020203" pitchFamily="34" charset="0"/>
                <a:cs typeface="Segoe UI" panose="020B0502040204020203" pitchFamily="34" charset="0"/>
              </a:rPr>
              <a:t>underlined text. Links may also be a different colour, keeping in line with a particular visual design direction. </a:t>
            </a:r>
          </a:p>
        </p:txBody>
      </p:sp>
      <p:graphicFrame>
        <p:nvGraphicFramePr>
          <p:cNvPr id="31" name="Table 30">
            <a:extLst>
              <a:ext uri="{FF2B5EF4-FFF2-40B4-BE49-F238E27FC236}">
                <a16:creationId xmlns:a16="http://schemas.microsoft.com/office/drawing/2014/main" id="{7077C834-537A-4924-B60A-321BB59E5C79}"/>
              </a:ext>
            </a:extLst>
          </p:cNvPr>
          <p:cNvGraphicFramePr>
            <a:graphicFrameLocks noGrp="1"/>
          </p:cNvGraphicFramePr>
          <p:nvPr>
            <p:extLst>
              <p:ext uri="{D42A27DB-BD31-4B8C-83A1-F6EECF244321}">
                <p14:modId xmlns:p14="http://schemas.microsoft.com/office/powerpoint/2010/main" val="2947799902"/>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wireframe?</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2ED438C1-DC78-4FF9-877D-9484D43FC216}"/>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Photographer, Web designer, Illustrator, Graphics artist, Web developer</a:t>
            </a:r>
          </a:p>
        </p:txBody>
      </p:sp>
      <p:sp>
        <p:nvSpPr>
          <p:cNvPr id="2" name="Slide Number Placeholder 1">
            <a:extLst>
              <a:ext uri="{FF2B5EF4-FFF2-40B4-BE49-F238E27FC236}">
                <a16:creationId xmlns:a16="http://schemas.microsoft.com/office/drawing/2014/main" id="{D3DE99AD-76C6-41BF-AA67-51BA6ECD20E1}"/>
              </a:ext>
            </a:extLst>
          </p:cNvPr>
          <p:cNvSpPr>
            <a:spLocks noGrp="1"/>
          </p:cNvSpPr>
          <p:nvPr>
            <p:ph type="sldNum" sz="quarter" idx="12"/>
          </p:nvPr>
        </p:nvSpPr>
        <p:spPr/>
        <p:txBody>
          <a:bodyPr/>
          <a:lstStyle/>
          <a:p>
            <a:fld id="{B0F76C14-53B6-489F-9645-D8FC814A1C7B}" type="slidenum">
              <a:rPr lang="en-GB" smtClean="0"/>
              <a:t>27</a:t>
            </a:fld>
            <a:endParaRPr lang="en-GB" dirty="0"/>
          </a:p>
        </p:txBody>
      </p:sp>
      <p:pic>
        <p:nvPicPr>
          <p:cNvPr id="24" name="Picture 23">
            <a:extLst>
              <a:ext uri="{FF2B5EF4-FFF2-40B4-BE49-F238E27FC236}">
                <a16:creationId xmlns:a16="http://schemas.microsoft.com/office/drawing/2014/main" id="{0D3B6FCB-55BE-4471-9723-CB6F44BD21A1}"/>
              </a:ext>
            </a:extLst>
          </p:cNvPr>
          <p:cNvPicPr>
            <a:picLocks noChangeAspect="1"/>
          </p:cNvPicPr>
          <p:nvPr/>
        </p:nvPicPr>
        <p:blipFill>
          <a:blip r:embed="rId3"/>
          <a:stretch>
            <a:fillRect/>
          </a:stretch>
        </p:blipFill>
        <p:spPr>
          <a:xfrm>
            <a:off x="6820586" y="1432310"/>
            <a:ext cx="2544775" cy="3530218"/>
          </a:xfrm>
          <a:prstGeom prst="rect">
            <a:avLst/>
          </a:prstGeom>
        </p:spPr>
      </p:pic>
    </p:spTree>
    <p:extLst>
      <p:ext uri="{BB962C8B-B14F-4D97-AF65-F5344CB8AC3E}">
        <p14:creationId xmlns:p14="http://schemas.microsoft.com/office/powerpoint/2010/main" val="270989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042138709"/>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CM14: Flow chart</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953160235"/>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diagram that represents the entire process from start to finish.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It’s illustrated in a logical step by step sequence using shapes that each have their own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Flow charts focuses more on how the website will work and will be used by a back-end web developer.</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1368863465"/>
              </p:ext>
            </p:extLst>
          </p:nvPr>
        </p:nvGraphicFramePr>
        <p:xfrm>
          <a:off x="3774142" y="963809"/>
          <a:ext cx="8141020" cy="459442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Flow chart symbols</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992376586"/>
              </p:ext>
            </p:extLst>
          </p:nvPr>
        </p:nvGraphicFramePr>
        <p:xfrm>
          <a:off x="156808" y="3002058"/>
          <a:ext cx="3484304" cy="355865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46418">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3212239">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53462" y="3471888"/>
            <a:ext cx="3290215" cy="1648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36" name="Rectangle 35">
            <a:extLst>
              <a:ext uri="{FF2B5EF4-FFF2-40B4-BE49-F238E27FC236}">
                <a16:creationId xmlns:a16="http://schemas.microsoft.com/office/drawing/2014/main" id="{64466AC0-D1B8-4D67-BC04-6EDEC9904D12}"/>
              </a:ext>
            </a:extLst>
          </p:cNvPr>
          <p:cNvSpPr/>
          <p:nvPr/>
        </p:nvSpPr>
        <p:spPr>
          <a:xfrm>
            <a:off x="244268" y="5239589"/>
            <a:ext cx="3290215" cy="983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Flow chart software</a:t>
            </a:r>
          </a:p>
        </p:txBody>
      </p:sp>
      <p:graphicFrame>
        <p:nvGraphicFramePr>
          <p:cNvPr id="31" name="Table 30">
            <a:extLst>
              <a:ext uri="{FF2B5EF4-FFF2-40B4-BE49-F238E27FC236}">
                <a16:creationId xmlns:a16="http://schemas.microsoft.com/office/drawing/2014/main" id="{7077C834-537A-4924-B60A-321BB59E5C79}"/>
              </a:ext>
            </a:extLst>
          </p:cNvPr>
          <p:cNvGraphicFramePr>
            <a:graphicFrameLocks noGrp="1"/>
          </p:cNvGraphicFramePr>
          <p:nvPr>
            <p:extLst>
              <p:ext uri="{D42A27DB-BD31-4B8C-83A1-F6EECF244321}">
                <p14:modId xmlns:p14="http://schemas.microsoft.com/office/powerpoint/2010/main" val="3418866779"/>
              </p:ext>
            </p:extLst>
          </p:nvPr>
        </p:nvGraphicFramePr>
        <p:xfrm>
          <a:off x="3774142" y="564631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flow chart?</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2ED438C1-DC78-4FF9-877D-9484D43FC216}"/>
              </a:ext>
            </a:extLst>
          </p:cNvPr>
          <p:cNvSpPr txBox="1"/>
          <p:nvPr/>
        </p:nvSpPr>
        <p:spPr>
          <a:xfrm>
            <a:off x="3888789" y="6130209"/>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Games programmer, Web designer, Web developer.</a:t>
            </a:r>
          </a:p>
        </p:txBody>
      </p:sp>
      <p:sp>
        <p:nvSpPr>
          <p:cNvPr id="2" name="Slide Number Placeholder 1">
            <a:extLst>
              <a:ext uri="{FF2B5EF4-FFF2-40B4-BE49-F238E27FC236}">
                <a16:creationId xmlns:a16="http://schemas.microsoft.com/office/drawing/2014/main" id="{D3DE99AD-76C6-41BF-AA67-51BA6ECD20E1}"/>
              </a:ext>
            </a:extLst>
          </p:cNvPr>
          <p:cNvSpPr>
            <a:spLocks noGrp="1"/>
          </p:cNvSpPr>
          <p:nvPr>
            <p:ph type="sldNum" sz="quarter" idx="12"/>
          </p:nvPr>
        </p:nvSpPr>
        <p:spPr>
          <a:xfrm>
            <a:off x="8623216" y="6230055"/>
            <a:ext cx="2743200" cy="365125"/>
          </a:xfrm>
        </p:spPr>
        <p:txBody>
          <a:bodyPr/>
          <a:lstStyle/>
          <a:p>
            <a:fld id="{B0F76C14-53B6-489F-9645-D8FC814A1C7B}" type="slidenum">
              <a:rPr lang="en-GB" smtClean="0"/>
              <a:t>28</a:t>
            </a:fld>
            <a:endParaRPr lang="en-GB" dirty="0"/>
          </a:p>
        </p:txBody>
      </p:sp>
      <p:graphicFrame>
        <p:nvGraphicFramePr>
          <p:cNvPr id="26" name="Table 25">
            <a:extLst>
              <a:ext uri="{FF2B5EF4-FFF2-40B4-BE49-F238E27FC236}">
                <a16:creationId xmlns:a16="http://schemas.microsoft.com/office/drawing/2014/main" id="{AC4D0244-B935-4774-BFE2-2FB8FC6F8CB7}"/>
              </a:ext>
            </a:extLst>
          </p:cNvPr>
          <p:cNvGraphicFramePr>
            <a:graphicFrameLocks noGrp="1"/>
          </p:cNvGraphicFramePr>
          <p:nvPr>
            <p:extLst>
              <p:ext uri="{D42A27DB-BD31-4B8C-83A1-F6EECF244321}">
                <p14:modId xmlns:p14="http://schemas.microsoft.com/office/powerpoint/2010/main" val="1586429429"/>
              </p:ext>
            </p:extLst>
          </p:nvPr>
        </p:nvGraphicFramePr>
        <p:xfrm>
          <a:off x="3876174" y="1433223"/>
          <a:ext cx="3955862" cy="4025864"/>
        </p:xfrm>
        <a:graphic>
          <a:graphicData uri="http://schemas.openxmlformats.org/drawingml/2006/table">
            <a:tbl>
              <a:tblPr firstRow="1" bandRow="1">
                <a:tableStyleId>{5C22544A-7EE6-4342-B048-85BDC9FD1C3A}</a:tableStyleId>
              </a:tblPr>
              <a:tblGrid>
                <a:gridCol w="1676487">
                  <a:extLst>
                    <a:ext uri="{9D8B030D-6E8A-4147-A177-3AD203B41FA5}">
                      <a16:colId xmlns:a16="http://schemas.microsoft.com/office/drawing/2014/main" val="3112561147"/>
                    </a:ext>
                  </a:extLst>
                </a:gridCol>
                <a:gridCol w="2279375">
                  <a:extLst>
                    <a:ext uri="{9D8B030D-6E8A-4147-A177-3AD203B41FA5}">
                      <a16:colId xmlns:a16="http://schemas.microsoft.com/office/drawing/2014/main" val="11037962"/>
                    </a:ext>
                  </a:extLst>
                </a:gridCol>
              </a:tblGrid>
              <a:tr h="1221704">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Start/Stop:</a:t>
                      </a:r>
                    </a:p>
                    <a:p>
                      <a:r>
                        <a:rPr lang="en-GB" sz="1400" b="0" dirty="0">
                          <a:solidFill>
                            <a:schemeClr val="tx1"/>
                          </a:solidFill>
                          <a:latin typeface="Segoe UI" panose="020B0502040204020203" pitchFamily="34" charset="0"/>
                          <a:cs typeface="Segoe UI" panose="020B0502040204020203" pitchFamily="34" charset="0"/>
                        </a:rPr>
                        <a:t>This signals the beginning and the end of a flow chart.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299497"/>
                  </a:ext>
                </a:extLst>
              </a:tr>
              <a:tr h="1039892">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Input/Output:</a:t>
                      </a:r>
                    </a:p>
                    <a:p>
                      <a:r>
                        <a:rPr lang="en-GB" sz="1400" b="0" dirty="0">
                          <a:solidFill>
                            <a:schemeClr val="tx1"/>
                          </a:solidFill>
                          <a:latin typeface="Segoe UI" panose="020B0502040204020203" pitchFamily="34" charset="0"/>
                          <a:cs typeface="Segoe UI" panose="020B0502040204020203" pitchFamily="34" charset="0"/>
                        </a:rPr>
                        <a:t>Used if data is being inputted into the system. If any data needs to be displayed then output could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111931"/>
                  </a:ext>
                </a:extLst>
              </a:tr>
              <a:tr h="1327101">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Process:</a:t>
                      </a:r>
                    </a:p>
                    <a:p>
                      <a:r>
                        <a:rPr lang="en-GB" sz="1400" b="0" dirty="0">
                          <a:solidFill>
                            <a:schemeClr val="tx1"/>
                          </a:solidFill>
                          <a:latin typeface="Segoe UI" panose="020B0502040204020203" pitchFamily="34" charset="0"/>
                          <a:cs typeface="Segoe UI" panose="020B0502040204020203" pitchFamily="34" charset="0"/>
                        </a:rPr>
                        <a:t>This is used to process instructions.</a:t>
                      </a:r>
                    </a:p>
                    <a:p>
                      <a:r>
                        <a:rPr lang="en-GB" sz="1400" b="0" dirty="0">
                          <a:solidFill>
                            <a:schemeClr val="tx1"/>
                          </a:solidFill>
                          <a:latin typeface="Segoe UI" panose="020B0502040204020203" pitchFamily="34" charset="0"/>
                          <a:cs typeface="Segoe UI" panose="020B0502040204020203" pitchFamily="34" charset="0"/>
                        </a:rPr>
                        <a:t>It could be used to process calculations or run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4913637"/>
                  </a:ext>
                </a:extLst>
              </a:tr>
            </a:tbl>
          </a:graphicData>
        </a:graphic>
      </p:graphicFrame>
      <p:sp>
        <p:nvSpPr>
          <p:cNvPr id="27" name="Flowchart: Alternate Process 26">
            <a:extLst>
              <a:ext uri="{FF2B5EF4-FFF2-40B4-BE49-F238E27FC236}">
                <a16:creationId xmlns:a16="http://schemas.microsoft.com/office/drawing/2014/main" id="{5BF20D03-BD41-4547-9E57-CD279C8A9358}"/>
              </a:ext>
            </a:extLst>
          </p:cNvPr>
          <p:cNvSpPr/>
          <p:nvPr/>
        </p:nvSpPr>
        <p:spPr>
          <a:xfrm>
            <a:off x="4124297" y="1683777"/>
            <a:ext cx="1299092" cy="545235"/>
          </a:xfrm>
          <a:prstGeom prst="flowChartAlternateProcess">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Data 28">
            <a:extLst>
              <a:ext uri="{FF2B5EF4-FFF2-40B4-BE49-F238E27FC236}">
                <a16:creationId xmlns:a16="http://schemas.microsoft.com/office/drawing/2014/main" id="{8C117306-B063-43D2-894B-76CAB097F558}"/>
              </a:ext>
            </a:extLst>
          </p:cNvPr>
          <p:cNvSpPr/>
          <p:nvPr/>
        </p:nvSpPr>
        <p:spPr>
          <a:xfrm>
            <a:off x="4124297" y="2973257"/>
            <a:ext cx="1299092" cy="54523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lowchart: Process 33">
            <a:extLst>
              <a:ext uri="{FF2B5EF4-FFF2-40B4-BE49-F238E27FC236}">
                <a16:creationId xmlns:a16="http://schemas.microsoft.com/office/drawing/2014/main" id="{7159C5CF-48AA-4050-8674-20334CC37AEF}"/>
              </a:ext>
            </a:extLst>
          </p:cNvPr>
          <p:cNvSpPr/>
          <p:nvPr/>
        </p:nvSpPr>
        <p:spPr>
          <a:xfrm>
            <a:off x="4069230" y="4201213"/>
            <a:ext cx="1299092" cy="545235"/>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Table 34">
            <a:extLst>
              <a:ext uri="{FF2B5EF4-FFF2-40B4-BE49-F238E27FC236}">
                <a16:creationId xmlns:a16="http://schemas.microsoft.com/office/drawing/2014/main" id="{37AAEB20-CAD1-4C95-ACEC-3540AF9CDEA1}"/>
              </a:ext>
            </a:extLst>
          </p:cNvPr>
          <p:cNvGraphicFramePr>
            <a:graphicFrameLocks noGrp="1"/>
          </p:cNvGraphicFramePr>
          <p:nvPr>
            <p:extLst>
              <p:ext uri="{D42A27DB-BD31-4B8C-83A1-F6EECF244321}">
                <p14:modId xmlns:p14="http://schemas.microsoft.com/office/powerpoint/2010/main" val="457179628"/>
              </p:ext>
            </p:extLst>
          </p:nvPr>
        </p:nvGraphicFramePr>
        <p:xfrm>
          <a:off x="7895668" y="1433223"/>
          <a:ext cx="3955862" cy="2638341"/>
        </p:xfrm>
        <a:graphic>
          <a:graphicData uri="http://schemas.openxmlformats.org/drawingml/2006/table">
            <a:tbl>
              <a:tblPr firstRow="1" bandRow="1">
                <a:tableStyleId>{5C22544A-7EE6-4342-B048-85BDC9FD1C3A}</a:tableStyleId>
              </a:tblPr>
              <a:tblGrid>
                <a:gridCol w="1676487">
                  <a:extLst>
                    <a:ext uri="{9D8B030D-6E8A-4147-A177-3AD203B41FA5}">
                      <a16:colId xmlns:a16="http://schemas.microsoft.com/office/drawing/2014/main" val="3112561147"/>
                    </a:ext>
                  </a:extLst>
                </a:gridCol>
                <a:gridCol w="2279375">
                  <a:extLst>
                    <a:ext uri="{9D8B030D-6E8A-4147-A177-3AD203B41FA5}">
                      <a16:colId xmlns:a16="http://schemas.microsoft.com/office/drawing/2014/main" val="11037962"/>
                    </a:ext>
                  </a:extLst>
                </a:gridCol>
              </a:tblGrid>
              <a:tr h="1214375">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Decision:</a:t>
                      </a:r>
                    </a:p>
                    <a:p>
                      <a:r>
                        <a:rPr lang="en-GB" sz="1400" b="0" dirty="0">
                          <a:solidFill>
                            <a:schemeClr val="tx1"/>
                          </a:solidFill>
                          <a:latin typeface="Segoe UI" panose="020B0502040204020203" pitchFamily="34" charset="0"/>
                          <a:cs typeface="Segoe UI" panose="020B0502040204020203" pitchFamily="34" charset="0"/>
                        </a:rPr>
                        <a:t>This is used to represent selection and the outcomes when a certain condition is met.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299497"/>
                  </a:ext>
                </a:extLst>
              </a:tr>
              <a:tr h="1423966">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Arrow:</a:t>
                      </a:r>
                    </a:p>
                    <a:p>
                      <a:r>
                        <a:rPr lang="en-GB" sz="1400" b="0" dirty="0">
                          <a:solidFill>
                            <a:schemeClr val="tx1"/>
                          </a:solidFill>
                          <a:latin typeface="Segoe UI" panose="020B0502040204020203" pitchFamily="34" charset="0"/>
                          <a:cs typeface="Segoe UI" panose="020B0502040204020203" pitchFamily="34" charset="0"/>
                        </a:rPr>
                        <a:t>This is used to connect the symbols together and to show the direction the flow chart is 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111931"/>
                  </a:ext>
                </a:extLst>
              </a:tr>
            </a:tbl>
          </a:graphicData>
        </a:graphic>
      </p:graphicFrame>
      <p:sp>
        <p:nvSpPr>
          <p:cNvPr id="37" name="Flowchart: Decision 36">
            <a:extLst>
              <a:ext uri="{FF2B5EF4-FFF2-40B4-BE49-F238E27FC236}">
                <a16:creationId xmlns:a16="http://schemas.microsoft.com/office/drawing/2014/main" id="{792E620D-FD37-41B6-A10D-BB2129B98752}"/>
              </a:ext>
            </a:extLst>
          </p:cNvPr>
          <p:cNvSpPr/>
          <p:nvPr/>
        </p:nvSpPr>
        <p:spPr>
          <a:xfrm>
            <a:off x="8218021" y="1627018"/>
            <a:ext cx="994028" cy="946626"/>
          </a:xfrm>
          <a:prstGeom prst="flowChartDecisi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6" descr="File:Flowchart arrow.svg - Wikimedia Commons">
            <a:extLst>
              <a:ext uri="{FF2B5EF4-FFF2-40B4-BE49-F238E27FC236}">
                <a16:creationId xmlns:a16="http://schemas.microsoft.com/office/drawing/2014/main" id="{373577A7-0939-42D4-87BA-EEFEE9FD2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544" y="2784219"/>
            <a:ext cx="1316381" cy="94662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91681E59-8B95-40F2-A292-87BF946C97BB}"/>
              </a:ext>
            </a:extLst>
          </p:cNvPr>
          <p:cNvSpPr/>
          <p:nvPr/>
        </p:nvSpPr>
        <p:spPr>
          <a:xfrm>
            <a:off x="7895668" y="4127744"/>
            <a:ext cx="3955862" cy="13661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7030A0"/>
                </a:solidFill>
                <a:latin typeface="Segoe UI" panose="020B0502040204020203" pitchFamily="34" charset="0"/>
                <a:cs typeface="Segoe UI" panose="020B0502040204020203" pitchFamily="34" charset="0"/>
              </a:rPr>
              <a:t>Why use flow charts?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Easy to show the layout each page.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Show how all the pages/screens link together.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It can show how functional the website is.</a:t>
            </a:r>
          </a:p>
        </p:txBody>
      </p:sp>
    </p:spTree>
    <p:extLst>
      <p:ext uri="{BB962C8B-B14F-4D97-AF65-F5344CB8AC3E}">
        <p14:creationId xmlns:p14="http://schemas.microsoft.com/office/powerpoint/2010/main" val="168400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741157018"/>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CM15: Legislation for individuals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636598080"/>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17391">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240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Legislation is the process of enacting laws so if they’re breached then it can become a criminal office. Some laws are in place to protect individuals when they make a contribution to the creation of a media product.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2271520468"/>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4038164482"/>
              </p:ext>
            </p:extLst>
          </p:nvPr>
        </p:nvGraphicFramePr>
        <p:xfrm>
          <a:off x="3825208" y="3735469"/>
          <a:ext cx="8141020" cy="2825245"/>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47641">
                <a:tc>
                  <a:txBody>
                    <a:bodyPr/>
                    <a:lstStyle/>
                    <a:p>
                      <a:r>
                        <a:rPr lang="en-GB" sz="1600" b="0" dirty="0">
                          <a:latin typeface="Segoe UI" panose="020B0502040204020203" pitchFamily="34" charset="0"/>
                          <a:cs typeface="Segoe UI" panose="020B0502040204020203" pitchFamily="34" charset="0"/>
                        </a:rPr>
                        <a:t>Data protection</a:t>
                      </a:r>
                    </a:p>
                  </a:txBody>
                  <a:tcPr>
                    <a:solidFill>
                      <a:srgbClr val="7030A0"/>
                    </a:solidFill>
                  </a:tcPr>
                </a:tc>
                <a:extLst>
                  <a:ext uri="{0D108BD9-81ED-4DB2-BD59-A6C34878D82A}">
                    <a16:rowId xmlns:a16="http://schemas.microsoft.com/office/drawing/2014/main" val="1355131997"/>
                  </a:ext>
                </a:extLst>
              </a:tr>
              <a:tr h="2477604">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4265367639"/>
              </p:ext>
            </p:extLst>
          </p:nvPr>
        </p:nvGraphicFramePr>
        <p:xfrm>
          <a:off x="156808" y="3002058"/>
          <a:ext cx="3484304" cy="355865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46418">
                <a:tc>
                  <a:txBody>
                    <a:bodyPr/>
                    <a:lstStyle/>
                    <a:p>
                      <a:r>
                        <a:rPr lang="en-GB" sz="1600" b="0" dirty="0">
                          <a:latin typeface="Segoe UI" panose="020B0502040204020203" pitchFamily="34" charset="0"/>
                          <a:cs typeface="Segoe UI" panose="020B0502040204020203" pitchFamily="34" charset="0"/>
                        </a:rPr>
                        <a:t>Permissions when filming</a:t>
                      </a:r>
                    </a:p>
                  </a:txBody>
                  <a:tcPr/>
                </a:tc>
                <a:extLst>
                  <a:ext uri="{0D108BD9-81ED-4DB2-BD59-A6C34878D82A}">
                    <a16:rowId xmlns:a16="http://schemas.microsoft.com/office/drawing/2014/main" val="147841249"/>
                  </a:ext>
                </a:extLst>
              </a:tr>
              <a:tr h="3212239">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53462" y="3471888"/>
            <a:ext cx="3290215" cy="29024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Key facts: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It’s not against the law to film in a place that may include general members of the public.</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You may need to request permission of anyone who has been filmed if it was for commercial purposes.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If filming takes place on private property then you must ask the land owner for permission.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Photographers can capture images and sell them on image libraries.</a:t>
            </a:r>
          </a:p>
        </p:txBody>
      </p:sp>
      <p:graphicFrame>
        <p:nvGraphicFramePr>
          <p:cNvPr id="24" name="Table 23">
            <a:extLst>
              <a:ext uri="{FF2B5EF4-FFF2-40B4-BE49-F238E27FC236}">
                <a16:creationId xmlns:a16="http://schemas.microsoft.com/office/drawing/2014/main" id="{B0D1C0CE-122F-4C7F-A7A2-D1D63479BE54}"/>
              </a:ext>
            </a:extLst>
          </p:cNvPr>
          <p:cNvGraphicFramePr>
            <a:graphicFrameLocks noGrp="1"/>
          </p:cNvGraphicFramePr>
          <p:nvPr>
            <p:extLst>
              <p:ext uri="{D42A27DB-BD31-4B8C-83A1-F6EECF244321}">
                <p14:modId xmlns:p14="http://schemas.microsoft.com/office/powerpoint/2010/main" val="1009596849"/>
              </p:ext>
            </p:extLst>
          </p:nvPr>
        </p:nvGraphicFramePr>
        <p:xfrm>
          <a:off x="3812381" y="1079179"/>
          <a:ext cx="8141019" cy="822960"/>
        </p:xfrm>
        <a:graphic>
          <a:graphicData uri="http://schemas.openxmlformats.org/drawingml/2006/table">
            <a:tbl>
              <a:tblPr firstRow="1" bandRow="1">
                <a:tableStyleId>{5C22544A-7EE6-4342-B048-85BDC9FD1C3A}</a:tableStyleId>
              </a:tblPr>
              <a:tblGrid>
                <a:gridCol w="8141019">
                  <a:extLst>
                    <a:ext uri="{9D8B030D-6E8A-4147-A177-3AD203B41FA5}">
                      <a16:colId xmlns:a16="http://schemas.microsoft.com/office/drawing/2014/main" val="1827917660"/>
                    </a:ext>
                  </a:extLst>
                </a:gridCol>
              </a:tblGrid>
              <a:tr h="0">
                <a:tc>
                  <a:txBody>
                    <a:bodyPr/>
                    <a:lstStyle/>
                    <a:p>
                      <a:r>
                        <a:rPr lang="en-GB" sz="1400" b="0" dirty="0">
                          <a:latin typeface="Segoe UI" panose="020B0502040204020203" pitchFamily="34" charset="0"/>
                          <a:cs typeface="Segoe UI" panose="020B0502040204020203" pitchFamily="34" charset="0"/>
                        </a:rPr>
                        <a:t>Key term:</a:t>
                      </a:r>
                    </a:p>
                  </a:txBody>
                  <a:tcPr>
                    <a:solidFill>
                      <a:srgbClr val="00B050"/>
                    </a:solidFill>
                  </a:tcPr>
                </a:tc>
                <a:extLst>
                  <a:ext uri="{0D108BD9-81ED-4DB2-BD59-A6C34878D82A}">
                    <a16:rowId xmlns:a16="http://schemas.microsoft.com/office/drawing/2014/main" val="2204693053"/>
                  </a:ext>
                </a:extLst>
              </a:tr>
              <a:tr h="370840">
                <a:tc>
                  <a:txBody>
                    <a:bodyPr/>
                    <a:lstStyle/>
                    <a:p>
                      <a:pPr algn="l"/>
                      <a:r>
                        <a:rPr lang="en-GB" sz="1400" b="1" dirty="0">
                          <a:latin typeface="Segoe UI" panose="020B0502040204020203" pitchFamily="34" charset="0"/>
                          <a:cs typeface="Segoe UI" panose="020B0502040204020203" pitchFamily="34" charset="0"/>
                        </a:rPr>
                        <a:t>Defamation</a:t>
                      </a:r>
                      <a:r>
                        <a:rPr lang="en-GB" sz="1400" b="0" dirty="0">
                          <a:latin typeface="Segoe UI" panose="020B0502040204020203" pitchFamily="34" charset="0"/>
                          <a:cs typeface="Segoe UI" panose="020B0502040204020203" pitchFamily="34" charset="0"/>
                        </a:rPr>
                        <a:t> the action of damaging the good reputation of someone; slander or libel. Slander is a verbal statement and Libel is a written statement. </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35574680"/>
                  </a:ext>
                </a:extLst>
              </a:tr>
            </a:tbl>
          </a:graphicData>
        </a:graphic>
      </p:graphicFrame>
      <p:pic>
        <p:nvPicPr>
          <p:cNvPr id="25" name="Picture 12" descr="Key Icons - Download Free Vector Icons | Noun Project">
            <a:extLst>
              <a:ext uri="{FF2B5EF4-FFF2-40B4-BE49-F238E27FC236}">
                <a16:creationId xmlns:a16="http://schemas.microsoft.com/office/drawing/2014/main" id="{222EA476-100D-4270-B741-9C020EE5F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11350602" y="873307"/>
            <a:ext cx="647202" cy="647202"/>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8" descr="File:Light Bulb or Idea Flat Icon Vector.svg - Wikimedia Commons">
            <a:extLst>
              <a:ext uri="{FF2B5EF4-FFF2-40B4-BE49-F238E27FC236}">
                <a16:creationId xmlns:a16="http://schemas.microsoft.com/office/drawing/2014/main" id="{1E5E9BAA-F34F-432A-85E4-8F6D558F3409}"/>
              </a:ext>
            </a:extLst>
          </p:cNvPr>
          <p:cNvSpPr>
            <a:spLocks noChangeAspect="1" noChangeArrowheads="1"/>
          </p:cNvSpPr>
          <p:nvPr/>
        </p:nvSpPr>
        <p:spPr bwMode="auto">
          <a:xfrm>
            <a:off x="8543557" y="4450353"/>
            <a:ext cx="327991"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aphicFrame>
        <p:nvGraphicFramePr>
          <p:cNvPr id="30" name="Table 29">
            <a:extLst>
              <a:ext uri="{FF2B5EF4-FFF2-40B4-BE49-F238E27FC236}">
                <a16:creationId xmlns:a16="http://schemas.microsoft.com/office/drawing/2014/main" id="{E986B3DC-25E2-4688-BE83-4B746E98027A}"/>
              </a:ext>
            </a:extLst>
          </p:cNvPr>
          <p:cNvGraphicFramePr>
            <a:graphicFrameLocks noGrp="1"/>
          </p:cNvGraphicFramePr>
          <p:nvPr>
            <p:extLst>
              <p:ext uri="{D42A27DB-BD31-4B8C-83A1-F6EECF244321}">
                <p14:modId xmlns:p14="http://schemas.microsoft.com/office/powerpoint/2010/main" val="204534270"/>
              </p:ext>
            </p:extLst>
          </p:nvPr>
        </p:nvGraphicFramePr>
        <p:xfrm>
          <a:off x="3796911" y="1899306"/>
          <a:ext cx="4001404" cy="1689508"/>
        </p:xfrm>
        <a:graphic>
          <a:graphicData uri="http://schemas.openxmlformats.org/drawingml/2006/table">
            <a:tbl>
              <a:tblPr firstRow="1" bandRow="1">
                <a:tableStyleId>{5C22544A-7EE6-4342-B048-85BDC9FD1C3A}</a:tableStyleId>
              </a:tblPr>
              <a:tblGrid>
                <a:gridCol w="4001404">
                  <a:extLst>
                    <a:ext uri="{9D8B030D-6E8A-4147-A177-3AD203B41FA5}">
                      <a16:colId xmlns:a16="http://schemas.microsoft.com/office/drawing/2014/main" val="527946528"/>
                    </a:ext>
                  </a:extLst>
                </a:gridCol>
              </a:tblGrid>
              <a:tr h="330444">
                <a:tc>
                  <a:txBody>
                    <a:bodyPr/>
                    <a:lstStyle/>
                    <a:p>
                      <a:r>
                        <a:rPr lang="en-GB" sz="1600" b="0" dirty="0">
                          <a:latin typeface="Segoe UI" panose="020B0502040204020203" pitchFamily="34" charset="0"/>
                          <a:cs typeface="Segoe UI" panose="020B0502040204020203" pitchFamily="34" charset="0"/>
                        </a:rPr>
                        <a:t>Slander</a:t>
                      </a:r>
                    </a:p>
                  </a:txBody>
                  <a:tcPr>
                    <a:solidFill>
                      <a:schemeClr val="accent6">
                        <a:lumMod val="75000"/>
                      </a:schemeClr>
                    </a:solidFill>
                  </a:tcPr>
                </a:tc>
                <a:extLst>
                  <a:ext uri="{0D108BD9-81ED-4DB2-BD59-A6C34878D82A}">
                    <a16:rowId xmlns:a16="http://schemas.microsoft.com/office/drawing/2014/main" val="1355131997"/>
                  </a:ext>
                </a:extLst>
              </a:tr>
              <a:tr h="1354228">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32" name="AutoShape 8" descr="File:Speaker Icon.svg - Wikipedia">
            <a:extLst>
              <a:ext uri="{FF2B5EF4-FFF2-40B4-BE49-F238E27FC236}">
                <a16:creationId xmlns:a16="http://schemas.microsoft.com/office/drawing/2014/main" id="{F55DD977-0F7D-4E43-A4BD-8B16D21A6B7C}"/>
              </a:ext>
            </a:extLst>
          </p:cNvPr>
          <p:cNvSpPr>
            <a:spLocks noChangeAspect="1" noChangeArrowheads="1"/>
          </p:cNvSpPr>
          <p:nvPr/>
        </p:nvSpPr>
        <p:spPr bwMode="auto">
          <a:xfrm>
            <a:off x="8543558" y="4448842"/>
            <a:ext cx="304800"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0" name="Rectangle 39">
            <a:extLst>
              <a:ext uri="{FF2B5EF4-FFF2-40B4-BE49-F238E27FC236}">
                <a16:creationId xmlns:a16="http://schemas.microsoft.com/office/drawing/2014/main" id="{BC990106-770F-4DA3-AE26-CE6B5F94C702}"/>
              </a:ext>
            </a:extLst>
          </p:cNvPr>
          <p:cNvSpPr/>
          <p:nvPr/>
        </p:nvSpPr>
        <p:spPr>
          <a:xfrm>
            <a:off x="3925132" y="2344309"/>
            <a:ext cx="3744962" cy="10846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accent6">
                    <a:lumMod val="75000"/>
                  </a:schemeClr>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The action or crime of making a false spoken statement damaging to a person's reputation.</a:t>
            </a:r>
          </a:p>
        </p:txBody>
      </p:sp>
      <p:sp>
        <p:nvSpPr>
          <p:cNvPr id="41" name="AutoShape 8" descr="File:Light Bulb or Idea Flat Icon Vector.svg - Wikimedia Commons">
            <a:extLst>
              <a:ext uri="{FF2B5EF4-FFF2-40B4-BE49-F238E27FC236}">
                <a16:creationId xmlns:a16="http://schemas.microsoft.com/office/drawing/2014/main" id="{EE53F4F6-33A0-4499-AC9E-531F61CFE966}"/>
              </a:ext>
            </a:extLst>
          </p:cNvPr>
          <p:cNvSpPr>
            <a:spLocks noChangeAspect="1" noChangeArrowheads="1"/>
          </p:cNvSpPr>
          <p:nvPr/>
        </p:nvSpPr>
        <p:spPr bwMode="auto">
          <a:xfrm>
            <a:off x="10144319" y="5099374"/>
            <a:ext cx="312846"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aphicFrame>
        <p:nvGraphicFramePr>
          <p:cNvPr id="42" name="Table 41">
            <a:extLst>
              <a:ext uri="{FF2B5EF4-FFF2-40B4-BE49-F238E27FC236}">
                <a16:creationId xmlns:a16="http://schemas.microsoft.com/office/drawing/2014/main" id="{5F4BE856-DE10-4531-B22E-5D68C73A0C2F}"/>
              </a:ext>
            </a:extLst>
          </p:cNvPr>
          <p:cNvGraphicFramePr>
            <a:graphicFrameLocks noGrp="1"/>
          </p:cNvGraphicFramePr>
          <p:nvPr>
            <p:extLst>
              <p:ext uri="{D42A27DB-BD31-4B8C-83A1-F6EECF244321}">
                <p14:modId xmlns:p14="http://schemas.microsoft.com/office/powerpoint/2010/main" val="4102080401"/>
              </p:ext>
            </p:extLst>
          </p:nvPr>
        </p:nvGraphicFramePr>
        <p:xfrm>
          <a:off x="7852387" y="1892609"/>
          <a:ext cx="4124583" cy="1691368"/>
        </p:xfrm>
        <a:graphic>
          <a:graphicData uri="http://schemas.openxmlformats.org/drawingml/2006/table">
            <a:tbl>
              <a:tblPr firstRow="1" bandRow="1">
                <a:tableStyleId>{5C22544A-7EE6-4342-B048-85BDC9FD1C3A}</a:tableStyleId>
              </a:tblPr>
              <a:tblGrid>
                <a:gridCol w="4124583">
                  <a:extLst>
                    <a:ext uri="{9D8B030D-6E8A-4147-A177-3AD203B41FA5}">
                      <a16:colId xmlns:a16="http://schemas.microsoft.com/office/drawing/2014/main" val="527946528"/>
                    </a:ext>
                  </a:extLst>
                </a:gridCol>
              </a:tblGrid>
              <a:tr h="223191">
                <a:tc>
                  <a:txBody>
                    <a:bodyPr/>
                    <a:lstStyle/>
                    <a:p>
                      <a:r>
                        <a:rPr lang="en-GB" sz="1600" b="0" dirty="0">
                          <a:latin typeface="Segoe UI" panose="020B0502040204020203" pitchFamily="34" charset="0"/>
                          <a:cs typeface="Segoe UI" panose="020B0502040204020203" pitchFamily="34" charset="0"/>
                        </a:rPr>
                        <a:t>Libel </a:t>
                      </a:r>
                    </a:p>
                  </a:txBody>
                  <a:tcPr>
                    <a:solidFill>
                      <a:srgbClr val="FF99FF"/>
                    </a:solidFill>
                  </a:tcPr>
                </a:tc>
                <a:extLst>
                  <a:ext uri="{0D108BD9-81ED-4DB2-BD59-A6C34878D82A}">
                    <a16:rowId xmlns:a16="http://schemas.microsoft.com/office/drawing/2014/main" val="1355131997"/>
                  </a:ext>
                </a:extLst>
              </a:tr>
              <a:tr h="1356088">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rgbClr val="FFCCCC"/>
                    </a:solidFill>
                  </a:tcPr>
                </a:tc>
                <a:extLst>
                  <a:ext uri="{0D108BD9-81ED-4DB2-BD59-A6C34878D82A}">
                    <a16:rowId xmlns:a16="http://schemas.microsoft.com/office/drawing/2014/main" val="3361536227"/>
                  </a:ext>
                </a:extLst>
              </a:tr>
            </a:tbl>
          </a:graphicData>
        </a:graphic>
      </p:graphicFrame>
      <p:sp>
        <p:nvSpPr>
          <p:cNvPr id="43" name="AutoShape 8" descr="File:Speaker Icon.svg - Wikipedia">
            <a:extLst>
              <a:ext uri="{FF2B5EF4-FFF2-40B4-BE49-F238E27FC236}">
                <a16:creationId xmlns:a16="http://schemas.microsoft.com/office/drawing/2014/main" id="{DB85E97C-9120-47EA-9182-5F203A5570FC}"/>
              </a:ext>
            </a:extLst>
          </p:cNvPr>
          <p:cNvSpPr>
            <a:spLocks noChangeAspect="1" noChangeArrowheads="1"/>
          </p:cNvSpPr>
          <p:nvPr/>
        </p:nvSpPr>
        <p:spPr bwMode="auto">
          <a:xfrm>
            <a:off x="10143249" y="5097863"/>
            <a:ext cx="290726"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4" name="Rectangle 43">
            <a:extLst>
              <a:ext uri="{FF2B5EF4-FFF2-40B4-BE49-F238E27FC236}">
                <a16:creationId xmlns:a16="http://schemas.microsoft.com/office/drawing/2014/main" id="{B66D789F-B489-4201-AF59-1F96AE3079C8}"/>
              </a:ext>
            </a:extLst>
          </p:cNvPr>
          <p:cNvSpPr/>
          <p:nvPr/>
        </p:nvSpPr>
        <p:spPr>
          <a:xfrm>
            <a:off x="7938644" y="2344309"/>
            <a:ext cx="3899677" cy="10846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FF000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A published false statement that is damaging to a person's reputation; a written defamation.</a:t>
            </a:r>
          </a:p>
        </p:txBody>
      </p:sp>
      <p:sp>
        <p:nvSpPr>
          <p:cNvPr id="45" name="Rectangle 44">
            <a:extLst>
              <a:ext uri="{FF2B5EF4-FFF2-40B4-BE49-F238E27FC236}">
                <a16:creationId xmlns:a16="http://schemas.microsoft.com/office/drawing/2014/main" id="{7DE1CD17-0AD7-4446-AF9A-EAA0013D0F8B}"/>
              </a:ext>
            </a:extLst>
          </p:cNvPr>
          <p:cNvSpPr/>
          <p:nvPr/>
        </p:nvSpPr>
        <p:spPr>
          <a:xfrm>
            <a:off x="3931808" y="4177639"/>
            <a:ext cx="7849375" cy="6137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A piece of legislation that aims to protect a person’s personal data.</a:t>
            </a:r>
          </a:p>
          <a:p>
            <a:endParaRPr lang="en-GB" sz="1400" dirty="0">
              <a:solidFill>
                <a:schemeClr val="tx1"/>
              </a:solidFill>
              <a:latin typeface="Segoe UI" panose="020B0502040204020203" pitchFamily="34" charset="0"/>
              <a:cs typeface="Segoe UI" panose="020B0502040204020203" pitchFamily="34" charset="0"/>
            </a:endParaRPr>
          </a:p>
          <a:p>
            <a:endParaRPr lang="en-GB" sz="1400" dirty="0">
              <a:solidFill>
                <a:schemeClr val="tx1"/>
              </a:solidFill>
              <a:latin typeface="Segoe UI" panose="020B0502040204020203" pitchFamily="34" charset="0"/>
              <a:cs typeface="Segoe UI" panose="020B0502040204020203" pitchFamily="34" charset="0"/>
            </a:endParaRPr>
          </a:p>
        </p:txBody>
      </p:sp>
      <p:sp>
        <p:nvSpPr>
          <p:cNvPr id="46" name="Rectangle 45">
            <a:extLst>
              <a:ext uri="{FF2B5EF4-FFF2-40B4-BE49-F238E27FC236}">
                <a16:creationId xmlns:a16="http://schemas.microsoft.com/office/drawing/2014/main" id="{9C7A216F-C44F-49B7-B8AF-76F791BADB46}"/>
              </a:ext>
            </a:extLst>
          </p:cNvPr>
          <p:cNvSpPr/>
          <p:nvPr/>
        </p:nvSpPr>
        <p:spPr>
          <a:xfrm>
            <a:off x="3931808" y="4880438"/>
            <a:ext cx="7849375" cy="14938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Principles: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for a specific purpose (as shown above)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Relevant and not more than needed (as shown above)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Accurate and kept up to date.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Not kept longer than necessary (e.g. user closes account)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Stored securely</a:t>
            </a:r>
          </a:p>
        </p:txBody>
      </p:sp>
    </p:spTree>
    <p:extLst>
      <p:ext uri="{BB962C8B-B14F-4D97-AF65-F5344CB8AC3E}">
        <p14:creationId xmlns:p14="http://schemas.microsoft.com/office/powerpoint/2010/main" val="400262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 Media sectors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main means of mass communication (broadcasting, publishing, and the internet) regarded collectively. The industry itself branches out in ‘traditional’ media and ‘new’ media.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graphicFrame>
        <p:nvGraphicFramePr>
          <p:cNvPr id="8" name="Table 7">
            <a:extLst>
              <a:ext uri="{FF2B5EF4-FFF2-40B4-BE49-F238E27FC236}">
                <a16:creationId xmlns:a16="http://schemas.microsoft.com/office/drawing/2014/main" id="{8C04F97F-0BAB-45F6-858B-33A4F66C39B0}"/>
              </a:ext>
            </a:extLst>
          </p:cNvPr>
          <p:cNvGraphicFramePr>
            <a:graphicFrameLocks noGrp="1"/>
          </p:cNvGraphicFramePr>
          <p:nvPr>
            <p:extLst/>
          </p:nvPr>
        </p:nvGraphicFramePr>
        <p:xfrm>
          <a:off x="172277" y="2546513"/>
          <a:ext cx="3491242" cy="4241258"/>
        </p:xfrm>
        <a:graphic>
          <a:graphicData uri="http://schemas.openxmlformats.org/drawingml/2006/table">
            <a:tbl>
              <a:tblPr firstRow="1" bandRow="1">
                <a:tableStyleId>{5C22544A-7EE6-4342-B048-85BDC9FD1C3A}</a:tableStyleId>
              </a:tblPr>
              <a:tblGrid>
                <a:gridCol w="3491242">
                  <a:extLst>
                    <a:ext uri="{9D8B030D-6E8A-4147-A177-3AD203B41FA5}">
                      <a16:colId xmlns:a16="http://schemas.microsoft.com/office/drawing/2014/main" val="1972610003"/>
                    </a:ext>
                  </a:extLst>
                </a:gridCol>
              </a:tblGrid>
              <a:tr h="587491">
                <a:tc>
                  <a:txBody>
                    <a:bodyPr/>
                    <a:lstStyle/>
                    <a:p>
                      <a:r>
                        <a:rPr lang="en-GB" sz="1600" b="0" dirty="0">
                          <a:solidFill>
                            <a:schemeClr val="bg1"/>
                          </a:solidFill>
                          <a:latin typeface="Segoe UI" panose="020B0502040204020203" pitchFamily="34" charset="0"/>
                          <a:cs typeface="Segoe UI" panose="020B0502040204020203" pitchFamily="34" charset="0"/>
                        </a:rPr>
                        <a:t>How has the traditional media industry evolved?</a:t>
                      </a:r>
                    </a:p>
                  </a:txBody>
                  <a:tcPr>
                    <a:solidFill>
                      <a:schemeClr val="tx1"/>
                    </a:solidFill>
                  </a:tcPr>
                </a:tc>
                <a:extLst>
                  <a:ext uri="{0D108BD9-81ED-4DB2-BD59-A6C34878D82A}">
                    <a16:rowId xmlns:a16="http://schemas.microsoft.com/office/drawing/2014/main" val="3864680283"/>
                  </a:ext>
                </a:extLst>
              </a:tr>
              <a:tr h="3653767">
                <a:tc>
                  <a:txBody>
                    <a:bodyPr/>
                    <a:lstStyle/>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txBody>
                  <a:tcPr>
                    <a:solidFill>
                      <a:schemeClr val="bg1">
                        <a:lumMod val="65000"/>
                      </a:schemeClr>
                    </a:solidFill>
                  </a:tcPr>
                </a:tc>
                <a:extLst>
                  <a:ext uri="{0D108BD9-81ED-4DB2-BD59-A6C34878D82A}">
                    <a16:rowId xmlns:a16="http://schemas.microsoft.com/office/drawing/2014/main" val="3473486398"/>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nvPr>
        </p:nvGraphicFramePr>
        <p:xfrm>
          <a:off x="3854481" y="1079630"/>
          <a:ext cx="3893353" cy="384048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06592">
                <a:tc>
                  <a:txBody>
                    <a:bodyPr/>
                    <a:lstStyle/>
                    <a:p>
                      <a:r>
                        <a:rPr lang="en-GB" sz="1600" b="0" dirty="0">
                          <a:latin typeface="Segoe UI" panose="020B0502040204020203" pitchFamily="34" charset="0"/>
                          <a:cs typeface="Segoe UI" panose="020B0502040204020203" pitchFamily="34" charset="0"/>
                        </a:rPr>
                        <a:t>Traditional media</a:t>
                      </a:r>
                    </a:p>
                  </a:txBody>
                  <a:tcPr>
                    <a:solidFill>
                      <a:srgbClr val="0070C0"/>
                    </a:solidFill>
                  </a:tcPr>
                </a:tc>
                <a:extLst>
                  <a:ext uri="{0D108BD9-81ED-4DB2-BD59-A6C34878D82A}">
                    <a16:rowId xmlns:a16="http://schemas.microsoft.com/office/drawing/2014/main" val="1355131997"/>
                  </a:ext>
                </a:extLst>
              </a:tr>
              <a:tr h="3346959">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nvPr>
        </p:nvGraphicFramePr>
        <p:xfrm>
          <a:off x="7853613" y="1057392"/>
          <a:ext cx="3893353" cy="387096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1723">
                <a:tc>
                  <a:txBody>
                    <a:bodyPr/>
                    <a:lstStyle/>
                    <a:p>
                      <a:r>
                        <a:rPr lang="en-GB" sz="1600" b="0" dirty="0">
                          <a:latin typeface="Segoe UI" panose="020B0502040204020203" pitchFamily="34" charset="0"/>
                          <a:cs typeface="Segoe UI" panose="020B0502040204020203" pitchFamily="34" charset="0"/>
                        </a:rPr>
                        <a:t>New media</a:t>
                      </a:r>
                    </a:p>
                  </a:txBody>
                  <a:tcPr>
                    <a:solidFill>
                      <a:srgbClr val="7030A0"/>
                    </a:solidFill>
                  </a:tcPr>
                </a:tc>
                <a:extLst>
                  <a:ext uri="{0D108BD9-81ED-4DB2-BD59-A6C34878D82A}">
                    <a16:rowId xmlns:a16="http://schemas.microsoft.com/office/drawing/2014/main" val="1355131997"/>
                  </a:ext>
                </a:extLst>
              </a:tr>
              <a:tr h="350923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498" y="1585321"/>
            <a:ext cx="3682711"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Traditional media refers to non-digital methods of communication. These methods have been long used to create awareness of a product and existed before the internet.</a:t>
            </a:r>
          </a:p>
        </p:txBody>
      </p:sp>
      <p:sp>
        <p:nvSpPr>
          <p:cNvPr id="20" name="TextBox 19">
            <a:extLst>
              <a:ext uri="{FF2B5EF4-FFF2-40B4-BE49-F238E27FC236}">
                <a16:creationId xmlns:a16="http://schemas.microsoft.com/office/drawing/2014/main" id="{92195287-7BA2-4E7C-99F0-6D9F4C7A8D1E}"/>
              </a:ext>
            </a:extLst>
          </p:cNvPr>
          <p:cNvSpPr txBox="1"/>
          <p:nvPr/>
        </p:nvSpPr>
        <p:spPr>
          <a:xfrm>
            <a:off x="3960498" y="3302273"/>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Sectors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TV (Television)</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Radio</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Film</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Print publishing</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69281" y="1563991"/>
            <a:ext cx="3682711" cy="181588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On-demand content accessed via the internet through digital devices, such as personal computers and smartphones. New media can involve interactive elements such as audience engagement and feedback.</a:t>
            </a:r>
          </a:p>
        </p:txBody>
      </p:sp>
      <p:sp>
        <p:nvSpPr>
          <p:cNvPr id="22" name="TextBox 21">
            <a:extLst>
              <a:ext uri="{FF2B5EF4-FFF2-40B4-BE49-F238E27FC236}">
                <a16:creationId xmlns:a16="http://schemas.microsoft.com/office/drawing/2014/main" id="{F507AD9A-8211-47B8-8B06-CCACBDFD1FAB}"/>
              </a:ext>
            </a:extLst>
          </p:cNvPr>
          <p:cNvSpPr txBox="1"/>
          <p:nvPr/>
        </p:nvSpPr>
        <p:spPr>
          <a:xfrm>
            <a:off x="7969281" y="3456208"/>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Sectors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Interactive Media</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Video games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Internet</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Digital publishing</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nvPr>
        </p:nvGraphicFramePr>
        <p:xfrm>
          <a:off x="3854482" y="5004687"/>
          <a:ext cx="3905858" cy="1783084"/>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65813">
                <a:tc>
                  <a:txBody>
                    <a:bodyPr/>
                    <a:lstStyle/>
                    <a:p>
                      <a:r>
                        <a:rPr lang="en-GB" sz="1600" b="0" dirty="0">
                          <a:latin typeface="Segoe UI" panose="020B0502040204020203" pitchFamily="34" charset="0"/>
                          <a:cs typeface="Segoe UI" panose="020B0502040204020203" pitchFamily="34" charset="0"/>
                        </a:rPr>
                        <a:t>Interactive media examples:</a:t>
                      </a:r>
                    </a:p>
                  </a:txBody>
                  <a:tcPr/>
                </a:tc>
                <a:extLst>
                  <a:ext uri="{0D108BD9-81ED-4DB2-BD59-A6C34878D82A}">
                    <a16:rowId xmlns:a16="http://schemas.microsoft.com/office/drawing/2014/main" val="1355131997"/>
                  </a:ext>
                </a:extLst>
              </a:tr>
              <a:tr h="1417271">
                <a:tc>
                  <a:txBody>
                    <a:bodyPr/>
                    <a:lstStyle/>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3943577" y="5495984"/>
            <a:ext cx="3699632"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 include:</a:t>
            </a:r>
          </a:p>
          <a:p>
            <a:endParaRPr lang="en-GB" sz="1600" u="sng" dirty="0">
              <a:solidFill>
                <a:srgbClr val="7030A0"/>
              </a:solidFill>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rPr>
              <a:t>Website, apps, e-learning products, information points and digital maps</a:t>
            </a:r>
          </a:p>
        </p:txBody>
      </p:sp>
      <p:sp>
        <p:nvSpPr>
          <p:cNvPr id="25" name="TextBox 24">
            <a:extLst>
              <a:ext uri="{FF2B5EF4-FFF2-40B4-BE49-F238E27FC236}">
                <a16:creationId xmlns:a16="http://schemas.microsoft.com/office/drawing/2014/main" id="{E223E809-7CAD-4620-ACA9-7352DA4A4420}"/>
              </a:ext>
            </a:extLst>
          </p:cNvPr>
          <p:cNvSpPr txBox="1"/>
          <p:nvPr/>
        </p:nvSpPr>
        <p:spPr>
          <a:xfrm>
            <a:off x="293553" y="3297885"/>
            <a:ext cx="3244231" cy="3293209"/>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Special effects (SFX, VFX)</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Digital imaging and graphics </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Social media platforms/apps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Digital games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Websites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Multimedia</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eBooks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Augmented Reality (AR)</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Virtual Reality (VR)</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3D technology</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Digital Audio Broadcasting (DAB)</a:t>
            </a:r>
          </a:p>
        </p:txBody>
      </p:sp>
      <p:graphicFrame>
        <p:nvGraphicFramePr>
          <p:cNvPr id="26" name="Table 25">
            <a:extLst>
              <a:ext uri="{FF2B5EF4-FFF2-40B4-BE49-F238E27FC236}">
                <a16:creationId xmlns:a16="http://schemas.microsoft.com/office/drawing/2014/main" id="{770292A9-2136-4E16-AD46-9AB8B383385D}"/>
              </a:ext>
            </a:extLst>
          </p:cNvPr>
          <p:cNvGraphicFramePr>
            <a:graphicFrameLocks noGrp="1"/>
          </p:cNvGraphicFramePr>
          <p:nvPr>
            <p:extLst/>
          </p:nvPr>
        </p:nvGraphicFramePr>
        <p:xfrm>
          <a:off x="7853614" y="5004687"/>
          <a:ext cx="3893352" cy="1645920"/>
        </p:xfrm>
        <a:graphic>
          <a:graphicData uri="http://schemas.openxmlformats.org/drawingml/2006/table">
            <a:tbl>
              <a:tblPr firstRow="1" bandRow="1">
                <a:tableStyleId>{5C22544A-7EE6-4342-B048-85BDC9FD1C3A}</a:tableStyleId>
              </a:tblPr>
              <a:tblGrid>
                <a:gridCol w="3893352">
                  <a:extLst>
                    <a:ext uri="{9D8B030D-6E8A-4147-A177-3AD203B41FA5}">
                      <a16:colId xmlns:a16="http://schemas.microsoft.com/office/drawing/2014/main" val="1827917660"/>
                    </a:ext>
                  </a:extLst>
                </a:gridCol>
              </a:tblGrid>
              <a:tr h="0">
                <a:tc>
                  <a:txBody>
                    <a:bodyPr/>
                    <a:lstStyle/>
                    <a:p>
                      <a:r>
                        <a:rPr lang="en-GB" sz="1600" b="0" dirty="0">
                          <a:latin typeface="Segoe UI" panose="020B0502040204020203" pitchFamily="34" charset="0"/>
                          <a:cs typeface="Segoe UI" panose="020B0502040204020203" pitchFamily="34" charset="0"/>
                        </a:rPr>
                        <a:t>Key terms:</a:t>
                      </a:r>
                    </a:p>
                  </a:txBody>
                  <a:tcPr>
                    <a:solidFill>
                      <a:srgbClr val="00B050"/>
                    </a:solidFill>
                  </a:tcPr>
                </a:tc>
                <a:extLst>
                  <a:ext uri="{0D108BD9-81ED-4DB2-BD59-A6C34878D82A}">
                    <a16:rowId xmlns:a16="http://schemas.microsoft.com/office/drawing/2014/main" val="2204693053"/>
                  </a:ext>
                </a:extLst>
              </a:tr>
              <a:tr h="370840">
                <a:tc>
                  <a:txBody>
                    <a:bodyPr/>
                    <a:lstStyle/>
                    <a:p>
                      <a:pPr algn="ctr"/>
                      <a:r>
                        <a:rPr lang="en-GB" sz="1600" dirty="0">
                          <a:latin typeface="Segoe UI" panose="020B0502040204020203" pitchFamily="34" charset="0"/>
                          <a:cs typeface="Segoe UI" panose="020B0502040204020203" pitchFamily="34" charset="0"/>
                        </a:rPr>
                        <a:t>Media</a:t>
                      </a:r>
                    </a:p>
                    <a:p>
                      <a:pPr algn="ctr"/>
                      <a:r>
                        <a:rPr lang="en-GB" sz="1600" dirty="0">
                          <a:latin typeface="Segoe UI" panose="020B0502040204020203" pitchFamily="34" charset="0"/>
                          <a:cs typeface="Segoe UI" panose="020B0502040204020203" pitchFamily="34" charset="0"/>
                        </a:rPr>
                        <a:t>Distribution</a:t>
                      </a:r>
                    </a:p>
                    <a:p>
                      <a:pPr algn="ctr"/>
                      <a:r>
                        <a:rPr lang="en-GB" sz="1600" dirty="0">
                          <a:latin typeface="Segoe UI" panose="020B0502040204020203" pitchFamily="34" charset="0"/>
                          <a:cs typeface="Segoe UI" panose="020B0502040204020203" pitchFamily="34" charset="0"/>
                        </a:rPr>
                        <a:t>Multimedia</a:t>
                      </a:r>
                    </a:p>
                    <a:p>
                      <a:pPr algn="ctr"/>
                      <a:r>
                        <a:rPr lang="en-GB" sz="1600" dirty="0">
                          <a:latin typeface="Segoe UI" panose="020B0502040204020203" pitchFamily="34" charset="0"/>
                          <a:cs typeface="Segoe UI" panose="020B0502040204020203" pitchFamily="34" charset="0"/>
                        </a:rPr>
                        <a:t>Streaming</a:t>
                      </a:r>
                    </a:p>
                    <a:p>
                      <a:pPr algn="ctr"/>
                      <a:r>
                        <a:rPr lang="en-GB" sz="1600" dirty="0">
                          <a:latin typeface="Segoe UI" panose="020B0502040204020203" pitchFamily="34" charset="0"/>
                          <a:cs typeface="Segoe UI" panose="020B0502040204020203" pitchFamily="34" charset="0"/>
                        </a:rPr>
                        <a:t>Downloading</a:t>
                      </a:r>
                    </a:p>
                  </a:txBody>
                  <a:tcPr>
                    <a:solidFill>
                      <a:schemeClr val="bg1"/>
                    </a:solidFill>
                  </a:tcPr>
                </a:tc>
                <a:extLst>
                  <a:ext uri="{0D108BD9-81ED-4DB2-BD59-A6C34878D82A}">
                    <a16:rowId xmlns:a16="http://schemas.microsoft.com/office/drawing/2014/main" val="435574680"/>
                  </a:ext>
                </a:extLst>
              </a:tr>
            </a:tbl>
          </a:graphicData>
        </a:graphic>
      </p:graphicFrame>
      <p:pic>
        <p:nvPicPr>
          <p:cNvPr id="27" name="Picture 12" descr="Key Icons - Download Free Vector Icons | Noun Project">
            <a:extLst>
              <a:ext uri="{FF2B5EF4-FFF2-40B4-BE49-F238E27FC236}">
                <a16:creationId xmlns:a16="http://schemas.microsoft.com/office/drawing/2014/main" id="{62E2E282-076F-406F-916C-82DC796EC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11095360" y="4844823"/>
            <a:ext cx="647202" cy="647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a:extLst>
              <a:ext uri="{FF2B5EF4-FFF2-40B4-BE49-F238E27FC236}">
                <a16:creationId xmlns:a16="http://schemas.microsoft.com/office/drawing/2014/main" id="{E8419876-6CA2-4B52-A3EF-16F0188BCB52}"/>
              </a:ext>
            </a:extLst>
          </p:cNvPr>
          <p:cNvGraphicFramePr>
            <a:graphicFrameLocks noGrp="1"/>
          </p:cNvGraphicFramePr>
          <p:nvPr>
            <p:extLst>
              <p:ext uri="{D42A27DB-BD31-4B8C-83A1-F6EECF244321}">
                <p14:modId xmlns:p14="http://schemas.microsoft.com/office/powerpoint/2010/main" val="274036885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205FC782-F710-4E72-805E-8808435D753F}"/>
              </a:ext>
            </a:extLst>
          </p:cNvPr>
          <p:cNvSpPr>
            <a:spLocks noGrp="1"/>
          </p:cNvSpPr>
          <p:nvPr>
            <p:ph type="sldNum" sz="quarter" idx="12"/>
          </p:nvPr>
        </p:nvSpPr>
        <p:spPr/>
        <p:txBody>
          <a:bodyPr/>
          <a:lstStyle/>
          <a:p>
            <a:fld id="{B0F76C14-53B6-489F-9645-D8FC814A1C7B}" type="slidenum">
              <a:rPr lang="en-GB" smtClean="0"/>
              <a:t>3</a:t>
            </a:fld>
            <a:endParaRPr lang="en-GB"/>
          </a:p>
        </p:txBody>
      </p:sp>
    </p:spTree>
    <p:extLst>
      <p:ext uri="{BB962C8B-B14F-4D97-AF65-F5344CB8AC3E}">
        <p14:creationId xmlns:p14="http://schemas.microsoft.com/office/powerpoint/2010/main" val="2709708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822840011"/>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CM16: Legislation for assets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044414655"/>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17391">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240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Intellectual property is legislation designed stop your work from being copied and distributed without your permission and there are three types of intellectual property: Copyright, Trademarks and Patents which aim to protect ideas.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581899063"/>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102553399"/>
              </p:ext>
            </p:extLst>
          </p:nvPr>
        </p:nvGraphicFramePr>
        <p:xfrm>
          <a:off x="5321860" y="2773100"/>
          <a:ext cx="6572639" cy="4086738"/>
        </p:xfrm>
        <a:graphic>
          <a:graphicData uri="http://schemas.openxmlformats.org/drawingml/2006/table">
            <a:tbl>
              <a:tblPr firstRow="1" bandRow="1">
                <a:tableStyleId>{5C22544A-7EE6-4342-B048-85BDC9FD1C3A}</a:tableStyleId>
              </a:tblPr>
              <a:tblGrid>
                <a:gridCol w="6572639">
                  <a:extLst>
                    <a:ext uri="{9D8B030D-6E8A-4147-A177-3AD203B41FA5}">
                      <a16:colId xmlns:a16="http://schemas.microsoft.com/office/drawing/2014/main" val="527946528"/>
                    </a:ext>
                  </a:extLst>
                </a:gridCol>
              </a:tblGrid>
              <a:tr h="326621">
                <a:tc>
                  <a:txBody>
                    <a:bodyPr/>
                    <a:lstStyle/>
                    <a:p>
                      <a:r>
                        <a:rPr lang="en-GB" sz="1600" b="0" dirty="0">
                          <a:latin typeface="Segoe UI" panose="020B0502040204020203" pitchFamily="34" charset="0"/>
                          <a:cs typeface="Segoe UI" panose="020B0502040204020203" pitchFamily="34" charset="0"/>
                        </a:rPr>
                        <a:t>Creative commons licence </a:t>
                      </a:r>
                    </a:p>
                  </a:txBody>
                  <a:tcPr>
                    <a:solidFill>
                      <a:srgbClr val="7030A0"/>
                    </a:solidFill>
                  </a:tcPr>
                </a:tc>
                <a:extLst>
                  <a:ext uri="{0D108BD9-81ED-4DB2-BD59-A6C34878D82A}">
                    <a16:rowId xmlns:a16="http://schemas.microsoft.com/office/drawing/2014/main" val="1355131997"/>
                  </a:ext>
                </a:extLst>
              </a:tr>
              <a:tr h="3751458">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952427191"/>
              </p:ext>
            </p:extLst>
          </p:nvPr>
        </p:nvGraphicFramePr>
        <p:xfrm>
          <a:off x="173549" y="2761528"/>
          <a:ext cx="5070738" cy="4086738"/>
        </p:xfrm>
        <a:graphic>
          <a:graphicData uri="http://schemas.openxmlformats.org/drawingml/2006/table">
            <a:tbl>
              <a:tblPr firstRow="1" bandRow="1">
                <a:tableStyleId>{5C22544A-7EE6-4342-B048-85BDC9FD1C3A}</a:tableStyleId>
              </a:tblPr>
              <a:tblGrid>
                <a:gridCol w="5070738">
                  <a:extLst>
                    <a:ext uri="{9D8B030D-6E8A-4147-A177-3AD203B41FA5}">
                      <a16:colId xmlns:a16="http://schemas.microsoft.com/office/drawing/2014/main" val="3083992164"/>
                    </a:ext>
                  </a:extLst>
                </a:gridCol>
              </a:tblGrid>
              <a:tr h="343161">
                <a:tc>
                  <a:txBody>
                    <a:bodyPr/>
                    <a:lstStyle/>
                    <a:p>
                      <a:r>
                        <a:rPr lang="en-GB" sz="1600" b="0" dirty="0">
                          <a:latin typeface="Segoe UI" panose="020B0502040204020203" pitchFamily="34" charset="0"/>
                          <a:cs typeface="Segoe UI" panose="020B0502040204020203" pitchFamily="34" charset="0"/>
                        </a:rPr>
                        <a:t>Copyright</a:t>
                      </a:r>
                    </a:p>
                  </a:txBody>
                  <a:tcPr/>
                </a:tc>
                <a:extLst>
                  <a:ext uri="{0D108BD9-81ED-4DB2-BD59-A6C34878D82A}">
                    <a16:rowId xmlns:a16="http://schemas.microsoft.com/office/drawing/2014/main" val="147841249"/>
                  </a:ext>
                </a:extLst>
              </a:tr>
              <a:tr h="3743577">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54185" y="3322838"/>
            <a:ext cx="4906922" cy="10422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Copyright is the legal right to protect the original work of the people whom it may belong to.</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Copyright can protect….</a:t>
            </a:r>
          </a:p>
        </p:txBody>
      </p:sp>
      <p:sp>
        <p:nvSpPr>
          <p:cNvPr id="28" name="AutoShape 8" descr="File:Light Bulb or Idea Flat Icon Vector.svg - Wikimedia Commons">
            <a:extLst>
              <a:ext uri="{FF2B5EF4-FFF2-40B4-BE49-F238E27FC236}">
                <a16:creationId xmlns:a16="http://schemas.microsoft.com/office/drawing/2014/main" id="{1E5E9BAA-F34F-432A-85E4-8F6D558F3409}"/>
              </a:ext>
            </a:extLst>
          </p:cNvPr>
          <p:cNvSpPr>
            <a:spLocks noChangeAspect="1" noChangeArrowheads="1"/>
          </p:cNvSpPr>
          <p:nvPr/>
        </p:nvSpPr>
        <p:spPr bwMode="auto">
          <a:xfrm>
            <a:off x="8543313" y="4533320"/>
            <a:ext cx="327991"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32" name="AutoShape 8" descr="File:Speaker Icon.svg - Wikipedia">
            <a:extLst>
              <a:ext uri="{FF2B5EF4-FFF2-40B4-BE49-F238E27FC236}">
                <a16:creationId xmlns:a16="http://schemas.microsoft.com/office/drawing/2014/main" id="{F55DD977-0F7D-4E43-A4BD-8B16D21A6B7C}"/>
              </a:ext>
            </a:extLst>
          </p:cNvPr>
          <p:cNvSpPr>
            <a:spLocks noChangeAspect="1" noChangeArrowheads="1"/>
          </p:cNvSpPr>
          <p:nvPr/>
        </p:nvSpPr>
        <p:spPr bwMode="auto">
          <a:xfrm>
            <a:off x="8543314" y="4531809"/>
            <a:ext cx="304800"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1" name="AutoShape 8" descr="File:Light Bulb or Idea Flat Icon Vector.svg - Wikimedia Commons">
            <a:extLst>
              <a:ext uri="{FF2B5EF4-FFF2-40B4-BE49-F238E27FC236}">
                <a16:creationId xmlns:a16="http://schemas.microsoft.com/office/drawing/2014/main" id="{EE53F4F6-33A0-4499-AC9E-531F61CFE966}"/>
              </a:ext>
            </a:extLst>
          </p:cNvPr>
          <p:cNvSpPr>
            <a:spLocks noChangeAspect="1" noChangeArrowheads="1"/>
          </p:cNvSpPr>
          <p:nvPr/>
        </p:nvSpPr>
        <p:spPr bwMode="auto">
          <a:xfrm>
            <a:off x="10144075" y="5182341"/>
            <a:ext cx="312846"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3" name="AutoShape 8" descr="File:Speaker Icon.svg - Wikipedia">
            <a:extLst>
              <a:ext uri="{FF2B5EF4-FFF2-40B4-BE49-F238E27FC236}">
                <a16:creationId xmlns:a16="http://schemas.microsoft.com/office/drawing/2014/main" id="{DB85E97C-9120-47EA-9182-5F203A5570FC}"/>
              </a:ext>
            </a:extLst>
          </p:cNvPr>
          <p:cNvSpPr>
            <a:spLocks noChangeAspect="1" noChangeArrowheads="1"/>
          </p:cNvSpPr>
          <p:nvPr/>
        </p:nvSpPr>
        <p:spPr bwMode="auto">
          <a:xfrm>
            <a:off x="10143005" y="5180830"/>
            <a:ext cx="290726"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7DE1CD17-0AD7-4446-AF9A-EAA0013D0F8B}"/>
              </a:ext>
            </a:extLst>
          </p:cNvPr>
          <p:cNvSpPr/>
          <p:nvPr/>
        </p:nvSpPr>
        <p:spPr>
          <a:xfrm>
            <a:off x="5412179" y="3197711"/>
            <a:ext cx="6313401" cy="6137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This license allows copyrighted material to be more freely distributed. </a:t>
            </a:r>
          </a:p>
        </p:txBody>
      </p:sp>
      <p:pic>
        <p:nvPicPr>
          <p:cNvPr id="26" name="Picture 25" descr="Screen Clipping">
            <a:extLst>
              <a:ext uri="{FF2B5EF4-FFF2-40B4-BE49-F238E27FC236}">
                <a16:creationId xmlns:a16="http://schemas.microsoft.com/office/drawing/2014/main" id="{10A6E4B1-1579-4536-BEE0-819E3D590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179" y="3947942"/>
            <a:ext cx="759089" cy="2775419"/>
          </a:xfrm>
          <a:prstGeom prst="rect">
            <a:avLst/>
          </a:prstGeom>
        </p:spPr>
      </p:pic>
      <p:graphicFrame>
        <p:nvGraphicFramePr>
          <p:cNvPr id="27" name="Table 26">
            <a:extLst>
              <a:ext uri="{FF2B5EF4-FFF2-40B4-BE49-F238E27FC236}">
                <a16:creationId xmlns:a16="http://schemas.microsoft.com/office/drawing/2014/main" id="{C23B6215-BCF8-4A7F-BE4C-4FEA880806A4}"/>
              </a:ext>
            </a:extLst>
          </p:cNvPr>
          <p:cNvGraphicFramePr>
            <a:graphicFrameLocks noGrp="1"/>
          </p:cNvGraphicFramePr>
          <p:nvPr>
            <p:extLst>
              <p:ext uri="{D42A27DB-BD31-4B8C-83A1-F6EECF244321}">
                <p14:modId xmlns:p14="http://schemas.microsoft.com/office/powerpoint/2010/main" val="1947255381"/>
              </p:ext>
            </p:extLst>
          </p:nvPr>
        </p:nvGraphicFramePr>
        <p:xfrm>
          <a:off x="6261586" y="3916896"/>
          <a:ext cx="5463993" cy="2837512"/>
        </p:xfrm>
        <a:graphic>
          <a:graphicData uri="http://schemas.openxmlformats.org/drawingml/2006/table">
            <a:tbl>
              <a:tblPr firstRow="1" bandRow="1">
                <a:tableStyleId>{5940675A-B579-460E-94D1-54222C63F5DA}</a:tableStyleId>
              </a:tblPr>
              <a:tblGrid>
                <a:gridCol w="5463993">
                  <a:extLst>
                    <a:ext uri="{9D8B030D-6E8A-4147-A177-3AD203B41FA5}">
                      <a16:colId xmlns:a16="http://schemas.microsoft.com/office/drawing/2014/main" val="1914005015"/>
                    </a:ext>
                  </a:extLst>
                </a:gridCol>
              </a:tblGrid>
              <a:tr h="709378">
                <a:tc>
                  <a:txBody>
                    <a:bodyPr/>
                    <a:lstStyle/>
                    <a:p>
                      <a:r>
                        <a:rPr lang="en-GB" sz="1400" b="1" dirty="0">
                          <a:latin typeface="Segoe UI" panose="020B0502040204020203" pitchFamily="34" charset="0"/>
                          <a:cs typeface="Segoe UI" panose="020B0502040204020203" pitchFamily="34" charset="0"/>
                        </a:rPr>
                        <a:t>Attribution</a:t>
                      </a:r>
                      <a:r>
                        <a:rPr lang="en-GB" sz="1400" dirty="0">
                          <a:latin typeface="Segoe UI" panose="020B0502040204020203" pitchFamily="34" charset="0"/>
                          <a:cs typeface="Segoe UI" panose="020B0502040204020203" pitchFamily="34" charset="0"/>
                        </a:rPr>
                        <a:t>: Material can be copied, modified and used. However, the original creator must be given credit.</a:t>
                      </a:r>
                    </a:p>
                  </a:txBody>
                  <a:tcPr>
                    <a:solidFill>
                      <a:schemeClr val="bg1"/>
                    </a:solidFill>
                  </a:tcPr>
                </a:tc>
                <a:extLst>
                  <a:ext uri="{0D108BD9-81ED-4DB2-BD59-A6C34878D82A}">
                    <a16:rowId xmlns:a16="http://schemas.microsoft.com/office/drawing/2014/main" val="4217188783"/>
                  </a:ext>
                </a:extLst>
              </a:tr>
              <a:tr h="709378">
                <a:tc>
                  <a:txBody>
                    <a:bodyPr/>
                    <a:lstStyle/>
                    <a:p>
                      <a:r>
                        <a:rPr lang="en-GB" sz="1400" b="1" dirty="0">
                          <a:latin typeface="Segoe UI" panose="020B0502040204020203" pitchFamily="34" charset="0"/>
                          <a:cs typeface="Segoe UI" panose="020B0502040204020203" pitchFamily="34" charset="0"/>
                        </a:rPr>
                        <a:t>Non-commercial</a:t>
                      </a:r>
                      <a:r>
                        <a:rPr lang="en-GB" sz="1400" dirty="0">
                          <a:latin typeface="Segoe UI" panose="020B0502040204020203" pitchFamily="34" charset="0"/>
                          <a:cs typeface="Segoe UI" panose="020B0502040204020203" pitchFamily="34" charset="0"/>
                        </a:rPr>
                        <a:t>: Material can be copied, modified and used as long as there is no intention to make money from it.</a:t>
                      </a:r>
                    </a:p>
                  </a:txBody>
                  <a:tcPr>
                    <a:solidFill>
                      <a:schemeClr val="bg1"/>
                    </a:solidFill>
                  </a:tcPr>
                </a:tc>
                <a:extLst>
                  <a:ext uri="{0D108BD9-81ED-4DB2-BD59-A6C34878D82A}">
                    <a16:rowId xmlns:a16="http://schemas.microsoft.com/office/drawing/2014/main" val="2337155391"/>
                  </a:ext>
                </a:extLst>
              </a:tr>
              <a:tr h="709378">
                <a:tc>
                  <a:txBody>
                    <a:bodyPr/>
                    <a:lstStyle/>
                    <a:p>
                      <a:r>
                        <a:rPr lang="en-GB" sz="1400" b="1" dirty="0">
                          <a:latin typeface="Segoe UI" panose="020B0502040204020203" pitchFamily="34" charset="0"/>
                          <a:cs typeface="Segoe UI" panose="020B0502040204020203" pitchFamily="34" charset="0"/>
                        </a:rPr>
                        <a:t>Share-a-like</a:t>
                      </a:r>
                      <a:r>
                        <a:rPr lang="en-GB" sz="1400" dirty="0">
                          <a:latin typeface="Segoe UI" panose="020B0502040204020203" pitchFamily="34" charset="0"/>
                          <a:cs typeface="Segoe UI" panose="020B0502040204020203" pitchFamily="34" charset="0"/>
                        </a:rPr>
                        <a:t>: Material can be modified and used but must be covered by a similar license. </a:t>
                      </a:r>
                    </a:p>
                  </a:txBody>
                  <a:tcPr>
                    <a:solidFill>
                      <a:schemeClr val="bg1"/>
                    </a:solidFill>
                  </a:tcPr>
                </a:tc>
                <a:extLst>
                  <a:ext uri="{0D108BD9-81ED-4DB2-BD59-A6C34878D82A}">
                    <a16:rowId xmlns:a16="http://schemas.microsoft.com/office/drawing/2014/main" val="2505001343"/>
                  </a:ext>
                </a:extLst>
              </a:tr>
              <a:tr h="709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Segoe UI" panose="020B0502040204020203" pitchFamily="34" charset="0"/>
                          <a:cs typeface="Segoe UI" panose="020B0502040204020203" pitchFamily="34" charset="0"/>
                        </a:rPr>
                        <a:t>No derivative works</a:t>
                      </a:r>
                      <a:r>
                        <a:rPr lang="en-GB" sz="1400" dirty="0">
                          <a:latin typeface="Segoe UI" panose="020B0502040204020203" pitchFamily="34" charset="0"/>
                          <a:cs typeface="Segoe UI" panose="020B0502040204020203" pitchFamily="34" charset="0"/>
                        </a:rPr>
                        <a:t>: Material can be copied and used, but it cannot be modified. </a:t>
                      </a:r>
                    </a:p>
                  </a:txBody>
                  <a:tcPr>
                    <a:solidFill>
                      <a:schemeClr val="bg1"/>
                    </a:solidFill>
                  </a:tcPr>
                </a:tc>
                <a:extLst>
                  <a:ext uri="{0D108BD9-81ED-4DB2-BD59-A6C34878D82A}">
                    <a16:rowId xmlns:a16="http://schemas.microsoft.com/office/drawing/2014/main" val="1548814720"/>
                  </a:ext>
                </a:extLst>
              </a:tr>
            </a:tbl>
          </a:graphicData>
        </a:graphic>
      </p:graphicFrame>
      <p:sp>
        <p:nvSpPr>
          <p:cNvPr id="29" name="Rectangle 28">
            <a:extLst>
              <a:ext uri="{FF2B5EF4-FFF2-40B4-BE49-F238E27FC236}">
                <a16:creationId xmlns:a16="http://schemas.microsoft.com/office/drawing/2014/main" id="{210684C7-6980-4361-A3AE-3019DF6303C1}"/>
              </a:ext>
            </a:extLst>
          </p:cNvPr>
          <p:cNvSpPr/>
          <p:nvPr/>
        </p:nvSpPr>
        <p:spPr>
          <a:xfrm>
            <a:off x="267739" y="4675108"/>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Books</a:t>
            </a:r>
          </a:p>
        </p:txBody>
      </p:sp>
      <p:sp>
        <p:nvSpPr>
          <p:cNvPr id="31" name="Rectangle 30">
            <a:extLst>
              <a:ext uri="{FF2B5EF4-FFF2-40B4-BE49-F238E27FC236}">
                <a16:creationId xmlns:a16="http://schemas.microsoft.com/office/drawing/2014/main" id="{0AD4C539-CD60-4E98-9A84-4D9466BD396F}"/>
              </a:ext>
            </a:extLst>
          </p:cNvPr>
          <p:cNvSpPr/>
          <p:nvPr/>
        </p:nvSpPr>
        <p:spPr>
          <a:xfrm>
            <a:off x="2096617" y="4675108"/>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Music</a:t>
            </a:r>
          </a:p>
        </p:txBody>
      </p:sp>
      <p:sp>
        <p:nvSpPr>
          <p:cNvPr id="33" name="Rectangle 32">
            <a:extLst>
              <a:ext uri="{FF2B5EF4-FFF2-40B4-BE49-F238E27FC236}">
                <a16:creationId xmlns:a16="http://schemas.microsoft.com/office/drawing/2014/main" id="{B42E7BC0-3432-4603-943D-2166404A57EF}"/>
              </a:ext>
            </a:extLst>
          </p:cNvPr>
          <p:cNvSpPr/>
          <p:nvPr/>
        </p:nvSpPr>
        <p:spPr>
          <a:xfrm>
            <a:off x="4040671" y="4658658"/>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Art</a:t>
            </a:r>
          </a:p>
        </p:txBody>
      </p:sp>
      <p:sp>
        <p:nvSpPr>
          <p:cNvPr id="34" name="Rectangle 33">
            <a:extLst>
              <a:ext uri="{FF2B5EF4-FFF2-40B4-BE49-F238E27FC236}">
                <a16:creationId xmlns:a16="http://schemas.microsoft.com/office/drawing/2014/main" id="{16FE6F8D-CEF1-4BD8-BF97-0A12C330EDF6}"/>
              </a:ext>
            </a:extLst>
          </p:cNvPr>
          <p:cNvSpPr/>
          <p:nvPr/>
        </p:nvSpPr>
        <p:spPr>
          <a:xfrm>
            <a:off x="273742" y="5198911"/>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Images</a:t>
            </a:r>
          </a:p>
        </p:txBody>
      </p:sp>
      <p:sp>
        <p:nvSpPr>
          <p:cNvPr id="35" name="Rectangle 34">
            <a:extLst>
              <a:ext uri="{FF2B5EF4-FFF2-40B4-BE49-F238E27FC236}">
                <a16:creationId xmlns:a16="http://schemas.microsoft.com/office/drawing/2014/main" id="{5C6BAF62-01C4-4F44-9CCF-F4C895363DB9}"/>
              </a:ext>
            </a:extLst>
          </p:cNvPr>
          <p:cNvSpPr/>
          <p:nvPr/>
        </p:nvSpPr>
        <p:spPr>
          <a:xfrm>
            <a:off x="2096616" y="5198911"/>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Sound</a:t>
            </a:r>
          </a:p>
        </p:txBody>
      </p:sp>
      <p:sp>
        <p:nvSpPr>
          <p:cNvPr id="36" name="Rectangle 35">
            <a:extLst>
              <a:ext uri="{FF2B5EF4-FFF2-40B4-BE49-F238E27FC236}">
                <a16:creationId xmlns:a16="http://schemas.microsoft.com/office/drawing/2014/main" id="{A34AB52A-4321-463C-A84D-F86CD79B90E4}"/>
              </a:ext>
            </a:extLst>
          </p:cNvPr>
          <p:cNvSpPr/>
          <p:nvPr/>
        </p:nvSpPr>
        <p:spPr>
          <a:xfrm>
            <a:off x="4040671" y="5198911"/>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Software</a:t>
            </a:r>
          </a:p>
        </p:txBody>
      </p:sp>
      <p:graphicFrame>
        <p:nvGraphicFramePr>
          <p:cNvPr id="37" name="Table 36">
            <a:extLst>
              <a:ext uri="{FF2B5EF4-FFF2-40B4-BE49-F238E27FC236}">
                <a16:creationId xmlns:a16="http://schemas.microsoft.com/office/drawing/2014/main" id="{1A57662B-4890-4CC8-A78C-A897722B73C4}"/>
              </a:ext>
            </a:extLst>
          </p:cNvPr>
          <p:cNvGraphicFramePr>
            <a:graphicFrameLocks noGrp="1"/>
          </p:cNvGraphicFramePr>
          <p:nvPr>
            <p:extLst>
              <p:ext uri="{D42A27DB-BD31-4B8C-83A1-F6EECF244321}">
                <p14:modId xmlns:p14="http://schemas.microsoft.com/office/powerpoint/2010/main" val="1697060581"/>
              </p:ext>
            </p:extLst>
          </p:nvPr>
        </p:nvGraphicFramePr>
        <p:xfrm>
          <a:off x="3734155" y="788676"/>
          <a:ext cx="2972405" cy="1917953"/>
        </p:xfrm>
        <a:graphic>
          <a:graphicData uri="http://schemas.openxmlformats.org/drawingml/2006/table">
            <a:tbl>
              <a:tblPr firstRow="1" bandRow="1">
                <a:tableStyleId>{00A15C55-8517-42AA-B614-E9B94910E393}</a:tableStyleId>
              </a:tblPr>
              <a:tblGrid>
                <a:gridCol w="2972405">
                  <a:extLst>
                    <a:ext uri="{9D8B030D-6E8A-4147-A177-3AD203B41FA5}">
                      <a16:colId xmlns:a16="http://schemas.microsoft.com/office/drawing/2014/main" val="527946528"/>
                    </a:ext>
                  </a:extLst>
                </a:gridCol>
              </a:tblGrid>
              <a:tr h="340282">
                <a:tc>
                  <a:txBody>
                    <a:bodyPr/>
                    <a:lstStyle/>
                    <a:p>
                      <a:r>
                        <a:rPr lang="en-GB" sz="1600" b="0" dirty="0">
                          <a:latin typeface="Segoe UI" panose="020B0502040204020203" pitchFamily="34" charset="0"/>
                          <a:cs typeface="Segoe UI" panose="020B0502040204020203" pitchFamily="34" charset="0"/>
                        </a:rPr>
                        <a:t>Trademarks</a:t>
                      </a:r>
                    </a:p>
                  </a:txBody>
                  <a:tcPr/>
                </a:tc>
                <a:extLst>
                  <a:ext uri="{0D108BD9-81ED-4DB2-BD59-A6C34878D82A}">
                    <a16:rowId xmlns:a16="http://schemas.microsoft.com/office/drawing/2014/main" val="1355131997"/>
                  </a:ext>
                </a:extLst>
              </a:tr>
              <a:tr h="1577671">
                <a:tc>
                  <a:txBody>
                    <a:bodyPr/>
                    <a:lstStyle/>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8" name="TextBox 37">
            <a:extLst>
              <a:ext uri="{FF2B5EF4-FFF2-40B4-BE49-F238E27FC236}">
                <a16:creationId xmlns:a16="http://schemas.microsoft.com/office/drawing/2014/main" id="{EDA81994-681A-4E06-BA3F-19CA5ACF51F7}"/>
              </a:ext>
            </a:extLst>
          </p:cNvPr>
          <p:cNvSpPr txBox="1"/>
          <p:nvPr/>
        </p:nvSpPr>
        <p:spPr>
          <a:xfrm>
            <a:off x="3876173" y="1164413"/>
            <a:ext cx="2723409"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FF000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A sign or logo that identifies a brand or company as a unique entity.  This is represented by the TM symbol. The R symbol protects words and phrases.</a:t>
            </a: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4194012772"/>
              </p:ext>
            </p:extLst>
          </p:nvPr>
        </p:nvGraphicFramePr>
        <p:xfrm>
          <a:off x="6784133" y="794900"/>
          <a:ext cx="4639241" cy="1911121"/>
        </p:xfrm>
        <a:graphic>
          <a:graphicData uri="http://schemas.openxmlformats.org/drawingml/2006/table">
            <a:tbl>
              <a:tblPr firstRow="1" bandRow="1">
                <a:tableStyleId>{5C22544A-7EE6-4342-B048-85BDC9FD1C3A}</a:tableStyleId>
              </a:tblPr>
              <a:tblGrid>
                <a:gridCol w="4639241">
                  <a:extLst>
                    <a:ext uri="{9D8B030D-6E8A-4147-A177-3AD203B41FA5}">
                      <a16:colId xmlns:a16="http://schemas.microsoft.com/office/drawing/2014/main" val="527946528"/>
                    </a:ext>
                  </a:extLst>
                </a:gridCol>
              </a:tblGrid>
              <a:tr h="325104">
                <a:tc>
                  <a:txBody>
                    <a:bodyPr/>
                    <a:lstStyle/>
                    <a:p>
                      <a:r>
                        <a:rPr lang="en-GB" sz="1600" b="0" dirty="0">
                          <a:latin typeface="Segoe UI" panose="020B0502040204020203" pitchFamily="34" charset="0"/>
                          <a:cs typeface="Segoe UI" panose="020B0502040204020203" pitchFamily="34" charset="0"/>
                        </a:rPr>
                        <a:t>Using copyrighted materials</a:t>
                      </a:r>
                    </a:p>
                  </a:txBody>
                  <a:tcPr>
                    <a:solidFill>
                      <a:schemeClr val="accent6">
                        <a:lumMod val="75000"/>
                      </a:schemeClr>
                    </a:solidFill>
                  </a:tcPr>
                </a:tc>
                <a:extLst>
                  <a:ext uri="{0D108BD9-81ED-4DB2-BD59-A6C34878D82A}">
                    <a16:rowId xmlns:a16="http://schemas.microsoft.com/office/drawing/2014/main" val="1355131997"/>
                  </a:ext>
                </a:extLst>
              </a:tr>
              <a:tr h="157584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6875724" y="1177779"/>
            <a:ext cx="4428380"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Ask permission from the copyright holder.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Creative commons licensing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Royalty free – pay a fee to gain a licence to use the image and remove the watermark.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Stock libraries – assets that are free to use. </a:t>
            </a:r>
          </a:p>
        </p:txBody>
      </p:sp>
      <p:sp>
        <p:nvSpPr>
          <p:cNvPr id="51" name="Rectangle 50">
            <a:extLst>
              <a:ext uri="{FF2B5EF4-FFF2-40B4-BE49-F238E27FC236}">
                <a16:creationId xmlns:a16="http://schemas.microsoft.com/office/drawing/2014/main" id="{3CEB316F-0FD6-4296-94F8-A24422416577}"/>
              </a:ext>
            </a:extLst>
          </p:cNvPr>
          <p:cNvSpPr/>
          <p:nvPr/>
        </p:nvSpPr>
        <p:spPr>
          <a:xfrm>
            <a:off x="267739" y="5826904"/>
            <a:ext cx="4818209" cy="7685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Fair use</a:t>
            </a:r>
          </a:p>
          <a:p>
            <a:r>
              <a:rPr lang="en-GB" sz="1400" dirty="0">
                <a:solidFill>
                  <a:schemeClr val="tx1"/>
                </a:solidFill>
                <a:latin typeface="Segoe UI" panose="020B0502040204020203" pitchFamily="34" charset="0"/>
                <a:cs typeface="Segoe UI" panose="020B0502040204020203" pitchFamily="34" charset="0"/>
              </a:rPr>
              <a:t>This is when copyrighted material may be used for news reporting, commentary or educational purposes. </a:t>
            </a:r>
          </a:p>
        </p:txBody>
      </p:sp>
    </p:spTree>
    <p:extLst>
      <p:ext uri="{BB962C8B-B14F-4D97-AF65-F5344CB8AC3E}">
        <p14:creationId xmlns:p14="http://schemas.microsoft.com/office/powerpoint/2010/main" val="3554713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364555749"/>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CM16: Asset log</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767860210"/>
              </p:ext>
            </p:extLst>
          </p:nvPr>
        </p:nvGraphicFramePr>
        <p:xfrm>
          <a:off x="172278" y="562245"/>
          <a:ext cx="3484304" cy="16459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pre-production document that is used to record all the assets that are potentially used when creating a media product and understand any legislative constraints there may be.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3862148842"/>
              </p:ext>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an asset log</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651484283"/>
              </p:ext>
            </p:extLst>
          </p:nvPr>
        </p:nvGraphicFramePr>
        <p:xfrm>
          <a:off x="172277" y="2245934"/>
          <a:ext cx="3484304" cy="2964256"/>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253682">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2628976">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2789" y="2647060"/>
            <a:ext cx="3290215" cy="1481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4" y="1394506"/>
            <a:ext cx="2151522" cy="1628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No/Asset ID</a:t>
            </a:r>
          </a:p>
          <a:p>
            <a:r>
              <a:rPr lang="en-GB" sz="1400" dirty="0">
                <a:solidFill>
                  <a:schemeClr val="tx1"/>
                </a:solidFill>
                <a:latin typeface="Segoe UI" panose="020B0502040204020203" pitchFamily="34" charset="0"/>
                <a:cs typeface="Segoe UI" panose="020B0502040204020203" pitchFamily="34" charset="0"/>
              </a:rPr>
              <a:t>A count of how many assets are recorded or to give an asset a unique ID which is useful if the log contains a large volume of assets.</a:t>
            </a:r>
          </a:p>
        </p:txBody>
      </p:sp>
      <p:sp>
        <p:nvSpPr>
          <p:cNvPr id="28" name="Rectangle 27">
            <a:extLst>
              <a:ext uri="{FF2B5EF4-FFF2-40B4-BE49-F238E27FC236}">
                <a16:creationId xmlns:a16="http://schemas.microsoft.com/office/drawing/2014/main" id="{75365814-0036-4478-BDDC-5801E65F2D1C}"/>
              </a:ext>
            </a:extLst>
          </p:cNvPr>
          <p:cNvSpPr/>
          <p:nvPr/>
        </p:nvSpPr>
        <p:spPr>
          <a:xfrm>
            <a:off x="3860534" y="3111851"/>
            <a:ext cx="2151522" cy="968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Filename</a:t>
            </a:r>
          </a:p>
          <a:p>
            <a:r>
              <a:rPr lang="en-GB" sz="1400" dirty="0">
                <a:solidFill>
                  <a:schemeClr val="tx1"/>
                </a:solidFill>
                <a:latin typeface="Segoe UI" panose="020B0502040204020203" pitchFamily="34" charset="0"/>
                <a:cs typeface="Segoe UI" panose="020B0502040204020203" pitchFamily="34" charset="0"/>
              </a:rPr>
              <a:t>So the user knows what the file is called if they need to use it. </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ext uri="{D42A27DB-BD31-4B8C-83A1-F6EECF244321}">
                <p14:modId xmlns:p14="http://schemas.microsoft.com/office/powerpoint/2010/main" val="1647334179"/>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asset log?</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Graphic artist, Web designer, Games programmer, Animator</a:t>
            </a:r>
          </a:p>
        </p:txBody>
      </p:sp>
      <p:sp>
        <p:nvSpPr>
          <p:cNvPr id="36" name="Rectangle 35">
            <a:extLst>
              <a:ext uri="{FF2B5EF4-FFF2-40B4-BE49-F238E27FC236}">
                <a16:creationId xmlns:a16="http://schemas.microsoft.com/office/drawing/2014/main" id="{64466AC0-D1B8-4D67-BC04-6EDEC9904D12}"/>
              </a:ext>
            </a:extLst>
          </p:cNvPr>
          <p:cNvSpPr/>
          <p:nvPr/>
        </p:nvSpPr>
        <p:spPr>
          <a:xfrm>
            <a:off x="272789" y="4182908"/>
            <a:ext cx="3290215" cy="7859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Spreadsheet software</a:t>
            </a:r>
          </a:p>
        </p:txBody>
      </p:sp>
      <p:sp>
        <p:nvSpPr>
          <p:cNvPr id="25" name="Rectangle 24">
            <a:extLst>
              <a:ext uri="{FF2B5EF4-FFF2-40B4-BE49-F238E27FC236}">
                <a16:creationId xmlns:a16="http://schemas.microsoft.com/office/drawing/2014/main" id="{24C21C1E-6085-4110-B904-1A6ACFBD54FC}"/>
              </a:ext>
            </a:extLst>
          </p:cNvPr>
          <p:cNvSpPr/>
          <p:nvPr/>
        </p:nvSpPr>
        <p:spPr>
          <a:xfrm>
            <a:off x="7236948" y="4145806"/>
            <a:ext cx="1045661" cy="1592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Source</a:t>
            </a:r>
          </a:p>
          <a:p>
            <a:r>
              <a:rPr lang="en-GB" sz="1400" dirty="0">
                <a:solidFill>
                  <a:schemeClr val="tx1"/>
                </a:solidFill>
                <a:latin typeface="Segoe UI" panose="020B0502040204020203" pitchFamily="34" charset="0"/>
                <a:cs typeface="Segoe UI" panose="020B0502040204020203" pitchFamily="34" charset="0"/>
              </a:rPr>
              <a:t>Where the asset has come from by recording the URL.</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D4D92376-F68F-43B6-BD68-DBDB22A0C805}"/>
              </a:ext>
            </a:extLst>
          </p:cNvPr>
          <p:cNvSpPr/>
          <p:nvPr/>
        </p:nvSpPr>
        <p:spPr>
          <a:xfrm>
            <a:off x="3860534" y="4141518"/>
            <a:ext cx="1610416" cy="1596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To provide a description of what the asset is so the user knows what it is before they open it. </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6A6F9F6D-37D5-40EC-AB38-4A2E1BA0CD6E}"/>
              </a:ext>
            </a:extLst>
          </p:cNvPr>
          <p:cNvSpPr/>
          <p:nvPr/>
        </p:nvSpPr>
        <p:spPr>
          <a:xfrm>
            <a:off x="5548741" y="4141518"/>
            <a:ext cx="1610416" cy="1596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Properties</a:t>
            </a:r>
          </a:p>
          <a:p>
            <a:r>
              <a:rPr lang="en-GB" sz="1400" dirty="0">
                <a:solidFill>
                  <a:schemeClr val="tx1"/>
                </a:solidFill>
                <a:latin typeface="Segoe UI" panose="020B0502040204020203" pitchFamily="34" charset="0"/>
                <a:cs typeface="Segoe UI" panose="020B0502040204020203" pitchFamily="34" charset="0"/>
              </a:rPr>
              <a:t>The resolution and dimensions if it’s a digital graphic in case it needs repurposing.</a:t>
            </a:r>
          </a:p>
        </p:txBody>
      </p:sp>
      <p:sp>
        <p:nvSpPr>
          <p:cNvPr id="2" name="Slide Number Placeholder 1">
            <a:extLst>
              <a:ext uri="{FF2B5EF4-FFF2-40B4-BE49-F238E27FC236}">
                <a16:creationId xmlns:a16="http://schemas.microsoft.com/office/drawing/2014/main" id="{26180EE2-4F68-41B9-90FB-9CF5724FDAF5}"/>
              </a:ext>
            </a:extLst>
          </p:cNvPr>
          <p:cNvSpPr>
            <a:spLocks noGrp="1"/>
          </p:cNvSpPr>
          <p:nvPr>
            <p:ph type="sldNum" sz="quarter" idx="12"/>
          </p:nvPr>
        </p:nvSpPr>
        <p:spPr/>
        <p:txBody>
          <a:bodyPr/>
          <a:lstStyle/>
          <a:p>
            <a:fld id="{B0F76C14-53B6-489F-9645-D8FC814A1C7B}" type="slidenum">
              <a:rPr lang="en-GB" smtClean="0"/>
              <a:t>31</a:t>
            </a:fld>
            <a:endParaRPr lang="en-GB"/>
          </a:p>
        </p:txBody>
      </p:sp>
      <p:pic>
        <p:nvPicPr>
          <p:cNvPr id="29" name="Picture 28">
            <a:extLst>
              <a:ext uri="{FF2B5EF4-FFF2-40B4-BE49-F238E27FC236}">
                <a16:creationId xmlns:a16="http://schemas.microsoft.com/office/drawing/2014/main" id="{F60897B6-4A0C-477E-8301-701EC1AB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949" y="1394506"/>
            <a:ext cx="5736385" cy="2523710"/>
          </a:xfrm>
          <a:prstGeom prst="rect">
            <a:avLst/>
          </a:prstGeom>
          <a:ln>
            <a:solidFill>
              <a:schemeClr val="tx1"/>
            </a:solidFill>
          </a:ln>
        </p:spPr>
      </p:pic>
      <p:sp>
        <p:nvSpPr>
          <p:cNvPr id="31" name="Rectangle 30">
            <a:extLst>
              <a:ext uri="{FF2B5EF4-FFF2-40B4-BE49-F238E27FC236}">
                <a16:creationId xmlns:a16="http://schemas.microsoft.com/office/drawing/2014/main" id="{11A747E3-4D2F-44D0-9085-451822C83F7B}"/>
              </a:ext>
            </a:extLst>
          </p:cNvPr>
          <p:cNvSpPr/>
          <p:nvPr/>
        </p:nvSpPr>
        <p:spPr>
          <a:xfrm>
            <a:off x="8360400" y="4149226"/>
            <a:ext cx="1790765" cy="1592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Legal issues</a:t>
            </a:r>
          </a:p>
          <a:p>
            <a:r>
              <a:rPr lang="en-GB" sz="1400" dirty="0">
                <a:solidFill>
                  <a:schemeClr val="tx1"/>
                </a:solidFill>
                <a:latin typeface="Segoe UI" panose="020B0502040204020203" pitchFamily="34" charset="0"/>
                <a:cs typeface="Segoe UI" panose="020B0502040204020203" pitchFamily="34" charset="0"/>
              </a:rPr>
              <a:t>To record any legal considerations such as whether they need to ask permission to use the asset.</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237DCD7D-C0FD-424E-9F4F-C05B5808D4CE}"/>
              </a:ext>
            </a:extLst>
          </p:cNvPr>
          <p:cNvSpPr/>
          <p:nvPr/>
        </p:nvSpPr>
        <p:spPr>
          <a:xfrm>
            <a:off x="10228956" y="4135760"/>
            <a:ext cx="1600378" cy="1592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Use</a:t>
            </a:r>
          </a:p>
          <a:p>
            <a:r>
              <a:rPr lang="en-GB" sz="1400" dirty="0">
                <a:solidFill>
                  <a:schemeClr val="tx1"/>
                </a:solidFill>
                <a:latin typeface="Segoe UI" panose="020B0502040204020203" pitchFamily="34" charset="0"/>
                <a:cs typeface="Segoe UI" panose="020B0502040204020203" pitchFamily="34" charset="0"/>
              </a:rPr>
              <a:t>What it will and what it could be used for. </a:t>
            </a:r>
          </a:p>
          <a:p>
            <a:endParaRPr lang="en-GB" sz="1600" dirty="0">
              <a:solidFill>
                <a:schemeClr val="tx1"/>
              </a:solidFill>
              <a:latin typeface="Segoe UI" panose="020B0502040204020203" pitchFamily="34" charset="0"/>
              <a:cs typeface="Segoe UI" panose="020B0502040204020203" pitchFamily="34" charset="0"/>
            </a:endParaRPr>
          </a:p>
        </p:txBody>
      </p:sp>
      <p:graphicFrame>
        <p:nvGraphicFramePr>
          <p:cNvPr id="38" name="Table 37">
            <a:extLst>
              <a:ext uri="{FF2B5EF4-FFF2-40B4-BE49-F238E27FC236}">
                <a16:creationId xmlns:a16="http://schemas.microsoft.com/office/drawing/2014/main" id="{854C91BF-79F4-49B7-92CB-A0155811D449}"/>
              </a:ext>
            </a:extLst>
          </p:cNvPr>
          <p:cNvGraphicFramePr>
            <a:graphicFrameLocks noGrp="1"/>
          </p:cNvGraphicFramePr>
          <p:nvPr>
            <p:extLst>
              <p:ext uri="{D42A27DB-BD31-4B8C-83A1-F6EECF244321}">
                <p14:modId xmlns:p14="http://schemas.microsoft.com/office/powerpoint/2010/main" val="3268292967"/>
              </p:ext>
            </p:extLst>
          </p:nvPr>
        </p:nvGraphicFramePr>
        <p:xfrm>
          <a:off x="192118" y="5536023"/>
          <a:ext cx="3444137" cy="1249680"/>
        </p:xfrm>
        <a:graphic>
          <a:graphicData uri="http://schemas.openxmlformats.org/drawingml/2006/table">
            <a:tbl>
              <a:tblPr firstRow="1" bandRow="1">
                <a:tableStyleId>{5C22544A-7EE6-4342-B048-85BDC9FD1C3A}</a:tableStyleId>
              </a:tblPr>
              <a:tblGrid>
                <a:gridCol w="3444137">
                  <a:extLst>
                    <a:ext uri="{9D8B030D-6E8A-4147-A177-3AD203B41FA5}">
                      <a16:colId xmlns:a16="http://schemas.microsoft.com/office/drawing/2014/main" val="1827917660"/>
                    </a:ext>
                  </a:extLst>
                </a:gridCol>
              </a:tblGrid>
              <a:tr h="0">
                <a:tc>
                  <a:txBody>
                    <a:bodyPr/>
                    <a:lstStyle/>
                    <a:p>
                      <a:r>
                        <a:rPr lang="en-GB" sz="1400" b="0" dirty="0">
                          <a:latin typeface="Segoe UI" panose="020B0502040204020203" pitchFamily="34" charset="0"/>
                          <a:cs typeface="Segoe UI" panose="020B0502040204020203" pitchFamily="34" charset="0"/>
                        </a:rPr>
                        <a:t>Key term:</a:t>
                      </a:r>
                    </a:p>
                  </a:txBody>
                  <a:tcPr>
                    <a:solidFill>
                      <a:srgbClr val="00B050"/>
                    </a:solidFill>
                  </a:tcPr>
                </a:tc>
                <a:extLst>
                  <a:ext uri="{0D108BD9-81ED-4DB2-BD59-A6C34878D82A}">
                    <a16:rowId xmlns:a16="http://schemas.microsoft.com/office/drawing/2014/main" val="2204693053"/>
                  </a:ext>
                </a:extLst>
              </a:tr>
              <a:tr h="370840">
                <a:tc>
                  <a:txBody>
                    <a:bodyPr/>
                    <a:lstStyle/>
                    <a:p>
                      <a:pPr algn="l"/>
                      <a:r>
                        <a:rPr lang="en-GB" sz="1400" b="1" dirty="0">
                          <a:latin typeface="Segoe UI" panose="020B0502040204020203" pitchFamily="34" charset="0"/>
                          <a:cs typeface="Segoe UI" panose="020B0502040204020203" pitchFamily="34" charset="0"/>
                        </a:rPr>
                        <a:t>Assets:</a:t>
                      </a:r>
                      <a:r>
                        <a:rPr lang="en-GB" sz="1400" b="0" dirty="0">
                          <a:latin typeface="Segoe UI" panose="020B0502040204020203" pitchFamily="34" charset="0"/>
                          <a:cs typeface="Segoe UI" panose="020B0502040204020203" pitchFamily="34" charset="0"/>
                        </a:rPr>
                        <a:t> in the context of digital media, refers to the different components that can be used in a product such as: text, images, videos, animation and audio. </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35574680"/>
                  </a:ext>
                </a:extLst>
              </a:tr>
            </a:tbl>
          </a:graphicData>
        </a:graphic>
      </p:graphicFrame>
      <p:pic>
        <p:nvPicPr>
          <p:cNvPr id="39" name="Picture 12" descr="Key Icons - Download Free Vector Icons | Noun Project">
            <a:extLst>
              <a:ext uri="{FF2B5EF4-FFF2-40B4-BE49-F238E27FC236}">
                <a16:creationId xmlns:a16="http://schemas.microsoft.com/office/drawing/2014/main" id="{FA2E2159-CFFB-4DED-A2BA-3DF1A51B7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51529">
            <a:off x="3046254" y="5212422"/>
            <a:ext cx="647202" cy="64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34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780429362"/>
              </p:ext>
            </p:extLst>
          </p:nvPr>
        </p:nvGraphicFramePr>
        <p:xfrm>
          <a:off x="172277" y="170989"/>
          <a:ext cx="3765688" cy="640080"/>
        </p:xfrm>
        <a:graphic>
          <a:graphicData uri="http://schemas.openxmlformats.org/drawingml/2006/table">
            <a:tbl>
              <a:tblPr firstRow="1" bandRow="1">
                <a:tableStyleId>{5C22544A-7EE6-4342-B048-85BDC9FD1C3A}</a:tableStyleId>
              </a:tblPr>
              <a:tblGrid>
                <a:gridCol w="3765688">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CM17: Regulation, Classification and Certification</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126010418"/>
              </p:ext>
            </p:extLst>
          </p:nvPr>
        </p:nvGraphicFramePr>
        <p:xfrm>
          <a:off x="172277" y="921170"/>
          <a:ext cx="3765688" cy="1429553"/>
        </p:xfrm>
        <a:graphic>
          <a:graphicData uri="http://schemas.openxmlformats.org/drawingml/2006/table">
            <a:tbl>
              <a:tblPr firstRow="1" bandRow="1">
                <a:tableStyleId>{5C22544A-7EE6-4342-B048-85BDC9FD1C3A}</a:tableStyleId>
              </a:tblPr>
              <a:tblGrid>
                <a:gridCol w="3765688">
                  <a:extLst>
                    <a:ext uri="{9D8B030D-6E8A-4147-A177-3AD203B41FA5}">
                      <a16:colId xmlns:a16="http://schemas.microsoft.com/office/drawing/2014/main" val="2591224229"/>
                    </a:ext>
                  </a:extLst>
                </a:gridCol>
              </a:tblGrid>
              <a:tr h="286457">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094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control or guidance of media content by governments and other bodies. This means media production and consumption are monitored.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23" name="Table 22">
            <a:extLst>
              <a:ext uri="{FF2B5EF4-FFF2-40B4-BE49-F238E27FC236}">
                <a16:creationId xmlns:a16="http://schemas.microsoft.com/office/drawing/2014/main" id="{D2C45CE1-558A-4620-893F-9FF626E50839}"/>
              </a:ext>
            </a:extLst>
          </p:cNvPr>
          <p:cNvGraphicFramePr>
            <a:graphicFrameLocks noGrp="1"/>
          </p:cNvGraphicFramePr>
          <p:nvPr>
            <p:extLst>
              <p:ext uri="{D42A27DB-BD31-4B8C-83A1-F6EECF244321}">
                <p14:modId xmlns:p14="http://schemas.microsoft.com/office/powerpoint/2010/main" val="37638552"/>
              </p:ext>
            </p:extLst>
          </p:nvPr>
        </p:nvGraphicFramePr>
        <p:xfrm>
          <a:off x="7965196" y="1021325"/>
          <a:ext cx="3777412" cy="1851710"/>
        </p:xfrm>
        <a:graphic>
          <a:graphicData uri="http://schemas.openxmlformats.org/drawingml/2006/table">
            <a:tbl>
              <a:tblPr firstRow="1" bandRow="1">
                <a:tableStyleId>{5C22544A-7EE6-4342-B048-85BDC9FD1C3A}</a:tableStyleId>
              </a:tblPr>
              <a:tblGrid>
                <a:gridCol w="3777412">
                  <a:extLst>
                    <a:ext uri="{9D8B030D-6E8A-4147-A177-3AD203B41FA5}">
                      <a16:colId xmlns:a16="http://schemas.microsoft.com/office/drawing/2014/main" val="527946528"/>
                    </a:ext>
                  </a:extLst>
                </a:gridCol>
              </a:tblGrid>
              <a:tr h="332947">
                <a:tc>
                  <a:txBody>
                    <a:bodyPr/>
                    <a:lstStyle/>
                    <a:p>
                      <a:r>
                        <a:rPr lang="en-GB" sz="1600" b="0" dirty="0">
                          <a:latin typeface="Segoe UI" panose="020B0502040204020203" pitchFamily="34" charset="0"/>
                          <a:cs typeface="Segoe UI" panose="020B0502040204020203" pitchFamily="34" charset="0"/>
                        </a:rPr>
                        <a:t>Ofcom </a:t>
                      </a:r>
                    </a:p>
                  </a:txBody>
                  <a:tcPr>
                    <a:solidFill>
                      <a:srgbClr val="7030A0"/>
                    </a:solidFill>
                  </a:tcPr>
                </a:tc>
                <a:extLst>
                  <a:ext uri="{0D108BD9-81ED-4DB2-BD59-A6C34878D82A}">
                    <a16:rowId xmlns:a16="http://schemas.microsoft.com/office/drawing/2014/main" val="1355131997"/>
                  </a:ext>
                </a:extLst>
              </a:tr>
              <a:tr h="1516430">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6" name="AutoShape 8" descr="File:Light Bulb or Idea Flat Icon Vector.svg - Wikimedia Commons">
            <a:extLst>
              <a:ext uri="{FF2B5EF4-FFF2-40B4-BE49-F238E27FC236}">
                <a16:creationId xmlns:a16="http://schemas.microsoft.com/office/drawing/2014/main" id="{0878E061-CE04-4EA2-A0D0-9DEC39877440}"/>
              </a:ext>
            </a:extLst>
          </p:cNvPr>
          <p:cNvSpPr>
            <a:spLocks noChangeAspect="1" noChangeArrowheads="1"/>
          </p:cNvSpPr>
          <p:nvPr/>
        </p:nvSpPr>
        <p:spPr bwMode="auto">
          <a:xfrm>
            <a:off x="8484980" y="2481140"/>
            <a:ext cx="327991"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aphicFrame>
        <p:nvGraphicFramePr>
          <p:cNvPr id="27" name="Table 26">
            <a:extLst>
              <a:ext uri="{FF2B5EF4-FFF2-40B4-BE49-F238E27FC236}">
                <a16:creationId xmlns:a16="http://schemas.microsoft.com/office/drawing/2014/main" id="{16A7A1CE-67B1-48E8-9D11-85DA840E45FF}"/>
              </a:ext>
            </a:extLst>
          </p:cNvPr>
          <p:cNvGraphicFramePr>
            <a:graphicFrameLocks noGrp="1"/>
          </p:cNvGraphicFramePr>
          <p:nvPr>
            <p:extLst/>
          </p:nvPr>
        </p:nvGraphicFramePr>
        <p:xfrm>
          <a:off x="4054943" y="3000120"/>
          <a:ext cx="3762525" cy="1718674"/>
        </p:xfrm>
        <a:graphic>
          <a:graphicData uri="http://schemas.openxmlformats.org/drawingml/2006/table">
            <a:tbl>
              <a:tblPr firstRow="1" bandRow="1">
                <a:tableStyleId>{5C22544A-7EE6-4342-B048-85BDC9FD1C3A}</a:tableStyleId>
              </a:tblPr>
              <a:tblGrid>
                <a:gridCol w="3762525">
                  <a:extLst>
                    <a:ext uri="{9D8B030D-6E8A-4147-A177-3AD203B41FA5}">
                      <a16:colId xmlns:a16="http://schemas.microsoft.com/office/drawing/2014/main" val="527946528"/>
                    </a:ext>
                  </a:extLst>
                </a:gridCol>
              </a:tblGrid>
              <a:tr h="217847">
                <a:tc>
                  <a:txBody>
                    <a:bodyPr/>
                    <a:lstStyle/>
                    <a:p>
                      <a:r>
                        <a:rPr lang="en-GB" sz="1600" b="0" dirty="0">
                          <a:latin typeface="Segoe UI" panose="020B0502040204020203" pitchFamily="34" charset="0"/>
                          <a:cs typeface="Segoe UI" panose="020B0502040204020203" pitchFamily="34" charset="0"/>
                        </a:rPr>
                        <a:t>ASA</a:t>
                      </a:r>
                    </a:p>
                  </a:txBody>
                  <a:tcPr>
                    <a:solidFill>
                      <a:srgbClr val="0070C0"/>
                    </a:solidFill>
                  </a:tcPr>
                </a:tc>
                <a:extLst>
                  <a:ext uri="{0D108BD9-81ED-4DB2-BD59-A6C34878D82A}">
                    <a16:rowId xmlns:a16="http://schemas.microsoft.com/office/drawing/2014/main" val="1355131997"/>
                  </a:ext>
                </a:extLst>
              </a:tr>
              <a:tr h="1383394">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0" name="AutoShape 8" descr="File:Speaker Icon.svg - Wikipedia">
            <a:extLst>
              <a:ext uri="{FF2B5EF4-FFF2-40B4-BE49-F238E27FC236}">
                <a16:creationId xmlns:a16="http://schemas.microsoft.com/office/drawing/2014/main" id="{43513CA0-F71E-45C1-B2D2-F28E1DE05368}"/>
              </a:ext>
            </a:extLst>
          </p:cNvPr>
          <p:cNvSpPr>
            <a:spLocks noChangeAspect="1" noChangeArrowheads="1"/>
          </p:cNvSpPr>
          <p:nvPr/>
        </p:nvSpPr>
        <p:spPr bwMode="auto">
          <a:xfrm>
            <a:off x="8484981" y="2479629"/>
            <a:ext cx="304800"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3E353051-222A-4BA7-90A2-32DEB5DD029F}"/>
              </a:ext>
            </a:extLst>
          </p:cNvPr>
          <p:cNvSpPr/>
          <p:nvPr/>
        </p:nvSpPr>
        <p:spPr>
          <a:xfrm>
            <a:off x="8107091" y="1479442"/>
            <a:ext cx="3509497" cy="1285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Office of Communications regulate all broadcasted content across UK television channels. </a:t>
            </a:r>
          </a:p>
          <a:p>
            <a:endParaRPr lang="en-GB" dirty="0">
              <a:solidFill>
                <a:srgbClr val="0070C0"/>
              </a:solidFill>
              <a:latin typeface="Segoe UI" panose="020B0502040204020203" pitchFamily="34" charset="0"/>
              <a:cs typeface="Segoe UI" panose="020B0502040204020203" pitchFamily="34" charset="0"/>
            </a:endParaRPr>
          </a:p>
          <a:p>
            <a:endParaRPr lang="en-GB" dirty="0">
              <a:solidFill>
                <a:srgbClr val="0070C0"/>
              </a:solidFill>
              <a:latin typeface="Segoe UI" panose="020B0502040204020203"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4BCC03EB-996B-4BF8-BD71-8143F35458C5}"/>
              </a:ext>
            </a:extLst>
          </p:cNvPr>
          <p:cNvSpPr/>
          <p:nvPr/>
        </p:nvSpPr>
        <p:spPr>
          <a:xfrm>
            <a:off x="4116634" y="3431857"/>
            <a:ext cx="3518192" cy="10169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Advertising Standards Agency regulate all broadcast and non-broadcast content across the UK.</a:t>
            </a:r>
          </a:p>
          <a:p>
            <a:endParaRPr lang="en-GB" dirty="0">
              <a:solidFill>
                <a:srgbClr val="0070C0"/>
              </a:solidFill>
              <a:latin typeface="Segoe UI" panose="020B0502040204020203" pitchFamily="34" charset="0"/>
              <a:cs typeface="Segoe UI" panose="020B0502040204020203" pitchFamily="34" charset="0"/>
            </a:endParaRPr>
          </a:p>
        </p:txBody>
      </p:sp>
      <p:graphicFrame>
        <p:nvGraphicFramePr>
          <p:cNvPr id="37" name="Table 36">
            <a:extLst>
              <a:ext uri="{FF2B5EF4-FFF2-40B4-BE49-F238E27FC236}">
                <a16:creationId xmlns:a16="http://schemas.microsoft.com/office/drawing/2014/main" id="{A5C82F0C-574F-493A-A3FC-E670086BD525}"/>
              </a:ext>
            </a:extLst>
          </p:cNvPr>
          <p:cNvGraphicFramePr>
            <a:graphicFrameLocks noGrp="1"/>
          </p:cNvGraphicFramePr>
          <p:nvPr>
            <p:extLst>
              <p:ext uri="{D42A27DB-BD31-4B8C-83A1-F6EECF244321}">
                <p14:modId xmlns:p14="http://schemas.microsoft.com/office/powerpoint/2010/main" val="3455091680"/>
              </p:ext>
            </p:extLst>
          </p:nvPr>
        </p:nvGraphicFramePr>
        <p:xfrm>
          <a:off x="4044287" y="1021325"/>
          <a:ext cx="3762525" cy="1836726"/>
        </p:xfrm>
        <a:graphic>
          <a:graphicData uri="http://schemas.openxmlformats.org/drawingml/2006/table">
            <a:tbl>
              <a:tblPr firstRow="1" bandRow="1">
                <a:tableStyleId>{5C22544A-7EE6-4342-B048-85BDC9FD1C3A}</a:tableStyleId>
              </a:tblPr>
              <a:tblGrid>
                <a:gridCol w="3762525">
                  <a:extLst>
                    <a:ext uri="{9D8B030D-6E8A-4147-A177-3AD203B41FA5}">
                      <a16:colId xmlns:a16="http://schemas.microsoft.com/office/drawing/2014/main" val="1972610003"/>
                    </a:ext>
                  </a:extLst>
                </a:gridCol>
              </a:tblGrid>
              <a:tr h="320216">
                <a:tc>
                  <a:txBody>
                    <a:bodyPr/>
                    <a:lstStyle/>
                    <a:p>
                      <a:r>
                        <a:rPr lang="en-GB" sz="1600" b="0" dirty="0">
                          <a:solidFill>
                            <a:schemeClr val="bg1"/>
                          </a:solidFill>
                          <a:latin typeface="Segoe UI" panose="020B0502040204020203" pitchFamily="34" charset="0"/>
                          <a:cs typeface="Segoe UI" panose="020B0502040204020203" pitchFamily="34" charset="0"/>
                        </a:rPr>
                        <a:t>BBFC</a:t>
                      </a:r>
                    </a:p>
                  </a:txBody>
                  <a:tcPr>
                    <a:solidFill>
                      <a:srgbClr val="00FF00"/>
                    </a:solidFill>
                  </a:tcPr>
                </a:tc>
                <a:extLst>
                  <a:ext uri="{0D108BD9-81ED-4DB2-BD59-A6C34878D82A}">
                    <a16:rowId xmlns:a16="http://schemas.microsoft.com/office/drawing/2014/main" val="3864680283"/>
                  </a:ext>
                </a:extLst>
              </a:tr>
              <a:tr h="1501446">
                <a:tc>
                  <a:txBody>
                    <a:bodyPr/>
                    <a:lstStyle/>
                    <a:p>
                      <a:pPr marL="0" indent="0">
                        <a:buFont typeface="Arial" panose="020B0604020202020204" pitchFamily="34" charset="0"/>
                        <a:buNone/>
                      </a:pPr>
                      <a:endParaRPr lang="en-GB" sz="1600" dirty="0">
                        <a:latin typeface="Tw Cen MT" panose="020B0602020104020603" pitchFamily="34" charset="0"/>
                      </a:endParaRPr>
                    </a:p>
                  </a:txBody>
                  <a:tcPr>
                    <a:solidFill>
                      <a:srgbClr val="99FF66"/>
                    </a:solidFill>
                  </a:tcPr>
                </a:tc>
                <a:extLst>
                  <a:ext uri="{0D108BD9-81ED-4DB2-BD59-A6C34878D82A}">
                    <a16:rowId xmlns:a16="http://schemas.microsoft.com/office/drawing/2014/main" val="3473486398"/>
                  </a:ext>
                </a:extLst>
              </a:tr>
            </a:tbl>
          </a:graphicData>
        </a:graphic>
      </p:graphicFrame>
      <p:sp>
        <p:nvSpPr>
          <p:cNvPr id="40" name="Rectangle 39">
            <a:extLst>
              <a:ext uri="{FF2B5EF4-FFF2-40B4-BE49-F238E27FC236}">
                <a16:creationId xmlns:a16="http://schemas.microsoft.com/office/drawing/2014/main" id="{8E00EBD6-7C01-4B3D-BB14-888F49729E48}"/>
              </a:ext>
            </a:extLst>
          </p:cNvPr>
          <p:cNvSpPr/>
          <p:nvPr/>
        </p:nvSpPr>
        <p:spPr>
          <a:xfrm>
            <a:off x="4123449" y="1457958"/>
            <a:ext cx="3520692" cy="1272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B05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British Board of Film Classification who regulate media content and classify films that are distributed in the UK.</a:t>
            </a:r>
          </a:p>
        </p:txBody>
      </p:sp>
      <p:sp>
        <p:nvSpPr>
          <p:cNvPr id="47" name="AutoShape 8" descr="File:Light Bulb or Idea Flat Icon Vector.svg - Wikimedia Commons">
            <a:extLst>
              <a:ext uri="{FF2B5EF4-FFF2-40B4-BE49-F238E27FC236}">
                <a16:creationId xmlns:a16="http://schemas.microsoft.com/office/drawing/2014/main" id="{8BF040C4-326B-42F8-9123-92B8E5F7F71B}"/>
              </a:ext>
            </a:extLst>
          </p:cNvPr>
          <p:cNvSpPr>
            <a:spLocks noChangeAspect="1" noChangeArrowheads="1"/>
          </p:cNvSpPr>
          <p:nvPr/>
        </p:nvSpPr>
        <p:spPr bwMode="auto">
          <a:xfrm>
            <a:off x="891075" y="4943449"/>
            <a:ext cx="312846"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aphicFrame>
        <p:nvGraphicFramePr>
          <p:cNvPr id="48" name="Table 47">
            <a:extLst>
              <a:ext uri="{FF2B5EF4-FFF2-40B4-BE49-F238E27FC236}">
                <a16:creationId xmlns:a16="http://schemas.microsoft.com/office/drawing/2014/main" id="{4DABB78A-11D4-45E2-8E00-6C7510FA66BE}"/>
              </a:ext>
            </a:extLst>
          </p:cNvPr>
          <p:cNvGraphicFramePr>
            <a:graphicFrameLocks noGrp="1"/>
          </p:cNvGraphicFramePr>
          <p:nvPr>
            <p:extLst>
              <p:ext uri="{D42A27DB-BD31-4B8C-83A1-F6EECF244321}">
                <p14:modId xmlns:p14="http://schemas.microsoft.com/office/powerpoint/2010/main" val="1885460734"/>
              </p:ext>
            </p:extLst>
          </p:nvPr>
        </p:nvGraphicFramePr>
        <p:xfrm>
          <a:off x="7988331" y="2999385"/>
          <a:ext cx="3785488" cy="1747673"/>
        </p:xfrm>
        <a:graphic>
          <a:graphicData uri="http://schemas.openxmlformats.org/drawingml/2006/table">
            <a:tbl>
              <a:tblPr firstRow="1" bandRow="1">
                <a:tableStyleId>{5C22544A-7EE6-4342-B048-85BDC9FD1C3A}</a:tableStyleId>
              </a:tblPr>
              <a:tblGrid>
                <a:gridCol w="3785488">
                  <a:extLst>
                    <a:ext uri="{9D8B030D-6E8A-4147-A177-3AD203B41FA5}">
                      <a16:colId xmlns:a16="http://schemas.microsoft.com/office/drawing/2014/main" val="527946528"/>
                    </a:ext>
                  </a:extLst>
                </a:gridCol>
              </a:tblGrid>
              <a:tr h="190132">
                <a:tc>
                  <a:txBody>
                    <a:bodyPr/>
                    <a:lstStyle/>
                    <a:p>
                      <a:r>
                        <a:rPr lang="en-GB" sz="1600" b="0" dirty="0">
                          <a:latin typeface="Segoe UI" panose="020B0502040204020203" pitchFamily="34" charset="0"/>
                          <a:cs typeface="Segoe UI" panose="020B0502040204020203" pitchFamily="34" charset="0"/>
                        </a:rPr>
                        <a:t>PEGI</a:t>
                      </a:r>
                    </a:p>
                  </a:txBody>
                  <a:tcPr>
                    <a:solidFill>
                      <a:srgbClr val="FF99FF"/>
                    </a:solidFill>
                  </a:tcPr>
                </a:tc>
                <a:extLst>
                  <a:ext uri="{0D108BD9-81ED-4DB2-BD59-A6C34878D82A}">
                    <a16:rowId xmlns:a16="http://schemas.microsoft.com/office/drawing/2014/main" val="1355131997"/>
                  </a:ext>
                </a:extLst>
              </a:tr>
              <a:tr h="1412393">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rgbClr val="FFCCCC"/>
                    </a:solidFill>
                  </a:tcPr>
                </a:tc>
                <a:extLst>
                  <a:ext uri="{0D108BD9-81ED-4DB2-BD59-A6C34878D82A}">
                    <a16:rowId xmlns:a16="http://schemas.microsoft.com/office/drawing/2014/main" val="3361536227"/>
                  </a:ext>
                </a:extLst>
              </a:tr>
            </a:tbl>
          </a:graphicData>
        </a:graphic>
      </p:graphicFrame>
      <p:sp>
        <p:nvSpPr>
          <p:cNvPr id="49" name="AutoShape 8" descr="File:Speaker Icon.svg - Wikipedia">
            <a:extLst>
              <a:ext uri="{FF2B5EF4-FFF2-40B4-BE49-F238E27FC236}">
                <a16:creationId xmlns:a16="http://schemas.microsoft.com/office/drawing/2014/main" id="{B7D5EA7B-AB66-4828-AF16-F58E850D5F2C}"/>
              </a:ext>
            </a:extLst>
          </p:cNvPr>
          <p:cNvSpPr>
            <a:spLocks noChangeAspect="1" noChangeArrowheads="1"/>
          </p:cNvSpPr>
          <p:nvPr/>
        </p:nvSpPr>
        <p:spPr bwMode="auto">
          <a:xfrm>
            <a:off x="890005" y="4941938"/>
            <a:ext cx="290726"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50" name="Rectangle 49">
            <a:extLst>
              <a:ext uri="{FF2B5EF4-FFF2-40B4-BE49-F238E27FC236}">
                <a16:creationId xmlns:a16="http://schemas.microsoft.com/office/drawing/2014/main" id="{8E6F69DB-2818-4DFC-8A0F-8E4649B7A482}"/>
              </a:ext>
            </a:extLst>
          </p:cNvPr>
          <p:cNvSpPr/>
          <p:nvPr/>
        </p:nvSpPr>
        <p:spPr>
          <a:xfrm>
            <a:off x="8110165" y="3457996"/>
            <a:ext cx="3560552" cy="10894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FF000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Pan European Game Information have classified all video game content in the UK. It used to be the role of the BBFC.</a:t>
            </a:r>
          </a:p>
        </p:txBody>
      </p:sp>
      <p:graphicFrame>
        <p:nvGraphicFramePr>
          <p:cNvPr id="24" name="Table 23">
            <a:extLst>
              <a:ext uri="{FF2B5EF4-FFF2-40B4-BE49-F238E27FC236}">
                <a16:creationId xmlns:a16="http://schemas.microsoft.com/office/drawing/2014/main" id="{AA8AC2CA-BA1C-4910-99C5-4209CB4D967D}"/>
              </a:ext>
            </a:extLst>
          </p:cNvPr>
          <p:cNvGraphicFramePr>
            <a:graphicFrameLocks noGrp="1"/>
          </p:cNvGraphicFramePr>
          <p:nvPr>
            <p:extLst>
              <p:ext uri="{D42A27DB-BD31-4B8C-83A1-F6EECF244321}">
                <p14:modId xmlns:p14="http://schemas.microsoft.com/office/powerpoint/2010/main" val="4215740521"/>
              </p:ext>
            </p:extLst>
          </p:nvPr>
        </p:nvGraphicFramePr>
        <p:xfrm>
          <a:off x="172276" y="2479629"/>
          <a:ext cx="3761715" cy="3935557"/>
        </p:xfrm>
        <a:graphic>
          <a:graphicData uri="http://schemas.openxmlformats.org/drawingml/2006/table">
            <a:tbl>
              <a:tblPr firstRow="1" bandRow="1">
                <a:tableStyleId>{93296810-A885-4BE3-A3E7-6D5BEEA58F35}</a:tableStyleId>
              </a:tblPr>
              <a:tblGrid>
                <a:gridCol w="3761715">
                  <a:extLst>
                    <a:ext uri="{9D8B030D-6E8A-4147-A177-3AD203B41FA5}">
                      <a16:colId xmlns:a16="http://schemas.microsoft.com/office/drawing/2014/main" val="527946528"/>
                    </a:ext>
                  </a:extLst>
                </a:gridCol>
              </a:tblGrid>
              <a:tr h="330167">
                <a:tc>
                  <a:txBody>
                    <a:bodyPr/>
                    <a:lstStyle/>
                    <a:p>
                      <a:r>
                        <a:rPr lang="en-GB" sz="1600" b="0" dirty="0">
                          <a:latin typeface="Segoe UI" panose="020B0502040204020203" pitchFamily="34" charset="0"/>
                          <a:cs typeface="Segoe UI" panose="020B0502040204020203" pitchFamily="34" charset="0"/>
                        </a:rPr>
                        <a:t>Example: </a:t>
                      </a:r>
                    </a:p>
                  </a:txBody>
                  <a:tcPr>
                    <a:solidFill>
                      <a:schemeClr val="tx1"/>
                    </a:solidFill>
                  </a:tcPr>
                </a:tc>
                <a:extLst>
                  <a:ext uri="{0D108BD9-81ED-4DB2-BD59-A6C34878D82A}">
                    <a16:rowId xmlns:a16="http://schemas.microsoft.com/office/drawing/2014/main" val="1355131997"/>
                  </a:ext>
                </a:extLst>
              </a:tr>
              <a:tr h="3600277">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bg1">
                        <a:lumMod val="85000"/>
                      </a:schemeClr>
                    </a:solidFill>
                  </a:tcPr>
                </a:tc>
                <a:extLst>
                  <a:ext uri="{0D108BD9-81ED-4DB2-BD59-A6C34878D82A}">
                    <a16:rowId xmlns:a16="http://schemas.microsoft.com/office/drawing/2014/main" val="3361536227"/>
                  </a:ext>
                </a:extLst>
              </a:tr>
            </a:tbl>
          </a:graphicData>
        </a:graphic>
      </p:graphicFrame>
      <p:pic>
        <p:nvPicPr>
          <p:cNvPr id="3" name="Picture 2">
            <a:extLst>
              <a:ext uri="{FF2B5EF4-FFF2-40B4-BE49-F238E27FC236}">
                <a16:creationId xmlns:a16="http://schemas.microsoft.com/office/drawing/2014/main" id="{37C66AC3-5022-41CA-BB89-940D384599E5}"/>
              </a:ext>
            </a:extLst>
          </p:cNvPr>
          <p:cNvPicPr>
            <a:picLocks noChangeAspect="1"/>
          </p:cNvPicPr>
          <p:nvPr/>
        </p:nvPicPr>
        <p:blipFill rotWithShape="1">
          <a:blip r:embed="rId3"/>
          <a:srcRect l="28052" r="27508"/>
          <a:stretch/>
        </p:blipFill>
        <p:spPr>
          <a:xfrm>
            <a:off x="268861" y="2921964"/>
            <a:ext cx="1894003" cy="2841296"/>
          </a:xfrm>
          <a:prstGeom prst="rect">
            <a:avLst/>
          </a:prstGeom>
        </p:spPr>
      </p:pic>
      <p:sp>
        <p:nvSpPr>
          <p:cNvPr id="29" name="Rectangle 28">
            <a:extLst>
              <a:ext uri="{FF2B5EF4-FFF2-40B4-BE49-F238E27FC236}">
                <a16:creationId xmlns:a16="http://schemas.microsoft.com/office/drawing/2014/main" id="{5E5DD789-A44E-4AE8-8886-86EBCB2383E3}"/>
              </a:ext>
            </a:extLst>
          </p:cNvPr>
          <p:cNvSpPr/>
          <p:nvPr/>
        </p:nvSpPr>
        <p:spPr>
          <a:xfrm>
            <a:off x="2275827" y="2940846"/>
            <a:ext cx="1562155" cy="3363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panose="020B0502040204020203" pitchFamily="34" charset="0"/>
                <a:cs typeface="Segoe UI" panose="020B0502040204020203" pitchFamily="34" charset="0"/>
              </a:rPr>
              <a:t>Background: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ASA banned this Ryanair newspaper campaign featuring scantily-clad flight attendants, ruling that it linked female cabin crew with sexual behaviour.</a:t>
            </a:r>
            <a:endParaRPr lang="en-GB" dirty="0">
              <a:solidFill>
                <a:srgbClr val="0070C0"/>
              </a:solidFill>
              <a:latin typeface="Segoe UI" panose="020B0502040204020203" pitchFamily="34" charset="0"/>
              <a:cs typeface="Segoe UI" panose="020B0502040204020203" pitchFamily="34" charset="0"/>
            </a:endParaRPr>
          </a:p>
        </p:txBody>
      </p:sp>
      <p:graphicFrame>
        <p:nvGraphicFramePr>
          <p:cNvPr id="32" name="Table 31">
            <a:extLst>
              <a:ext uri="{FF2B5EF4-FFF2-40B4-BE49-F238E27FC236}">
                <a16:creationId xmlns:a16="http://schemas.microsoft.com/office/drawing/2014/main" id="{CE5C23C1-FABD-4E53-B814-02CD4281C6C0}"/>
              </a:ext>
            </a:extLst>
          </p:cNvPr>
          <p:cNvGraphicFramePr>
            <a:graphicFrameLocks noGrp="1"/>
          </p:cNvGraphicFramePr>
          <p:nvPr>
            <p:extLst>
              <p:ext uri="{D42A27DB-BD31-4B8C-83A1-F6EECF244321}">
                <p14:modId xmlns:p14="http://schemas.microsoft.com/office/powerpoint/2010/main" val="3324919899"/>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34" name="Table 33">
            <a:extLst>
              <a:ext uri="{FF2B5EF4-FFF2-40B4-BE49-F238E27FC236}">
                <a16:creationId xmlns:a16="http://schemas.microsoft.com/office/drawing/2014/main" id="{36881860-56E3-4511-8143-6A26C99E3EFD}"/>
              </a:ext>
            </a:extLst>
          </p:cNvPr>
          <p:cNvGraphicFramePr>
            <a:graphicFrameLocks noGrp="1"/>
          </p:cNvGraphicFramePr>
          <p:nvPr>
            <p:extLst>
              <p:ext uri="{D42A27DB-BD31-4B8C-83A1-F6EECF244321}">
                <p14:modId xmlns:p14="http://schemas.microsoft.com/office/powerpoint/2010/main" val="3812336433"/>
              </p:ext>
            </p:extLst>
          </p:nvPr>
        </p:nvGraphicFramePr>
        <p:xfrm>
          <a:off x="8032457" y="4894718"/>
          <a:ext cx="3741362" cy="1706880"/>
        </p:xfrm>
        <a:graphic>
          <a:graphicData uri="http://schemas.openxmlformats.org/drawingml/2006/table">
            <a:tbl>
              <a:tblPr firstRow="1" bandRow="1">
                <a:tableStyleId>{5C22544A-7EE6-4342-B048-85BDC9FD1C3A}</a:tableStyleId>
              </a:tblPr>
              <a:tblGrid>
                <a:gridCol w="3741362">
                  <a:extLst>
                    <a:ext uri="{9D8B030D-6E8A-4147-A177-3AD203B41FA5}">
                      <a16:colId xmlns:a16="http://schemas.microsoft.com/office/drawing/2014/main" val="1827917660"/>
                    </a:ext>
                  </a:extLst>
                </a:gridCol>
              </a:tblGrid>
              <a:tr h="0">
                <a:tc>
                  <a:txBody>
                    <a:bodyPr/>
                    <a:lstStyle/>
                    <a:p>
                      <a:r>
                        <a:rPr lang="en-GB" sz="1600" b="0" dirty="0">
                          <a:latin typeface="Segoe UI" panose="020B0502040204020203" pitchFamily="34" charset="0"/>
                          <a:cs typeface="Segoe UI" panose="020B0502040204020203" pitchFamily="34" charset="0"/>
                        </a:rPr>
                        <a:t>Key terms:</a:t>
                      </a:r>
                    </a:p>
                  </a:txBody>
                  <a:tcPr>
                    <a:solidFill>
                      <a:srgbClr val="00B050"/>
                    </a:solidFill>
                  </a:tcPr>
                </a:tc>
                <a:extLst>
                  <a:ext uri="{0D108BD9-81ED-4DB2-BD59-A6C34878D82A}">
                    <a16:rowId xmlns:a16="http://schemas.microsoft.com/office/drawing/2014/main" val="2204693053"/>
                  </a:ext>
                </a:extLst>
              </a:tr>
              <a:tr h="370840">
                <a:tc>
                  <a:txBody>
                    <a:bodyPr/>
                    <a:lstStyle/>
                    <a:p>
                      <a:pPr algn="ctr"/>
                      <a:r>
                        <a:rPr lang="en-GB" sz="1400" b="1" dirty="0">
                          <a:latin typeface="Segoe UI" panose="020B0502040204020203" pitchFamily="34" charset="0"/>
                          <a:cs typeface="Segoe UI" panose="020B0502040204020203" pitchFamily="34" charset="0"/>
                        </a:rPr>
                        <a:t>Classification</a:t>
                      </a:r>
                    </a:p>
                    <a:p>
                      <a:pPr algn="ctr"/>
                      <a:r>
                        <a:rPr lang="en-GB" sz="1400" dirty="0">
                          <a:latin typeface="Segoe UI" panose="020B0502040204020203" pitchFamily="34" charset="0"/>
                          <a:cs typeface="Segoe UI" panose="020B0502040204020203" pitchFamily="34" charset="0"/>
                        </a:rPr>
                        <a:t>The process of giving age ratings and content advice to films and other audio-visual content to help children and families choose what's right for them and avoid what's not..</a:t>
                      </a:r>
                    </a:p>
                  </a:txBody>
                  <a:tcPr>
                    <a:solidFill>
                      <a:schemeClr val="bg1"/>
                    </a:solidFill>
                  </a:tcPr>
                </a:tc>
                <a:extLst>
                  <a:ext uri="{0D108BD9-81ED-4DB2-BD59-A6C34878D82A}">
                    <a16:rowId xmlns:a16="http://schemas.microsoft.com/office/drawing/2014/main" val="435574680"/>
                  </a:ext>
                </a:extLst>
              </a:tr>
            </a:tbl>
          </a:graphicData>
        </a:graphic>
      </p:graphicFrame>
      <p:pic>
        <p:nvPicPr>
          <p:cNvPr id="35" name="Picture 12" descr="Key Icons - Download Free Vector Icons | Noun Project">
            <a:extLst>
              <a:ext uri="{FF2B5EF4-FFF2-40B4-BE49-F238E27FC236}">
                <a16:creationId xmlns:a16="http://schemas.microsoft.com/office/drawing/2014/main" id="{919DC22E-15E1-485D-B55A-2A7243011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51529">
            <a:off x="11384426" y="4654866"/>
            <a:ext cx="516205" cy="5162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Table 37">
            <a:extLst>
              <a:ext uri="{FF2B5EF4-FFF2-40B4-BE49-F238E27FC236}">
                <a16:creationId xmlns:a16="http://schemas.microsoft.com/office/drawing/2014/main" id="{106590B0-73CA-4DB1-A608-DA8BC7064335}"/>
              </a:ext>
            </a:extLst>
          </p:cNvPr>
          <p:cNvGraphicFramePr>
            <a:graphicFrameLocks noGrp="1"/>
          </p:cNvGraphicFramePr>
          <p:nvPr>
            <p:extLst>
              <p:ext uri="{D42A27DB-BD31-4B8C-83A1-F6EECF244321}">
                <p14:modId xmlns:p14="http://schemas.microsoft.com/office/powerpoint/2010/main" val="890507408"/>
              </p:ext>
            </p:extLst>
          </p:nvPr>
        </p:nvGraphicFramePr>
        <p:xfrm>
          <a:off x="4074303" y="4894718"/>
          <a:ext cx="3773715" cy="1706880"/>
        </p:xfrm>
        <a:graphic>
          <a:graphicData uri="http://schemas.openxmlformats.org/drawingml/2006/table">
            <a:tbl>
              <a:tblPr firstRow="1" bandRow="1">
                <a:tableStyleId>{5C22544A-7EE6-4342-B048-85BDC9FD1C3A}</a:tableStyleId>
              </a:tblPr>
              <a:tblGrid>
                <a:gridCol w="3773715">
                  <a:extLst>
                    <a:ext uri="{9D8B030D-6E8A-4147-A177-3AD203B41FA5}">
                      <a16:colId xmlns:a16="http://schemas.microsoft.com/office/drawing/2014/main" val="1827917660"/>
                    </a:ext>
                  </a:extLst>
                </a:gridCol>
              </a:tblGrid>
              <a:tr h="0">
                <a:tc>
                  <a:txBody>
                    <a:bodyPr/>
                    <a:lstStyle/>
                    <a:p>
                      <a:r>
                        <a:rPr lang="en-GB" sz="1600" b="0" dirty="0">
                          <a:latin typeface="Segoe UI" panose="020B0502040204020203" pitchFamily="34" charset="0"/>
                          <a:cs typeface="Segoe UI" panose="020B0502040204020203" pitchFamily="34" charset="0"/>
                        </a:rPr>
                        <a:t>Key terms:</a:t>
                      </a:r>
                    </a:p>
                  </a:txBody>
                  <a:tcPr>
                    <a:solidFill>
                      <a:srgbClr val="00B050"/>
                    </a:solidFill>
                  </a:tcPr>
                </a:tc>
                <a:extLst>
                  <a:ext uri="{0D108BD9-81ED-4DB2-BD59-A6C34878D82A}">
                    <a16:rowId xmlns:a16="http://schemas.microsoft.com/office/drawing/2014/main" val="2204693053"/>
                  </a:ext>
                </a:extLst>
              </a:tr>
              <a:tr h="370840">
                <a:tc>
                  <a:txBody>
                    <a:bodyPr/>
                    <a:lstStyle/>
                    <a:p>
                      <a:pPr algn="ctr"/>
                      <a:r>
                        <a:rPr lang="en-GB" sz="1400" b="1" dirty="0">
                          <a:latin typeface="Segoe UI" panose="020B0502040204020203" pitchFamily="34" charset="0"/>
                          <a:cs typeface="Segoe UI" panose="020B0502040204020203" pitchFamily="34" charset="0"/>
                        </a:rPr>
                        <a:t>Certification</a:t>
                      </a:r>
                    </a:p>
                    <a:p>
                      <a:pPr algn="ctr"/>
                      <a:r>
                        <a:rPr lang="en-GB" sz="1400" dirty="0">
                          <a:latin typeface="Segoe UI" panose="020B0502040204020203" pitchFamily="34" charset="0"/>
                          <a:cs typeface="Segoe UI" panose="020B0502040204020203" pitchFamily="34" charset="0"/>
                        </a:rPr>
                        <a:t>This is the award given to a media product as a result of the classification process which is displayed on the product. For example, a film might have an 18 certificate placed on the front cover.</a:t>
                      </a:r>
                    </a:p>
                  </a:txBody>
                  <a:tcPr>
                    <a:solidFill>
                      <a:schemeClr val="bg1"/>
                    </a:solidFill>
                  </a:tcPr>
                </a:tc>
                <a:extLst>
                  <a:ext uri="{0D108BD9-81ED-4DB2-BD59-A6C34878D82A}">
                    <a16:rowId xmlns:a16="http://schemas.microsoft.com/office/drawing/2014/main" val="435574680"/>
                  </a:ext>
                </a:extLst>
              </a:tr>
            </a:tbl>
          </a:graphicData>
        </a:graphic>
      </p:graphicFrame>
      <p:pic>
        <p:nvPicPr>
          <p:cNvPr id="39" name="Picture 12" descr="Key Icons - Download Free Vector Icons | Noun Project">
            <a:extLst>
              <a:ext uri="{FF2B5EF4-FFF2-40B4-BE49-F238E27FC236}">
                <a16:creationId xmlns:a16="http://schemas.microsoft.com/office/drawing/2014/main" id="{2A3B024B-6A07-4BDF-83AB-471570F93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51529">
            <a:off x="7353222" y="4654865"/>
            <a:ext cx="516205" cy="5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8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116079454"/>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CM18: Health and safety</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588678043"/>
              </p:ext>
            </p:extLst>
          </p:nvPr>
        </p:nvGraphicFramePr>
        <p:xfrm>
          <a:off x="172277" y="562245"/>
          <a:ext cx="4303493" cy="1889760"/>
        </p:xfrm>
        <a:graphic>
          <a:graphicData uri="http://schemas.openxmlformats.org/drawingml/2006/table">
            <a:tbl>
              <a:tblPr firstRow="1" bandRow="1">
                <a:tableStyleId>{5C22544A-7EE6-4342-B048-85BDC9FD1C3A}</a:tableStyleId>
              </a:tblPr>
              <a:tblGrid>
                <a:gridCol w="4303493">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Health and safety is about stopping you getting hurt at work or ill through work. Your employer is responsible for health and safety and they have a legal obligation to follow this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Segoe UI" panose="020B0502040204020203" pitchFamily="34" charset="0"/>
                        <a:cs typeface="Segoe UI" panose="020B0502040204020203" pitchFamily="34" charset="0"/>
                      </a:endParaRP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963976551"/>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3760935271"/>
              </p:ext>
            </p:extLst>
          </p:nvPr>
        </p:nvGraphicFramePr>
        <p:xfrm>
          <a:off x="4636806" y="980079"/>
          <a:ext cx="7293826" cy="4344002"/>
        </p:xfrm>
        <a:graphic>
          <a:graphicData uri="http://schemas.openxmlformats.org/drawingml/2006/table">
            <a:tbl>
              <a:tblPr firstRow="1" bandRow="1">
                <a:tableStyleId>{5C22544A-7EE6-4342-B048-85BDC9FD1C3A}</a:tableStyleId>
              </a:tblPr>
              <a:tblGrid>
                <a:gridCol w="7293826">
                  <a:extLst>
                    <a:ext uri="{9D8B030D-6E8A-4147-A177-3AD203B41FA5}">
                      <a16:colId xmlns:a16="http://schemas.microsoft.com/office/drawing/2014/main" val="527946528"/>
                    </a:ext>
                  </a:extLst>
                </a:gridCol>
              </a:tblGrid>
              <a:tr h="320033">
                <a:tc>
                  <a:txBody>
                    <a:bodyPr/>
                    <a:lstStyle/>
                    <a:p>
                      <a:r>
                        <a:rPr lang="en-GB" sz="1600" b="0" dirty="0">
                          <a:latin typeface="Segoe UI" panose="020B0502040204020203" pitchFamily="34" charset="0"/>
                          <a:cs typeface="Segoe UI" panose="020B0502040204020203" pitchFamily="34" charset="0"/>
                        </a:rPr>
                        <a:t>Healthy and safety in pre and post-production</a:t>
                      </a:r>
                    </a:p>
                  </a:txBody>
                  <a:tcPr>
                    <a:solidFill>
                      <a:srgbClr val="7030A0"/>
                    </a:solidFill>
                  </a:tcPr>
                </a:tc>
                <a:extLst>
                  <a:ext uri="{0D108BD9-81ED-4DB2-BD59-A6C34878D82A}">
                    <a16:rowId xmlns:a16="http://schemas.microsoft.com/office/drawing/2014/main" val="1355131997"/>
                  </a:ext>
                </a:extLst>
              </a:tr>
              <a:tr h="4008722">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1881058001"/>
              </p:ext>
            </p:extLst>
          </p:nvPr>
        </p:nvGraphicFramePr>
        <p:xfrm>
          <a:off x="172277" y="2485351"/>
          <a:ext cx="4296558" cy="4282475"/>
        </p:xfrm>
        <a:graphic>
          <a:graphicData uri="http://schemas.openxmlformats.org/drawingml/2006/table">
            <a:tbl>
              <a:tblPr firstRow="1" bandRow="1">
                <a:tableStyleId>{5C22544A-7EE6-4342-B048-85BDC9FD1C3A}</a:tableStyleId>
              </a:tblPr>
              <a:tblGrid>
                <a:gridCol w="4296558">
                  <a:extLst>
                    <a:ext uri="{9D8B030D-6E8A-4147-A177-3AD203B41FA5}">
                      <a16:colId xmlns:a16="http://schemas.microsoft.com/office/drawing/2014/main" val="3083992164"/>
                    </a:ext>
                  </a:extLst>
                </a:gridCol>
              </a:tblGrid>
              <a:tr h="315997">
                <a:tc>
                  <a:txBody>
                    <a:bodyPr/>
                    <a:lstStyle/>
                    <a:p>
                      <a:r>
                        <a:rPr lang="en-GB" sz="1600" b="0" dirty="0">
                          <a:latin typeface="Segoe UI" panose="020B0502040204020203" pitchFamily="34" charset="0"/>
                          <a:cs typeface="Segoe UI" panose="020B0502040204020203" pitchFamily="34" charset="0"/>
                        </a:rPr>
                        <a:t>Healthy and safety in production:</a:t>
                      </a:r>
                    </a:p>
                  </a:txBody>
                  <a:tcPr/>
                </a:tc>
                <a:extLst>
                  <a:ext uri="{0D108BD9-81ED-4DB2-BD59-A6C34878D82A}">
                    <a16:rowId xmlns:a16="http://schemas.microsoft.com/office/drawing/2014/main" val="147841249"/>
                  </a:ext>
                </a:extLst>
              </a:tr>
              <a:tr h="3947195">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2789" y="2886476"/>
            <a:ext cx="4060672" cy="1081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Camera risks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In some cases, camera operator may need to walk backwards? Or if they’re suspended from a harness?</a:t>
            </a:r>
          </a:p>
        </p:txBody>
      </p:sp>
      <p:sp>
        <p:nvSpPr>
          <p:cNvPr id="36" name="Rectangle 35">
            <a:extLst>
              <a:ext uri="{FF2B5EF4-FFF2-40B4-BE49-F238E27FC236}">
                <a16:creationId xmlns:a16="http://schemas.microsoft.com/office/drawing/2014/main" id="{64466AC0-D1B8-4D67-BC04-6EDEC9904D12}"/>
              </a:ext>
            </a:extLst>
          </p:cNvPr>
          <p:cNvSpPr/>
          <p:nvPr/>
        </p:nvSpPr>
        <p:spPr>
          <a:xfrm>
            <a:off x="272789" y="4012480"/>
            <a:ext cx="4060672" cy="784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Lifting hazards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May need to move equipment or props so manual handling training might be required.</a:t>
            </a:r>
          </a:p>
        </p:txBody>
      </p:sp>
      <p:graphicFrame>
        <p:nvGraphicFramePr>
          <p:cNvPr id="38" name="Table 37">
            <a:extLst>
              <a:ext uri="{FF2B5EF4-FFF2-40B4-BE49-F238E27FC236}">
                <a16:creationId xmlns:a16="http://schemas.microsoft.com/office/drawing/2014/main" id="{854C91BF-79F4-49B7-92CB-A0155811D449}"/>
              </a:ext>
            </a:extLst>
          </p:cNvPr>
          <p:cNvGraphicFramePr>
            <a:graphicFrameLocks noGrp="1"/>
          </p:cNvGraphicFramePr>
          <p:nvPr>
            <p:extLst>
              <p:ext uri="{D42A27DB-BD31-4B8C-83A1-F6EECF244321}">
                <p14:modId xmlns:p14="http://schemas.microsoft.com/office/powerpoint/2010/main" val="3435687677"/>
              </p:ext>
            </p:extLst>
          </p:nvPr>
        </p:nvGraphicFramePr>
        <p:xfrm>
          <a:off x="4663315" y="5777211"/>
          <a:ext cx="7264974" cy="822960"/>
        </p:xfrm>
        <a:graphic>
          <a:graphicData uri="http://schemas.openxmlformats.org/drawingml/2006/table">
            <a:tbl>
              <a:tblPr firstRow="1" bandRow="1">
                <a:tableStyleId>{5C22544A-7EE6-4342-B048-85BDC9FD1C3A}</a:tableStyleId>
              </a:tblPr>
              <a:tblGrid>
                <a:gridCol w="7264974">
                  <a:extLst>
                    <a:ext uri="{9D8B030D-6E8A-4147-A177-3AD203B41FA5}">
                      <a16:colId xmlns:a16="http://schemas.microsoft.com/office/drawing/2014/main" val="1827917660"/>
                    </a:ext>
                  </a:extLst>
                </a:gridCol>
              </a:tblGrid>
              <a:tr h="0">
                <a:tc>
                  <a:txBody>
                    <a:bodyPr/>
                    <a:lstStyle/>
                    <a:p>
                      <a:r>
                        <a:rPr lang="en-GB" sz="1400" b="0" dirty="0">
                          <a:latin typeface="Segoe UI" panose="020B0502040204020203" pitchFamily="34" charset="0"/>
                          <a:cs typeface="Segoe UI" panose="020B0502040204020203" pitchFamily="34" charset="0"/>
                        </a:rPr>
                        <a:t>Key term:</a:t>
                      </a:r>
                    </a:p>
                  </a:txBody>
                  <a:tcPr>
                    <a:solidFill>
                      <a:srgbClr val="00B050"/>
                    </a:solidFill>
                  </a:tcPr>
                </a:tc>
                <a:extLst>
                  <a:ext uri="{0D108BD9-81ED-4DB2-BD59-A6C34878D82A}">
                    <a16:rowId xmlns:a16="http://schemas.microsoft.com/office/drawing/2014/main" val="2204693053"/>
                  </a:ext>
                </a:extLst>
              </a:tr>
              <a:tr h="370840">
                <a:tc>
                  <a:txBody>
                    <a:bodyPr/>
                    <a:lstStyle/>
                    <a:p>
                      <a:pPr algn="l"/>
                      <a:r>
                        <a:rPr lang="en-GB" sz="1400" b="1" dirty="0">
                          <a:latin typeface="Segoe UI" panose="020B0502040204020203" pitchFamily="34" charset="0"/>
                          <a:cs typeface="Segoe UI" panose="020B0502040204020203" pitchFamily="34" charset="0"/>
                        </a:rPr>
                        <a:t>Mitigate: </a:t>
                      </a:r>
                      <a:r>
                        <a:rPr lang="en-GB" sz="1400" b="0" dirty="0">
                          <a:latin typeface="Segoe UI" panose="020B0502040204020203" pitchFamily="34" charset="0"/>
                          <a:cs typeface="Segoe UI" panose="020B0502040204020203" pitchFamily="34" charset="0"/>
                        </a:rPr>
                        <a:t>make (something bad) less severe, serious, or painful. In the context of health and safety, mitigating risks is all about reducing the risk of an accident happening. </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35574680"/>
                  </a:ext>
                </a:extLst>
              </a:tr>
            </a:tbl>
          </a:graphicData>
        </a:graphic>
      </p:graphicFrame>
      <p:pic>
        <p:nvPicPr>
          <p:cNvPr id="39" name="Picture 12" descr="Key Icons - Download Free Vector Icons | Noun Project">
            <a:extLst>
              <a:ext uri="{FF2B5EF4-FFF2-40B4-BE49-F238E27FC236}">
                <a16:creationId xmlns:a16="http://schemas.microsoft.com/office/drawing/2014/main" id="{FA2E2159-CFFB-4DED-A2BA-3DF1A51B7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11315858" y="5421417"/>
            <a:ext cx="647202" cy="647202"/>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8" descr="File:Light Bulb or Idea Flat Icon Vector.svg - Wikimedia Commons">
            <a:extLst>
              <a:ext uri="{FF2B5EF4-FFF2-40B4-BE49-F238E27FC236}">
                <a16:creationId xmlns:a16="http://schemas.microsoft.com/office/drawing/2014/main" id="{9E718FB5-6164-4734-80EF-A88D87FACF5F}"/>
              </a:ext>
            </a:extLst>
          </p:cNvPr>
          <p:cNvSpPr>
            <a:spLocks noChangeAspect="1" noChangeArrowheads="1"/>
          </p:cNvSpPr>
          <p:nvPr/>
        </p:nvSpPr>
        <p:spPr bwMode="auto">
          <a:xfrm>
            <a:off x="5657972" y="6031302"/>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solidFill>
                <a:srgbClr val="7030A0"/>
              </a:solidFill>
              <a:latin typeface="Segoe UI" panose="020B0502040204020203" pitchFamily="34" charset="0"/>
              <a:cs typeface="Segoe UI" panose="020B0502040204020203" pitchFamily="34" charset="0"/>
            </a:endParaRPr>
          </a:p>
        </p:txBody>
      </p:sp>
      <p:pic>
        <p:nvPicPr>
          <p:cNvPr id="32" name="Picture 31">
            <a:extLst>
              <a:ext uri="{FF2B5EF4-FFF2-40B4-BE49-F238E27FC236}">
                <a16:creationId xmlns:a16="http://schemas.microsoft.com/office/drawing/2014/main" id="{622BF70E-A480-4F7C-A3D4-ADDCBBA37A1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3411" y="1875887"/>
            <a:ext cx="3257848" cy="3257848"/>
          </a:xfrm>
          <a:prstGeom prst="rect">
            <a:avLst/>
          </a:prstGeom>
        </p:spPr>
      </p:pic>
      <p:sp>
        <p:nvSpPr>
          <p:cNvPr id="37" name="TextBox 36">
            <a:extLst>
              <a:ext uri="{FF2B5EF4-FFF2-40B4-BE49-F238E27FC236}">
                <a16:creationId xmlns:a16="http://schemas.microsoft.com/office/drawing/2014/main" id="{7969187A-9042-4F4B-B0EA-F3BB899972E0}"/>
              </a:ext>
            </a:extLst>
          </p:cNvPr>
          <p:cNvSpPr txBox="1"/>
          <p:nvPr/>
        </p:nvSpPr>
        <p:spPr>
          <a:xfrm>
            <a:off x="7441649" y="1459768"/>
            <a:ext cx="2354690" cy="584775"/>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Eyes must be level with the top of the screen.</a:t>
            </a:r>
          </a:p>
        </p:txBody>
      </p:sp>
      <p:sp>
        <p:nvSpPr>
          <p:cNvPr id="40" name="TextBox 39">
            <a:extLst>
              <a:ext uri="{FF2B5EF4-FFF2-40B4-BE49-F238E27FC236}">
                <a16:creationId xmlns:a16="http://schemas.microsoft.com/office/drawing/2014/main" id="{9D245877-735D-4ABE-A6CE-612E38F759AA}"/>
              </a:ext>
            </a:extLst>
          </p:cNvPr>
          <p:cNvSpPr txBox="1"/>
          <p:nvPr/>
        </p:nvSpPr>
        <p:spPr>
          <a:xfrm>
            <a:off x="9088489" y="2256310"/>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Anti-glare filters</a:t>
            </a:r>
          </a:p>
        </p:txBody>
      </p:sp>
      <p:sp>
        <p:nvSpPr>
          <p:cNvPr id="41" name="TextBox 40">
            <a:extLst>
              <a:ext uri="{FF2B5EF4-FFF2-40B4-BE49-F238E27FC236}">
                <a16:creationId xmlns:a16="http://schemas.microsoft.com/office/drawing/2014/main" id="{05C78829-16A3-4A97-A0E0-99039E72A128}"/>
              </a:ext>
            </a:extLst>
          </p:cNvPr>
          <p:cNvSpPr txBox="1"/>
          <p:nvPr/>
        </p:nvSpPr>
        <p:spPr>
          <a:xfrm>
            <a:off x="4862039" y="3538316"/>
            <a:ext cx="1901372" cy="584775"/>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Desk needs to be about 70cm high</a:t>
            </a:r>
          </a:p>
        </p:txBody>
      </p:sp>
      <p:sp>
        <p:nvSpPr>
          <p:cNvPr id="42" name="TextBox 41">
            <a:extLst>
              <a:ext uri="{FF2B5EF4-FFF2-40B4-BE49-F238E27FC236}">
                <a16:creationId xmlns:a16="http://schemas.microsoft.com/office/drawing/2014/main" id="{859C7AC5-73CC-4C90-8EDB-D75CD7127C2B}"/>
              </a:ext>
            </a:extLst>
          </p:cNvPr>
          <p:cNvSpPr txBox="1"/>
          <p:nvPr/>
        </p:nvSpPr>
        <p:spPr>
          <a:xfrm>
            <a:off x="10021259" y="3726249"/>
            <a:ext cx="1781850" cy="830997"/>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Chair needs to be adjustable for tilt and height.</a:t>
            </a:r>
          </a:p>
        </p:txBody>
      </p:sp>
      <p:sp>
        <p:nvSpPr>
          <p:cNvPr id="43" name="TextBox 42">
            <a:extLst>
              <a:ext uri="{FF2B5EF4-FFF2-40B4-BE49-F238E27FC236}">
                <a16:creationId xmlns:a16="http://schemas.microsoft.com/office/drawing/2014/main" id="{54DFA6C3-482E-4385-BC37-1C70C86157F5}"/>
              </a:ext>
            </a:extLst>
          </p:cNvPr>
          <p:cNvSpPr txBox="1"/>
          <p:nvPr/>
        </p:nvSpPr>
        <p:spPr>
          <a:xfrm>
            <a:off x="4862039" y="4714358"/>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Foot rest</a:t>
            </a:r>
          </a:p>
        </p:txBody>
      </p:sp>
      <p:sp>
        <p:nvSpPr>
          <p:cNvPr id="44" name="TextBox 43">
            <a:extLst>
              <a:ext uri="{FF2B5EF4-FFF2-40B4-BE49-F238E27FC236}">
                <a16:creationId xmlns:a16="http://schemas.microsoft.com/office/drawing/2014/main" id="{226AF274-2ADC-45F7-8462-263BF97FE375}"/>
              </a:ext>
            </a:extLst>
          </p:cNvPr>
          <p:cNvSpPr txBox="1"/>
          <p:nvPr/>
        </p:nvSpPr>
        <p:spPr>
          <a:xfrm>
            <a:off x="7895456" y="3212423"/>
            <a:ext cx="900831" cy="584775"/>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Wrist support</a:t>
            </a:r>
          </a:p>
        </p:txBody>
      </p:sp>
      <p:sp>
        <p:nvSpPr>
          <p:cNvPr id="45" name="TextBox 44">
            <a:extLst>
              <a:ext uri="{FF2B5EF4-FFF2-40B4-BE49-F238E27FC236}">
                <a16:creationId xmlns:a16="http://schemas.microsoft.com/office/drawing/2014/main" id="{EA34D13A-DB60-4AF8-B601-1BCA22F07862}"/>
              </a:ext>
            </a:extLst>
          </p:cNvPr>
          <p:cNvSpPr txBox="1"/>
          <p:nvPr/>
        </p:nvSpPr>
        <p:spPr>
          <a:xfrm>
            <a:off x="4862039" y="1459768"/>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Regular breaks</a:t>
            </a:r>
          </a:p>
        </p:txBody>
      </p:sp>
      <p:sp>
        <p:nvSpPr>
          <p:cNvPr id="46" name="TextBox 45">
            <a:extLst>
              <a:ext uri="{FF2B5EF4-FFF2-40B4-BE49-F238E27FC236}">
                <a16:creationId xmlns:a16="http://schemas.microsoft.com/office/drawing/2014/main" id="{1ABB4735-1F40-4027-A84B-93F1E127C06A}"/>
              </a:ext>
            </a:extLst>
          </p:cNvPr>
          <p:cNvSpPr txBox="1"/>
          <p:nvPr/>
        </p:nvSpPr>
        <p:spPr>
          <a:xfrm>
            <a:off x="5166841" y="2595357"/>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Tiltable screens</a:t>
            </a:r>
          </a:p>
        </p:txBody>
      </p:sp>
      <p:sp>
        <p:nvSpPr>
          <p:cNvPr id="47" name="TextBox 46">
            <a:extLst>
              <a:ext uri="{FF2B5EF4-FFF2-40B4-BE49-F238E27FC236}">
                <a16:creationId xmlns:a16="http://schemas.microsoft.com/office/drawing/2014/main" id="{ECC04058-4300-4792-9ACC-584141406F3A}"/>
              </a:ext>
            </a:extLst>
          </p:cNvPr>
          <p:cNvSpPr txBox="1"/>
          <p:nvPr/>
        </p:nvSpPr>
        <p:spPr>
          <a:xfrm>
            <a:off x="4862039" y="2009525"/>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Suitable lighting</a:t>
            </a:r>
          </a:p>
        </p:txBody>
      </p:sp>
      <p:sp>
        <p:nvSpPr>
          <p:cNvPr id="48" name="TextBox 47">
            <a:extLst>
              <a:ext uri="{FF2B5EF4-FFF2-40B4-BE49-F238E27FC236}">
                <a16:creationId xmlns:a16="http://schemas.microsoft.com/office/drawing/2014/main" id="{B6443853-04D4-4C90-B021-83A076DCA905}"/>
              </a:ext>
            </a:extLst>
          </p:cNvPr>
          <p:cNvSpPr txBox="1"/>
          <p:nvPr/>
        </p:nvSpPr>
        <p:spPr>
          <a:xfrm>
            <a:off x="9865450" y="2896041"/>
            <a:ext cx="1901372" cy="584775"/>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Clear working space</a:t>
            </a:r>
          </a:p>
        </p:txBody>
      </p:sp>
      <p:sp>
        <p:nvSpPr>
          <p:cNvPr id="49" name="Rectangle 48">
            <a:extLst>
              <a:ext uri="{FF2B5EF4-FFF2-40B4-BE49-F238E27FC236}">
                <a16:creationId xmlns:a16="http://schemas.microsoft.com/office/drawing/2014/main" id="{1A1FEB22-28BB-43C2-9EBE-084C6428D6CF}"/>
              </a:ext>
            </a:extLst>
          </p:cNvPr>
          <p:cNvSpPr/>
          <p:nvPr/>
        </p:nvSpPr>
        <p:spPr>
          <a:xfrm>
            <a:off x="290220" y="4904469"/>
            <a:ext cx="4043241" cy="775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Trip hazards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Lots of cameras and other equipment will lead to more cables.</a:t>
            </a:r>
          </a:p>
        </p:txBody>
      </p:sp>
      <p:sp>
        <p:nvSpPr>
          <p:cNvPr id="50" name="Rectangle 49">
            <a:extLst>
              <a:ext uri="{FF2B5EF4-FFF2-40B4-BE49-F238E27FC236}">
                <a16:creationId xmlns:a16="http://schemas.microsoft.com/office/drawing/2014/main" id="{3AD96044-2900-4E74-A118-55FC59973F41}"/>
              </a:ext>
            </a:extLst>
          </p:cNvPr>
          <p:cNvSpPr/>
          <p:nvPr/>
        </p:nvSpPr>
        <p:spPr>
          <a:xfrm>
            <a:off x="272789" y="5800832"/>
            <a:ext cx="4060672" cy="775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Electrocution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If devices fail or are not connected correctly so people may need training.</a:t>
            </a:r>
          </a:p>
        </p:txBody>
      </p:sp>
    </p:spTree>
    <p:extLst>
      <p:ext uri="{BB962C8B-B14F-4D97-AF65-F5344CB8AC3E}">
        <p14:creationId xmlns:p14="http://schemas.microsoft.com/office/powerpoint/2010/main" val="261891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472997411"/>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CM18: Location recces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95899603"/>
              </p:ext>
            </p:extLst>
          </p:nvPr>
        </p:nvGraphicFramePr>
        <p:xfrm>
          <a:off x="172278" y="562245"/>
          <a:ext cx="3484304" cy="16459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location recce involves members of a production company visiting a potential location for filming and use a set of measures to assess it’s suitability.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89922325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1165667936"/>
              </p:ext>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Location recce checklist</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858401636"/>
              </p:ext>
            </p:extLst>
          </p:nvPr>
        </p:nvGraphicFramePr>
        <p:xfrm>
          <a:off x="172277" y="2245934"/>
          <a:ext cx="3484304" cy="26212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284678">
                <a:tc>
                  <a:txBody>
                    <a:bodyPr/>
                    <a:lstStyle/>
                    <a:p>
                      <a:r>
                        <a:rPr lang="en-GB" sz="1600" b="0" dirty="0">
                          <a:latin typeface="Segoe UI" panose="020B0502040204020203" pitchFamily="34" charset="0"/>
                          <a:cs typeface="Segoe UI" panose="020B0502040204020203" pitchFamily="34" charset="0"/>
                        </a:rPr>
                        <a:t>Risk assessment</a:t>
                      </a:r>
                    </a:p>
                  </a:txBody>
                  <a:tcPr/>
                </a:tc>
                <a:extLst>
                  <a:ext uri="{0D108BD9-81ED-4DB2-BD59-A6C34878D82A}">
                    <a16:rowId xmlns:a16="http://schemas.microsoft.com/office/drawing/2014/main" val="147841249"/>
                  </a:ext>
                </a:extLst>
              </a:tr>
              <a:tr h="2173909">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2789" y="2735429"/>
            <a:ext cx="3290215" cy="18719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Components of a risk assessment.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Activity</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Hazard – what might cause danger or injury?</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Risk – what are the consequences of the hazard? Normally an injury.</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Prevention – what measure can be put in place to reduce the risk. </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3" y="1394506"/>
            <a:ext cx="3761741" cy="968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Safety</a:t>
            </a:r>
          </a:p>
          <a:p>
            <a:r>
              <a:rPr lang="en-GB" sz="1400" dirty="0">
                <a:solidFill>
                  <a:schemeClr val="tx1"/>
                </a:solidFill>
                <a:latin typeface="Segoe UI" panose="020B0502040204020203" pitchFamily="34" charset="0"/>
                <a:cs typeface="Segoe UI" panose="020B0502040204020203" pitchFamily="34" charset="0"/>
              </a:rPr>
              <a:t>They can check for an potential trip hazards, potential obstructions when carrying equipment around, risk of electrocution.</a:t>
            </a:r>
          </a:p>
        </p:txBody>
      </p:sp>
      <p:sp>
        <p:nvSpPr>
          <p:cNvPr id="28" name="Rectangle 27">
            <a:extLst>
              <a:ext uri="{FF2B5EF4-FFF2-40B4-BE49-F238E27FC236}">
                <a16:creationId xmlns:a16="http://schemas.microsoft.com/office/drawing/2014/main" id="{75365814-0036-4478-BDDC-5801E65F2D1C}"/>
              </a:ext>
            </a:extLst>
          </p:cNvPr>
          <p:cNvSpPr/>
          <p:nvPr/>
        </p:nvSpPr>
        <p:spPr>
          <a:xfrm>
            <a:off x="3876173" y="2419806"/>
            <a:ext cx="3761740" cy="968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Sound</a:t>
            </a:r>
          </a:p>
          <a:p>
            <a:r>
              <a:rPr lang="en-GB" sz="1400" dirty="0">
                <a:solidFill>
                  <a:schemeClr val="tx1"/>
                </a:solidFill>
                <a:latin typeface="Segoe UI" panose="020B0502040204020203" pitchFamily="34" charset="0"/>
                <a:cs typeface="Segoe UI" panose="020B0502040204020203" pitchFamily="34" charset="0"/>
              </a:rPr>
              <a:t>Checking for any background noise that might affect the recording such as road traffic, trains, planes etc..</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ext uri="{D42A27DB-BD31-4B8C-83A1-F6EECF244321}">
                <p14:modId xmlns:p14="http://schemas.microsoft.com/office/powerpoint/2010/main" val="576261703"/>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be involved in the location recce?</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Director, Camera operator, Audio technician, Photographer</a:t>
            </a:r>
          </a:p>
        </p:txBody>
      </p:sp>
      <p:sp>
        <p:nvSpPr>
          <p:cNvPr id="2" name="Slide Number Placeholder 1">
            <a:extLst>
              <a:ext uri="{FF2B5EF4-FFF2-40B4-BE49-F238E27FC236}">
                <a16:creationId xmlns:a16="http://schemas.microsoft.com/office/drawing/2014/main" id="{26180EE2-4F68-41B9-90FB-9CF5724FDAF5}"/>
              </a:ext>
            </a:extLst>
          </p:cNvPr>
          <p:cNvSpPr>
            <a:spLocks noGrp="1"/>
          </p:cNvSpPr>
          <p:nvPr>
            <p:ph type="sldNum" sz="quarter" idx="12"/>
          </p:nvPr>
        </p:nvSpPr>
        <p:spPr/>
        <p:txBody>
          <a:bodyPr/>
          <a:lstStyle/>
          <a:p>
            <a:fld id="{B0F76C14-53B6-489F-9645-D8FC814A1C7B}" type="slidenum">
              <a:rPr lang="en-GB" smtClean="0"/>
              <a:t>34</a:t>
            </a:fld>
            <a:endParaRPr lang="en-GB"/>
          </a:p>
        </p:txBody>
      </p:sp>
      <p:graphicFrame>
        <p:nvGraphicFramePr>
          <p:cNvPr id="38" name="Table 37">
            <a:extLst>
              <a:ext uri="{FF2B5EF4-FFF2-40B4-BE49-F238E27FC236}">
                <a16:creationId xmlns:a16="http://schemas.microsoft.com/office/drawing/2014/main" id="{854C91BF-79F4-49B7-92CB-A0155811D449}"/>
              </a:ext>
            </a:extLst>
          </p:cNvPr>
          <p:cNvGraphicFramePr>
            <a:graphicFrameLocks noGrp="1"/>
          </p:cNvGraphicFramePr>
          <p:nvPr>
            <p:extLst>
              <p:ext uri="{D42A27DB-BD31-4B8C-83A1-F6EECF244321}">
                <p14:modId xmlns:p14="http://schemas.microsoft.com/office/powerpoint/2010/main" val="2501911557"/>
              </p:ext>
            </p:extLst>
          </p:nvPr>
        </p:nvGraphicFramePr>
        <p:xfrm>
          <a:off x="192118" y="5536023"/>
          <a:ext cx="3444137" cy="1249680"/>
        </p:xfrm>
        <a:graphic>
          <a:graphicData uri="http://schemas.openxmlformats.org/drawingml/2006/table">
            <a:tbl>
              <a:tblPr firstRow="1" bandRow="1">
                <a:tableStyleId>{5C22544A-7EE6-4342-B048-85BDC9FD1C3A}</a:tableStyleId>
              </a:tblPr>
              <a:tblGrid>
                <a:gridCol w="3444137">
                  <a:extLst>
                    <a:ext uri="{9D8B030D-6E8A-4147-A177-3AD203B41FA5}">
                      <a16:colId xmlns:a16="http://schemas.microsoft.com/office/drawing/2014/main" val="1827917660"/>
                    </a:ext>
                  </a:extLst>
                </a:gridCol>
              </a:tblGrid>
              <a:tr h="0">
                <a:tc>
                  <a:txBody>
                    <a:bodyPr/>
                    <a:lstStyle/>
                    <a:p>
                      <a:r>
                        <a:rPr lang="en-GB" sz="1400" b="0" dirty="0">
                          <a:latin typeface="Segoe UI" panose="020B0502040204020203" pitchFamily="34" charset="0"/>
                          <a:cs typeface="Segoe UI" panose="020B0502040204020203" pitchFamily="34" charset="0"/>
                        </a:rPr>
                        <a:t>Key term:</a:t>
                      </a:r>
                    </a:p>
                  </a:txBody>
                  <a:tcPr>
                    <a:solidFill>
                      <a:srgbClr val="00B050"/>
                    </a:solidFill>
                  </a:tcPr>
                </a:tc>
                <a:extLst>
                  <a:ext uri="{0D108BD9-81ED-4DB2-BD59-A6C34878D82A}">
                    <a16:rowId xmlns:a16="http://schemas.microsoft.com/office/drawing/2014/main" val="2204693053"/>
                  </a:ext>
                </a:extLst>
              </a:tr>
              <a:tr h="370840">
                <a:tc>
                  <a:txBody>
                    <a:bodyPr/>
                    <a:lstStyle/>
                    <a:p>
                      <a:pPr algn="l"/>
                      <a:r>
                        <a:rPr lang="en-GB" sz="1400" b="1" dirty="0">
                          <a:latin typeface="Segoe UI" panose="020B0502040204020203" pitchFamily="34" charset="0"/>
                          <a:cs typeface="Segoe UI" panose="020B0502040204020203" pitchFamily="34" charset="0"/>
                        </a:rPr>
                        <a:t>Risk assessment: </a:t>
                      </a:r>
                      <a:r>
                        <a:rPr lang="en-GB" sz="1400" b="0" dirty="0">
                          <a:latin typeface="Segoe UI" panose="020B0502040204020203" pitchFamily="34" charset="0"/>
                          <a:cs typeface="Segoe UI" panose="020B0502040204020203" pitchFamily="34" charset="0"/>
                        </a:rPr>
                        <a:t>This is a document that identifies the hazards, the risks they pose and what can be put in place to mitigate these risks. </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35574680"/>
                  </a:ext>
                </a:extLst>
              </a:tr>
            </a:tbl>
          </a:graphicData>
        </a:graphic>
      </p:graphicFrame>
      <p:pic>
        <p:nvPicPr>
          <p:cNvPr id="39" name="Picture 12" descr="Key Icons - Download Free Vector Icons | Noun Project">
            <a:extLst>
              <a:ext uri="{FF2B5EF4-FFF2-40B4-BE49-F238E27FC236}">
                <a16:creationId xmlns:a16="http://schemas.microsoft.com/office/drawing/2014/main" id="{FA2E2159-CFFB-4DED-A2BA-3DF1A51B7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3046254" y="5212422"/>
            <a:ext cx="647202" cy="6472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FDB9AB-B1A9-4282-A7F0-1696DAD92FAD}"/>
              </a:ext>
            </a:extLst>
          </p:cNvPr>
          <p:cNvPicPr>
            <a:picLocks noChangeAspect="1"/>
          </p:cNvPicPr>
          <p:nvPr/>
        </p:nvPicPr>
        <p:blipFill>
          <a:blip r:embed="rId4"/>
          <a:stretch>
            <a:fillRect/>
          </a:stretch>
        </p:blipFill>
        <p:spPr>
          <a:xfrm>
            <a:off x="7755306" y="1394506"/>
            <a:ext cx="4047803" cy="2276889"/>
          </a:xfrm>
          <a:prstGeom prst="rect">
            <a:avLst/>
          </a:prstGeom>
          <a:ln>
            <a:solidFill>
              <a:schemeClr val="tx1"/>
            </a:solidFill>
          </a:ln>
        </p:spPr>
      </p:pic>
      <p:sp>
        <p:nvSpPr>
          <p:cNvPr id="30" name="Rectangle 29">
            <a:extLst>
              <a:ext uri="{FF2B5EF4-FFF2-40B4-BE49-F238E27FC236}">
                <a16:creationId xmlns:a16="http://schemas.microsoft.com/office/drawing/2014/main" id="{74E1552C-321A-488A-926F-8236E2362271}"/>
              </a:ext>
            </a:extLst>
          </p:cNvPr>
          <p:cNvSpPr/>
          <p:nvPr/>
        </p:nvSpPr>
        <p:spPr>
          <a:xfrm>
            <a:off x="3869619" y="3472070"/>
            <a:ext cx="3761740" cy="1232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Lighting</a:t>
            </a:r>
          </a:p>
          <a:p>
            <a:r>
              <a:rPr lang="en-GB" sz="1400" dirty="0">
                <a:solidFill>
                  <a:schemeClr val="tx1"/>
                </a:solidFill>
                <a:latin typeface="Segoe UI" panose="020B0502040204020203" pitchFamily="34" charset="0"/>
                <a:cs typeface="Segoe UI" panose="020B0502040204020203" pitchFamily="34" charset="0"/>
              </a:rPr>
              <a:t>Does the location have lots of natural lighting? Will there be a problem when it gets dark? What sort of lighting can the camera crew use?</a:t>
            </a:r>
          </a:p>
        </p:txBody>
      </p:sp>
      <p:sp>
        <p:nvSpPr>
          <p:cNvPr id="32" name="Rectangle 31">
            <a:extLst>
              <a:ext uri="{FF2B5EF4-FFF2-40B4-BE49-F238E27FC236}">
                <a16:creationId xmlns:a16="http://schemas.microsoft.com/office/drawing/2014/main" id="{BD83D48B-7600-4411-8824-9E293A0CABB3}"/>
              </a:ext>
            </a:extLst>
          </p:cNvPr>
          <p:cNvSpPr/>
          <p:nvPr/>
        </p:nvSpPr>
        <p:spPr>
          <a:xfrm>
            <a:off x="3876173" y="4788685"/>
            <a:ext cx="4313670" cy="968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Facilities</a:t>
            </a:r>
          </a:p>
          <a:p>
            <a:r>
              <a:rPr lang="en-GB" sz="1400" dirty="0">
                <a:solidFill>
                  <a:schemeClr val="tx1"/>
                </a:solidFill>
                <a:latin typeface="Segoe UI" panose="020B0502040204020203" pitchFamily="34" charset="0"/>
                <a:cs typeface="Segoe UI" panose="020B0502040204020203" pitchFamily="34" charset="0"/>
              </a:rPr>
              <a:t>Toilets, areas for employees to have breaks, place for catering facilities, can people park? Is there parking that allows heavy equipment to be transferred?</a:t>
            </a:r>
          </a:p>
        </p:txBody>
      </p:sp>
      <p:sp>
        <p:nvSpPr>
          <p:cNvPr id="37" name="Rectangle 36">
            <a:extLst>
              <a:ext uri="{FF2B5EF4-FFF2-40B4-BE49-F238E27FC236}">
                <a16:creationId xmlns:a16="http://schemas.microsoft.com/office/drawing/2014/main" id="{8B74DAF2-2FAC-4A23-91BC-6E990A5F203D}"/>
              </a:ext>
            </a:extLst>
          </p:cNvPr>
          <p:cNvSpPr/>
          <p:nvPr/>
        </p:nvSpPr>
        <p:spPr>
          <a:xfrm>
            <a:off x="8252487" y="3783333"/>
            <a:ext cx="3550622" cy="19734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Power outlets</a:t>
            </a:r>
          </a:p>
          <a:p>
            <a:r>
              <a:rPr lang="en-GB" sz="1400" dirty="0">
                <a:solidFill>
                  <a:schemeClr val="tx1"/>
                </a:solidFill>
                <a:latin typeface="Segoe UI" panose="020B0502040204020203" pitchFamily="34" charset="0"/>
                <a:cs typeface="Segoe UI" panose="020B0502040204020203" pitchFamily="34" charset="0"/>
              </a:rPr>
              <a:t>Are there enough sockets to plug them in? Is there enough distance between the outlet and where the equipment needs to go? Will the unit cope with the watts generated by the equipment? </a:t>
            </a:r>
          </a:p>
        </p:txBody>
      </p:sp>
    </p:spTree>
    <p:extLst>
      <p:ext uri="{BB962C8B-B14F-4D97-AF65-F5344CB8AC3E}">
        <p14:creationId xmlns:p14="http://schemas.microsoft.com/office/powerpoint/2010/main" val="100951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346313084"/>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CM19: Distribution considerations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066886463"/>
              </p:ext>
            </p:extLst>
          </p:nvPr>
        </p:nvGraphicFramePr>
        <p:xfrm>
          <a:off x="172277" y="511497"/>
          <a:ext cx="3763618" cy="1402080"/>
        </p:xfrm>
        <a:graphic>
          <a:graphicData uri="http://schemas.openxmlformats.org/drawingml/2006/table">
            <a:tbl>
              <a:tblPr firstRow="1" bandRow="1">
                <a:tableStyleId>{5C22544A-7EE6-4342-B048-85BDC9FD1C3A}</a:tableStyleId>
              </a:tblPr>
              <a:tblGrid>
                <a:gridCol w="3763618">
                  <a:extLst>
                    <a:ext uri="{9D8B030D-6E8A-4147-A177-3AD203B41FA5}">
                      <a16:colId xmlns:a16="http://schemas.microsoft.com/office/drawing/2014/main" val="2591224229"/>
                    </a:ext>
                  </a:extLst>
                </a:gridCol>
              </a:tblGrid>
              <a:tr h="261871">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969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Distribution is the methods by which media products are delivered to audiences, including the marketing campaign.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769234439"/>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3450575037"/>
              </p:ext>
            </p:extLst>
          </p:nvPr>
        </p:nvGraphicFramePr>
        <p:xfrm>
          <a:off x="4007843" y="2753556"/>
          <a:ext cx="7932997" cy="4084320"/>
        </p:xfrm>
        <a:graphic>
          <a:graphicData uri="http://schemas.openxmlformats.org/drawingml/2006/table">
            <a:tbl>
              <a:tblPr firstRow="1" bandRow="1">
                <a:tableStyleId>{5C22544A-7EE6-4342-B048-85BDC9FD1C3A}</a:tableStyleId>
              </a:tblPr>
              <a:tblGrid>
                <a:gridCol w="7932997">
                  <a:extLst>
                    <a:ext uri="{9D8B030D-6E8A-4147-A177-3AD203B41FA5}">
                      <a16:colId xmlns:a16="http://schemas.microsoft.com/office/drawing/2014/main" val="527946528"/>
                    </a:ext>
                  </a:extLst>
                </a:gridCol>
              </a:tblGrid>
              <a:tr h="296437">
                <a:tc>
                  <a:txBody>
                    <a:bodyPr/>
                    <a:lstStyle/>
                    <a:p>
                      <a:r>
                        <a:rPr lang="en-GB" sz="1600" b="0" dirty="0">
                          <a:latin typeface="Segoe UI" panose="020B0502040204020203" pitchFamily="34" charset="0"/>
                          <a:cs typeface="Segoe UI" panose="020B0502040204020203" pitchFamily="34" charset="0"/>
                        </a:rPr>
                        <a:t>Physical platforms</a:t>
                      </a:r>
                    </a:p>
                  </a:txBody>
                  <a:tcPr>
                    <a:solidFill>
                      <a:srgbClr val="7030A0"/>
                    </a:solidFill>
                  </a:tcPr>
                </a:tc>
                <a:extLst>
                  <a:ext uri="{0D108BD9-81ED-4DB2-BD59-A6C34878D82A}">
                    <a16:rowId xmlns:a16="http://schemas.microsoft.com/office/drawing/2014/main" val="1355131997"/>
                  </a:ext>
                </a:extLst>
              </a:tr>
              <a:tr h="374588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898067301"/>
              </p:ext>
            </p:extLst>
          </p:nvPr>
        </p:nvGraphicFramePr>
        <p:xfrm>
          <a:off x="179213" y="1917333"/>
          <a:ext cx="3756683" cy="4920543"/>
        </p:xfrm>
        <a:graphic>
          <a:graphicData uri="http://schemas.openxmlformats.org/drawingml/2006/table">
            <a:tbl>
              <a:tblPr firstRow="1" bandRow="1">
                <a:tableStyleId>{5C22544A-7EE6-4342-B048-85BDC9FD1C3A}</a:tableStyleId>
              </a:tblPr>
              <a:tblGrid>
                <a:gridCol w="3756683">
                  <a:extLst>
                    <a:ext uri="{9D8B030D-6E8A-4147-A177-3AD203B41FA5}">
                      <a16:colId xmlns:a16="http://schemas.microsoft.com/office/drawing/2014/main" val="3083992164"/>
                    </a:ext>
                  </a:extLst>
                </a:gridCol>
              </a:tblGrid>
              <a:tr h="323320">
                <a:tc>
                  <a:txBody>
                    <a:bodyPr/>
                    <a:lstStyle/>
                    <a:p>
                      <a:r>
                        <a:rPr lang="en-GB" sz="1600" b="0" dirty="0">
                          <a:latin typeface="Segoe UI" panose="020B0502040204020203" pitchFamily="34" charset="0"/>
                          <a:cs typeface="Segoe UI" panose="020B0502040204020203" pitchFamily="34" charset="0"/>
                        </a:rPr>
                        <a:t>Online platforms</a:t>
                      </a:r>
                    </a:p>
                  </a:txBody>
                  <a:tcPr/>
                </a:tc>
                <a:extLst>
                  <a:ext uri="{0D108BD9-81ED-4DB2-BD59-A6C34878D82A}">
                    <a16:rowId xmlns:a16="http://schemas.microsoft.com/office/drawing/2014/main" val="147841249"/>
                  </a:ext>
                </a:extLst>
              </a:tr>
              <a:tr h="4585263">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51160" y="2291758"/>
            <a:ext cx="3534847" cy="2049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Apps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One of the most popular forms of distribution is they can be accessed via mobile devices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They can be more responsive than website.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However, some apps require an internet connection to use, even if they’re downloaded onto the device.</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7DE1CD17-0AD7-4446-AF9A-EAA0013D0F8B}"/>
              </a:ext>
            </a:extLst>
          </p:cNvPr>
          <p:cNvSpPr/>
          <p:nvPr/>
        </p:nvSpPr>
        <p:spPr>
          <a:xfrm>
            <a:off x="4058719" y="3237737"/>
            <a:ext cx="7640163" cy="10032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Computers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Lots of people have access to a laptop or desktop computer which makes it a good choice to distribute content.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Not very portable and may need to be constantly plugged in.</a:t>
            </a: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3542169600"/>
              </p:ext>
            </p:extLst>
          </p:nvPr>
        </p:nvGraphicFramePr>
        <p:xfrm>
          <a:off x="4007843" y="805330"/>
          <a:ext cx="7286173" cy="1911121"/>
        </p:xfrm>
        <a:graphic>
          <a:graphicData uri="http://schemas.openxmlformats.org/drawingml/2006/table">
            <a:tbl>
              <a:tblPr firstRow="1" bandRow="1">
                <a:tableStyleId>{5C22544A-7EE6-4342-B048-85BDC9FD1C3A}</a:tableStyleId>
              </a:tblPr>
              <a:tblGrid>
                <a:gridCol w="7286173">
                  <a:extLst>
                    <a:ext uri="{9D8B030D-6E8A-4147-A177-3AD203B41FA5}">
                      <a16:colId xmlns:a16="http://schemas.microsoft.com/office/drawing/2014/main" val="527946528"/>
                    </a:ext>
                  </a:extLst>
                </a:gridCol>
              </a:tblGrid>
              <a:tr h="325104">
                <a:tc>
                  <a:txBody>
                    <a:bodyPr/>
                    <a:lstStyle/>
                    <a:p>
                      <a:r>
                        <a:rPr lang="en-GB" sz="1600" b="0" dirty="0">
                          <a:latin typeface="Segoe UI" panose="020B0502040204020203" pitchFamily="34" charset="0"/>
                          <a:cs typeface="Segoe UI" panose="020B0502040204020203" pitchFamily="34" charset="0"/>
                        </a:rPr>
                        <a:t>Physical media</a:t>
                      </a:r>
                    </a:p>
                  </a:txBody>
                  <a:tcPr>
                    <a:solidFill>
                      <a:schemeClr val="accent6">
                        <a:lumMod val="75000"/>
                      </a:schemeClr>
                    </a:solidFill>
                  </a:tcPr>
                </a:tc>
                <a:extLst>
                  <a:ext uri="{0D108BD9-81ED-4DB2-BD59-A6C34878D82A}">
                    <a16:rowId xmlns:a16="http://schemas.microsoft.com/office/drawing/2014/main" val="1355131997"/>
                  </a:ext>
                </a:extLst>
              </a:tr>
              <a:tr h="157584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4082409" y="1205691"/>
            <a:ext cx="7098255"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CD/DVD – Portable and cheap method of distribution but can be easily damaged.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Memory stick – Portable method distribution but expensive and easy to misplace/lose.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Paper-based media – A physical method of distribution, no device needed to access but can be expensive to print and transport. </a:t>
            </a:r>
          </a:p>
        </p:txBody>
      </p:sp>
      <p:sp>
        <p:nvSpPr>
          <p:cNvPr id="51" name="Rectangle 50">
            <a:extLst>
              <a:ext uri="{FF2B5EF4-FFF2-40B4-BE49-F238E27FC236}">
                <a16:creationId xmlns:a16="http://schemas.microsoft.com/office/drawing/2014/main" id="{3CEB316F-0FD6-4296-94F8-A24422416577}"/>
              </a:ext>
            </a:extLst>
          </p:cNvPr>
          <p:cNvSpPr/>
          <p:nvPr/>
        </p:nvSpPr>
        <p:spPr>
          <a:xfrm>
            <a:off x="251160" y="4393940"/>
            <a:ext cx="3534847" cy="23915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Websites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 popular method of distribution because of it’s wider audience reach.</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It’s ability to distribute content in different ways such as: videos, audio and images.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Less favoured to apps as some websites aren’t as responsive.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Some website aren’t user friendly especially when using mobile devices to access them.</a:t>
            </a:r>
          </a:p>
        </p:txBody>
      </p:sp>
      <p:sp>
        <p:nvSpPr>
          <p:cNvPr id="30" name="Rectangle 29">
            <a:extLst>
              <a:ext uri="{FF2B5EF4-FFF2-40B4-BE49-F238E27FC236}">
                <a16:creationId xmlns:a16="http://schemas.microsoft.com/office/drawing/2014/main" id="{96468C19-A1F7-4168-90EA-F68B0917A9B7}"/>
              </a:ext>
            </a:extLst>
          </p:cNvPr>
          <p:cNvSpPr/>
          <p:nvPr/>
        </p:nvSpPr>
        <p:spPr>
          <a:xfrm>
            <a:off x="4058720" y="4294225"/>
            <a:ext cx="7640162" cy="768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Mobile devices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 small, lightweight and portable platform that allows users to access content on the go.</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Limited battery life and would need to be charged.</a:t>
            </a:r>
          </a:p>
        </p:txBody>
      </p:sp>
      <p:sp>
        <p:nvSpPr>
          <p:cNvPr id="39" name="Rectangle 38">
            <a:extLst>
              <a:ext uri="{FF2B5EF4-FFF2-40B4-BE49-F238E27FC236}">
                <a16:creationId xmlns:a16="http://schemas.microsoft.com/office/drawing/2014/main" id="{CD375924-55B6-4173-9986-679BE41163CC}"/>
              </a:ext>
            </a:extLst>
          </p:cNvPr>
          <p:cNvSpPr/>
          <p:nvPr/>
        </p:nvSpPr>
        <p:spPr>
          <a:xfrm>
            <a:off x="4058909" y="5132234"/>
            <a:ext cx="7640162" cy="768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Interactive TV</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Providers users with more flexibility and not tied down to a schedule.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Have to be physically plugged in to access.</a:t>
            </a:r>
          </a:p>
        </p:txBody>
      </p:sp>
      <p:sp>
        <p:nvSpPr>
          <p:cNvPr id="40" name="Rectangle 39">
            <a:extLst>
              <a:ext uri="{FF2B5EF4-FFF2-40B4-BE49-F238E27FC236}">
                <a16:creationId xmlns:a16="http://schemas.microsoft.com/office/drawing/2014/main" id="{AAB1381A-0AD5-4C81-9A16-5D283ED451F0}"/>
              </a:ext>
            </a:extLst>
          </p:cNvPr>
          <p:cNvSpPr/>
          <p:nvPr/>
        </p:nvSpPr>
        <p:spPr>
          <a:xfrm>
            <a:off x="4058720" y="5958879"/>
            <a:ext cx="7640162" cy="768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Kiosks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Automated system that provides users with real-time information.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Fixed in one position and cannot be moved around.</a:t>
            </a:r>
          </a:p>
          <a:p>
            <a:endParaRPr lang="en-GB" sz="14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5983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685105154"/>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CM20: Static image files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446753498"/>
              </p:ext>
            </p:extLst>
          </p:nvPr>
        </p:nvGraphicFramePr>
        <p:xfrm>
          <a:off x="172277" y="511497"/>
          <a:ext cx="3763618" cy="1010888"/>
        </p:xfrm>
        <a:graphic>
          <a:graphicData uri="http://schemas.openxmlformats.org/drawingml/2006/table">
            <a:tbl>
              <a:tblPr firstRow="1" bandRow="1">
                <a:tableStyleId>{5C22544A-7EE6-4342-B048-85BDC9FD1C3A}</a:tableStyleId>
              </a:tblPr>
              <a:tblGrid>
                <a:gridCol w="3763618">
                  <a:extLst>
                    <a:ext uri="{9D8B030D-6E8A-4147-A177-3AD203B41FA5}">
                      <a16:colId xmlns:a16="http://schemas.microsoft.com/office/drawing/2014/main" val="2591224229"/>
                    </a:ext>
                  </a:extLst>
                </a:gridCol>
              </a:tblGrid>
              <a:tr h="233750">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6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Static images are images that have no moving elements.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841775192"/>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608963862"/>
              </p:ext>
            </p:extLst>
          </p:nvPr>
        </p:nvGraphicFramePr>
        <p:xfrm>
          <a:off x="4021069" y="3009834"/>
          <a:ext cx="7932997" cy="3840480"/>
        </p:xfrm>
        <a:graphic>
          <a:graphicData uri="http://schemas.openxmlformats.org/drawingml/2006/table">
            <a:tbl>
              <a:tblPr firstRow="1" bandRow="1">
                <a:tableStyleId>{5C22544A-7EE6-4342-B048-85BDC9FD1C3A}</a:tableStyleId>
              </a:tblPr>
              <a:tblGrid>
                <a:gridCol w="7932997">
                  <a:extLst>
                    <a:ext uri="{9D8B030D-6E8A-4147-A177-3AD203B41FA5}">
                      <a16:colId xmlns:a16="http://schemas.microsoft.com/office/drawing/2014/main" val="527946528"/>
                    </a:ext>
                  </a:extLst>
                </a:gridCol>
              </a:tblGrid>
              <a:tr h="305460">
                <a:tc>
                  <a:txBody>
                    <a:bodyPr/>
                    <a:lstStyle/>
                    <a:p>
                      <a:r>
                        <a:rPr lang="en-GB" sz="1600" b="0" dirty="0">
                          <a:latin typeface="Segoe UI" panose="020B0502040204020203" pitchFamily="34" charset="0"/>
                          <a:cs typeface="Segoe UI" panose="020B0502040204020203" pitchFamily="34" charset="0"/>
                        </a:rPr>
                        <a:t>Bitmap images</a:t>
                      </a:r>
                    </a:p>
                  </a:txBody>
                  <a:tcPr>
                    <a:solidFill>
                      <a:srgbClr val="7030A0"/>
                    </a:solidFill>
                  </a:tcPr>
                </a:tc>
                <a:extLst>
                  <a:ext uri="{0D108BD9-81ED-4DB2-BD59-A6C34878D82A}">
                    <a16:rowId xmlns:a16="http://schemas.microsoft.com/office/drawing/2014/main" val="1355131997"/>
                  </a:ext>
                </a:extLst>
              </a:tr>
              <a:tr h="3415604">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1347702255"/>
              </p:ext>
            </p:extLst>
          </p:nvPr>
        </p:nvGraphicFramePr>
        <p:xfrm>
          <a:off x="179212" y="1558298"/>
          <a:ext cx="3756683" cy="5273672"/>
        </p:xfrm>
        <a:graphic>
          <a:graphicData uri="http://schemas.openxmlformats.org/drawingml/2006/table">
            <a:tbl>
              <a:tblPr firstRow="1" bandRow="1">
                <a:tableStyleId>{5C22544A-7EE6-4342-B048-85BDC9FD1C3A}</a:tableStyleId>
              </a:tblPr>
              <a:tblGrid>
                <a:gridCol w="3756683">
                  <a:extLst>
                    <a:ext uri="{9D8B030D-6E8A-4147-A177-3AD203B41FA5}">
                      <a16:colId xmlns:a16="http://schemas.microsoft.com/office/drawing/2014/main" val="3083992164"/>
                    </a:ext>
                  </a:extLst>
                </a:gridCol>
              </a:tblGrid>
              <a:tr h="329226">
                <a:tc>
                  <a:txBody>
                    <a:bodyPr/>
                    <a:lstStyle/>
                    <a:p>
                      <a:r>
                        <a:rPr lang="en-GB" sz="1600" b="0" dirty="0">
                          <a:latin typeface="Segoe UI" panose="020B0502040204020203" pitchFamily="34" charset="0"/>
                          <a:cs typeface="Segoe UI" panose="020B0502040204020203" pitchFamily="34" charset="0"/>
                        </a:rPr>
                        <a:t>File formats:</a:t>
                      </a:r>
                    </a:p>
                  </a:txBody>
                  <a:tcPr/>
                </a:tc>
                <a:extLst>
                  <a:ext uri="{0D108BD9-81ED-4DB2-BD59-A6C34878D82A}">
                    <a16:rowId xmlns:a16="http://schemas.microsoft.com/office/drawing/2014/main" val="147841249"/>
                  </a:ext>
                </a:extLst>
              </a:tr>
              <a:tr h="4938392">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8471" y="1950221"/>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JPG:</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bitmap image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Uses lossy compression.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Commonly used to store photographs.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7DE1CD17-0AD7-4446-AF9A-EAA0013D0F8B}"/>
              </a:ext>
            </a:extLst>
          </p:cNvPr>
          <p:cNvSpPr/>
          <p:nvPr/>
        </p:nvSpPr>
        <p:spPr>
          <a:xfrm>
            <a:off x="4240383" y="3429933"/>
            <a:ext cx="7563731" cy="7427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Made up of pixels which help to determine the dimensions of an image which is measured by the number of pixels in height x number of pixels in length.</a:t>
            </a: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859501111"/>
              </p:ext>
            </p:extLst>
          </p:nvPr>
        </p:nvGraphicFramePr>
        <p:xfrm>
          <a:off x="4021069" y="897424"/>
          <a:ext cx="7431972" cy="2072640"/>
        </p:xfrm>
        <a:graphic>
          <a:graphicData uri="http://schemas.openxmlformats.org/drawingml/2006/table">
            <a:tbl>
              <a:tblPr firstRow="1" bandRow="1">
                <a:tableStyleId>{5C22544A-7EE6-4342-B048-85BDC9FD1C3A}</a:tableStyleId>
              </a:tblPr>
              <a:tblGrid>
                <a:gridCol w="7431972">
                  <a:extLst>
                    <a:ext uri="{9D8B030D-6E8A-4147-A177-3AD203B41FA5}">
                      <a16:colId xmlns:a16="http://schemas.microsoft.com/office/drawing/2014/main" val="527946528"/>
                    </a:ext>
                  </a:extLst>
                </a:gridCol>
              </a:tblGrid>
              <a:tr h="325104">
                <a:tc>
                  <a:txBody>
                    <a:bodyPr/>
                    <a:lstStyle/>
                    <a:p>
                      <a:r>
                        <a:rPr lang="en-GB" sz="1600" b="0" dirty="0">
                          <a:latin typeface="Segoe UI" panose="020B0502040204020203" pitchFamily="34" charset="0"/>
                          <a:cs typeface="Segoe UI" panose="020B0502040204020203" pitchFamily="34" charset="0"/>
                        </a:rPr>
                        <a:t>Vector graphics</a:t>
                      </a:r>
                    </a:p>
                  </a:txBody>
                  <a:tcPr>
                    <a:solidFill>
                      <a:schemeClr val="accent6">
                        <a:lumMod val="75000"/>
                      </a:schemeClr>
                    </a:solidFill>
                  </a:tcPr>
                </a:tc>
                <a:extLst>
                  <a:ext uri="{0D108BD9-81ED-4DB2-BD59-A6C34878D82A}">
                    <a16:rowId xmlns:a16="http://schemas.microsoft.com/office/drawing/2014/main" val="1355131997"/>
                  </a:ext>
                </a:extLst>
              </a:tr>
              <a:tr h="157584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6181830" y="1313412"/>
            <a:ext cx="5167084" cy="1200329"/>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Made up of lines of curves using mathematical equations to determine the scale of the graphic.</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It doesn’t use pixels and is not dependent on resolution.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Commonly used to create logos.</a:t>
            </a:r>
          </a:p>
        </p:txBody>
      </p:sp>
      <p:sp>
        <p:nvSpPr>
          <p:cNvPr id="30" name="Rectangle 29">
            <a:extLst>
              <a:ext uri="{FF2B5EF4-FFF2-40B4-BE49-F238E27FC236}">
                <a16:creationId xmlns:a16="http://schemas.microsoft.com/office/drawing/2014/main" id="{96468C19-A1F7-4168-90EA-F68B0917A9B7}"/>
              </a:ext>
            </a:extLst>
          </p:cNvPr>
          <p:cNvSpPr/>
          <p:nvPr/>
        </p:nvSpPr>
        <p:spPr>
          <a:xfrm>
            <a:off x="7663856" y="4272217"/>
            <a:ext cx="4140258" cy="2478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Resolution: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number of pixels stored in an image.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Measured in PPI (Pixels per inch)/DPI (Dots per inch)</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Higher the resolution, the much sharper the quality of the image will be.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Recommended resolution for a print graphic is 300 DPI.</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Recommended resolution for a web graphic is 72 DPI.</a:t>
            </a:r>
          </a:p>
        </p:txBody>
      </p:sp>
      <p:pic>
        <p:nvPicPr>
          <p:cNvPr id="20" name="Picture 19">
            <a:extLst>
              <a:ext uri="{FF2B5EF4-FFF2-40B4-BE49-F238E27FC236}">
                <a16:creationId xmlns:a16="http://schemas.microsoft.com/office/drawing/2014/main" id="{6CDCE1A3-E266-4D18-B119-AC7F895D951D}"/>
              </a:ext>
            </a:extLst>
          </p:cNvPr>
          <p:cNvPicPr>
            <a:picLocks noChangeAspect="1"/>
          </p:cNvPicPr>
          <p:nvPr/>
        </p:nvPicPr>
        <p:blipFill>
          <a:blip r:embed="rId3"/>
          <a:stretch>
            <a:fillRect/>
          </a:stretch>
        </p:blipFill>
        <p:spPr>
          <a:xfrm>
            <a:off x="4256130" y="4272218"/>
            <a:ext cx="3298129" cy="2478534"/>
          </a:xfrm>
          <a:prstGeom prst="rect">
            <a:avLst/>
          </a:prstGeom>
          <a:ln>
            <a:solidFill>
              <a:schemeClr val="tx1"/>
            </a:solidFill>
          </a:ln>
        </p:spPr>
      </p:pic>
      <p:pic>
        <p:nvPicPr>
          <p:cNvPr id="21" name="Picture 20">
            <a:extLst>
              <a:ext uri="{FF2B5EF4-FFF2-40B4-BE49-F238E27FC236}">
                <a16:creationId xmlns:a16="http://schemas.microsoft.com/office/drawing/2014/main" id="{E06805F2-5206-46F8-AF40-35EABF24DB2E}"/>
              </a:ext>
            </a:extLst>
          </p:cNvPr>
          <p:cNvPicPr>
            <a:picLocks noChangeAspect="1"/>
          </p:cNvPicPr>
          <p:nvPr/>
        </p:nvPicPr>
        <p:blipFill rotWithShape="1">
          <a:blip r:embed="rId4"/>
          <a:srcRect r="25149"/>
          <a:stretch/>
        </p:blipFill>
        <p:spPr>
          <a:xfrm>
            <a:off x="4108631" y="1290865"/>
            <a:ext cx="1969073" cy="1579392"/>
          </a:xfrm>
          <a:prstGeom prst="rect">
            <a:avLst/>
          </a:prstGeom>
          <a:ln>
            <a:solidFill>
              <a:schemeClr val="tx1"/>
            </a:solidFill>
          </a:ln>
        </p:spPr>
      </p:pic>
      <p:sp>
        <p:nvSpPr>
          <p:cNvPr id="24" name="Rectangle 23">
            <a:extLst>
              <a:ext uri="{FF2B5EF4-FFF2-40B4-BE49-F238E27FC236}">
                <a16:creationId xmlns:a16="http://schemas.microsoft.com/office/drawing/2014/main" id="{EB60228D-BA4E-4A2F-8EA0-25A120B5B8A5}"/>
              </a:ext>
            </a:extLst>
          </p:cNvPr>
          <p:cNvSpPr/>
          <p:nvPr/>
        </p:nvSpPr>
        <p:spPr>
          <a:xfrm>
            <a:off x="268471" y="3006184"/>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PNG:</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bitmap image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Uses lossless compression.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Supports transparency</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Commonly used for web graphics.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10D44242-6C6C-4636-B8F9-955B4A6BD59F}"/>
              </a:ext>
            </a:extLst>
          </p:cNvPr>
          <p:cNvSpPr/>
          <p:nvPr/>
        </p:nvSpPr>
        <p:spPr>
          <a:xfrm>
            <a:off x="251160" y="4275424"/>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SVG</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vector image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Uses lossless compression.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Small in file size.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Commonly used for web graphics.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FCA7DD5F-A120-4070-A061-4D9031276B4F}"/>
              </a:ext>
            </a:extLst>
          </p:cNvPr>
          <p:cNvSpPr/>
          <p:nvPr/>
        </p:nvSpPr>
        <p:spPr>
          <a:xfrm>
            <a:off x="251160" y="5557379"/>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TIFF</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bitmap image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Uses lossless compression.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Large in file size.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Commonly used for print graphics.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1025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374951289"/>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CM20: Compression</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116755790"/>
              </p:ext>
            </p:extLst>
          </p:nvPr>
        </p:nvGraphicFramePr>
        <p:xfrm>
          <a:off x="172276" y="511497"/>
          <a:ext cx="4293705" cy="1158240"/>
        </p:xfrm>
        <a:graphic>
          <a:graphicData uri="http://schemas.openxmlformats.org/drawingml/2006/table">
            <a:tbl>
              <a:tblPr firstRow="1" bandRow="1">
                <a:tableStyleId>{5C22544A-7EE6-4342-B048-85BDC9FD1C3A}</a:tableStyleId>
              </a:tblPr>
              <a:tblGrid>
                <a:gridCol w="4293705">
                  <a:extLst>
                    <a:ext uri="{9D8B030D-6E8A-4147-A177-3AD203B41FA5}">
                      <a16:colId xmlns:a16="http://schemas.microsoft.com/office/drawing/2014/main" val="2591224229"/>
                    </a:ext>
                  </a:extLst>
                </a:gridCol>
              </a:tblGrid>
              <a:tr h="233750">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6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Compression is an algorithm designed to reduce the size of a file. There are two types of compression: Lossy and Lossless.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27" name="Table 26">
            <a:extLst>
              <a:ext uri="{FF2B5EF4-FFF2-40B4-BE49-F238E27FC236}">
                <a16:creationId xmlns:a16="http://schemas.microsoft.com/office/drawing/2014/main" id="{9D6D84A3-B954-44AA-89ED-A8390E3A75D7}"/>
              </a:ext>
            </a:extLst>
          </p:cNvPr>
          <p:cNvGraphicFramePr>
            <a:graphicFrameLocks noGrp="1"/>
          </p:cNvGraphicFramePr>
          <p:nvPr>
            <p:extLst>
              <p:ext uri="{D42A27DB-BD31-4B8C-83A1-F6EECF244321}">
                <p14:modId xmlns:p14="http://schemas.microsoft.com/office/powerpoint/2010/main" val="2764265981"/>
              </p:ext>
            </p:extLst>
          </p:nvPr>
        </p:nvGraphicFramePr>
        <p:xfrm>
          <a:off x="172278" y="1669736"/>
          <a:ext cx="4293706" cy="5156179"/>
        </p:xfrm>
        <a:graphic>
          <a:graphicData uri="http://schemas.openxmlformats.org/drawingml/2006/table">
            <a:tbl>
              <a:tblPr firstRow="1" bandRow="1">
                <a:tableStyleId>{5C22544A-7EE6-4342-B048-85BDC9FD1C3A}</a:tableStyleId>
              </a:tblPr>
              <a:tblGrid>
                <a:gridCol w="4293706">
                  <a:extLst>
                    <a:ext uri="{9D8B030D-6E8A-4147-A177-3AD203B41FA5}">
                      <a16:colId xmlns:a16="http://schemas.microsoft.com/office/drawing/2014/main" val="527946528"/>
                    </a:ext>
                  </a:extLst>
                </a:gridCol>
              </a:tblGrid>
              <a:tr h="341675">
                <a:tc>
                  <a:txBody>
                    <a:bodyPr/>
                    <a:lstStyle/>
                    <a:p>
                      <a:r>
                        <a:rPr lang="en-GB" sz="1600" b="0" dirty="0">
                          <a:latin typeface="Segoe UI" panose="020B0502040204020203" pitchFamily="34" charset="0"/>
                          <a:cs typeface="Segoe UI" panose="020B0502040204020203" pitchFamily="34" charset="0"/>
                        </a:rPr>
                        <a:t>Lossy and Lossless Compression:</a:t>
                      </a:r>
                    </a:p>
                  </a:txBody>
                  <a:tcPr>
                    <a:solidFill>
                      <a:srgbClr val="7030A0"/>
                    </a:solidFill>
                  </a:tcPr>
                </a:tc>
                <a:extLst>
                  <a:ext uri="{0D108BD9-81ED-4DB2-BD59-A6C34878D82A}">
                    <a16:rowId xmlns:a16="http://schemas.microsoft.com/office/drawing/2014/main" val="1355131997"/>
                  </a:ext>
                </a:extLst>
              </a:tr>
              <a:tr h="4814504">
                <a:tc>
                  <a:txBody>
                    <a:bodyPr/>
                    <a:lstStyle/>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8" name="AutoShape 8" descr="File:Light Bulb or Idea Flat Icon Vector.svg - Wikimedia Commons">
            <a:extLst>
              <a:ext uri="{FF2B5EF4-FFF2-40B4-BE49-F238E27FC236}">
                <a16:creationId xmlns:a16="http://schemas.microsoft.com/office/drawing/2014/main" id="{C114AAD2-959C-4755-A9EE-A6169301A4E9}"/>
              </a:ext>
            </a:extLst>
          </p:cNvPr>
          <p:cNvSpPr>
            <a:spLocks noChangeAspect="1" noChangeArrowheads="1"/>
          </p:cNvSpPr>
          <p:nvPr/>
        </p:nvSpPr>
        <p:spPr bwMode="auto">
          <a:xfrm>
            <a:off x="11111947" y="2016339"/>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9" name="Table 28">
            <a:extLst>
              <a:ext uri="{FF2B5EF4-FFF2-40B4-BE49-F238E27FC236}">
                <a16:creationId xmlns:a16="http://schemas.microsoft.com/office/drawing/2014/main" id="{F4ECD683-1761-473A-9571-76591EBF13C7}"/>
              </a:ext>
            </a:extLst>
          </p:cNvPr>
          <p:cNvGraphicFramePr>
            <a:graphicFrameLocks noGrp="1"/>
          </p:cNvGraphicFramePr>
          <p:nvPr>
            <p:extLst>
              <p:ext uri="{D42A27DB-BD31-4B8C-83A1-F6EECF244321}">
                <p14:modId xmlns:p14="http://schemas.microsoft.com/office/powerpoint/2010/main" val="2796949731"/>
              </p:ext>
            </p:extLst>
          </p:nvPr>
        </p:nvGraphicFramePr>
        <p:xfrm>
          <a:off x="244456" y="2065226"/>
          <a:ext cx="4059584" cy="4668520"/>
        </p:xfrm>
        <a:graphic>
          <a:graphicData uri="http://schemas.openxmlformats.org/drawingml/2006/table">
            <a:tbl>
              <a:tblPr firstRow="1" bandRow="1">
                <a:tableStyleId>{5C22544A-7EE6-4342-B048-85BDC9FD1C3A}</a:tableStyleId>
              </a:tblPr>
              <a:tblGrid>
                <a:gridCol w="2029792">
                  <a:extLst>
                    <a:ext uri="{9D8B030D-6E8A-4147-A177-3AD203B41FA5}">
                      <a16:colId xmlns:a16="http://schemas.microsoft.com/office/drawing/2014/main" val="2725327251"/>
                    </a:ext>
                  </a:extLst>
                </a:gridCol>
                <a:gridCol w="2029792">
                  <a:extLst>
                    <a:ext uri="{9D8B030D-6E8A-4147-A177-3AD203B41FA5}">
                      <a16:colId xmlns:a16="http://schemas.microsoft.com/office/drawing/2014/main" val="1483500455"/>
                    </a:ext>
                  </a:extLst>
                </a:gridCol>
              </a:tblGrid>
              <a:tr h="370840">
                <a:tc>
                  <a:txBody>
                    <a:bodyPr/>
                    <a:lstStyle/>
                    <a:p>
                      <a:pPr algn="ctr"/>
                      <a:r>
                        <a:rPr lang="en-GB" sz="1400" b="1" dirty="0">
                          <a:latin typeface="Segoe UI" panose="020B0502040204020203" pitchFamily="34" charset="0"/>
                          <a:cs typeface="Segoe UI" panose="020B0502040204020203" pitchFamily="34" charset="0"/>
                        </a:rPr>
                        <a:t>Lossy Compression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GB" sz="1400" b="1" dirty="0">
                          <a:latin typeface="Segoe UI" panose="020B0502040204020203" pitchFamily="34" charset="0"/>
                          <a:cs typeface="Segoe UI" panose="020B0502040204020203" pitchFamily="34" charset="0"/>
                        </a:rPr>
                        <a:t>Lossless Compression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5486869"/>
                  </a:ext>
                </a:extLst>
              </a:tr>
              <a:tr h="370840">
                <a:tc>
                  <a:txBody>
                    <a:bodyPr/>
                    <a:lstStyle/>
                    <a:p>
                      <a:pPr algn="ctr"/>
                      <a:r>
                        <a:rPr lang="en-GB" sz="1400" dirty="0">
                          <a:latin typeface="Segoe UI" panose="020B0502040204020203" pitchFamily="34" charset="0"/>
                          <a:cs typeface="Segoe UI" panose="020B0502040204020203" pitchFamily="34" charset="0"/>
                        </a:rPr>
                        <a:t>It reconstructs all the original data but this means data is lost during the compression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Data is reconstructed and doesn’t remove any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690791"/>
                  </a:ext>
                </a:extLst>
              </a:tr>
              <a:tr h="370840">
                <a:tc>
                  <a:txBody>
                    <a:bodyPr/>
                    <a:lstStyle/>
                    <a:p>
                      <a:pPr algn="ctr"/>
                      <a:r>
                        <a:rPr lang="en-GB" sz="1400" dirty="0">
                          <a:latin typeface="Segoe UI" panose="020B0502040204020203" pitchFamily="34" charset="0"/>
                          <a:cs typeface="Segoe UI" panose="020B0502040204020203" pitchFamily="34" charset="0"/>
                        </a:rPr>
                        <a:t>Once data is removed, it’s permanent and cannot be restored. It’s irreversible.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Because data is retained, it’s reversible so changes can continue to be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017617"/>
                  </a:ext>
                </a:extLst>
              </a:tr>
              <a:tr h="370840">
                <a:tc>
                  <a:txBody>
                    <a:bodyPr/>
                    <a:lstStyle/>
                    <a:p>
                      <a:pPr algn="ctr"/>
                      <a:r>
                        <a:rPr lang="en-GB" sz="1400" dirty="0">
                          <a:latin typeface="Segoe UI" panose="020B0502040204020203" pitchFamily="34" charset="0"/>
                          <a:cs typeface="Segoe UI" panose="020B0502040204020203" pitchFamily="34" charset="0"/>
                        </a:rPr>
                        <a:t>This can impact the overall quality of the graphic.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The overall quality of the graphic is retained.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8460247"/>
                  </a:ext>
                </a:extLst>
              </a:tr>
              <a:tr h="370840">
                <a:tc>
                  <a:txBody>
                    <a:bodyPr/>
                    <a:lstStyle/>
                    <a:p>
                      <a:pPr algn="ctr"/>
                      <a:r>
                        <a:rPr lang="en-GB" sz="1400" dirty="0">
                          <a:latin typeface="Segoe UI" panose="020B0502040204020203" pitchFamily="34" charset="0"/>
                          <a:cs typeface="Segoe UI" panose="020B0502040204020203" pitchFamily="34" charset="0"/>
                        </a:rPr>
                        <a:t>It does significantly reduce the overall size of the file.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The size of these files tend to be large.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386475"/>
                  </a:ext>
                </a:extLst>
              </a:tr>
              <a:tr h="370840">
                <a:tc>
                  <a:txBody>
                    <a:bodyPr/>
                    <a:lstStyle/>
                    <a:p>
                      <a:pPr algn="ctr"/>
                      <a:r>
                        <a:rPr lang="en-GB" sz="1400" dirty="0">
                          <a:latin typeface="Segoe UI" panose="020B0502040204020203" pitchFamily="34" charset="0"/>
                          <a:cs typeface="Segoe UI" panose="020B0502040204020203" pitchFamily="34" charset="0"/>
                        </a:rPr>
                        <a:t>JPG is a common file format that uses lossy compression.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PNG are common file formats that use lossless compression.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901611"/>
                  </a:ext>
                </a:extLst>
              </a:tr>
            </a:tbl>
          </a:graphicData>
        </a:graphic>
      </p:graphicFrame>
      <p:graphicFrame>
        <p:nvGraphicFramePr>
          <p:cNvPr id="31" name="Table 30">
            <a:extLst>
              <a:ext uri="{FF2B5EF4-FFF2-40B4-BE49-F238E27FC236}">
                <a16:creationId xmlns:a16="http://schemas.microsoft.com/office/drawing/2014/main" id="{8CEC9F51-E3B5-4936-813B-52F33584A28C}"/>
              </a:ext>
            </a:extLst>
          </p:cNvPr>
          <p:cNvGraphicFramePr>
            <a:graphicFrameLocks noGrp="1"/>
          </p:cNvGraphicFramePr>
          <p:nvPr>
            <p:extLst>
              <p:ext uri="{D42A27DB-BD31-4B8C-83A1-F6EECF244321}">
                <p14:modId xmlns:p14="http://schemas.microsoft.com/office/powerpoint/2010/main" val="2255010307"/>
              </p:ext>
            </p:extLst>
          </p:nvPr>
        </p:nvGraphicFramePr>
        <p:xfrm>
          <a:off x="4596711" y="3196265"/>
          <a:ext cx="7224475" cy="3629650"/>
        </p:xfrm>
        <a:graphic>
          <a:graphicData uri="http://schemas.openxmlformats.org/drawingml/2006/table">
            <a:tbl>
              <a:tblPr firstRow="1" bandRow="1">
                <a:tableStyleId>{5C22544A-7EE6-4342-B048-85BDC9FD1C3A}</a:tableStyleId>
              </a:tblPr>
              <a:tblGrid>
                <a:gridCol w="7224475">
                  <a:extLst>
                    <a:ext uri="{9D8B030D-6E8A-4147-A177-3AD203B41FA5}">
                      <a16:colId xmlns:a16="http://schemas.microsoft.com/office/drawing/2014/main" val="3083992164"/>
                    </a:ext>
                  </a:extLst>
                </a:gridCol>
              </a:tblGrid>
              <a:tr h="382068">
                <a:tc>
                  <a:txBody>
                    <a:bodyPr/>
                    <a:lstStyle/>
                    <a:p>
                      <a:r>
                        <a:rPr lang="en-GB" sz="1600" b="0" dirty="0">
                          <a:latin typeface="Segoe UI" panose="020B0502040204020203" pitchFamily="34" charset="0"/>
                          <a:cs typeface="Segoe UI" panose="020B0502040204020203" pitchFamily="34" charset="0"/>
                        </a:rPr>
                        <a:t>Impact on quality:</a:t>
                      </a:r>
                    </a:p>
                  </a:txBody>
                  <a:tcPr/>
                </a:tc>
                <a:extLst>
                  <a:ext uri="{0D108BD9-81ED-4DB2-BD59-A6C34878D82A}">
                    <a16:rowId xmlns:a16="http://schemas.microsoft.com/office/drawing/2014/main" val="147841249"/>
                  </a:ext>
                </a:extLst>
              </a:tr>
              <a:tr h="3247582">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32" name="Rectangle 31">
            <a:extLst>
              <a:ext uri="{FF2B5EF4-FFF2-40B4-BE49-F238E27FC236}">
                <a16:creationId xmlns:a16="http://schemas.microsoft.com/office/drawing/2014/main" id="{3F3AFEED-D08A-4C8B-AB4F-12124DEE877D}"/>
              </a:ext>
            </a:extLst>
          </p:cNvPr>
          <p:cNvSpPr/>
          <p:nvPr/>
        </p:nvSpPr>
        <p:spPr>
          <a:xfrm>
            <a:off x="4748127" y="3733069"/>
            <a:ext cx="4452866" cy="14485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Segoe UI" panose="020B0502040204020203" pitchFamily="34" charset="0"/>
                <a:cs typeface="Segoe UI" panose="020B0502040204020203" pitchFamily="34" charset="0"/>
              </a:rPr>
              <a:t>Example:</a:t>
            </a:r>
          </a:p>
          <a:p>
            <a:r>
              <a:rPr lang="en-GB" sz="1400" dirty="0">
                <a:solidFill>
                  <a:schemeClr val="tx1"/>
                </a:solidFill>
                <a:latin typeface="Segoe UI" panose="020B0502040204020203" pitchFamily="34" charset="0"/>
                <a:cs typeface="Segoe UI" panose="020B0502040204020203" pitchFamily="34" charset="0"/>
              </a:rPr>
              <a:t>As you can see above, the image at the top has been saved in a lossless format whereas the image below, has been saved in a lossy format. You can see that the quality of the image below has reduced because data has been permanently removed.</a:t>
            </a: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dirty="0">
              <a:solidFill>
                <a:srgbClr val="0070C0"/>
              </a:solidFill>
            </a:endParaRPr>
          </a:p>
        </p:txBody>
      </p:sp>
      <p:pic>
        <p:nvPicPr>
          <p:cNvPr id="33" name="Picture 32">
            <a:extLst>
              <a:ext uri="{FF2B5EF4-FFF2-40B4-BE49-F238E27FC236}">
                <a16:creationId xmlns:a16="http://schemas.microsoft.com/office/drawing/2014/main" id="{72D06FAC-86DA-4978-9152-924409973793}"/>
              </a:ext>
            </a:extLst>
          </p:cNvPr>
          <p:cNvPicPr>
            <a:picLocks noChangeAspect="1"/>
          </p:cNvPicPr>
          <p:nvPr/>
        </p:nvPicPr>
        <p:blipFill>
          <a:blip r:embed="rId3"/>
          <a:stretch>
            <a:fillRect/>
          </a:stretch>
        </p:blipFill>
        <p:spPr>
          <a:xfrm>
            <a:off x="9331720" y="3665473"/>
            <a:ext cx="2319635" cy="3092846"/>
          </a:xfrm>
          <a:prstGeom prst="rect">
            <a:avLst/>
          </a:prstGeom>
        </p:spPr>
      </p:pic>
      <p:graphicFrame>
        <p:nvGraphicFramePr>
          <p:cNvPr id="34" name="Table 33">
            <a:extLst>
              <a:ext uri="{FF2B5EF4-FFF2-40B4-BE49-F238E27FC236}">
                <a16:creationId xmlns:a16="http://schemas.microsoft.com/office/drawing/2014/main" id="{DFECC78D-6F05-40C4-AF0F-42D509FFEBAD}"/>
              </a:ext>
            </a:extLst>
          </p:cNvPr>
          <p:cNvGraphicFramePr>
            <a:graphicFrameLocks noGrp="1"/>
          </p:cNvGraphicFramePr>
          <p:nvPr>
            <p:extLst>
              <p:ext uri="{D42A27DB-BD31-4B8C-83A1-F6EECF244321}">
                <p14:modId xmlns:p14="http://schemas.microsoft.com/office/powerpoint/2010/main" val="1475144341"/>
              </p:ext>
            </p:extLst>
          </p:nvPr>
        </p:nvGraphicFramePr>
        <p:xfrm>
          <a:off x="4596711" y="988309"/>
          <a:ext cx="7224475" cy="2103120"/>
        </p:xfrm>
        <a:graphic>
          <a:graphicData uri="http://schemas.openxmlformats.org/drawingml/2006/table">
            <a:tbl>
              <a:tblPr firstRow="1" bandRow="1">
                <a:tableStyleId>{5C22544A-7EE6-4342-B048-85BDC9FD1C3A}</a:tableStyleId>
              </a:tblPr>
              <a:tblGrid>
                <a:gridCol w="7224475">
                  <a:extLst>
                    <a:ext uri="{9D8B030D-6E8A-4147-A177-3AD203B41FA5}">
                      <a16:colId xmlns:a16="http://schemas.microsoft.com/office/drawing/2014/main" val="1972610003"/>
                    </a:ext>
                  </a:extLst>
                </a:gridCol>
              </a:tblGrid>
              <a:tr h="365244">
                <a:tc>
                  <a:txBody>
                    <a:bodyPr/>
                    <a:lstStyle/>
                    <a:p>
                      <a:r>
                        <a:rPr lang="en-GB" sz="1600" b="0" dirty="0">
                          <a:solidFill>
                            <a:schemeClr val="bg1"/>
                          </a:solidFill>
                          <a:latin typeface="Segoe UI" panose="020B0502040204020203" pitchFamily="34" charset="0"/>
                          <a:cs typeface="Segoe UI" panose="020B0502040204020203" pitchFamily="34" charset="0"/>
                        </a:rPr>
                        <a:t>Impact on size:</a:t>
                      </a:r>
                    </a:p>
                  </a:txBody>
                  <a:tcPr>
                    <a:solidFill>
                      <a:schemeClr val="accent6">
                        <a:lumMod val="75000"/>
                      </a:schemeClr>
                    </a:solidFill>
                  </a:tcPr>
                </a:tc>
                <a:extLst>
                  <a:ext uri="{0D108BD9-81ED-4DB2-BD59-A6C34878D82A}">
                    <a16:rowId xmlns:a16="http://schemas.microsoft.com/office/drawing/2014/main" val="3864680283"/>
                  </a:ext>
                </a:extLst>
              </a:tr>
              <a:tr h="1737876">
                <a:tc>
                  <a:txBody>
                    <a:bodyPr/>
                    <a:lstStyle/>
                    <a:p>
                      <a:pPr marL="0" indent="0">
                        <a:buFont typeface="Arial" panose="020B0604020202020204" pitchFamily="34" charset="0"/>
                        <a:buNone/>
                      </a:pPr>
                      <a:endParaRPr lang="en-GB" sz="1600"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473486398"/>
                  </a:ext>
                </a:extLst>
              </a:tr>
            </a:tbl>
          </a:graphicData>
        </a:graphic>
      </p:graphicFrame>
      <p:pic>
        <p:nvPicPr>
          <p:cNvPr id="35" name="Picture 34">
            <a:extLst>
              <a:ext uri="{FF2B5EF4-FFF2-40B4-BE49-F238E27FC236}">
                <a16:creationId xmlns:a16="http://schemas.microsoft.com/office/drawing/2014/main" id="{A6B85690-5248-445E-9012-BBCDA7C34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404" y="1448838"/>
            <a:ext cx="5237686" cy="425828"/>
          </a:xfrm>
          <a:prstGeom prst="rect">
            <a:avLst/>
          </a:prstGeom>
        </p:spPr>
      </p:pic>
      <p:sp>
        <p:nvSpPr>
          <p:cNvPr id="36" name="Rectangle 35">
            <a:extLst>
              <a:ext uri="{FF2B5EF4-FFF2-40B4-BE49-F238E27FC236}">
                <a16:creationId xmlns:a16="http://schemas.microsoft.com/office/drawing/2014/main" id="{2CF17C34-B10B-41B7-9009-9AFF4F350169}"/>
              </a:ext>
            </a:extLst>
          </p:cNvPr>
          <p:cNvSpPr/>
          <p:nvPr/>
        </p:nvSpPr>
        <p:spPr>
          <a:xfrm>
            <a:off x="4680175" y="1913755"/>
            <a:ext cx="6913365" cy="10475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accent6">
                    <a:lumMod val="75000"/>
                  </a:schemeClr>
                </a:solidFill>
                <a:latin typeface="Segoe UI" panose="020B0502040204020203" pitchFamily="34" charset="0"/>
                <a:cs typeface="Segoe UI" panose="020B0502040204020203" pitchFamily="34" charset="0"/>
              </a:rPr>
              <a:t>Example:</a:t>
            </a:r>
          </a:p>
          <a:p>
            <a:r>
              <a:rPr lang="en-GB" sz="1400" dirty="0">
                <a:solidFill>
                  <a:schemeClr val="tx1"/>
                </a:solidFill>
                <a:latin typeface="Segoe UI" panose="020B0502040204020203" pitchFamily="34" charset="0"/>
                <a:cs typeface="Segoe UI" panose="020B0502040204020203" pitchFamily="34" charset="0"/>
              </a:rPr>
              <a:t>The top file has been compressed using lossy and this will:</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Save space on the device it’s being stored.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 less bandwidth if file is transferred over a network (i.e. e-mail)</a:t>
            </a:r>
            <a:endParaRPr lang="en-GB" sz="1600" dirty="0">
              <a:solidFill>
                <a:schemeClr val="tx1"/>
              </a:solidFill>
              <a:latin typeface="Tw Cen MT" panose="020B0602020104020603" pitchFamily="34" charset="0"/>
            </a:endParaRPr>
          </a:p>
          <a:p>
            <a:endParaRPr lang="en-GB" dirty="0">
              <a:solidFill>
                <a:srgbClr val="0070C0"/>
              </a:solidFill>
            </a:endParaRPr>
          </a:p>
        </p:txBody>
      </p:sp>
      <p:sp>
        <p:nvSpPr>
          <p:cNvPr id="37" name="Rectangle 36">
            <a:extLst>
              <a:ext uri="{FF2B5EF4-FFF2-40B4-BE49-F238E27FC236}">
                <a16:creationId xmlns:a16="http://schemas.microsoft.com/office/drawing/2014/main" id="{85275C84-4605-4451-AF45-3EF975279C27}"/>
              </a:ext>
            </a:extLst>
          </p:cNvPr>
          <p:cNvSpPr/>
          <p:nvPr/>
        </p:nvSpPr>
        <p:spPr>
          <a:xfrm>
            <a:off x="4758655" y="5286436"/>
            <a:ext cx="4452866" cy="14485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Segoe UI" panose="020B0502040204020203" pitchFamily="34" charset="0"/>
                <a:cs typeface="Segoe UI" panose="020B0502040204020203" pitchFamily="34" charset="0"/>
              </a:rPr>
              <a:t>Remember: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Lossy and Lossless can impact audio and moving images.</a:t>
            </a: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dirty="0">
              <a:solidFill>
                <a:srgbClr val="0070C0"/>
              </a:solidFill>
            </a:endParaRPr>
          </a:p>
        </p:txBody>
      </p:sp>
    </p:spTree>
    <p:extLst>
      <p:ext uri="{BB962C8B-B14F-4D97-AF65-F5344CB8AC3E}">
        <p14:creationId xmlns:p14="http://schemas.microsoft.com/office/powerpoint/2010/main" val="1169346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678491239"/>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CM21: Audio files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766958967"/>
              </p:ext>
            </p:extLst>
          </p:nvPr>
        </p:nvGraphicFramePr>
        <p:xfrm>
          <a:off x="172277" y="511497"/>
          <a:ext cx="3763618" cy="1010888"/>
        </p:xfrm>
        <a:graphic>
          <a:graphicData uri="http://schemas.openxmlformats.org/drawingml/2006/table">
            <a:tbl>
              <a:tblPr firstRow="1" bandRow="1">
                <a:tableStyleId>{5C22544A-7EE6-4342-B048-85BDC9FD1C3A}</a:tableStyleId>
              </a:tblPr>
              <a:tblGrid>
                <a:gridCol w="3763618">
                  <a:extLst>
                    <a:ext uri="{9D8B030D-6E8A-4147-A177-3AD203B41FA5}">
                      <a16:colId xmlns:a16="http://schemas.microsoft.com/office/drawing/2014/main" val="2591224229"/>
                    </a:ext>
                  </a:extLst>
                </a:gridCol>
              </a:tblGrid>
              <a:tr h="233750">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6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Audio can be in the form of music, dialogue and sound effects.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3857696835"/>
              </p:ext>
            </p:extLst>
          </p:nvPr>
        </p:nvGraphicFramePr>
        <p:xfrm>
          <a:off x="3980778" y="3220618"/>
          <a:ext cx="7932997" cy="3596640"/>
        </p:xfrm>
        <a:graphic>
          <a:graphicData uri="http://schemas.openxmlformats.org/drawingml/2006/table">
            <a:tbl>
              <a:tblPr firstRow="1" bandRow="1">
                <a:tableStyleId>{5C22544A-7EE6-4342-B048-85BDC9FD1C3A}</a:tableStyleId>
              </a:tblPr>
              <a:tblGrid>
                <a:gridCol w="7932997">
                  <a:extLst>
                    <a:ext uri="{9D8B030D-6E8A-4147-A177-3AD203B41FA5}">
                      <a16:colId xmlns:a16="http://schemas.microsoft.com/office/drawing/2014/main" val="527946528"/>
                    </a:ext>
                  </a:extLst>
                </a:gridCol>
              </a:tblGrid>
              <a:tr h="302436">
                <a:tc>
                  <a:txBody>
                    <a:bodyPr/>
                    <a:lstStyle/>
                    <a:p>
                      <a:r>
                        <a:rPr lang="en-GB" sz="1600" b="0" dirty="0">
                          <a:latin typeface="Segoe UI" panose="020B0502040204020203" pitchFamily="34" charset="0"/>
                          <a:cs typeface="Segoe UI" panose="020B0502040204020203" pitchFamily="34" charset="0"/>
                        </a:rPr>
                        <a:t>How sound becomes digitised</a:t>
                      </a:r>
                    </a:p>
                  </a:txBody>
                  <a:tcPr>
                    <a:solidFill>
                      <a:srgbClr val="7030A0"/>
                    </a:solidFill>
                  </a:tcPr>
                </a:tc>
                <a:extLst>
                  <a:ext uri="{0D108BD9-81ED-4DB2-BD59-A6C34878D82A}">
                    <a16:rowId xmlns:a16="http://schemas.microsoft.com/office/drawing/2014/main" val="1355131997"/>
                  </a:ext>
                </a:extLst>
              </a:tr>
              <a:tr h="3161826">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nvPr>
        </p:nvGraphicFramePr>
        <p:xfrm>
          <a:off x="179212" y="1558298"/>
          <a:ext cx="3756683" cy="5273672"/>
        </p:xfrm>
        <a:graphic>
          <a:graphicData uri="http://schemas.openxmlformats.org/drawingml/2006/table">
            <a:tbl>
              <a:tblPr firstRow="1" bandRow="1">
                <a:tableStyleId>{5C22544A-7EE6-4342-B048-85BDC9FD1C3A}</a:tableStyleId>
              </a:tblPr>
              <a:tblGrid>
                <a:gridCol w="3756683">
                  <a:extLst>
                    <a:ext uri="{9D8B030D-6E8A-4147-A177-3AD203B41FA5}">
                      <a16:colId xmlns:a16="http://schemas.microsoft.com/office/drawing/2014/main" val="3083992164"/>
                    </a:ext>
                  </a:extLst>
                </a:gridCol>
              </a:tblGrid>
              <a:tr h="329226">
                <a:tc>
                  <a:txBody>
                    <a:bodyPr/>
                    <a:lstStyle/>
                    <a:p>
                      <a:r>
                        <a:rPr lang="en-GB" sz="1600" b="0" dirty="0">
                          <a:latin typeface="Segoe UI" panose="020B0502040204020203" pitchFamily="34" charset="0"/>
                          <a:cs typeface="Segoe UI" panose="020B0502040204020203" pitchFamily="34" charset="0"/>
                        </a:rPr>
                        <a:t>File formats:</a:t>
                      </a:r>
                    </a:p>
                  </a:txBody>
                  <a:tcPr/>
                </a:tc>
                <a:extLst>
                  <a:ext uri="{0D108BD9-81ED-4DB2-BD59-A6C34878D82A}">
                    <a16:rowId xmlns:a16="http://schemas.microsoft.com/office/drawing/2014/main" val="147841249"/>
                  </a:ext>
                </a:extLst>
              </a:tr>
              <a:tr h="4938392">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8471" y="1950221"/>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MP3:</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Small file size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Stored on portable devices.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7DE1CD17-0AD7-4446-AF9A-EAA0013D0F8B}"/>
              </a:ext>
            </a:extLst>
          </p:cNvPr>
          <p:cNvSpPr/>
          <p:nvPr/>
        </p:nvSpPr>
        <p:spPr>
          <a:xfrm>
            <a:off x="8230530" y="3736771"/>
            <a:ext cx="3548010" cy="1046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Analogue to Digital</a:t>
            </a:r>
          </a:p>
          <a:p>
            <a:r>
              <a:rPr lang="en-GB" sz="1400" dirty="0">
                <a:solidFill>
                  <a:schemeClr val="tx1"/>
                </a:solidFill>
                <a:latin typeface="Segoe UI" panose="020B0502040204020203" pitchFamily="34" charset="0"/>
                <a:cs typeface="Segoe UI" panose="020B0502040204020203" pitchFamily="34" charset="0"/>
              </a:rPr>
              <a:t>During the conversion process, samples are taken that are then converted from analogue into a digital recording.</a:t>
            </a: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2719930454"/>
              </p:ext>
            </p:extLst>
          </p:nvPr>
        </p:nvGraphicFramePr>
        <p:xfrm>
          <a:off x="4025153" y="1112191"/>
          <a:ext cx="7888621" cy="2072640"/>
        </p:xfrm>
        <a:graphic>
          <a:graphicData uri="http://schemas.openxmlformats.org/drawingml/2006/table">
            <a:tbl>
              <a:tblPr firstRow="1" bandRow="1">
                <a:tableStyleId>{5C22544A-7EE6-4342-B048-85BDC9FD1C3A}</a:tableStyleId>
              </a:tblPr>
              <a:tblGrid>
                <a:gridCol w="7888621">
                  <a:extLst>
                    <a:ext uri="{9D8B030D-6E8A-4147-A177-3AD203B41FA5}">
                      <a16:colId xmlns:a16="http://schemas.microsoft.com/office/drawing/2014/main" val="527946528"/>
                    </a:ext>
                  </a:extLst>
                </a:gridCol>
              </a:tblGrid>
              <a:tr h="325104">
                <a:tc>
                  <a:txBody>
                    <a:bodyPr/>
                    <a:lstStyle/>
                    <a:p>
                      <a:r>
                        <a:rPr lang="en-GB" sz="1600" b="0" dirty="0">
                          <a:latin typeface="Segoe UI" panose="020B0502040204020203" pitchFamily="34" charset="0"/>
                          <a:cs typeface="Segoe UI" panose="020B0502040204020203" pitchFamily="34" charset="0"/>
                        </a:rPr>
                        <a:t>Bit depth</a:t>
                      </a:r>
                    </a:p>
                  </a:txBody>
                  <a:tcPr>
                    <a:solidFill>
                      <a:schemeClr val="accent6">
                        <a:lumMod val="75000"/>
                      </a:schemeClr>
                    </a:solidFill>
                  </a:tcPr>
                </a:tc>
                <a:extLst>
                  <a:ext uri="{0D108BD9-81ED-4DB2-BD59-A6C34878D82A}">
                    <a16:rowId xmlns:a16="http://schemas.microsoft.com/office/drawing/2014/main" val="1355131997"/>
                  </a:ext>
                </a:extLst>
              </a:tr>
              <a:tr h="157584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7774785" y="1592352"/>
            <a:ext cx="4057498"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Bit depth is the number of bits available for each sample . If the bit depth increases it can increase the dynamic range of volume (this affects how loud the sound will be). This will also contribute to the quality of the sound file improving.</a:t>
            </a:r>
          </a:p>
        </p:txBody>
      </p:sp>
      <p:sp>
        <p:nvSpPr>
          <p:cNvPr id="24" name="Rectangle 23">
            <a:extLst>
              <a:ext uri="{FF2B5EF4-FFF2-40B4-BE49-F238E27FC236}">
                <a16:creationId xmlns:a16="http://schemas.microsoft.com/office/drawing/2014/main" id="{EB60228D-BA4E-4A2F-8EA0-25A120B5B8A5}"/>
              </a:ext>
            </a:extLst>
          </p:cNvPr>
          <p:cNvSpPr/>
          <p:nvPr/>
        </p:nvSpPr>
        <p:spPr>
          <a:xfrm>
            <a:off x="268470" y="3072659"/>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WAV:</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lossless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No quality is lost.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for studio recordings. </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10D44242-6C6C-4636-B8F9-955B4A6BD59F}"/>
              </a:ext>
            </a:extLst>
          </p:cNvPr>
          <p:cNvSpPr/>
          <p:nvPr/>
        </p:nvSpPr>
        <p:spPr>
          <a:xfrm>
            <a:off x="268470" y="4180868"/>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AAC:</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Maintains a high quality of sound.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format for standard music for iTunes, Android etc…</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FCA7DD5F-A120-4070-A061-4D9031276B4F}"/>
              </a:ext>
            </a:extLst>
          </p:cNvPr>
          <p:cNvSpPr/>
          <p:nvPr/>
        </p:nvSpPr>
        <p:spPr>
          <a:xfrm>
            <a:off x="251160" y="5476976"/>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FLAC:</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lossless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Maintains all the data so quality retained.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Can reduce file size.</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pic>
        <p:nvPicPr>
          <p:cNvPr id="27" name="Picture 26">
            <a:extLst>
              <a:ext uri="{FF2B5EF4-FFF2-40B4-BE49-F238E27FC236}">
                <a16:creationId xmlns:a16="http://schemas.microsoft.com/office/drawing/2014/main" id="{8EA3A10A-8B50-4A13-8869-FF56C903B657}"/>
              </a:ext>
            </a:extLst>
          </p:cNvPr>
          <p:cNvPicPr>
            <a:picLocks noChangeAspect="1"/>
          </p:cNvPicPr>
          <p:nvPr/>
        </p:nvPicPr>
        <p:blipFill>
          <a:blip r:embed="rId3"/>
          <a:stretch>
            <a:fillRect/>
          </a:stretch>
        </p:blipFill>
        <p:spPr>
          <a:xfrm>
            <a:off x="4142196" y="3728586"/>
            <a:ext cx="3992781" cy="1487704"/>
          </a:xfrm>
          <a:prstGeom prst="rect">
            <a:avLst/>
          </a:prstGeom>
        </p:spPr>
      </p:pic>
      <p:sp>
        <p:nvSpPr>
          <p:cNvPr id="28" name="Rectangle 27">
            <a:extLst>
              <a:ext uri="{FF2B5EF4-FFF2-40B4-BE49-F238E27FC236}">
                <a16:creationId xmlns:a16="http://schemas.microsoft.com/office/drawing/2014/main" id="{6D07EE2F-C015-451A-A5BE-2A4DA26D15B5}"/>
              </a:ext>
            </a:extLst>
          </p:cNvPr>
          <p:cNvSpPr/>
          <p:nvPr/>
        </p:nvSpPr>
        <p:spPr>
          <a:xfrm>
            <a:off x="8245754" y="4917130"/>
            <a:ext cx="3572433" cy="1642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Sampling</a:t>
            </a:r>
          </a:p>
          <a:p>
            <a:r>
              <a:rPr lang="en-GB" sz="1400" dirty="0">
                <a:solidFill>
                  <a:schemeClr val="tx1"/>
                </a:solidFill>
                <a:latin typeface="Segoe UI" panose="020B0502040204020203" pitchFamily="34" charset="0"/>
                <a:cs typeface="Segoe UI" panose="020B0502040204020203" pitchFamily="34" charset="0"/>
              </a:rPr>
              <a:t>When sound is recorded, samples are taken at regular intervals as you can see in the diagram on the right. The sample rate is measured in Hz (Hertz). The more samples taken improves the playback quality.</a:t>
            </a:r>
          </a:p>
        </p:txBody>
      </p:sp>
      <p:pic>
        <p:nvPicPr>
          <p:cNvPr id="29" name="Picture 28">
            <a:extLst>
              <a:ext uri="{FF2B5EF4-FFF2-40B4-BE49-F238E27FC236}">
                <a16:creationId xmlns:a16="http://schemas.microsoft.com/office/drawing/2014/main" id="{E0356776-24E2-447E-95A5-80D8DB60A5FE}"/>
              </a:ext>
            </a:extLst>
          </p:cNvPr>
          <p:cNvPicPr>
            <a:picLocks noChangeAspect="1"/>
          </p:cNvPicPr>
          <p:nvPr/>
        </p:nvPicPr>
        <p:blipFill>
          <a:blip r:embed="rId4"/>
          <a:stretch>
            <a:fillRect/>
          </a:stretch>
        </p:blipFill>
        <p:spPr>
          <a:xfrm>
            <a:off x="4153726" y="5285757"/>
            <a:ext cx="3992780" cy="1401254"/>
          </a:xfrm>
          <a:prstGeom prst="rect">
            <a:avLst/>
          </a:prstGeom>
        </p:spPr>
      </p:pic>
      <p:pic>
        <p:nvPicPr>
          <p:cNvPr id="31" name="Picture 30">
            <a:extLst>
              <a:ext uri="{FF2B5EF4-FFF2-40B4-BE49-F238E27FC236}">
                <a16:creationId xmlns:a16="http://schemas.microsoft.com/office/drawing/2014/main" id="{92405639-5A43-4DA8-9113-0F90719C6960}"/>
              </a:ext>
            </a:extLst>
          </p:cNvPr>
          <p:cNvPicPr>
            <a:picLocks noChangeAspect="1"/>
          </p:cNvPicPr>
          <p:nvPr/>
        </p:nvPicPr>
        <p:blipFill>
          <a:blip r:embed="rId5"/>
          <a:stretch>
            <a:fillRect/>
          </a:stretch>
        </p:blipFill>
        <p:spPr>
          <a:xfrm>
            <a:off x="4153726" y="1546592"/>
            <a:ext cx="3471171" cy="1556042"/>
          </a:xfrm>
          <a:prstGeom prst="rect">
            <a:avLst/>
          </a:prstGeom>
          <a:ln>
            <a:solidFill>
              <a:schemeClr val="tx1"/>
            </a:solidFill>
          </a:ln>
        </p:spPr>
      </p:pic>
    </p:spTree>
    <p:extLst>
      <p:ext uri="{BB962C8B-B14F-4D97-AF65-F5344CB8AC3E}">
        <p14:creationId xmlns:p14="http://schemas.microsoft.com/office/powerpoint/2010/main" val="2510029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426780688"/>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CM22: Moving image files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016408874"/>
              </p:ext>
            </p:extLst>
          </p:nvPr>
        </p:nvGraphicFramePr>
        <p:xfrm>
          <a:off x="172277" y="511497"/>
          <a:ext cx="3763618" cy="1010888"/>
        </p:xfrm>
        <a:graphic>
          <a:graphicData uri="http://schemas.openxmlformats.org/drawingml/2006/table">
            <a:tbl>
              <a:tblPr firstRow="1" bandRow="1">
                <a:tableStyleId>{5C22544A-7EE6-4342-B048-85BDC9FD1C3A}</a:tableStyleId>
              </a:tblPr>
              <a:tblGrid>
                <a:gridCol w="3763618">
                  <a:extLst>
                    <a:ext uri="{9D8B030D-6E8A-4147-A177-3AD203B41FA5}">
                      <a16:colId xmlns:a16="http://schemas.microsoft.com/office/drawing/2014/main" val="2591224229"/>
                    </a:ext>
                  </a:extLst>
                </a:gridCol>
              </a:tblGrid>
              <a:tr h="233750">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6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Moving images can be in the form of a video or animation.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460713201"/>
              </p:ext>
            </p:extLst>
          </p:nvPr>
        </p:nvGraphicFramePr>
        <p:xfrm>
          <a:off x="3990533" y="3699524"/>
          <a:ext cx="7932997" cy="3108960"/>
        </p:xfrm>
        <a:graphic>
          <a:graphicData uri="http://schemas.openxmlformats.org/drawingml/2006/table">
            <a:tbl>
              <a:tblPr firstRow="1" bandRow="1">
                <a:tableStyleId>{5C22544A-7EE6-4342-B048-85BDC9FD1C3A}</a:tableStyleId>
              </a:tblPr>
              <a:tblGrid>
                <a:gridCol w="7932997">
                  <a:extLst>
                    <a:ext uri="{9D8B030D-6E8A-4147-A177-3AD203B41FA5}">
                      <a16:colId xmlns:a16="http://schemas.microsoft.com/office/drawing/2014/main" val="527946528"/>
                    </a:ext>
                  </a:extLst>
                </a:gridCol>
              </a:tblGrid>
              <a:tr h="312914">
                <a:tc>
                  <a:txBody>
                    <a:bodyPr/>
                    <a:lstStyle/>
                    <a:p>
                      <a:r>
                        <a:rPr lang="en-GB" sz="1600" b="0" dirty="0">
                          <a:latin typeface="Segoe UI" panose="020B0502040204020203" pitchFamily="34" charset="0"/>
                          <a:cs typeface="Segoe UI" panose="020B0502040204020203" pitchFamily="34" charset="0"/>
                        </a:rPr>
                        <a:t>Resolution</a:t>
                      </a:r>
                    </a:p>
                  </a:txBody>
                  <a:tcPr>
                    <a:solidFill>
                      <a:srgbClr val="7030A0"/>
                    </a:solidFill>
                  </a:tcPr>
                </a:tc>
                <a:extLst>
                  <a:ext uri="{0D108BD9-81ED-4DB2-BD59-A6C34878D82A}">
                    <a16:rowId xmlns:a16="http://schemas.microsoft.com/office/drawing/2014/main" val="1355131997"/>
                  </a:ext>
                </a:extLst>
              </a:tr>
              <a:tr h="2527108">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nvPr>
        </p:nvGraphicFramePr>
        <p:xfrm>
          <a:off x="179212" y="1558298"/>
          <a:ext cx="3756683" cy="5273672"/>
        </p:xfrm>
        <a:graphic>
          <a:graphicData uri="http://schemas.openxmlformats.org/drawingml/2006/table">
            <a:tbl>
              <a:tblPr firstRow="1" bandRow="1">
                <a:tableStyleId>{5C22544A-7EE6-4342-B048-85BDC9FD1C3A}</a:tableStyleId>
              </a:tblPr>
              <a:tblGrid>
                <a:gridCol w="3756683">
                  <a:extLst>
                    <a:ext uri="{9D8B030D-6E8A-4147-A177-3AD203B41FA5}">
                      <a16:colId xmlns:a16="http://schemas.microsoft.com/office/drawing/2014/main" val="3083992164"/>
                    </a:ext>
                  </a:extLst>
                </a:gridCol>
              </a:tblGrid>
              <a:tr h="329226">
                <a:tc>
                  <a:txBody>
                    <a:bodyPr/>
                    <a:lstStyle/>
                    <a:p>
                      <a:r>
                        <a:rPr lang="en-GB" sz="1600" b="0" dirty="0">
                          <a:latin typeface="Segoe UI" panose="020B0502040204020203" pitchFamily="34" charset="0"/>
                          <a:cs typeface="Segoe UI" panose="020B0502040204020203" pitchFamily="34" charset="0"/>
                        </a:rPr>
                        <a:t>File formats:</a:t>
                      </a:r>
                    </a:p>
                  </a:txBody>
                  <a:tcPr/>
                </a:tc>
                <a:extLst>
                  <a:ext uri="{0D108BD9-81ED-4DB2-BD59-A6C34878D82A}">
                    <a16:rowId xmlns:a16="http://schemas.microsoft.com/office/drawing/2014/main" val="147841249"/>
                  </a:ext>
                </a:extLst>
              </a:tr>
              <a:tr h="4938392">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8471" y="1950221"/>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MP4:</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Small file size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for streaming videos and films.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1650491316"/>
              </p:ext>
            </p:extLst>
          </p:nvPr>
        </p:nvGraphicFramePr>
        <p:xfrm>
          <a:off x="3982350" y="950165"/>
          <a:ext cx="7888621" cy="2675761"/>
        </p:xfrm>
        <a:graphic>
          <a:graphicData uri="http://schemas.openxmlformats.org/drawingml/2006/table">
            <a:tbl>
              <a:tblPr firstRow="1" bandRow="1">
                <a:tableStyleId>{5C22544A-7EE6-4342-B048-85BDC9FD1C3A}</a:tableStyleId>
              </a:tblPr>
              <a:tblGrid>
                <a:gridCol w="7888621">
                  <a:extLst>
                    <a:ext uri="{9D8B030D-6E8A-4147-A177-3AD203B41FA5}">
                      <a16:colId xmlns:a16="http://schemas.microsoft.com/office/drawing/2014/main" val="527946528"/>
                    </a:ext>
                  </a:extLst>
                </a:gridCol>
              </a:tblGrid>
              <a:tr h="306492">
                <a:tc>
                  <a:txBody>
                    <a:bodyPr/>
                    <a:lstStyle/>
                    <a:p>
                      <a:r>
                        <a:rPr lang="en-GB" sz="1600" b="0" dirty="0">
                          <a:latin typeface="Segoe UI" panose="020B0502040204020203" pitchFamily="34" charset="0"/>
                          <a:cs typeface="Segoe UI" panose="020B0502040204020203" pitchFamily="34" charset="0"/>
                        </a:rPr>
                        <a:t>Frame rate</a:t>
                      </a:r>
                    </a:p>
                  </a:txBody>
                  <a:tcPr>
                    <a:solidFill>
                      <a:schemeClr val="accent6">
                        <a:lumMod val="75000"/>
                      </a:schemeClr>
                    </a:solidFill>
                  </a:tcPr>
                </a:tc>
                <a:extLst>
                  <a:ext uri="{0D108BD9-81ED-4DB2-BD59-A6C34878D82A}">
                    <a16:rowId xmlns:a16="http://schemas.microsoft.com/office/drawing/2014/main" val="1355131997"/>
                  </a:ext>
                </a:extLst>
              </a:tr>
              <a:tr h="234048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6906870" y="1306108"/>
            <a:ext cx="4873891" cy="769441"/>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Frame rate (frames per second or fps) is the speed at which individual still photo (frames) are projected onto a screen. </a:t>
            </a:r>
          </a:p>
        </p:txBody>
      </p:sp>
      <p:sp>
        <p:nvSpPr>
          <p:cNvPr id="24" name="Rectangle 23">
            <a:extLst>
              <a:ext uri="{FF2B5EF4-FFF2-40B4-BE49-F238E27FC236}">
                <a16:creationId xmlns:a16="http://schemas.microsoft.com/office/drawing/2014/main" id="{EB60228D-BA4E-4A2F-8EA0-25A120B5B8A5}"/>
              </a:ext>
            </a:extLst>
          </p:cNvPr>
          <p:cNvSpPr/>
          <p:nvPr/>
        </p:nvSpPr>
        <p:spPr>
          <a:xfrm>
            <a:off x="268470" y="2979442"/>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AVI:</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lossless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No quality is lost.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for editing raw footage.</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10D44242-6C6C-4636-B8F9-955B4A6BD59F}"/>
              </a:ext>
            </a:extLst>
          </p:cNvPr>
          <p:cNvSpPr/>
          <p:nvPr/>
        </p:nvSpPr>
        <p:spPr>
          <a:xfrm>
            <a:off x="268470" y="4047278"/>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MPEG:</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Maintains a high quality of sound.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to be broadcasted on TV and released on DVD’s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FCA7DD5F-A120-4070-A061-4D9031276B4F}"/>
              </a:ext>
            </a:extLst>
          </p:cNvPr>
          <p:cNvSpPr/>
          <p:nvPr/>
        </p:nvSpPr>
        <p:spPr>
          <a:xfrm>
            <a:off x="268469" y="5325804"/>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MOV:</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Only compatible on Apple devices such as iPhone, iPad etc..</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6D07EE2F-C015-451A-A5BE-2A4DA26D15B5}"/>
              </a:ext>
            </a:extLst>
          </p:cNvPr>
          <p:cNvSpPr/>
          <p:nvPr/>
        </p:nvSpPr>
        <p:spPr>
          <a:xfrm>
            <a:off x="8480251" y="4195134"/>
            <a:ext cx="3299537" cy="2380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Video resolution determines the amount of detail in your video, or how realistic and clear the video appears and is measured by the number of pixels. Examples include: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SD (Standard)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HD (High Definition)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4K UHD (4K Ultra High Definition)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8K UHD (8K Ultra High Definition)</a:t>
            </a:r>
          </a:p>
        </p:txBody>
      </p:sp>
      <p:pic>
        <p:nvPicPr>
          <p:cNvPr id="21" name="Picture 20">
            <a:extLst>
              <a:ext uri="{FF2B5EF4-FFF2-40B4-BE49-F238E27FC236}">
                <a16:creationId xmlns:a16="http://schemas.microsoft.com/office/drawing/2014/main" id="{FCF75EE8-4445-4733-BB97-38B79B7C2C4E}"/>
              </a:ext>
            </a:extLst>
          </p:cNvPr>
          <p:cNvPicPr>
            <a:picLocks noChangeAspect="1"/>
          </p:cNvPicPr>
          <p:nvPr/>
        </p:nvPicPr>
        <p:blipFill>
          <a:blip r:embed="rId3"/>
          <a:stretch>
            <a:fillRect/>
          </a:stretch>
        </p:blipFill>
        <p:spPr>
          <a:xfrm>
            <a:off x="4092267" y="1310722"/>
            <a:ext cx="2726938" cy="1746832"/>
          </a:xfrm>
          <a:prstGeom prst="rect">
            <a:avLst/>
          </a:prstGeom>
          <a:ln>
            <a:solidFill>
              <a:schemeClr val="tx1"/>
            </a:solidFill>
          </a:ln>
        </p:spPr>
      </p:pic>
      <p:sp>
        <p:nvSpPr>
          <p:cNvPr id="30" name="TextBox 29">
            <a:extLst>
              <a:ext uri="{FF2B5EF4-FFF2-40B4-BE49-F238E27FC236}">
                <a16:creationId xmlns:a16="http://schemas.microsoft.com/office/drawing/2014/main" id="{BC1A2E57-A954-434F-BF29-8FFFD326B38D}"/>
              </a:ext>
            </a:extLst>
          </p:cNvPr>
          <p:cNvSpPr txBox="1"/>
          <p:nvPr/>
        </p:nvSpPr>
        <p:spPr>
          <a:xfrm>
            <a:off x="6905761" y="2142851"/>
            <a:ext cx="4873891"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Impact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higher frame rate leads to a smoother motion.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If the frame rate is too fast it will blur the details of the animation.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If the frame rate is too slow will have a start/stop and jittery non-fluid effect. </a:t>
            </a:r>
          </a:p>
        </p:txBody>
      </p:sp>
      <p:pic>
        <p:nvPicPr>
          <p:cNvPr id="32" name="Picture 31">
            <a:extLst>
              <a:ext uri="{FF2B5EF4-FFF2-40B4-BE49-F238E27FC236}">
                <a16:creationId xmlns:a16="http://schemas.microsoft.com/office/drawing/2014/main" id="{D84AFEB1-417C-4AC7-86B5-99035537B7DA}"/>
              </a:ext>
            </a:extLst>
          </p:cNvPr>
          <p:cNvPicPr>
            <a:picLocks noChangeAspect="1"/>
          </p:cNvPicPr>
          <p:nvPr/>
        </p:nvPicPr>
        <p:blipFill rotWithShape="1">
          <a:blip r:embed="rId4"/>
          <a:srcRect t="8124" b="13585"/>
          <a:stretch/>
        </p:blipFill>
        <p:spPr>
          <a:xfrm>
            <a:off x="4092267" y="4211463"/>
            <a:ext cx="4286250" cy="2363958"/>
          </a:xfrm>
          <a:prstGeom prst="rect">
            <a:avLst/>
          </a:prstGeom>
          <a:ln>
            <a:solidFill>
              <a:schemeClr val="tx1"/>
            </a:solidFill>
          </a:ln>
        </p:spPr>
      </p:pic>
      <p:sp>
        <p:nvSpPr>
          <p:cNvPr id="33" name="Rectangle 32">
            <a:extLst>
              <a:ext uri="{FF2B5EF4-FFF2-40B4-BE49-F238E27FC236}">
                <a16:creationId xmlns:a16="http://schemas.microsoft.com/office/drawing/2014/main" id="{92F91F20-790A-4EC4-B27E-8D0311DF6BA6}"/>
              </a:ext>
            </a:extLst>
          </p:cNvPr>
          <p:cNvSpPr/>
          <p:nvPr/>
        </p:nvSpPr>
        <p:spPr>
          <a:xfrm>
            <a:off x="268469" y="6412417"/>
            <a:ext cx="3534847" cy="3262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GIF and SVG</a:t>
            </a:r>
          </a:p>
          <a:p>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7879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652079793"/>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CM2: Symbolic codes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933367776"/>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Symbolic codes are those elements that contain deeper, connotative meanings.​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acronym </a:t>
                      </a:r>
                      <a:r>
                        <a:rPr lang="en-GB" sz="1600" b="1" dirty="0">
                          <a:latin typeface="Segoe UI" panose="020B0502040204020203" pitchFamily="34" charset="0"/>
                          <a:cs typeface="Segoe UI" panose="020B0502040204020203" pitchFamily="34" charset="0"/>
                        </a:rPr>
                        <a:t>SCAM</a:t>
                      </a:r>
                      <a:r>
                        <a:rPr lang="en-GB" sz="1600" dirty="0">
                          <a:latin typeface="Segoe UI" panose="020B0502040204020203" pitchFamily="34" charset="0"/>
                          <a:cs typeface="Segoe UI" panose="020B0502040204020203" pitchFamily="34" charset="0"/>
                        </a:rPr>
                        <a:t>, can be useful to help remember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​Setting, Colour, Acting, Mise-en-scene (SCAM)</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3705327484"/>
              </p:ext>
            </p:extLst>
          </p:nvPr>
        </p:nvGraphicFramePr>
        <p:xfrm>
          <a:off x="172278" y="2790740"/>
          <a:ext cx="3484304" cy="38404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06592">
                <a:tc>
                  <a:txBody>
                    <a:bodyPr/>
                    <a:lstStyle/>
                    <a:p>
                      <a:r>
                        <a:rPr lang="en-GB" sz="1600" b="0" dirty="0">
                          <a:latin typeface="Segoe UI" panose="020B0502040204020203" pitchFamily="34" charset="0"/>
                          <a:cs typeface="Segoe UI" panose="020B0502040204020203" pitchFamily="34" charset="0"/>
                        </a:rPr>
                        <a:t>Setting</a:t>
                      </a:r>
                    </a:p>
                  </a:txBody>
                  <a:tcPr>
                    <a:solidFill>
                      <a:srgbClr val="0070C0"/>
                    </a:solidFill>
                  </a:tcPr>
                </a:tc>
                <a:extLst>
                  <a:ext uri="{0D108BD9-81ED-4DB2-BD59-A6C34878D82A}">
                    <a16:rowId xmlns:a16="http://schemas.microsoft.com/office/drawing/2014/main" val="1355131997"/>
                  </a:ext>
                </a:extLst>
              </a:tr>
              <a:tr h="3346959">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437121306"/>
              </p:ext>
            </p:extLst>
          </p:nvPr>
        </p:nvGraphicFramePr>
        <p:xfrm>
          <a:off x="3768793" y="989503"/>
          <a:ext cx="3893353" cy="3487681"/>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4079">
                <a:tc>
                  <a:txBody>
                    <a:bodyPr/>
                    <a:lstStyle/>
                    <a:p>
                      <a:r>
                        <a:rPr lang="en-GB" sz="1600" b="0" dirty="0">
                          <a:latin typeface="Segoe UI" panose="020B0502040204020203" pitchFamily="34" charset="0"/>
                          <a:cs typeface="Segoe UI" panose="020B0502040204020203" pitchFamily="34" charset="0"/>
                        </a:rPr>
                        <a:t>Colour</a:t>
                      </a:r>
                    </a:p>
                  </a:txBody>
                  <a:tcPr>
                    <a:solidFill>
                      <a:srgbClr val="7030A0"/>
                    </a:solidFill>
                  </a:tcPr>
                </a:tc>
                <a:extLst>
                  <a:ext uri="{0D108BD9-81ED-4DB2-BD59-A6C34878D82A}">
                    <a16:rowId xmlns:a16="http://schemas.microsoft.com/office/drawing/2014/main" val="1355131997"/>
                  </a:ext>
                </a:extLst>
              </a:tr>
              <a:tr h="315240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84489" y="3273789"/>
            <a:ext cx="3234510" cy="313932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Time – this is used to established when this was taking place.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Location – the physical location of where the scene is taking place can help support the narrative. Social structures/Economy – Does the story reflect a certain social status. For example, does it suggest the characters are wealth or poor?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Moral attitudes – The narrative can help to determine the actions taken by the characters.</a:t>
            </a:r>
          </a:p>
          <a:p>
            <a:r>
              <a:rPr lang="en-GB" sz="1400" dirty="0">
                <a:latin typeface="Segoe UI" panose="020B0502040204020203" pitchFamily="34" charset="0"/>
                <a:cs typeface="Segoe UI" panose="020B0502040204020203" pitchFamily="34" charset="0"/>
              </a:rPr>
              <a:t>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54482" y="1444889"/>
            <a:ext cx="3682711" cy="292387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The colour palette used in a film can help tell a story. This helps the viewer feel certain emotions, such as the use of red blood in a horror movie, or a shade of green for jealousy.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Colour in film also helps draw the attention of the user to a specific detail, like a red handle on a white door.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Colour can help the film identify character traits, such as having a greedy businessman wear green or a sad character wearing yellow.</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4083523808"/>
              </p:ext>
            </p:extLst>
          </p:nvPr>
        </p:nvGraphicFramePr>
        <p:xfrm>
          <a:off x="7774357" y="958221"/>
          <a:ext cx="3905858" cy="3527025"/>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27218">
                <a:tc>
                  <a:txBody>
                    <a:bodyPr/>
                    <a:lstStyle/>
                    <a:p>
                      <a:r>
                        <a:rPr lang="en-GB" sz="1600" b="0" dirty="0">
                          <a:latin typeface="Segoe UI" panose="020B0502040204020203" pitchFamily="34" charset="0"/>
                          <a:cs typeface="Segoe UI" panose="020B0502040204020203" pitchFamily="34" charset="0"/>
                        </a:rPr>
                        <a:t>Mise en scene</a:t>
                      </a:r>
                    </a:p>
                  </a:txBody>
                  <a:tcPr/>
                </a:tc>
                <a:extLst>
                  <a:ext uri="{0D108BD9-81ED-4DB2-BD59-A6C34878D82A}">
                    <a16:rowId xmlns:a16="http://schemas.microsoft.com/office/drawing/2014/main" val="1355131997"/>
                  </a:ext>
                </a:extLst>
              </a:tr>
              <a:tr h="3191745">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431638"/>
            <a:ext cx="3699632" cy="292387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Set/location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Props (Items that would be used in the scene)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Costumes (What they wear)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Make-up (How they look – think back to the previous example of the Joker where makeup is quite prominent)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Motif - a repeated narrative element that supports the theme of a story. (e.g. James Bond theme)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Composition - The placement or arrangement of visual elements.</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2019602133"/>
              </p:ext>
            </p:extLst>
          </p:nvPr>
        </p:nvGraphicFramePr>
        <p:xfrm>
          <a:off x="3768793" y="4523350"/>
          <a:ext cx="7911422" cy="2133600"/>
        </p:xfrm>
        <a:graphic>
          <a:graphicData uri="http://schemas.openxmlformats.org/drawingml/2006/table">
            <a:tbl>
              <a:tblPr firstRow="1" bandRow="1">
                <a:tableStyleId>{5C22544A-7EE6-4342-B048-85BDC9FD1C3A}</a:tableStyleId>
              </a:tblPr>
              <a:tblGrid>
                <a:gridCol w="7911422">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Actors</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54482" y="4932570"/>
            <a:ext cx="7739058"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Body language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Gestures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Facial expressions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Vocal intonation which means the way someone's voice rises and falls as they're speaking.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Personality actor (Their personality fits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Star actor (An actor who can adapt. For example, equally adept at playing a hero or villain. </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2223925865"/>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2.5</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2A354AA8-9DEF-4D94-94E6-9C7F5A98E723}"/>
              </a:ext>
            </a:extLst>
          </p:cNvPr>
          <p:cNvSpPr>
            <a:spLocks noGrp="1"/>
          </p:cNvSpPr>
          <p:nvPr>
            <p:ph type="sldNum" sz="quarter" idx="12"/>
          </p:nvPr>
        </p:nvSpPr>
        <p:spPr/>
        <p:txBody>
          <a:bodyPr/>
          <a:lstStyle/>
          <a:p>
            <a:fld id="{B0F76C14-53B6-489F-9645-D8FC814A1C7B}" type="slidenum">
              <a:rPr lang="en-GB" smtClean="0"/>
              <a:t>4</a:t>
            </a:fld>
            <a:endParaRPr lang="en-GB"/>
          </a:p>
        </p:txBody>
      </p:sp>
    </p:spTree>
    <p:extLst>
      <p:ext uri="{BB962C8B-B14F-4D97-AF65-F5344CB8AC3E}">
        <p14:creationId xmlns:p14="http://schemas.microsoft.com/office/powerpoint/2010/main" val="87076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403500255"/>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CM3: Technical codes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602090616"/>
              </p:ext>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Technical codes are created using technology or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acronym </a:t>
                      </a:r>
                      <a:r>
                        <a:rPr lang="en-GB" sz="1600" b="1" dirty="0">
                          <a:latin typeface="Segoe UI" panose="020B0502040204020203" pitchFamily="34" charset="0"/>
                          <a:cs typeface="Segoe UI" panose="020B0502040204020203" pitchFamily="34" charset="0"/>
                        </a:rPr>
                        <a:t>SCALE</a:t>
                      </a:r>
                      <a:r>
                        <a:rPr lang="en-GB" sz="1600" dirty="0">
                          <a:latin typeface="Segoe UI" panose="020B0502040204020203" pitchFamily="34" charset="0"/>
                          <a:cs typeface="Segoe UI" panose="020B0502040204020203" pitchFamily="34" charset="0"/>
                        </a:rPr>
                        <a:t>, can be useful to help remember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​Special effects, Camerawork, Audio, Lighting, Editing.</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858187284"/>
              </p:ext>
            </p:extLst>
          </p:nvPr>
        </p:nvGraphicFramePr>
        <p:xfrm>
          <a:off x="197814" y="2556944"/>
          <a:ext cx="3484304" cy="423791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47888">
                <a:tc>
                  <a:txBody>
                    <a:bodyPr/>
                    <a:lstStyle/>
                    <a:p>
                      <a:r>
                        <a:rPr lang="en-GB" sz="1600" b="0" dirty="0">
                          <a:latin typeface="Segoe UI" panose="020B0502040204020203" pitchFamily="34" charset="0"/>
                          <a:cs typeface="Segoe UI" panose="020B0502040204020203" pitchFamily="34" charset="0"/>
                        </a:rPr>
                        <a:t>Camera shots</a:t>
                      </a:r>
                    </a:p>
                  </a:txBody>
                  <a:tcPr>
                    <a:solidFill>
                      <a:srgbClr val="0070C0"/>
                    </a:solidFill>
                  </a:tcPr>
                </a:tc>
                <a:extLst>
                  <a:ext uri="{0D108BD9-81ED-4DB2-BD59-A6C34878D82A}">
                    <a16:rowId xmlns:a16="http://schemas.microsoft.com/office/drawing/2014/main" val="1355131997"/>
                  </a:ext>
                </a:extLst>
              </a:tr>
              <a:tr h="38900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1882622410"/>
              </p:ext>
            </p:extLst>
          </p:nvPr>
        </p:nvGraphicFramePr>
        <p:xfrm>
          <a:off x="3768793" y="989503"/>
          <a:ext cx="3893353" cy="3487681"/>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4079">
                <a:tc>
                  <a:txBody>
                    <a:bodyPr/>
                    <a:lstStyle/>
                    <a:p>
                      <a:r>
                        <a:rPr lang="en-GB" sz="1600" b="0" dirty="0">
                          <a:latin typeface="Segoe UI" panose="020B0502040204020203" pitchFamily="34" charset="0"/>
                          <a:cs typeface="Segoe UI" panose="020B0502040204020203" pitchFamily="34" charset="0"/>
                        </a:rPr>
                        <a:t>Camera angles</a:t>
                      </a:r>
                    </a:p>
                  </a:txBody>
                  <a:tcPr>
                    <a:solidFill>
                      <a:srgbClr val="7030A0"/>
                    </a:solidFill>
                  </a:tcPr>
                </a:tc>
                <a:extLst>
                  <a:ext uri="{0D108BD9-81ED-4DB2-BD59-A6C34878D82A}">
                    <a16:rowId xmlns:a16="http://schemas.microsoft.com/office/drawing/2014/main" val="1355131997"/>
                  </a:ext>
                </a:extLst>
              </a:tr>
              <a:tr h="315240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77338" y="2953689"/>
            <a:ext cx="3234510"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can also be referred to as ‘framing’, it’s what you can see in the frame.</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54482" y="1444889"/>
            <a:ext cx="3682711"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determined by the position of the camera and the direction it is pointing to.</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3712328"/>
              </p:ext>
            </p:extLst>
          </p:nvPr>
        </p:nvGraphicFramePr>
        <p:xfrm>
          <a:off x="7774357" y="1006056"/>
          <a:ext cx="3905858" cy="3487681"/>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39317">
                <a:tc>
                  <a:txBody>
                    <a:bodyPr/>
                    <a:lstStyle/>
                    <a:p>
                      <a:r>
                        <a:rPr lang="en-GB" sz="1600" b="0" dirty="0">
                          <a:latin typeface="Segoe UI" panose="020B0502040204020203" pitchFamily="34" charset="0"/>
                          <a:cs typeface="Segoe UI" panose="020B0502040204020203" pitchFamily="34" charset="0"/>
                        </a:rPr>
                        <a:t>Camera movements</a:t>
                      </a:r>
                    </a:p>
                  </a:txBody>
                  <a:tcPr/>
                </a:tc>
                <a:extLst>
                  <a:ext uri="{0D108BD9-81ED-4DB2-BD59-A6C34878D82A}">
                    <a16:rowId xmlns:a16="http://schemas.microsoft.com/office/drawing/2014/main" val="1355131997"/>
                  </a:ext>
                </a:extLst>
              </a:tr>
              <a:tr h="3148364">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431638"/>
            <a:ext cx="3699632"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also determines the position of the camera but may also use additional equipment to allow them to position the cameras where humans can’t.</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3359455382"/>
              </p:ext>
            </p:extLst>
          </p:nvPr>
        </p:nvGraphicFramePr>
        <p:xfrm>
          <a:off x="3768794" y="4523350"/>
          <a:ext cx="3768400" cy="2271504"/>
        </p:xfrm>
        <a:graphic>
          <a:graphicData uri="http://schemas.openxmlformats.org/drawingml/2006/table">
            <a:tbl>
              <a:tblPr firstRow="1" bandRow="1">
                <a:tableStyleId>{5C22544A-7EE6-4342-B048-85BDC9FD1C3A}</a:tableStyleId>
              </a:tblPr>
              <a:tblGrid>
                <a:gridCol w="3768400">
                  <a:extLst>
                    <a:ext uri="{9D8B030D-6E8A-4147-A177-3AD203B41FA5}">
                      <a16:colId xmlns:a16="http://schemas.microsoft.com/office/drawing/2014/main" val="527946528"/>
                    </a:ext>
                  </a:extLst>
                </a:gridCol>
              </a:tblGrid>
              <a:tr h="356951">
                <a:tc>
                  <a:txBody>
                    <a:bodyPr/>
                    <a:lstStyle/>
                    <a:p>
                      <a:r>
                        <a:rPr lang="en-GB" sz="1600" b="0" dirty="0">
                          <a:latin typeface="Segoe UI" panose="020B0502040204020203" pitchFamily="34" charset="0"/>
                          <a:cs typeface="Segoe UI" panose="020B0502040204020203" pitchFamily="34" charset="0"/>
                        </a:rPr>
                        <a:t>Camera operator</a:t>
                      </a:r>
                    </a:p>
                  </a:txBody>
                  <a:tcPr>
                    <a:solidFill>
                      <a:srgbClr val="00B050"/>
                    </a:solidFill>
                  </a:tcPr>
                </a:tc>
                <a:extLst>
                  <a:ext uri="{0D108BD9-81ED-4DB2-BD59-A6C34878D82A}">
                    <a16:rowId xmlns:a16="http://schemas.microsoft.com/office/drawing/2014/main" val="1355131997"/>
                  </a:ext>
                </a:extLst>
              </a:tr>
              <a:tr h="191455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54482" y="4998857"/>
            <a:ext cx="35489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 of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assembling and setting up equipment.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planning, preparing &amp; rehearsing scenes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following camera scripts.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creatively framing and capturing action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responding quickly to directions.</a:t>
            </a:r>
          </a:p>
        </p:txBody>
      </p:sp>
      <p:sp>
        <p:nvSpPr>
          <p:cNvPr id="17" name="TextBox 16">
            <a:extLst>
              <a:ext uri="{FF2B5EF4-FFF2-40B4-BE49-F238E27FC236}">
                <a16:creationId xmlns:a16="http://schemas.microsoft.com/office/drawing/2014/main" id="{0AC332D9-7C17-42CF-AEDA-534B422D68A3}"/>
              </a:ext>
            </a:extLst>
          </p:cNvPr>
          <p:cNvSpPr txBox="1"/>
          <p:nvPr/>
        </p:nvSpPr>
        <p:spPr>
          <a:xfrm>
            <a:off x="277338" y="4043513"/>
            <a:ext cx="3234510" cy="249299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Establishing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Long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Crowd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One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Medium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Medium close-up</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Close-up</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Extreme close-up</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Over the shoulder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Wide shot</a:t>
            </a:r>
          </a:p>
        </p:txBody>
      </p:sp>
      <p:sp>
        <p:nvSpPr>
          <p:cNvPr id="18" name="TextBox 17">
            <a:extLst>
              <a:ext uri="{FF2B5EF4-FFF2-40B4-BE49-F238E27FC236}">
                <a16:creationId xmlns:a16="http://schemas.microsoft.com/office/drawing/2014/main" id="{70DF2E34-D3D1-43C0-A8C6-D4DF90F2558B}"/>
              </a:ext>
            </a:extLst>
          </p:cNvPr>
          <p:cNvSpPr txBox="1"/>
          <p:nvPr/>
        </p:nvSpPr>
        <p:spPr>
          <a:xfrm>
            <a:off x="3874114" y="2493723"/>
            <a:ext cx="3682711" cy="184665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Eye-level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Low angle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High angle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Dutch angle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Shoulder level</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Hip level</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Ground level</a:t>
            </a:r>
          </a:p>
        </p:txBody>
      </p:sp>
      <p:sp>
        <p:nvSpPr>
          <p:cNvPr id="20" name="TextBox 19">
            <a:extLst>
              <a:ext uri="{FF2B5EF4-FFF2-40B4-BE49-F238E27FC236}">
                <a16:creationId xmlns:a16="http://schemas.microsoft.com/office/drawing/2014/main" id="{93BFE90D-C01A-41C0-88A7-BFCED2FB8EC7}"/>
              </a:ext>
            </a:extLst>
          </p:cNvPr>
          <p:cNvSpPr txBox="1"/>
          <p:nvPr/>
        </p:nvSpPr>
        <p:spPr>
          <a:xfrm>
            <a:off x="7864797" y="2738245"/>
            <a:ext cx="36996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Dolly and Track</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Pan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Zoom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Crane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Handheld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Pedestal</a:t>
            </a:r>
          </a:p>
        </p:txBody>
      </p:sp>
      <p:graphicFrame>
        <p:nvGraphicFramePr>
          <p:cNvPr id="25" name="Table 24">
            <a:extLst>
              <a:ext uri="{FF2B5EF4-FFF2-40B4-BE49-F238E27FC236}">
                <a16:creationId xmlns:a16="http://schemas.microsoft.com/office/drawing/2014/main" id="{8168C900-5E55-49EA-9925-473DF7D35B8D}"/>
              </a:ext>
            </a:extLst>
          </p:cNvPr>
          <p:cNvGraphicFramePr>
            <a:graphicFrameLocks noGrp="1"/>
          </p:cNvGraphicFramePr>
          <p:nvPr>
            <p:extLst>
              <p:ext uri="{D42A27DB-BD31-4B8C-83A1-F6EECF244321}">
                <p14:modId xmlns:p14="http://schemas.microsoft.com/office/powerpoint/2010/main" val="1112194952"/>
              </p:ext>
            </p:extLst>
          </p:nvPr>
        </p:nvGraphicFramePr>
        <p:xfrm>
          <a:off x="7622884" y="4523350"/>
          <a:ext cx="4057332" cy="2271505"/>
        </p:xfrm>
        <a:graphic>
          <a:graphicData uri="http://schemas.openxmlformats.org/drawingml/2006/table">
            <a:tbl>
              <a:tblPr firstRow="1" bandRow="1">
                <a:tableStyleId>{5C22544A-7EE6-4342-B048-85BDC9FD1C3A}</a:tableStyleId>
              </a:tblPr>
              <a:tblGrid>
                <a:gridCol w="4057332">
                  <a:extLst>
                    <a:ext uri="{9D8B030D-6E8A-4147-A177-3AD203B41FA5}">
                      <a16:colId xmlns:a16="http://schemas.microsoft.com/office/drawing/2014/main" val="527946528"/>
                    </a:ext>
                  </a:extLst>
                </a:gridCol>
              </a:tblGrid>
              <a:tr h="337190">
                <a:tc>
                  <a:txBody>
                    <a:bodyPr/>
                    <a:lstStyle/>
                    <a:p>
                      <a:r>
                        <a:rPr lang="en-GB" sz="1600" b="0" dirty="0">
                          <a:latin typeface="Segoe UI" panose="020B0502040204020203" pitchFamily="34" charset="0"/>
                          <a:cs typeface="Segoe UI" panose="020B0502040204020203" pitchFamily="34" charset="0"/>
                        </a:rPr>
                        <a:t>Director</a:t>
                      </a:r>
                    </a:p>
                  </a:txBody>
                  <a:tcPr>
                    <a:solidFill>
                      <a:srgbClr val="002060"/>
                    </a:solidFill>
                  </a:tcPr>
                </a:tc>
                <a:extLst>
                  <a:ext uri="{0D108BD9-81ED-4DB2-BD59-A6C34878D82A}">
                    <a16:rowId xmlns:a16="http://schemas.microsoft.com/office/drawing/2014/main" val="1355131997"/>
                  </a:ext>
                </a:extLst>
              </a:tr>
              <a:tr h="1934315">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6" name="TextBox 25">
            <a:extLst>
              <a:ext uri="{FF2B5EF4-FFF2-40B4-BE49-F238E27FC236}">
                <a16:creationId xmlns:a16="http://schemas.microsoft.com/office/drawing/2014/main" id="{61786131-E1D5-4F4E-BB10-D78CAEA9F794}"/>
              </a:ext>
            </a:extLst>
          </p:cNvPr>
          <p:cNvSpPr txBox="1"/>
          <p:nvPr/>
        </p:nvSpPr>
        <p:spPr>
          <a:xfrm>
            <a:off x="7864797" y="4998857"/>
            <a:ext cx="3663080"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 of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read scripts and work with writers and provide feedback.</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working with casting directors and producers during this selection process.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agree the budget and schedule of the film with the producer.</a:t>
            </a:r>
          </a:p>
        </p:txBody>
      </p:sp>
      <p:graphicFrame>
        <p:nvGraphicFramePr>
          <p:cNvPr id="22" name="Table 21">
            <a:extLst>
              <a:ext uri="{FF2B5EF4-FFF2-40B4-BE49-F238E27FC236}">
                <a16:creationId xmlns:a16="http://schemas.microsoft.com/office/drawing/2014/main" id="{83F5BEC2-EB70-4EFB-9E7A-4B04CBC773FC}"/>
              </a:ext>
            </a:extLst>
          </p:cNvPr>
          <p:cNvGraphicFramePr>
            <a:graphicFrameLocks noGrp="1"/>
          </p:cNvGraphicFramePr>
          <p:nvPr>
            <p:extLst>
              <p:ext uri="{D42A27DB-BD31-4B8C-83A1-F6EECF244321}">
                <p14:modId xmlns:p14="http://schemas.microsoft.com/office/powerpoint/2010/main" val="227196318"/>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2.5</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B84724A6-5568-47FC-A1FC-E01AF9FAD7F6}"/>
              </a:ext>
            </a:extLst>
          </p:cNvPr>
          <p:cNvSpPr>
            <a:spLocks noGrp="1"/>
          </p:cNvSpPr>
          <p:nvPr>
            <p:ph type="sldNum" sz="quarter" idx="12"/>
          </p:nvPr>
        </p:nvSpPr>
        <p:spPr/>
        <p:txBody>
          <a:bodyPr/>
          <a:lstStyle/>
          <a:p>
            <a:fld id="{B0F76C14-53B6-489F-9645-D8FC814A1C7B}" type="slidenum">
              <a:rPr lang="en-GB" smtClean="0"/>
              <a:t>5</a:t>
            </a:fld>
            <a:endParaRPr lang="en-GB"/>
          </a:p>
        </p:txBody>
      </p:sp>
    </p:spTree>
    <p:extLst>
      <p:ext uri="{BB962C8B-B14F-4D97-AF65-F5344CB8AC3E}">
        <p14:creationId xmlns:p14="http://schemas.microsoft.com/office/powerpoint/2010/main" val="105469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CM3: Technical codes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Technical codes are created using technology or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acronym </a:t>
                      </a:r>
                      <a:r>
                        <a:rPr lang="en-GB" sz="1600" b="1" dirty="0">
                          <a:latin typeface="Segoe UI" panose="020B0502040204020203" pitchFamily="34" charset="0"/>
                          <a:cs typeface="Segoe UI" panose="020B0502040204020203" pitchFamily="34" charset="0"/>
                        </a:rPr>
                        <a:t>SCALE</a:t>
                      </a:r>
                      <a:r>
                        <a:rPr lang="en-GB" sz="1600" dirty="0">
                          <a:latin typeface="Segoe UI" panose="020B0502040204020203" pitchFamily="34" charset="0"/>
                          <a:cs typeface="Segoe UI" panose="020B0502040204020203" pitchFamily="34" charset="0"/>
                        </a:rPr>
                        <a:t>, can be useful to help remember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​Special effects, Camerawork, Audio, Lighting, Editing.</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2135413385"/>
              </p:ext>
            </p:extLst>
          </p:nvPr>
        </p:nvGraphicFramePr>
        <p:xfrm>
          <a:off x="197814" y="2556944"/>
          <a:ext cx="3484304" cy="413006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56204">
                <a:tc>
                  <a:txBody>
                    <a:bodyPr/>
                    <a:lstStyle/>
                    <a:p>
                      <a:r>
                        <a:rPr lang="en-GB" sz="1600" b="0" dirty="0">
                          <a:latin typeface="Segoe UI" panose="020B0502040204020203" pitchFamily="34" charset="0"/>
                          <a:cs typeface="Segoe UI" panose="020B0502040204020203" pitchFamily="34" charset="0"/>
                        </a:rPr>
                        <a:t>Editing</a:t>
                      </a:r>
                    </a:p>
                  </a:txBody>
                  <a:tcPr>
                    <a:solidFill>
                      <a:srgbClr val="0070C0"/>
                    </a:solidFill>
                  </a:tcPr>
                </a:tc>
                <a:extLst>
                  <a:ext uri="{0D108BD9-81ED-4DB2-BD59-A6C34878D82A}">
                    <a16:rowId xmlns:a16="http://schemas.microsoft.com/office/drawing/2014/main" val="1355131997"/>
                  </a:ext>
                </a:extLst>
              </a:tr>
              <a:tr h="377386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789847442"/>
              </p:ext>
            </p:extLst>
          </p:nvPr>
        </p:nvGraphicFramePr>
        <p:xfrm>
          <a:off x="3768793" y="989504"/>
          <a:ext cx="3893353" cy="310896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91735">
                <a:tc>
                  <a:txBody>
                    <a:bodyPr/>
                    <a:lstStyle/>
                    <a:p>
                      <a:r>
                        <a:rPr lang="en-GB" sz="1600" b="0" dirty="0">
                          <a:latin typeface="Segoe UI" panose="020B0502040204020203" pitchFamily="34" charset="0"/>
                          <a:cs typeface="Segoe UI" panose="020B0502040204020203" pitchFamily="34" charset="0"/>
                        </a:rPr>
                        <a:t>Audio</a:t>
                      </a:r>
                    </a:p>
                  </a:txBody>
                  <a:tcPr>
                    <a:solidFill>
                      <a:srgbClr val="7030A0"/>
                    </a:solidFill>
                  </a:tcPr>
                </a:tc>
                <a:extLst>
                  <a:ext uri="{0D108BD9-81ED-4DB2-BD59-A6C34878D82A}">
                    <a16:rowId xmlns:a16="http://schemas.microsoft.com/office/drawing/2014/main" val="1355131997"/>
                  </a:ext>
                </a:extLst>
              </a:tr>
              <a:tr h="27341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77338" y="2953689"/>
            <a:ext cx="3234510"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An editor, under close guidance from the director, makes choices about when to cut a shot/sound, when to end a particular shot/sound and move on to another.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54482" y="1444889"/>
            <a:ext cx="3682711"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Audio plays a significant role in conveying meaning to a media product.</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2253425078"/>
              </p:ext>
            </p:extLst>
          </p:nvPr>
        </p:nvGraphicFramePr>
        <p:xfrm>
          <a:off x="7774357" y="1006057"/>
          <a:ext cx="3905858" cy="3097675"/>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30012">
                <a:tc>
                  <a:txBody>
                    <a:bodyPr/>
                    <a:lstStyle/>
                    <a:p>
                      <a:r>
                        <a:rPr lang="en-GB" sz="1600" b="0" dirty="0">
                          <a:latin typeface="Segoe UI" panose="020B0502040204020203" pitchFamily="34" charset="0"/>
                          <a:cs typeface="Segoe UI" panose="020B0502040204020203" pitchFamily="34" charset="0"/>
                        </a:rPr>
                        <a:t>Lighting</a:t>
                      </a:r>
                    </a:p>
                  </a:txBody>
                  <a:tcPr/>
                </a:tc>
                <a:extLst>
                  <a:ext uri="{0D108BD9-81ED-4DB2-BD59-A6C34878D82A}">
                    <a16:rowId xmlns:a16="http://schemas.microsoft.com/office/drawing/2014/main" val="1355131997"/>
                  </a:ext>
                </a:extLst>
              </a:tr>
              <a:tr h="2762395">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431638"/>
            <a:ext cx="3699632"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Lighting helps to create an atmosphere and helps to convey meaning within the narrative and this could be to emphasise the characters emotions</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771642909"/>
              </p:ext>
            </p:extLst>
          </p:nvPr>
        </p:nvGraphicFramePr>
        <p:xfrm>
          <a:off x="3761642" y="4155297"/>
          <a:ext cx="3900504" cy="2531714"/>
        </p:xfrm>
        <a:graphic>
          <a:graphicData uri="http://schemas.openxmlformats.org/drawingml/2006/table">
            <a:tbl>
              <a:tblPr firstRow="1" bandRow="1">
                <a:tableStyleId>{5C22544A-7EE6-4342-B048-85BDC9FD1C3A}</a:tableStyleId>
              </a:tblPr>
              <a:tblGrid>
                <a:gridCol w="3900504">
                  <a:extLst>
                    <a:ext uri="{9D8B030D-6E8A-4147-A177-3AD203B41FA5}">
                      <a16:colId xmlns:a16="http://schemas.microsoft.com/office/drawing/2014/main" val="527946528"/>
                    </a:ext>
                  </a:extLst>
                </a:gridCol>
              </a:tblGrid>
              <a:tr h="397841">
                <a:tc>
                  <a:txBody>
                    <a:bodyPr/>
                    <a:lstStyle/>
                    <a:p>
                      <a:r>
                        <a:rPr lang="en-GB" sz="1600" b="0" dirty="0">
                          <a:latin typeface="Segoe UI" panose="020B0502040204020203" pitchFamily="34" charset="0"/>
                          <a:cs typeface="Segoe UI" panose="020B0502040204020203" pitchFamily="34" charset="0"/>
                        </a:rPr>
                        <a:t>Sound editor</a:t>
                      </a:r>
                    </a:p>
                  </a:txBody>
                  <a:tcPr>
                    <a:solidFill>
                      <a:srgbClr val="00B050"/>
                    </a:solidFill>
                  </a:tcPr>
                </a:tc>
                <a:extLst>
                  <a:ext uri="{0D108BD9-81ED-4DB2-BD59-A6C34878D82A}">
                    <a16:rowId xmlns:a16="http://schemas.microsoft.com/office/drawing/2014/main" val="1355131997"/>
                  </a:ext>
                </a:extLst>
              </a:tr>
              <a:tr h="213387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74113" y="4630804"/>
            <a:ext cx="3663080"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 of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create, update, maintain and add to sample and sound libraries.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 the sound concept for a project and a sound map or storyboard from a script or project description.</a:t>
            </a:r>
          </a:p>
        </p:txBody>
      </p:sp>
      <p:sp>
        <p:nvSpPr>
          <p:cNvPr id="17" name="TextBox 16">
            <a:extLst>
              <a:ext uri="{FF2B5EF4-FFF2-40B4-BE49-F238E27FC236}">
                <a16:creationId xmlns:a16="http://schemas.microsoft.com/office/drawing/2014/main" id="{0AC332D9-7C17-42CF-AEDA-534B422D68A3}"/>
              </a:ext>
            </a:extLst>
          </p:cNvPr>
          <p:cNvSpPr txBox="1"/>
          <p:nvPr/>
        </p:nvSpPr>
        <p:spPr>
          <a:xfrm>
            <a:off x="277338" y="4689844"/>
            <a:ext cx="3234510" cy="184665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Continuity editing: Cutaway shot, Shot reverse shot, Eyeline match, Cross cutting,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Non-continuity editing: Flashback, flash forward, montage.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Transitions: Wipe, Dissolve, Fade and Cut </a:t>
            </a:r>
          </a:p>
        </p:txBody>
      </p:sp>
      <p:sp>
        <p:nvSpPr>
          <p:cNvPr id="18" name="TextBox 17">
            <a:extLst>
              <a:ext uri="{FF2B5EF4-FFF2-40B4-BE49-F238E27FC236}">
                <a16:creationId xmlns:a16="http://schemas.microsoft.com/office/drawing/2014/main" id="{70DF2E34-D3D1-43C0-A8C6-D4DF90F2558B}"/>
              </a:ext>
            </a:extLst>
          </p:cNvPr>
          <p:cNvSpPr txBox="1"/>
          <p:nvPr/>
        </p:nvSpPr>
        <p:spPr>
          <a:xfrm>
            <a:off x="3874113" y="2262810"/>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Diegetic and non-diegetic sounds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Foley (artificial audio recording)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Soundtrack</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Silence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Dialogue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Sound effects</a:t>
            </a:r>
          </a:p>
        </p:txBody>
      </p:sp>
      <p:sp>
        <p:nvSpPr>
          <p:cNvPr id="20" name="TextBox 19">
            <a:extLst>
              <a:ext uri="{FF2B5EF4-FFF2-40B4-BE49-F238E27FC236}">
                <a16:creationId xmlns:a16="http://schemas.microsoft.com/office/drawing/2014/main" id="{93BFE90D-C01A-41C0-88A7-BFCED2FB8EC7}"/>
              </a:ext>
            </a:extLst>
          </p:cNvPr>
          <p:cNvSpPr txBox="1"/>
          <p:nvPr/>
        </p:nvSpPr>
        <p:spPr>
          <a:xfrm>
            <a:off x="7864797" y="2738245"/>
            <a:ext cx="3699632"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High-key lighting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Low-key lighting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Back lighting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Fill lighting</a:t>
            </a:r>
          </a:p>
        </p:txBody>
      </p:sp>
      <p:graphicFrame>
        <p:nvGraphicFramePr>
          <p:cNvPr id="25" name="Table 24">
            <a:extLst>
              <a:ext uri="{FF2B5EF4-FFF2-40B4-BE49-F238E27FC236}">
                <a16:creationId xmlns:a16="http://schemas.microsoft.com/office/drawing/2014/main" id="{1212F41A-9634-49DC-BF32-72DC60B95E35}"/>
              </a:ext>
            </a:extLst>
          </p:cNvPr>
          <p:cNvGraphicFramePr>
            <a:graphicFrameLocks noGrp="1"/>
          </p:cNvGraphicFramePr>
          <p:nvPr>
            <p:extLst>
              <p:ext uri="{D42A27DB-BD31-4B8C-83A1-F6EECF244321}">
                <p14:modId xmlns:p14="http://schemas.microsoft.com/office/powerpoint/2010/main" val="3923014169"/>
              </p:ext>
            </p:extLst>
          </p:nvPr>
        </p:nvGraphicFramePr>
        <p:xfrm>
          <a:off x="7786862" y="4155297"/>
          <a:ext cx="3893353" cy="2531714"/>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75816">
                <a:tc>
                  <a:txBody>
                    <a:bodyPr/>
                    <a:lstStyle/>
                    <a:p>
                      <a:r>
                        <a:rPr lang="en-GB" sz="1600" b="0" dirty="0">
                          <a:latin typeface="Segoe UI" panose="020B0502040204020203" pitchFamily="34" charset="0"/>
                          <a:cs typeface="Segoe UI" panose="020B0502040204020203" pitchFamily="34" charset="0"/>
                        </a:rPr>
                        <a:t>Audio technician </a:t>
                      </a:r>
                    </a:p>
                  </a:txBody>
                  <a:tcPr>
                    <a:solidFill>
                      <a:srgbClr val="002060"/>
                    </a:solidFill>
                  </a:tcPr>
                </a:tc>
                <a:extLst>
                  <a:ext uri="{0D108BD9-81ED-4DB2-BD59-A6C34878D82A}">
                    <a16:rowId xmlns:a16="http://schemas.microsoft.com/office/drawing/2014/main" val="1355131997"/>
                  </a:ext>
                </a:extLst>
              </a:tr>
              <a:tr h="215589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6" name="TextBox 25">
            <a:extLst>
              <a:ext uri="{FF2B5EF4-FFF2-40B4-BE49-F238E27FC236}">
                <a16:creationId xmlns:a16="http://schemas.microsoft.com/office/drawing/2014/main" id="{864B415B-D31F-477A-B3BC-FDE0A31EF631}"/>
              </a:ext>
            </a:extLst>
          </p:cNvPr>
          <p:cNvSpPr txBox="1"/>
          <p:nvPr/>
        </p:nvSpPr>
        <p:spPr>
          <a:xfrm>
            <a:off x="7864797" y="4630804"/>
            <a:ext cx="3663080"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 of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preparing and operating sound equipment.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running audio equipment so everything is properly connected.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testing audio equipment for volume, tone, and clarity.</a:t>
            </a:r>
          </a:p>
        </p:txBody>
      </p:sp>
      <p:graphicFrame>
        <p:nvGraphicFramePr>
          <p:cNvPr id="22" name="Table 21">
            <a:extLst>
              <a:ext uri="{FF2B5EF4-FFF2-40B4-BE49-F238E27FC236}">
                <a16:creationId xmlns:a16="http://schemas.microsoft.com/office/drawing/2014/main" id="{A21751B0-7493-4001-A296-F56262722279}"/>
              </a:ext>
            </a:extLst>
          </p:cNvPr>
          <p:cNvGraphicFramePr>
            <a:graphicFrameLocks noGrp="1"/>
          </p:cNvGraphicFramePr>
          <p:nvPr>
            <p:extLst>
              <p:ext uri="{D42A27DB-BD31-4B8C-83A1-F6EECF244321}">
                <p14:modId xmlns:p14="http://schemas.microsoft.com/office/powerpoint/2010/main" val="2137520582"/>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2.5</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1D48C512-4462-477F-BF9F-508800C5C114}"/>
              </a:ext>
            </a:extLst>
          </p:cNvPr>
          <p:cNvSpPr>
            <a:spLocks noGrp="1"/>
          </p:cNvSpPr>
          <p:nvPr>
            <p:ph type="sldNum" sz="quarter" idx="12"/>
          </p:nvPr>
        </p:nvSpPr>
        <p:spPr/>
        <p:txBody>
          <a:bodyPr/>
          <a:lstStyle/>
          <a:p>
            <a:fld id="{B0F76C14-53B6-489F-9645-D8FC814A1C7B}" type="slidenum">
              <a:rPr lang="en-GB" smtClean="0"/>
              <a:t>6</a:t>
            </a:fld>
            <a:endParaRPr lang="en-GB"/>
          </a:p>
        </p:txBody>
      </p:sp>
    </p:spTree>
    <p:extLst>
      <p:ext uri="{BB962C8B-B14F-4D97-AF65-F5344CB8AC3E}">
        <p14:creationId xmlns:p14="http://schemas.microsoft.com/office/powerpoint/2010/main" val="356428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036060585"/>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CM4: Interactivity</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532761420"/>
              </p:ext>
            </p:extLst>
          </p:nvPr>
        </p:nvGraphicFramePr>
        <p:xfrm>
          <a:off x="172278" y="562245"/>
          <a:ext cx="3484304" cy="172107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Interactivity is a two-way flow of information between a computer and a computer-user; responding to a user’s input.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Segoe UI" panose="020B0502040204020203" pitchFamily="34" charset="0"/>
                        <a:cs typeface="Segoe UI" panose="020B0502040204020203" pitchFamily="34" charset="0"/>
                      </a:endParaRP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2212940165"/>
              </p:ext>
            </p:extLst>
          </p:nvPr>
        </p:nvGraphicFramePr>
        <p:xfrm>
          <a:off x="197814" y="2556944"/>
          <a:ext cx="3484304" cy="413006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56204">
                <a:tc>
                  <a:txBody>
                    <a:bodyPr/>
                    <a:lstStyle/>
                    <a:p>
                      <a:r>
                        <a:rPr lang="en-GB" sz="1600" b="0" dirty="0">
                          <a:latin typeface="Segoe UI" panose="020B0502040204020203" pitchFamily="34" charset="0"/>
                          <a:cs typeface="Segoe UI" panose="020B0502040204020203" pitchFamily="34" charset="0"/>
                        </a:rPr>
                        <a:t>Animation</a:t>
                      </a:r>
                    </a:p>
                  </a:txBody>
                  <a:tcPr>
                    <a:solidFill>
                      <a:srgbClr val="0070C0"/>
                    </a:solidFill>
                  </a:tcPr>
                </a:tc>
                <a:extLst>
                  <a:ext uri="{0D108BD9-81ED-4DB2-BD59-A6C34878D82A}">
                    <a16:rowId xmlns:a16="http://schemas.microsoft.com/office/drawing/2014/main" val="1355131997"/>
                  </a:ext>
                </a:extLst>
              </a:tr>
              <a:tr h="377386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4108041981"/>
              </p:ext>
            </p:extLst>
          </p:nvPr>
        </p:nvGraphicFramePr>
        <p:xfrm>
          <a:off x="3768793" y="1006057"/>
          <a:ext cx="7999137" cy="5680954"/>
        </p:xfrm>
        <a:graphic>
          <a:graphicData uri="http://schemas.openxmlformats.org/drawingml/2006/table">
            <a:tbl>
              <a:tblPr firstRow="1" bandRow="1">
                <a:tableStyleId>{5C22544A-7EE6-4342-B048-85BDC9FD1C3A}</a:tableStyleId>
              </a:tblPr>
              <a:tblGrid>
                <a:gridCol w="7999137">
                  <a:extLst>
                    <a:ext uri="{9D8B030D-6E8A-4147-A177-3AD203B41FA5}">
                      <a16:colId xmlns:a16="http://schemas.microsoft.com/office/drawing/2014/main" val="527946528"/>
                    </a:ext>
                  </a:extLst>
                </a:gridCol>
              </a:tblGrid>
              <a:tr h="353328">
                <a:tc>
                  <a:txBody>
                    <a:bodyPr/>
                    <a:lstStyle/>
                    <a:p>
                      <a:r>
                        <a:rPr lang="en-GB" sz="1600" b="0" dirty="0">
                          <a:latin typeface="Segoe UI" panose="020B0502040204020203" pitchFamily="34" charset="0"/>
                          <a:cs typeface="Segoe UI" panose="020B0502040204020203" pitchFamily="34" charset="0"/>
                        </a:rPr>
                        <a:t>Apps &amp; Websites</a:t>
                      </a:r>
                    </a:p>
                  </a:txBody>
                  <a:tcPr>
                    <a:solidFill>
                      <a:srgbClr val="7030A0"/>
                    </a:solidFill>
                  </a:tcPr>
                </a:tc>
                <a:extLst>
                  <a:ext uri="{0D108BD9-81ED-4DB2-BD59-A6C34878D82A}">
                    <a16:rowId xmlns:a16="http://schemas.microsoft.com/office/drawing/2014/main" val="1355131997"/>
                  </a:ext>
                </a:extLst>
              </a:tr>
              <a:tr h="5327626">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77338" y="2953689"/>
            <a:ext cx="3234510"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Taking still images and creating a sequence of moving images that follow a timeline.</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22683" y="1431638"/>
            <a:ext cx="2578117" cy="338554"/>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Worked example: Blooket</a:t>
            </a:r>
          </a:p>
        </p:txBody>
      </p:sp>
      <p:sp>
        <p:nvSpPr>
          <p:cNvPr id="17" name="TextBox 16">
            <a:extLst>
              <a:ext uri="{FF2B5EF4-FFF2-40B4-BE49-F238E27FC236}">
                <a16:creationId xmlns:a16="http://schemas.microsoft.com/office/drawing/2014/main" id="{0AC332D9-7C17-42CF-AEDA-534B422D68A3}"/>
              </a:ext>
            </a:extLst>
          </p:cNvPr>
          <p:cNvSpPr txBox="1"/>
          <p:nvPr/>
        </p:nvSpPr>
        <p:spPr>
          <a:xfrm>
            <a:off x="292071" y="4043513"/>
            <a:ext cx="3234510" cy="249299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3D Animation – this can include the use of Computer Generated Imagery (CGI)</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2D Animation – hand drawn characters frame by frame.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Vector 2D Animation – a rigged character.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Animated graphics/text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Motion capture – Claymation, puppet, silhouette. </a:t>
            </a:r>
          </a:p>
        </p:txBody>
      </p:sp>
      <p:sp>
        <p:nvSpPr>
          <p:cNvPr id="18" name="TextBox 17">
            <a:extLst>
              <a:ext uri="{FF2B5EF4-FFF2-40B4-BE49-F238E27FC236}">
                <a16:creationId xmlns:a16="http://schemas.microsoft.com/office/drawing/2014/main" id="{70DF2E34-D3D1-43C0-A8C6-D4DF90F2558B}"/>
              </a:ext>
            </a:extLst>
          </p:cNvPr>
          <p:cNvSpPr txBox="1"/>
          <p:nvPr/>
        </p:nvSpPr>
        <p:spPr>
          <a:xfrm>
            <a:off x="7218620" y="4259810"/>
            <a:ext cx="4374920" cy="2062103"/>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Icons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Graphics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Animations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Audio</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Video</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Music</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Navigation – buttons, icons, hyperlinks, rollovers, hotspots.</a:t>
            </a:r>
          </a:p>
        </p:txBody>
      </p:sp>
      <p:pic>
        <p:nvPicPr>
          <p:cNvPr id="2" name="Picture 1">
            <a:extLst>
              <a:ext uri="{FF2B5EF4-FFF2-40B4-BE49-F238E27FC236}">
                <a16:creationId xmlns:a16="http://schemas.microsoft.com/office/drawing/2014/main" id="{7B9168B0-7577-4219-85E7-BF3B36B2840E}"/>
              </a:ext>
            </a:extLst>
          </p:cNvPr>
          <p:cNvPicPr>
            <a:picLocks noChangeAspect="1"/>
          </p:cNvPicPr>
          <p:nvPr/>
        </p:nvPicPr>
        <p:blipFill>
          <a:blip r:embed="rId3"/>
          <a:stretch>
            <a:fillRect/>
          </a:stretch>
        </p:blipFill>
        <p:spPr>
          <a:xfrm>
            <a:off x="3851867" y="1852874"/>
            <a:ext cx="3071020" cy="2303265"/>
          </a:xfrm>
          <a:prstGeom prst="rect">
            <a:avLst/>
          </a:prstGeom>
          <a:ln>
            <a:solidFill>
              <a:schemeClr val="tx1"/>
            </a:solidFill>
          </a:ln>
        </p:spPr>
      </p:pic>
      <p:pic>
        <p:nvPicPr>
          <p:cNvPr id="3" name="Picture 2">
            <a:extLst>
              <a:ext uri="{FF2B5EF4-FFF2-40B4-BE49-F238E27FC236}">
                <a16:creationId xmlns:a16="http://schemas.microsoft.com/office/drawing/2014/main" id="{E24EF9E8-B5DE-44E3-9AA0-6B8124E1C49F}"/>
              </a:ext>
            </a:extLst>
          </p:cNvPr>
          <p:cNvPicPr>
            <a:picLocks noChangeAspect="1"/>
          </p:cNvPicPr>
          <p:nvPr/>
        </p:nvPicPr>
        <p:blipFill>
          <a:blip r:embed="rId4"/>
          <a:stretch>
            <a:fillRect/>
          </a:stretch>
        </p:blipFill>
        <p:spPr>
          <a:xfrm>
            <a:off x="3859867" y="4249660"/>
            <a:ext cx="3071020" cy="2303265"/>
          </a:xfrm>
          <a:prstGeom prst="rect">
            <a:avLst/>
          </a:prstGeom>
          <a:ln>
            <a:solidFill>
              <a:schemeClr val="tx1"/>
            </a:solidFill>
          </a:ln>
        </p:spPr>
      </p:pic>
      <p:pic>
        <p:nvPicPr>
          <p:cNvPr id="4" name="Picture 3">
            <a:extLst>
              <a:ext uri="{FF2B5EF4-FFF2-40B4-BE49-F238E27FC236}">
                <a16:creationId xmlns:a16="http://schemas.microsoft.com/office/drawing/2014/main" id="{A341520C-3406-4A83-8EB0-DE461E28A8D0}"/>
              </a:ext>
            </a:extLst>
          </p:cNvPr>
          <p:cNvPicPr>
            <a:picLocks noChangeAspect="1"/>
          </p:cNvPicPr>
          <p:nvPr/>
        </p:nvPicPr>
        <p:blipFill>
          <a:blip r:embed="rId5"/>
          <a:stretch>
            <a:fillRect/>
          </a:stretch>
        </p:blipFill>
        <p:spPr>
          <a:xfrm>
            <a:off x="7218620" y="1435788"/>
            <a:ext cx="4374920" cy="2736464"/>
          </a:xfrm>
          <a:prstGeom prst="rect">
            <a:avLst/>
          </a:prstGeom>
          <a:ln>
            <a:solidFill>
              <a:schemeClr val="tx1"/>
            </a:solidFill>
          </a:ln>
        </p:spPr>
      </p:pic>
      <p:graphicFrame>
        <p:nvGraphicFramePr>
          <p:cNvPr id="20" name="Table 19">
            <a:extLst>
              <a:ext uri="{FF2B5EF4-FFF2-40B4-BE49-F238E27FC236}">
                <a16:creationId xmlns:a16="http://schemas.microsoft.com/office/drawing/2014/main" id="{8116489D-AFC3-48EA-84C0-972071BFAE54}"/>
              </a:ext>
            </a:extLst>
          </p:cNvPr>
          <p:cNvGraphicFramePr>
            <a:graphicFrameLocks noGrp="1"/>
          </p:cNvGraphicFramePr>
          <p:nvPr>
            <p:extLst>
              <p:ext uri="{D42A27DB-BD31-4B8C-83A1-F6EECF244321}">
                <p14:modId xmlns:p14="http://schemas.microsoft.com/office/powerpoint/2010/main" val="205910971"/>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2.5</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5" name="Slide Number Placeholder 4">
            <a:extLst>
              <a:ext uri="{FF2B5EF4-FFF2-40B4-BE49-F238E27FC236}">
                <a16:creationId xmlns:a16="http://schemas.microsoft.com/office/drawing/2014/main" id="{A0F1BD3E-2B12-4ACF-BCC2-41F6F7F56A2D}"/>
              </a:ext>
            </a:extLst>
          </p:cNvPr>
          <p:cNvSpPr>
            <a:spLocks noGrp="1"/>
          </p:cNvSpPr>
          <p:nvPr>
            <p:ph type="sldNum" sz="quarter" idx="12"/>
          </p:nvPr>
        </p:nvSpPr>
        <p:spPr/>
        <p:txBody>
          <a:bodyPr/>
          <a:lstStyle/>
          <a:p>
            <a:fld id="{B0F76C14-53B6-489F-9645-D8FC814A1C7B}" type="slidenum">
              <a:rPr lang="en-GB" smtClean="0"/>
              <a:t>7</a:t>
            </a:fld>
            <a:endParaRPr lang="en-GB"/>
          </a:p>
        </p:txBody>
      </p:sp>
    </p:spTree>
    <p:extLst>
      <p:ext uri="{BB962C8B-B14F-4D97-AF65-F5344CB8AC3E}">
        <p14:creationId xmlns:p14="http://schemas.microsoft.com/office/powerpoint/2010/main" val="274709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664152194"/>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CM5: Purpose </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01458528"/>
              </p:ext>
            </p:extLst>
          </p:nvPr>
        </p:nvGraphicFramePr>
        <p:xfrm>
          <a:off x="172278" y="562246"/>
          <a:ext cx="3484304" cy="104597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171947">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710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Every media product is created for reason and this is known as purpose.</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242147138"/>
              </p:ext>
            </p:extLst>
          </p:nvPr>
        </p:nvGraphicFramePr>
        <p:xfrm>
          <a:off x="7747976" y="988309"/>
          <a:ext cx="4045117" cy="3115681"/>
        </p:xfrm>
        <a:graphic>
          <a:graphicData uri="http://schemas.openxmlformats.org/drawingml/2006/table">
            <a:tbl>
              <a:tblPr firstRow="1" bandRow="1">
                <a:tableStyleId>{5C22544A-7EE6-4342-B048-85BDC9FD1C3A}</a:tableStyleId>
              </a:tblPr>
              <a:tblGrid>
                <a:gridCol w="4045117">
                  <a:extLst>
                    <a:ext uri="{9D8B030D-6E8A-4147-A177-3AD203B41FA5}">
                      <a16:colId xmlns:a16="http://schemas.microsoft.com/office/drawing/2014/main" val="527946528"/>
                    </a:ext>
                  </a:extLst>
                </a:gridCol>
              </a:tblGrid>
              <a:tr h="315300">
                <a:tc>
                  <a:txBody>
                    <a:bodyPr/>
                    <a:lstStyle/>
                    <a:p>
                      <a:r>
                        <a:rPr lang="en-GB" sz="1600" b="0" dirty="0">
                          <a:latin typeface="Segoe UI" panose="020B0502040204020203" pitchFamily="34" charset="0"/>
                          <a:cs typeface="Segoe UI" panose="020B0502040204020203" pitchFamily="34" charset="0"/>
                        </a:rPr>
                        <a:t>Advertise/Promote</a:t>
                      </a:r>
                    </a:p>
                  </a:txBody>
                  <a:tcPr>
                    <a:solidFill>
                      <a:srgbClr val="0070C0"/>
                    </a:solidFill>
                  </a:tcPr>
                </a:tc>
                <a:extLst>
                  <a:ext uri="{0D108BD9-81ED-4DB2-BD59-A6C34878D82A}">
                    <a16:rowId xmlns:a16="http://schemas.microsoft.com/office/drawing/2014/main" val="1355131997"/>
                  </a:ext>
                </a:extLst>
              </a:tr>
              <a:tr h="278040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900039802"/>
              </p:ext>
            </p:extLst>
          </p:nvPr>
        </p:nvGraphicFramePr>
        <p:xfrm>
          <a:off x="3768793" y="989504"/>
          <a:ext cx="3893353" cy="309570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93590">
                <a:tc>
                  <a:txBody>
                    <a:bodyPr/>
                    <a:lstStyle/>
                    <a:p>
                      <a:r>
                        <a:rPr lang="en-GB" sz="1600" b="0" dirty="0">
                          <a:latin typeface="Segoe UI" panose="020B0502040204020203" pitchFamily="34" charset="0"/>
                          <a:cs typeface="Segoe UI" panose="020B0502040204020203" pitchFamily="34" charset="0"/>
                        </a:rPr>
                        <a:t>Entertain</a:t>
                      </a:r>
                    </a:p>
                  </a:txBody>
                  <a:tcPr>
                    <a:solidFill>
                      <a:srgbClr val="7030A0"/>
                    </a:solidFill>
                  </a:tcPr>
                </a:tc>
                <a:extLst>
                  <a:ext uri="{0D108BD9-81ED-4DB2-BD59-A6C34878D82A}">
                    <a16:rowId xmlns:a16="http://schemas.microsoft.com/office/drawing/2014/main" val="1355131997"/>
                  </a:ext>
                </a:extLst>
              </a:tr>
              <a:tr h="276042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7787099" y="1434149"/>
            <a:ext cx="3854230"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to persuade the consumer into committing to a product or service.</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54482" y="1444889"/>
            <a:ext cx="3682711"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to provide a narrative/plot/storyline that entices the user to consume the content.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2627829838"/>
              </p:ext>
            </p:extLst>
          </p:nvPr>
        </p:nvGraphicFramePr>
        <p:xfrm>
          <a:off x="168594" y="1663655"/>
          <a:ext cx="3475246" cy="2621280"/>
        </p:xfrm>
        <a:graphic>
          <a:graphicData uri="http://schemas.openxmlformats.org/drawingml/2006/table">
            <a:tbl>
              <a:tblPr firstRow="1" bandRow="1">
                <a:tableStyleId>{00A15C55-8517-42AA-B614-E9B94910E393}</a:tableStyleId>
              </a:tblPr>
              <a:tblGrid>
                <a:gridCol w="3475246">
                  <a:extLst>
                    <a:ext uri="{9D8B030D-6E8A-4147-A177-3AD203B41FA5}">
                      <a16:colId xmlns:a16="http://schemas.microsoft.com/office/drawing/2014/main" val="527946528"/>
                    </a:ext>
                  </a:extLst>
                </a:gridCol>
              </a:tblGrid>
              <a:tr h="312560">
                <a:tc>
                  <a:txBody>
                    <a:bodyPr/>
                    <a:lstStyle/>
                    <a:p>
                      <a:r>
                        <a:rPr lang="en-GB" sz="1600" b="0" dirty="0">
                          <a:latin typeface="Segoe UI" panose="020B0502040204020203" pitchFamily="34" charset="0"/>
                          <a:cs typeface="Segoe UI" panose="020B0502040204020203" pitchFamily="34" charset="0"/>
                        </a:rPr>
                        <a:t>Inform</a:t>
                      </a:r>
                    </a:p>
                  </a:txBody>
                  <a:tcPr/>
                </a:tc>
                <a:extLst>
                  <a:ext uri="{0D108BD9-81ED-4DB2-BD59-A6C34878D82A}">
                    <a16:rowId xmlns:a16="http://schemas.microsoft.com/office/drawing/2014/main" val="1355131997"/>
                  </a:ext>
                </a:extLst>
              </a:tr>
              <a:tr h="2176240">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244685" y="2038514"/>
            <a:ext cx="3339489"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To display information normally in a formal language because it’s important.</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519422121"/>
              </p:ext>
            </p:extLst>
          </p:nvPr>
        </p:nvGraphicFramePr>
        <p:xfrm>
          <a:off x="3794329" y="4152455"/>
          <a:ext cx="3859025" cy="2623190"/>
        </p:xfrm>
        <a:graphic>
          <a:graphicData uri="http://schemas.openxmlformats.org/drawingml/2006/table">
            <a:tbl>
              <a:tblPr firstRow="1" bandRow="1">
                <a:tableStyleId>{5C22544A-7EE6-4342-B048-85BDC9FD1C3A}</a:tableStyleId>
              </a:tblPr>
              <a:tblGrid>
                <a:gridCol w="3859025">
                  <a:extLst>
                    <a:ext uri="{9D8B030D-6E8A-4147-A177-3AD203B41FA5}">
                      <a16:colId xmlns:a16="http://schemas.microsoft.com/office/drawing/2014/main" val="527946528"/>
                    </a:ext>
                  </a:extLst>
                </a:gridCol>
              </a:tblGrid>
              <a:tr h="340822">
                <a:tc>
                  <a:txBody>
                    <a:bodyPr/>
                    <a:lstStyle/>
                    <a:p>
                      <a:r>
                        <a:rPr lang="en-GB" sz="1600" b="0" dirty="0">
                          <a:latin typeface="Segoe UI" panose="020B0502040204020203" pitchFamily="34" charset="0"/>
                          <a:cs typeface="Segoe UI" panose="020B0502040204020203" pitchFamily="34" charset="0"/>
                        </a:rPr>
                        <a:t>Educate</a:t>
                      </a:r>
                    </a:p>
                  </a:txBody>
                  <a:tcPr>
                    <a:solidFill>
                      <a:srgbClr val="00B050"/>
                    </a:solidFill>
                  </a:tcPr>
                </a:tc>
                <a:extLst>
                  <a:ext uri="{0D108BD9-81ED-4DB2-BD59-A6C34878D82A}">
                    <a16:rowId xmlns:a16="http://schemas.microsoft.com/office/drawing/2014/main" val="1355131997"/>
                  </a:ext>
                </a:extLst>
              </a:tr>
              <a:tr h="228236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87201" y="4582746"/>
            <a:ext cx="3641898"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to provide consumers with information that enables them to learn/gather new information</a:t>
            </a:r>
          </a:p>
        </p:txBody>
      </p:sp>
      <p:sp>
        <p:nvSpPr>
          <p:cNvPr id="17" name="TextBox 16">
            <a:extLst>
              <a:ext uri="{FF2B5EF4-FFF2-40B4-BE49-F238E27FC236}">
                <a16:creationId xmlns:a16="http://schemas.microsoft.com/office/drawing/2014/main" id="{0AC332D9-7C17-42CF-AEDA-534B422D68A3}"/>
              </a:ext>
            </a:extLst>
          </p:cNvPr>
          <p:cNvSpPr txBox="1"/>
          <p:nvPr/>
        </p:nvSpPr>
        <p:spPr>
          <a:xfrm>
            <a:off x="7807763" y="2286172"/>
            <a:ext cx="3833566"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Posters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Billboards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TV advertisements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Radio advertisements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Banners on webpages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Social media posts</a:t>
            </a:r>
          </a:p>
        </p:txBody>
      </p:sp>
      <p:sp>
        <p:nvSpPr>
          <p:cNvPr id="18" name="TextBox 17">
            <a:extLst>
              <a:ext uri="{FF2B5EF4-FFF2-40B4-BE49-F238E27FC236}">
                <a16:creationId xmlns:a16="http://schemas.microsoft.com/office/drawing/2014/main" id="{70DF2E34-D3D1-43C0-A8C6-D4DF90F2558B}"/>
              </a:ext>
            </a:extLst>
          </p:cNvPr>
          <p:cNvSpPr txBox="1"/>
          <p:nvPr/>
        </p:nvSpPr>
        <p:spPr>
          <a:xfrm>
            <a:off x="3874114" y="2493723"/>
            <a:ext cx="3682711"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Films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TV shows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Books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Apps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Video games</a:t>
            </a:r>
          </a:p>
        </p:txBody>
      </p:sp>
      <p:sp>
        <p:nvSpPr>
          <p:cNvPr id="20" name="TextBox 19">
            <a:extLst>
              <a:ext uri="{FF2B5EF4-FFF2-40B4-BE49-F238E27FC236}">
                <a16:creationId xmlns:a16="http://schemas.microsoft.com/office/drawing/2014/main" id="{93BFE90D-C01A-41C0-88A7-BFCED2FB8EC7}"/>
              </a:ext>
            </a:extLst>
          </p:cNvPr>
          <p:cNvSpPr txBox="1"/>
          <p:nvPr/>
        </p:nvSpPr>
        <p:spPr>
          <a:xfrm>
            <a:off x="240759" y="3101780"/>
            <a:ext cx="3324654"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Maps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Books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Leaflets</a:t>
            </a:r>
          </a:p>
        </p:txBody>
      </p:sp>
      <p:graphicFrame>
        <p:nvGraphicFramePr>
          <p:cNvPr id="25" name="Table 24">
            <a:extLst>
              <a:ext uri="{FF2B5EF4-FFF2-40B4-BE49-F238E27FC236}">
                <a16:creationId xmlns:a16="http://schemas.microsoft.com/office/drawing/2014/main" id="{8168C900-5E55-49EA-9925-473DF7D35B8D}"/>
              </a:ext>
            </a:extLst>
          </p:cNvPr>
          <p:cNvGraphicFramePr>
            <a:graphicFrameLocks noGrp="1"/>
          </p:cNvGraphicFramePr>
          <p:nvPr>
            <p:extLst>
              <p:ext uri="{D42A27DB-BD31-4B8C-83A1-F6EECF244321}">
                <p14:modId xmlns:p14="http://schemas.microsoft.com/office/powerpoint/2010/main" val="1959048018"/>
              </p:ext>
            </p:extLst>
          </p:nvPr>
        </p:nvGraphicFramePr>
        <p:xfrm>
          <a:off x="168595" y="4326008"/>
          <a:ext cx="3491242" cy="2379350"/>
        </p:xfrm>
        <a:graphic>
          <a:graphicData uri="http://schemas.openxmlformats.org/drawingml/2006/table">
            <a:tbl>
              <a:tblPr firstRow="1" bandRow="1">
                <a:tableStyleId>{5C22544A-7EE6-4342-B048-85BDC9FD1C3A}</a:tableStyleId>
              </a:tblPr>
              <a:tblGrid>
                <a:gridCol w="3491242">
                  <a:extLst>
                    <a:ext uri="{9D8B030D-6E8A-4147-A177-3AD203B41FA5}">
                      <a16:colId xmlns:a16="http://schemas.microsoft.com/office/drawing/2014/main" val="527946528"/>
                    </a:ext>
                  </a:extLst>
                </a:gridCol>
              </a:tblGrid>
              <a:tr h="337190">
                <a:tc>
                  <a:txBody>
                    <a:bodyPr/>
                    <a:lstStyle/>
                    <a:p>
                      <a:r>
                        <a:rPr lang="en-GB" sz="1600" b="0" dirty="0">
                          <a:latin typeface="Segoe UI" panose="020B0502040204020203" pitchFamily="34" charset="0"/>
                          <a:cs typeface="Segoe UI" panose="020B0502040204020203" pitchFamily="34" charset="0"/>
                        </a:rPr>
                        <a:t>Influence</a:t>
                      </a:r>
                    </a:p>
                  </a:txBody>
                  <a:tcPr>
                    <a:solidFill>
                      <a:srgbClr val="002060"/>
                    </a:solidFill>
                  </a:tcPr>
                </a:tc>
                <a:extLst>
                  <a:ext uri="{0D108BD9-81ED-4DB2-BD59-A6C34878D82A}">
                    <a16:rowId xmlns:a16="http://schemas.microsoft.com/office/drawing/2014/main" val="1355131997"/>
                  </a:ext>
                </a:extLst>
              </a:tr>
              <a:tr h="1934315">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6" name="TextBox 25">
            <a:extLst>
              <a:ext uri="{FF2B5EF4-FFF2-40B4-BE49-F238E27FC236}">
                <a16:creationId xmlns:a16="http://schemas.microsoft.com/office/drawing/2014/main" id="{61786131-E1D5-4F4E-BB10-D78CAEA9F794}"/>
              </a:ext>
            </a:extLst>
          </p:cNvPr>
          <p:cNvSpPr txBox="1"/>
          <p:nvPr/>
        </p:nvSpPr>
        <p:spPr>
          <a:xfrm>
            <a:off x="224121" y="4719795"/>
            <a:ext cx="3341292"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To persuade consumers to change their behaviour.</a:t>
            </a:r>
          </a:p>
        </p:txBody>
      </p:sp>
      <p:sp>
        <p:nvSpPr>
          <p:cNvPr id="22" name="TextBox 21">
            <a:extLst>
              <a:ext uri="{FF2B5EF4-FFF2-40B4-BE49-F238E27FC236}">
                <a16:creationId xmlns:a16="http://schemas.microsoft.com/office/drawing/2014/main" id="{3A350B40-02B4-4C97-B3AD-E11050209D84}"/>
              </a:ext>
            </a:extLst>
          </p:cNvPr>
          <p:cNvSpPr txBox="1"/>
          <p:nvPr/>
        </p:nvSpPr>
        <p:spPr>
          <a:xfrm>
            <a:off x="3887201" y="5674729"/>
            <a:ext cx="3649992"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Text books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YouTube videos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Online learning platforms</a:t>
            </a:r>
          </a:p>
        </p:txBody>
      </p:sp>
      <p:sp>
        <p:nvSpPr>
          <p:cNvPr id="27" name="TextBox 26">
            <a:extLst>
              <a:ext uri="{FF2B5EF4-FFF2-40B4-BE49-F238E27FC236}">
                <a16:creationId xmlns:a16="http://schemas.microsoft.com/office/drawing/2014/main" id="{5697C189-F7E3-413B-919C-2AAA1A586754}"/>
              </a:ext>
            </a:extLst>
          </p:cNvPr>
          <p:cNvSpPr txBox="1"/>
          <p:nvPr/>
        </p:nvSpPr>
        <p:spPr>
          <a:xfrm>
            <a:off x="240759" y="5549913"/>
            <a:ext cx="3324654"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Health advertisements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Educational advertisements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Political advertisements</a:t>
            </a:r>
          </a:p>
        </p:txBody>
      </p:sp>
      <p:graphicFrame>
        <p:nvGraphicFramePr>
          <p:cNvPr id="30" name="Table 29">
            <a:extLst>
              <a:ext uri="{FF2B5EF4-FFF2-40B4-BE49-F238E27FC236}">
                <a16:creationId xmlns:a16="http://schemas.microsoft.com/office/drawing/2014/main" id="{CB4053BB-70D1-4A0F-85B8-B965C491B4F9}"/>
              </a:ext>
            </a:extLst>
          </p:cNvPr>
          <p:cNvGraphicFramePr>
            <a:graphicFrameLocks noGrp="1"/>
          </p:cNvGraphicFramePr>
          <p:nvPr>
            <p:extLst>
              <p:ext uri="{D42A27DB-BD31-4B8C-83A1-F6EECF244321}">
                <p14:modId xmlns:p14="http://schemas.microsoft.com/office/powerpoint/2010/main" val="1173822401"/>
              </p:ext>
            </p:extLst>
          </p:nvPr>
        </p:nvGraphicFramePr>
        <p:xfrm>
          <a:off x="7766023" y="4139922"/>
          <a:ext cx="4009021" cy="2377440"/>
        </p:xfrm>
        <a:graphic>
          <a:graphicData uri="http://schemas.openxmlformats.org/drawingml/2006/table">
            <a:tbl>
              <a:tblPr firstRow="1" bandRow="1">
                <a:tableStyleId>{5C22544A-7EE6-4342-B048-85BDC9FD1C3A}</a:tableStyleId>
              </a:tblPr>
              <a:tblGrid>
                <a:gridCol w="4009021">
                  <a:extLst>
                    <a:ext uri="{9D8B030D-6E8A-4147-A177-3AD203B41FA5}">
                      <a16:colId xmlns:a16="http://schemas.microsoft.com/office/drawing/2014/main" val="1827917660"/>
                    </a:ext>
                  </a:extLst>
                </a:gridCol>
              </a:tblGrid>
              <a:tr h="0">
                <a:tc>
                  <a:txBody>
                    <a:bodyPr/>
                    <a:lstStyle/>
                    <a:p>
                      <a:r>
                        <a:rPr lang="en-GB" sz="1600" b="0" dirty="0">
                          <a:latin typeface="Segoe UI" panose="020B0502040204020203" pitchFamily="34" charset="0"/>
                          <a:cs typeface="Segoe UI" panose="020B0502040204020203" pitchFamily="34" charset="0"/>
                        </a:rPr>
                        <a:t>Job roles:</a:t>
                      </a:r>
                    </a:p>
                  </a:txBody>
                  <a:tcPr>
                    <a:solidFill>
                      <a:srgbClr val="00B050"/>
                    </a:solidFill>
                  </a:tcPr>
                </a:tc>
                <a:extLst>
                  <a:ext uri="{0D108BD9-81ED-4DB2-BD59-A6C34878D82A}">
                    <a16:rowId xmlns:a16="http://schemas.microsoft.com/office/drawing/2014/main" val="2204693053"/>
                  </a:ext>
                </a:extLst>
              </a:tr>
              <a:tr h="370840">
                <a:tc>
                  <a:txBody>
                    <a:bodyPr/>
                    <a:lstStyle/>
                    <a:p>
                      <a:pPr algn="ctr"/>
                      <a:r>
                        <a:rPr lang="en-GB" sz="1600" dirty="0">
                          <a:latin typeface="Segoe UI" panose="020B0502040204020203" pitchFamily="34" charset="0"/>
                          <a:cs typeface="Segoe UI" panose="020B0502040204020203" pitchFamily="34" charset="0"/>
                        </a:rPr>
                        <a:t>Content creator</a:t>
                      </a:r>
                    </a:p>
                    <a:p>
                      <a:pPr algn="ctr"/>
                      <a:r>
                        <a:rPr lang="en-GB" sz="1600" dirty="0">
                          <a:latin typeface="Segoe UI" panose="020B0502040204020203" pitchFamily="34" charset="0"/>
                          <a:cs typeface="Segoe UI" panose="020B0502040204020203" pitchFamily="34" charset="0"/>
                        </a:rPr>
                        <a:t>Copywriter</a:t>
                      </a:r>
                    </a:p>
                    <a:p>
                      <a:pPr algn="ctr"/>
                      <a:r>
                        <a:rPr lang="en-GB" sz="1600" dirty="0">
                          <a:latin typeface="Segoe UI" panose="020B0502040204020203" pitchFamily="34" charset="0"/>
                          <a:cs typeface="Segoe UI" panose="020B0502040204020203" pitchFamily="34" charset="0"/>
                        </a:rPr>
                        <a:t>Campaign manager</a:t>
                      </a:r>
                    </a:p>
                    <a:p>
                      <a:pPr algn="ctr"/>
                      <a:r>
                        <a:rPr lang="en-GB" sz="1600" dirty="0">
                          <a:latin typeface="Segoe UI" panose="020B0502040204020203" pitchFamily="34" charset="0"/>
                          <a:cs typeface="Segoe UI" panose="020B0502040204020203" pitchFamily="34" charset="0"/>
                        </a:rPr>
                        <a:t>Photographer</a:t>
                      </a:r>
                    </a:p>
                    <a:p>
                      <a:pPr algn="ctr"/>
                      <a:r>
                        <a:rPr lang="en-GB" sz="1600" dirty="0">
                          <a:latin typeface="Segoe UI" panose="020B0502040204020203" pitchFamily="34" charset="0"/>
                          <a:cs typeface="Segoe UI" panose="020B0502040204020203" pitchFamily="34" charset="0"/>
                        </a:rPr>
                        <a:t>Web developer</a:t>
                      </a:r>
                    </a:p>
                    <a:p>
                      <a:pPr algn="ctr"/>
                      <a:r>
                        <a:rPr lang="en-GB" sz="1600" dirty="0">
                          <a:latin typeface="Segoe UI" panose="020B0502040204020203" pitchFamily="34" charset="0"/>
                          <a:cs typeface="Segoe UI" panose="020B0502040204020203" pitchFamily="34" charset="0"/>
                        </a:rPr>
                        <a:t>Web designer</a:t>
                      </a:r>
                    </a:p>
                    <a:p>
                      <a:pPr algn="ctr"/>
                      <a:r>
                        <a:rPr lang="en-GB" sz="1600" dirty="0">
                          <a:latin typeface="Segoe UI" panose="020B0502040204020203" pitchFamily="34" charset="0"/>
                          <a:cs typeface="Segoe UI" panose="020B0502040204020203" pitchFamily="34" charset="0"/>
                        </a:rPr>
                        <a:t>Animator</a:t>
                      </a:r>
                    </a:p>
                    <a:p>
                      <a:pPr algn="ctr"/>
                      <a:r>
                        <a:rPr lang="en-GB" sz="1600" dirty="0">
                          <a:latin typeface="Segoe UI" panose="020B0502040204020203" pitchFamily="34" charset="0"/>
                          <a:cs typeface="Segoe UI" panose="020B0502040204020203" pitchFamily="34" charset="0"/>
                        </a:rPr>
                        <a:t>Games developer</a:t>
                      </a:r>
                    </a:p>
                  </a:txBody>
                  <a:tcPr>
                    <a:solidFill>
                      <a:schemeClr val="bg1"/>
                    </a:solidFill>
                  </a:tcPr>
                </a:tc>
                <a:extLst>
                  <a:ext uri="{0D108BD9-81ED-4DB2-BD59-A6C34878D82A}">
                    <a16:rowId xmlns:a16="http://schemas.microsoft.com/office/drawing/2014/main" val="435574680"/>
                  </a:ext>
                </a:extLst>
              </a:tr>
            </a:tbl>
          </a:graphicData>
        </a:graphic>
      </p:graphicFrame>
      <p:pic>
        <p:nvPicPr>
          <p:cNvPr id="31" name="Picture 12" descr="Key Icons - Download Free Vector Icons | Noun Project">
            <a:extLst>
              <a:ext uri="{FF2B5EF4-FFF2-40B4-BE49-F238E27FC236}">
                <a16:creationId xmlns:a16="http://schemas.microsoft.com/office/drawing/2014/main" id="{6142774E-BF7B-4DB8-A75B-DBC4DB617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11183966" y="3887136"/>
            <a:ext cx="647202" cy="647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a:extLst>
              <a:ext uri="{FF2B5EF4-FFF2-40B4-BE49-F238E27FC236}">
                <a16:creationId xmlns:a16="http://schemas.microsoft.com/office/drawing/2014/main" id="{1E19C9AA-8D82-4505-A795-27664E456EE0}"/>
              </a:ext>
            </a:extLst>
          </p:cNvPr>
          <p:cNvGraphicFramePr>
            <a:graphicFrameLocks noGrp="1"/>
          </p:cNvGraphicFramePr>
          <p:nvPr>
            <p:extLst>
              <p:ext uri="{D42A27DB-BD31-4B8C-83A1-F6EECF244321}">
                <p14:modId xmlns:p14="http://schemas.microsoft.com/office/powerpoint/2010/main" val="3998525796"/>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4982C6A6-373C-45B7-BCC5-BED35ACFF6BB}"/>
              </a:ext>
            </a:extLst>
          </p:cNvPr>
          <p:cNvSpPr>
            <a:spLocks noGrp="1"/>
          </p:cNvSpPr>
          <p:nvPr>
            <p:ph type="sldNum" sz="quarter" idx="12"/>
          </p:nvPr>
        </p:nvSpPr>
        <p:spPr/>
        <p:txBody>
          <a:bodyPr/>
          <a:lstStyle/>
          <a:p>
            <a:fld id="{B0F76C14-53B6-489F-9645-D8FC814A1C7B}" type="slidenum">
              <a:rPr lang="en-GB" smtClean="0"/>
              <a:t>8</a:t>
            </a:fld>
            <a:endParaRPr lang="en-GB"/>
          </a:p>
        </p:txBody>
      </p:sp>
    </p:spTree>
    <p:extLst>
      <p:ext uri="{BB962C8B-B14F-4D97-AF65-F5344CB8AC3E}">
        <p14:creationId xmlns:p14="http://schemas.microsoft.com/office/powerpoint/2010/main" val="404165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202812253"/>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CM5: Purpose</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041608649"/>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style, content and layout has to be adapted meet a particular type of purpose such as: colour, conventions of genre, formal/informal language, tone of language, positioning of elements, audio representation and visual representation.</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80545271"/>
              </p:ext>
            </p:extLst>
          </p:nvPr>
        </p:nvGraphicFramePr>
        <p:xfrm>
          <a:off x="3855058" y="970511"/>
          <a:ext cx="3893353" cy="1976344"/>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17739">
                <a:tc>
                  <a:txBody>
                    <a:bodyPr/>
                    <a:lstStyle/>
                    <a:p>
                      <a:r>
                        <a:rPr lang="en-GB" sz="1600" b="0" dirty="0">
                          <a:latin typeface="Segoe UI" panose="020B0502040204020203" pitchFamily="34" charset="0"/>
                          <a:cs typeface="Segoe UI" panose="020B0502040204020203" pitchFamily="34" charset="0"/>
                        </a:rPr>
                        <a:t>Conventions of genre</a:t>
                      </a:r>
                    </a:p>
                  </a:txBody>
                  <a:tcPr>
                    <a:solidFill>
                      <a:srgbClr val="0070C0"/>
                    </a:solidFill>
                  </a:tcPr>
                </a:tc>
                <a:extLst>
                  <a:ext uri="{0D108BD9-81ED-4DB2-BD59-A6C34878D82A}">
                    <a16:rowId xmlns:a16="http://schemas.microsoft.com/office/drawing/2014/main" val="1355131997"/>
                  </a:ext>
                </a:extLst>
              </a:tr>
              <a:tr h="16410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89354470"/>
              </p:ext>
            </p:extLst>
          </p:nvPr>
        </p:nvGraphicFramePr>
        <p:xfrm>
          <a:off x="7853851" y="981260"/>
          <a:ext cx="3893353" cy="1958802"/>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7931">
                <a:tc>
                  <a:txBody>
                    <a:bodyPr/>
                    <a:lstStyle/>
                    <a:p>
                      <a:r>
                        <a:rPr lang="en-GB" sz="1600" b="0" dirty="0">
                          <a:latin typeface="Segoe UI" panose="020B0502040204020203" pitchFamily="34" charset="0"/>
                          <a:cs typeface="Segoe UI" panose="020B0502040204020203" pitchFamily="34" charset="0"/>
                        </a:rPr>
                        <a:t>Visual representation</a:t>
                      </a:r>
                    </a:p>
                  </a:txBody>
                  <a:tcPr>
                    <a:solidFill>
                      <a:srgbClr val="7030A0"/>
                    </a:solidFill>
                  </a:tcPr>
                </a:tc>
                <a:extLst>
                  <a:ext uri="{0D108BD9-81ED-4DB2-BD59-A6C34878D82A}">
                    <a16:rowId xmlns:a16="http://schemas.microsoft.com/office/drawing/2014/main" val="1355131997"/>
                  </a:ext>
                </a:extLst>
              </a:tr>
              <a:tr h="16235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498"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Conventions are a commonly accepted way of doing things. Advertisements will share a common set of characteristics.</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59053"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content used in the media product that helps the consumer to make a connection with that and the product that is being advertised.</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721952524"/>
              </p:ext>
            </p:extLst>
          </p:nvPr>
        </p:nvGraphicFramePr>
        <p:xfrm>
          <a:off x="7853850" y="2977699"/>
          <a:ext cx="3893115" cy="1610281"/>
        </p:xfrm>
        <a:graphic>
          <a:graphicData uri="http://schemas.openxmlformats.org/drawingml/2006/table">
            <a:tbl>
              <a:tblPr firstRow="1" bandRow="1">
                <a:tableStyleId>{00A15C55-8517-42AA-B614-E9B94910E393}</a:tableStyleId>
              </a:tblPr>
              <a:tblGrid>
                <a:gridCol w="3893115">
                  <a:extLst>
                    <a:ext uri="{9D8B030D-6E8A-4147-A177-3AD203B41FA5}">
                      <a16:colId xmlns:a16="http://schemas.microsoft.com/office/drawing/2014/main" val="527946528"/>
                    </a:ext>
                  </a:extLst>
                </a:gridCol>
              </a:tblGrid>
              <a:tr h="295588">
                <a:tc>
                  <a:txBody>
                    <a:bodyPr/>
                    <a:lstStyle/>
                    <a:p>
                      <a:r>
                        <a:rPr lang="en-GB" sz="1600" b="0" dirty="0">
                          <a:latin typeface="Segoe UI" panose="020B0502040204020203" pitchFamily="34" charset="0"/>
                          <a:cs typeface="Segoe UI" panose="020B0502040204020203" pitchFamily="34" charset="0"/>
                        </a:rPr>
                        <a:t>Positioning of elements</a:t>
                      </a:r>
                    </a:p>
                  </a:txBody>
                  <a:tcPr/>
                </a:tc>
                <a:extLst>
                  <a:ext uri="{0D108BD9-81ED-4DB2-BD59-A6C34878D82A}">
                    <a16:rowId xmlns:a16="http://schemas.microsoft.com/office/drawing/2014/main" val="1355131997"/>
                  </a:ext>
                </a:extLst>
              </a:tr>
              <a:tr h="1275001">
                <a:tc>
                  <a:txBody>
                    <a:bodyPr/>
                    <a:lstStyle/>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968218" y="3429000"/>
            <a:ext cx="3673546"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Content will be placed at certain parts of product because that is where consumers may naturally be drawn to.</a:t>
            </a:r>
          </a:p>
        </p:txBody>
      </p:sp>
      <p:graphicFrame>
        <p:nvGraphicFramePr>
          <p:cNvPr id="28" name="Table 27">
            <a:extLst>
              <a:ext uri="{FF2B5EF4-FFF2-40B4-BE49-F238E27FC236}">
                <a16:creationId xmlns:a16="http://schemas.microsoft.com/office/drawing/2014/main" id="{B0EFB95A-14A2-4987-B747-4F4F44A90D4F}"/>
              </a:ext>
            </a:extLst>
          </p:cNvPr>
          <p:cNvGraphicFramePr>
            <a:graphicFrameLocks noGrp="1"/>
          </p:cNvGraphicFramePr>
          <p:nvPr>
            <p:extLst>
              <p:ext uri="{D42A27DB-BD31-4B8C-83A1-F6EECF244321}">
                <p14:modId xmlns:p14="http://schemas.microsoft.com/office/powerpoint/2010/main" val="3865281717"/>
              </p:ext>
            </p:extLst>
          </p:nvPr>
        </p:nvGraphicFramePr>
        <p:xfrm>
          <a:off x="3855057" y="2977699"/>
          <a:ext cx="3893353" cy="164592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Tone of language</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A4F32484-4377-443D-A0D9-DFFBF4957133}"/>
              </a:ext>
            </a:extLst>
          </p:cNvPr>
          <p:cNvSpPr txBox="1"/>
          <p:nvPr/>
        </p:nvSpPr>
        <p:spPr>
          <a:xfrm>
            <a:off x="3960498" y="3396916"/>
            <a:ext cx="3682710"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tone can help to identify how serious the message may be. This depends on the type of media product.</a:t>
            </a:r>
          </a:p>
        </p:txBody>
      </p:sp>
      <p:graphicFrame>
        <p:nvGraphicFramePr>
          <p:cNvPr id="30" name="Table 29">
            <a:extLst>
              <a:ext uri="{FF2B5EF4-FFF2-40B4-BE49-F238E27FC236}">
                <a16:creationId xmlns:a16="http://schemas.microsoft.com/office/drawing/2014/main" id="{B9421BA5-7522-4F4E-841A-B9758DCFE78A}"/>
              </a:ext>
            </a:extLst>
          </p:cNvPr>
          <p:cNvGraphicFramePr>
            <a:graphicFrameLocks noGrp="1"/>
          </p:cNvGraphicFramePr>
          <p:nvPr>
            <p:extLst>
              <p:ext uri="{D42A27DB-BD31-4B8C-83A1-F6EECF244321}">
                <p14:modId xmlns:p14="http://schemas.microsoft.com/office/powerpoint/2010/main" val="3836234369"/>
              </p:ext>
            </p:extLst>
          </p:nvPr>
        </p:nvGraphicFramePr>
        <p:xfrm>
          <a:off x="7853850" y="4693125"/>
          <a:ext cx="3893353" cy="2055233"/>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48663">
                <a:tc>
                  <a:txBody>
                    <a:bodyPr/>
                    <a:lstStyle/>
                    <a:p>
                      <a:r>
                        <a:rPr lang="en-GB" sz="1600" b="0" dirty="0">
                          <a:latin typeface="Segoe UI" panose="020B0502040204020203" pitchFamily="34" charset="0"/>
                          <a:cs typeface="Segoe UI" panose="020B0502040204020203" pitchFamily="34" charset="0"/>
                        </a:rPr>
                        <a:t>Formal/Informal language</a:t>
                      </a:r>
                    </a:p>
                  </a:txBody>
                  <a:tcPr>
                    <a:solidFill>
                      <a:srgbClr val="00B0F0"/>
                    </a:solidFill>
                  </a:tcPr>
                </a:tc>
                <a:extLst>
                  <a:ext uri="{0D108BD9-81ED-4DB2-BD59-A6C34878D82A}">
                    <a16:rowId xmlns:a16="http://schemas.microsoft.com/office/drawing/2014/main" val="1355131997"/>
                  </a:ext>
                </a:extLst>
              </a:tr>
              <a:tr h="1706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1" name="TextBox 30">
            <a:extLst>
              <a:ext uri="{FF2B5EF4-FFF2-40B4-BE49-F238E27FC236}">
                <a16:creationId xmlns:a16="http://schemas.microsoft.com/office/drawing/2014/main" id="{216AFD6B-B121-434B-A8F8-0E681D9D5B26}"/>
              </a:ext>
            </a:extLst>
          </p:cNvPr>
          <p:cNvSpPr txBox="1"/>
          <p:nvPr/>
        </p:nvSpPr>
        <p:spPr>
          <a:xfrm>
            <a:off x="7948618" y="510044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70C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purpose of the product can affect the nature of the language used. For example, informal language is used for adverts where formal language may be used for educational purposes.</a:t>
            </a:r>
          </a:p>
        </p:txBody>
      </p:sp>
      <p:graphicFrame>
        <p:nvGraphicFramePr>
          <p:cNvPr id="32" name="Table 31">
            <a:extLst>
              <a:ext uri="{FF2B5EF4-FFF2-40B4-BE49-F238E27FC236}">
                <a16:creationId xmlns:a16="http://schemas.microsoft.com/office/drawing/2014/main" id="{9E0CBE21-D539-4E3A-B08A-2297AB65F91C}"/>
              </a:ext>
            </a:extLst>
          </p:cNvPr>
          <p:cNvGraphicFramePr>
            <a:graphicFrameLocks noGrp="1"/>
          </p:cNvGraphicFramePr>
          <p:nvPr>
            <p:extLst>
              <p:ext uri="{D42A27DB-BD31-4B8C-83A1-F6EECF244321}">
                <p14:modId xmlns:p14="http://schemas.microsoft.com/office/powerpoint/2010/main" val="1849171037"/>
              </p:ext>
            </p:extLst>
          </p:nvPr>
        </p:nvGraphicFramePr>
        <p:xfrm>
          <a:off x="3863605" y="4705412"/>
          <a:ext cx="3893353" cy="2042945"/>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2458">
                <a:tc>
                  <a:txBody>
                    <a:bodyPr/>
                    <a:lstStyle/>
                    <a:p>
                      <a:r>
                        <a:rPr lang="en-GB" sz="1600" b="0" dirty="0">
                          <a:latin typeface="Segoe UI" panose="020B0502040204020203" pitchFamily="34" charset="0"/>
                          <a:cs typeface="Segoe UI" panose="020B0502040204020203" pitchFamily="34" charset="0"/>
                        </a:rPr>
                        <a:t>Audio representation</a:t>
                      </a:r>
                    </a:p>
                  </a:txBody>
                  <a:tcPr>
                    <a:solidFill>
                      <a:srgbClr val="002060"/>
                    </a:solidFill>
                  </a:tcPr>
                </a:tc>
                <a:extLst>
                  <a:ext uri="{0D108BD9-81ED-4DB2-BD59-A6C34878D82A}">
                    <a16:rowId xmlns:a16="http://schemas.microsoft.com/office/drawing/2014/main" val="1355131997"/>
                  </a:ext>
                </a:extLst>
              </a:tr>
              <a:tr h="168048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3D85DC62-C250-4ADA-911F-F8410B9DB159}"/>
              </a:ext>
            </a:extLst>
          </p:cNvPr>
          <p:cNvSpPr txBox="1"/>
          <p:nvPr/>
        </p:nvSpPr>
        <p:spPr>
          <a:xfrm>
            <a:off x="3964960" y="5122331"/>
            <a:ext cx="3673546"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media product that can be represented in the form sound such as the use of music, dialogue and sound effects.</a:t>
            </a:r>
          </a:p>
        </p:txBody>
      </p:sp>
      <p:graphicFrame>
        <p:nvGraphicFramePr>
          <p:cNvPr id="36" name="Table 35">
            <a:extLst>
              <a:ext uri="{FF2B5EF4-FFF2-40B4-BE49-F238E27FC236}">
                <a16:creationId xmlns:a16="http://schemas.microsoft.com/office/drawing/2014/main" id="{583FB3C9-1129-475D-97C1-4E52CB9A8E14}"/>
              </a:ext>
            </a:extLst>
          </p:cNvPr>
          <p:cNvGraphicFramePr>
            <a:graphicFrameLocks noGrp="1"/>
          </p:cNvGraphicFramePr>
          <p:nvPr>
            <p:extLst>
              <p:ext uri="{D42A27DB-BD31-4B8C-83A1-F6EECF244321}">
                <p14:modId xmlns:p14="http://schemas.microsoft.com/office/powerpoint/2010/main" val="1625908082"/>
              </p:ext>
            </p:extLst>
          </p:nvPr>
        </p:nvGraphicFramePr>
        <p:xfrm>
          <a:off x="191995" y="2813033"/>
          <a:ext cx="3471523" cy="2638783"/>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52783">
                <a:tc>
                  <a:txBody>
                    <a:bodyPr/>
                    <a:lstStyle/>
                    <a:p>
                      <a:r>
                        <a:rPr lang="en-GB" sz="1600" b="0" dirty="0">
                          <a:latin typeface="Segoe UI" panose="020B0502040204020203" pitchFamily="34" charset="0"/>
                          <a:cs typeface="Segoe UI" panose="020B0502040204020203" pitchFamily="34" charset="0"/>
                        </a:rPr>
                        <a:t>Colour</a:t>
                      </a:r>
                    </a:p>
                  </a:txBody>
                  <a:tcPr>
                    <a:solidFill>
                      <a:srgbClr val="C00000"/>
                    </a:solidFill>
                  </a:tcPr>
                </a:tc>
                <a:extLst>
                  <a:ext uri="{0D108BD9-81ED-4DB2-BD59-A6C34878D82A}">
                    <a16:rowId xmlns:a16="http://schemas.microsoft.com/office/drawing/2014/main" val="1355131997"/>
                  </a:ext>
                </a:extLst>
              </a:tr>
              <a:tr h="189220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7" name="TextBox 36">
            <a:extLst>
              <a:ext uri="{FF2B5EF4-FFF2-40B4-BE49-F238E27FC236}">
                <a16:creationId xmlns:a16="http://schemas.microsoft.com/office/drawing/2014/main" id="{7AC71EE2-FDE6-48AA-9623-FFCDBF9CDCA3}"/>
              </a:ext>
            </a:extLst>
          </p:cNvPr>
          <p:cNvSpPr txBox="1"/>
          <p:nvPr/>
        </p:nvSpPr>
        <p:spPr>
          <a:xfrm>
            <a:off x="278275" y="3278632"/>
            <a:ext cx="3240724" cy="2062103"/>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colour can help to create a particular mood as they can represent certain feelings. For example red can represent danger, love and blood whereas blue can represent calm, peace or trust.</a:t>
            </a:r>
          </a:p>
        </p:txBody>
      </p:sp>
      <p:graphicFrame>
        <p:nvGraphicFramePr>
          <p:cNvPr id="22" name="Table 21">
            <a:extLst>
              <a:ext uri="{FF2B5EF4-FFF2-40B4-BE49-F238E27FC236}">
                <a16:creationId xmlns:a16="http://schemas.microsoft.com/office/drawing/2014/main" id="{19B740B2-8DD1-4E9F-A1EB-79215B4C8F5B}"/>
              </a:ext>
            </a:extLst>
          </p:cNvPr>
          <p:cNvGraphicFramePr>
            <a:graphicFrameLocks noGrp="1"/>
          </p:cNvGraphicFramePr>
          <p:nvPr>
            <p:extLst>
              <p:ext uri="{D42A27DB-BD31-4B8C-83A1-F6EECF244321}">
                <p14:modId xmlns:p14="http://schemas.microsoft.com/office/powerpoint/2010/main" val="1010221579"/>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9F689B3C-B2DF-4E9F-960F-6BDC4FCD2AEF}"/>
              </a:ext>
            </a:extLst>
          </p:cNvPr>
          <p:cNvSpPr>
            <a:spLocks noGrp="1"/>
          </p:cNvSpPr>
          <p:nvPr>
            <p:ph type="sldNum" sz="quarter" idx="12"/>
          </p:nvPr>
        </p:nvSpPr>
        <p:spPr/>
        <p:txBody>
          <a:bodyPr/>
          <a:lstStyle/>
          <a:p>
            <a:fld id="{B0F76C14-53B6-489F-9645-D8FC814A1C7B}" type="slidenum">
              <a:rPr lang="en-GB" smtClean="0"/>
              <a:t>9</a:t>
            </a:fld>
            <a:endParaRPr lang="en-GB"/>
          </a:p>
        </p:txBody>
      </p:sp>
    </p:spTree>
    <p:extLst>
      <p:ext uri="{BB962C8B-B14F-4D97-AF65-F5344CB8AC3E}">
        <p14:creationId xmlns:p14="http://schemas.microsoft.com/office/powerpoint/2010/main" val="2708251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5" ma:contentTypeDescription="Create a new document." ma:contentTypeScope="" ma:versionID="87ad42cf114df5d79d43f210da1d5b0a">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91be83512b16dd643e883333fb239d6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8333D8-4631-4E6E-B9D2-E0951F71A308}"/>
</file>

<file path=customXml/itemProps2.xml><?xml version="1.0" encoding="utf-8"?>
<ds:datastoreItem xmlns:ds="http://schemas.openxmlformats.org/officeDocument/2006/customXml" ds:itemID="{D090E44F-2E55-4676-B55B-F52D036EEDDE}"/>
</file>

<file path=customXml/itemProps3.xml><?xml version="1.0" encoding="utf-8"?>
<ds:datastoreItem xmlns:ds="http://schemas.openxmlformats.org/officeDocument/2006/customXml" ds:itemID="{FBA1768B-3CC2-43D2-A080-1CCC9AEF9864}"/>
</file>

<file path=docProps/app.xml><?xml version="1.0" encoding="utf-8"?>
<Properties xmlns="http://schemas.openxmlformats.org/officeDocument/2006/extended-properties" xmlns:vt="http://schemas.openxmlformats.org/officeDocument/2006/docPropsVTypes">
  <TotalTime>1685</TotalTime>
  <Words>9948</Words>
  <Application>Microsoft Office PowerPoint</Application>
  <PresentationFormat>Widescreen</PresentationFormat>
  <Paragraphs>2632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Segoe UI</vt:lpstr>
      <vt:lpstr>Segoe UI Black</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Corbett, DC (Staff, Parks House)</dc:creator>
  <cp:lastModifiedBy>Corbett, DC (Staff, Parks House)</cp:lastModifiedBy>
  <cp:revision>93</cp:revision>
  <dcterms:created xsi:type="dcterms:W3CDTF">2022-04-14T21:08:24Z</dcterms:created>
  <dcterms:modified xsi:type="dcterms:W3CDTF">2022-06-29T19:18:50Z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ies>
</file>