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753600" cy="7315200"/>
  <p:notesSz cx="6858000" cy="9144000"/>
  <p:embeddedFontLst>
    <p:embeddedFont>
      <p:font typeface="Asap Regular" panose="020B0604020202020204" charset="0"/>
      <p:regular r:id="rId13"/>
    </p:embeddedFont>
    <p:embeddedFont>
      <p:font typeface="Asap Regular Bold" panose="020B0604020202020204" charset="0"/>
      <p:regular r:id="rId14"/>
    </p:embeddedFont>
    <p:embeddedFont>
      <p:font typeface="Carter One" panose="020B0604020202020204" charset="0"/>
      <p:regular r:id="rId15"/>
    </p:embeddedFont>
    <p:embeddedFont>
      <p:font typeface="League Sparta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1" d="100"/>
          <a:sy n="101" d="100"/>
        </p:scale>
        <p:origin x="17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8266" y="110667"/>
            <a:ext cx="84970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Understand the Issues which Affect Participation in Sport</a:t>
            </a:r>
          </a:p>
        </p:txBody>
      </p:sp>
      <p:sp>
        <p:nvSpPr>
          <p:cNvPr id="3" name="TextBox 3"/>
          <p:cNvSpPr txBox="1"/>
          <p:nvPr/>
        </p:nvSpPr>
        <p:spPr>
          <a:xfrm>
            <a:off x="0" y="6651431"/>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grpSp>
        <p:nvGrpSpPr>
          <p:cNvPr id="4" name="Group 4"/>
          <p:cNvGrpSpPr/>
          <p:nvPr/>
        </p:nvGrpSpPr>
        <p:grpSpPr>
          <a:xfrm>
            <a:off x="91027" y="519430"/>
            <a:ext cx="2652173" cy="4300194"/>
            <a:chOff x="0" y="0"/>
            <a:chExt cx="1571407" cy="2547856"/>
          </a:xfrm>
        </p:grpSpPr>
        <p:sp>
          <p:nvSpPr>
            <p:cNvPr id="5" name="Freeform 5"/>
            <p:cNvSpPr/>
            <p:nvPr/>
          </p:nvSpPr>
          <p:spPr>
            <a:xfrm>
              <a:off x="0" y="0"/>
              <a:ext cx="1571407" cy="2547856"/>
            </a:xfrm>
            <a:custGeom>
              <a:avLst/>
              <a:gdLst/>
              <a:ahLst/>
              <a:cxnLst/>
              <a:rect l="l" t="t" r="r" b="b"/>
              <a:pathLst>
                <a:path w="1571407" h="2547856">
                  <a:moveTo>
                    <a:pt x="0" y="0"/>
                  </a:moveTo>
                  <a:lnTo>
                    <a:pt x="0" y="2547856"/>
                  </a:lnTo>
                  <a:lnTo>
                    <a:pt x="1571407" y="2547856"/>
                  </a:lnTo>
                  <a:lnTo>
                    <a:pt x="1571407" y="0"/>
                  </a:lnTo>
                  <a:lnTo>
                    <a:pt x="0" y="0"/>
                  </a:lnTo>
                  <a:close/>
                  <a:moveTo>
                    <a:pt x="1510447" y="2486896"/>
                  </a:moveTo>
                  <a:lnTo>
                    <a:pt x="59690" y="2486896"/>
                  </a:lnTo>
                  <a:lnTo>
                    <a:pt x="59690" y="59690"/>
                  </a:lnTo>
                  <a:lnTo>
                    <a:pt x="1510447" y="59690"/>
                  </a:lnTo>
                  <a:lnTo>
                    <a:pt x="1510447" y="2486896"/>
                  </a:lnTo>
                  <a:close/>
                </a:path>
              </a:pathLst>
            </a:custGeom>
            <a:solidFill>
              <a:srgbClr val="D9D9D9"/>
            </a:solidFill>
          </p:spPr>
        </p:sp>
      </p:grpSp>
      <p:sp>
        <p:nvSpPr>
          <p:cNvPr id="6" name="TextBox 6"/>
          <p:cNvSpPr txBox="1"/>
          <p:nvPr/>
        </p:nvSpPr>
        <p:spPr>
          <a:xfrm>
            <a:off x="529778" y="595883"/>
            <a:ext cx="2058854" cy="360321"/>
          </a:xfrm>
          <a:prstGeom prst="rect">
            <a:avLst/>
          </a:prstGeom>
        </p:spPr>
        <p:txBody>
          <a:bodyPr lIns="0" tIns="0" rIns="0" bIns="0" rtlCol="0" anchor="t">
            <a:spAutoFit/>
          </a:bodyPr>
          <a:lstStyle/>
          <a:p>
            <a:pPr algn="ctr">
              <a:lnSpc>
                <a:spcPts val="2889"/>
              </a:lnSpc>
              <a:spcBef>
                <a:spcPct val="0"/>
              </a:spcBef>
            </a:pPr>
            <a:r>
              <a:rPr lang="en-US" sz="2064">
                <a:solidFill>
                  <a:srgbClr val="000000"/>
                </a:solidFill>
                <a:latin typeface="Carter One Bold"/>
              </a:rPr>
              <a:t>User groups</a:t>
            </a:r>
          </a:p>
        </p:txBody>
      </p:sp>
      <p:sp>
        <p:nvSpPr>
          <p:cNvPr id="7" name="TextBox 7"/>
          <p:cNvSpPr txBox="1"/>
          <p:nvPr/>
        </p:nvSpPr>
        <p:spPr>
          <a:xfrm>
            <a:off x="167227" y="979080"/>
            <a:ext cx="2459505" cy="2394939"/>
          </a:xfrm>
          <a:prstGeom prst="rect">
            <a:avLst/>
          </a:prstGeom>
        </p:spPr>
        <p:txBody>
          <a:bodyPr lIns="0" tIns="0" rIns="0" bIns="0" rtlCol="0" anchor="t">
            <a:spAutoFit/>
          </a:bodyPr>
          <a:lstStyle/>
          <a:p>
            <a:pPr algn="ctr">
              <a:lnSpc>
                <a:spcPts val="1907"/>
              </a:lnSpc>
              <a:spcBef>
                <a:spcPct val="0"/>
              </a:spcBef>
            </a:pPr>
            <a:r>
              <a:rPr lang="en-US" sz="1362">
                <a:solidFill>
                  <a:srgbClr val="000000"/>
                </a:solidFill>
                <a:latin typeface="Asap Regular"/>
              </a:rPr>
              <a:t>- Ethnic minorities</a:t>
            </a:r>
          </a:p>
          <a:p>
            <a:pPr algn="ctr">
              <a:lnSpc>
                <a:spcPts val="1907"/>
              </a:lnSpc>
              <a:spcBef>
                <a:spcPct val="0"/>
              </a:spcBef>
            </a:pPr>
            <a:r>
              <a:rPr lang="en-US" sz="1362">
                <a:solidFill>
                  <a:srgbClr val="000000"/>
                </a:solidFill>
                <a:latin typeface="Asap Regular"/>
              </a:rPr>
              <a:t>- Retired people/people over 50</a:t>
            </a:r>
          </a:p>
          <a:p>
            <a:pPr algn="ctr">
              <a:lnSpc>
                <a:spcPts val="1907"/>
              </a:lnSpc>
              <a:spcBef>
                <a:spcPct val="0"/>
              </a:spcBef>
            </a:pPr>
            <a:r>
              <a:rPr lang="en-US" sz="1362">
                <a:solidFill>
                  <a:srgbClr val="000000"/>
                </a:solidFill>
                <a:latin typeface="Asap Regular"/>
              </a:rPr>
              <a:t>- Families with young children</a:t>
            </a:r>
          </a:p>
          <a:p>
            <a:pPr algn="ctr">
              <a:lnSpc>
                <a:spcPts val="1907"/>
              </a:lnSpc>
              <a:spcBef>
                <a:spcPct val="0"/>
              </a:spcBef>
            </a:pPr>
            <a:r>
              <a:rPr lang="en-US" sz="1362">
                <a:solidFill>
                  <a:srgbClr val="000000"/>
                </a:solidFill>
                <a:latin typeface="Asap Regular"/>
              </a:rPr>
              <a:t>- Single parents</a:t>
            </a:r>
          </a:p>
          <a:p>
            <a:pPr algn="ctr">
              <a:lnSpc>
                <a:spcPts val="1907"/>
              </a:lnSpc>
              <a:spcBef>
                <a:spcPct val="0"/>
              </a:spcBef>
            </a:pPr>
            <a:r>
              <a:rPr lang="en-US" sz="1362">
                <a:solidFill>
                  <a:srgbClr val="000000"/>
                </a:solidFill>
                <a:latin typeface="Asap Regular"/>
              </a:rPr>
              <a:t>- Children</a:t>
            </a:r>
          </a:p>
          <a:p>
            <a:pPr algn="ctr">
              <a:lnSpc>
                <a:spcPts val="1907"/>
              </a:lnSpc>
              <a:spcBef>
                <a:spcPct val="0"/>
              </a:spcBef>
            </a:pPr>
            <a:r>
              <a:rPr lang="en-US" sz="1362">
                <a:solidFill>
                  <a:srgbClr val="000000"/>
                </a:solidFill>
                <a:latin typeface="Asap Regular"/>
              </a:rPr>
              <a:t>- Teenagers</a:t>
            </a:r>
          </a:p>
          <a:p>
            <a:pPr algn="ctr">
              <a:lnSpc>
                <a:spcPts val="1907"/>
              </a:lnSpc>
              <a:spcBef>
                <a:spcPct val="0"/>
              </a:spcBef>
            </a:pPr>
            <a:r>
              <a:rPr lang="en-US" sz="1362">
                <a:solidFill>
                  <a:srgbClr val="000000"/>
                </a:solidFill>
                <a:latin typeface="Asap Regular"/>
              </a:rPr>
              <a:t>- Disabled</a:t>
            </a:r>
          </a:p>
          <a:p>
            <a:pPr algn="ctr">
              <a:lnSpc>
                <a:spcPts val="1907"/>
              </a:lnSpc>
              <a:spcBef>
                <a:spcPct val="0"/>
              </a:spcBef>
            </a:pPr>
            <a:r>
              <a:rPr lang="en-US" sz="1362">
                <a:solidFill>
                  <a:srgbClr val="000000"/>
                </a:solidFill>
                <a:latin typeface="Asap Regular"/>
              </a:rPr>
              <a:t>- Unemployed/economically disadvantaged</a:t>
            </a:r>
          </a:p>
          <a:p>
            <a:pPr algn="ctr">
              <a:lnSpc>
                <a:spcPts val="1907"/>
              </a:lnSpc>
              <a:spcBef>
                <a:spcPct val="0"/>
              </a:spcBef>
            </a:pPr>
            <a:r>
              <a:rPr lang="en-US" sz="1362">
                <a:solidFill>
                  <a:srgbClr val="000000"/>
                </a:solidFill>
                <a:latin typeface="Asap Regular"/>
              </a:rPr>
              <a:t>- Working singles and couples</a:t>
            </a:r>
          </a:p>
        </p:txBody>
      </p:sp>
      <p:grpSp>
        <p:nvGrpSpPr>
          <p:cNvPr id="8" name="Group 8"/>
          <p:cNvGrpSpPr/>
          <p:nvPr/>
        </p:nvGrpSpPr>
        <p:grpSpPr>
          <a:xfrm>
            <a:off x="91027" y="4711978"/>
            <a:ext cx="9543550" cy="2501261"/>
            <a:chOff x="0" y="0"/>
            <a:chExt cx="8273229" cy="2168323"/>
          </a:xfrm>
        </p:grpSpPr>
        <p:sp>
          <p:nvSpPr>
            <p:cNvPr id="9" name="Freeform 9"/>
            <p:cNvSpPr/>
            <p:nvPr/>
          </p:nvSpPr>
          <p:spPr>
            <a:xfrm>
              <a:off x="0" y="0"/>
              <a:ext cx="8273229" cy="2168323"/>
            </a:xfrm>
            <a:custGeom>
              <a:avLst/>
              <a:gdLst/>
              <a:ahLst/>
              <a:cxnLst/>
              <a:rect l="l" t="t" r="r" b="b"/>
              <a:pathLst>
                <a:path w="8273229" h="2168323">
                  <a:moveTo>
                    <a:pt x="0" y="0"/>
                  </a:moveTo>
                  <a:lnTo>
                    <a:pt x="0" y="2168323"/>
                  </a:lnTo>
                  <a:lnTo>
                    <a:pt x="8273229" y="2168323"/>
                  </a:lnTo>
                  <a:lnTo>
                    <a:pt x="8273229" y="0"/>
                  </a:lnTo>
                  <a:lnTo>
                    <a:pt x="0" y="0"/>
                  </a:lnTo>
                  <a:close/>
                  <a:moveTo>
                    <a:pt x="8212269" y="2107363"/>
                  </a:moveTo>
                  <a:lnTo>
                    <a:pt x="59690" y="2107363"/>
                  </a:lnTo>
                  <a:lnTo>
                    <a:pt x="59690" y="59690"/>
                  </a:lnTo>
                  <a:lnTo>
                    <a:pt x="8212269" y="59690"/>
                  </a:lnTo>
                  <a:lnTo>
                    <a:pt x="8212269" y="2107363"/>
                  </a:lnTo>
                  <a:close/>
                </a:path>
              </a:pathLst>
            </a:custGeom>
            <a:solidFill>
              <a:srgbClr val="D9D9D9"/>
            </a:solidFill>
          </p:spPr>
        </p:sp>
      </p:grpSp>
      <p:sp>
        <p:nvSpPr>
          <p:cNvPr id="10" name="TextBox 10"/>
          <p:cNvSpPr txBox="1"/>
          <p:nvPr/>
        </p:nvSpPr>
        <p:spPr>
          <a:xfrm>
            <a:off x="3682273" y="4771999"/>
            <a:ext cx="2389054" cy="360321"/>
          </a:xfrm>
          <a:prstGeom prst="rect">
            <a:avLst/>
          </a:prstGeom>
        </p:spPr>
        <p:txBody>
          <a:bodyPr lIns="0" tIns="0" rIns="0" bIns="0" rtlCol="0" anchor="t">
            <a:spAutoFit/>
          </a:bodyPr>
          <a:lstStyle/>
          <a:p>
            <a:pPr algn="ctr">
              <a:lnSpc>
                <a:spcPts val="2889"/>
              </a:lnSpc>
              <a:spcBef>
                <a:spcPct val="0"/>
              </a:spcBef>
            </a:pPr>
            <a:r>
              <a:rPr lang="en-US" sz="2064">
                <a:solidFill>
                  <a:srgbClr val="000000"/>
                </a:solidFill>
                <a:latin typeface="Carter One Bold"/>
              </a:rPr>
              <a:t>Solutions</a:t>
            </a:r>
          </a:p>
        </p:txBody>
      </p:sp>
      <p:grpSp>
        <p:nvGrpSpPr>
          <p:cNvPr id="11" name="Group 11"/>
          <p:cNvGrpSpPr/>
          <p:nvPr/>
        </p:nvGrpSpPr>
        <p:grpSpPr>
          <a:xfrm>
            <a:off x="2664831" y="519430"/>
            <a:ext cx="6969745" cy="4300194"/>
            <a:chOff x="0" y="0"/>
            <a:chExt cx="4129559" cy="2547856"/>
          </a:xfrm>
        </p:grpSpPr>
        <p:sp>
          <p:nvSpPr>
            <p:cNvPr id="12" name="Freeform 12"/>
            <p:cNvSpPr/>
            <p:nvPr/>
          </p:nvSpPr>
          <p:spPr>
            <a:xfrm>
              <a:off x="0" y="0"/>
              <a:ext cx="4129559" cy="2547856"/>
            </a:xfrm>
            <a:custGeom>
              <a:avLst/>
              <a:gdLst/>
              <a:ahLst/>
              <a:cxnLst/>
              <a:rect l="l" t="t" r="r" b="b"/>
              <a:pathLst>
                <a:path w="4129559" h="2547856">
                  <a:moveTo>
                    <a:pt x="0" y="0"/>
                  </a:moveTo>
                  <a:lnTo>
                    <a:pt x="0" y="2547856"/>
                  </a:lnTo>
                  <a:lnTo>
                    <a:pt x="4129559" y="2547856"/>
                  </a:lnTo>
                  <a:lnTo>
                    <a:pt x="4129559" y="0"/>
                  </a:lnTo>
                  <a:lnTo>
                    <a:pt x="0" y="0"/>
                  </a:lnTo>
                  <a:close/>
                  <a:moveTo>
                    <a:pt x="4068599" y="2486896"/>
                  </a:moveTo>
                  <a:lnTo>
                    <a:pt x="59690" y="2486896"/>
                  </a:lnTo>
                  <a:lnTo>
                    <a:pt x="59690" y="59690"/>
                  </a:lnTo>
                  <a:lnTo>
                    <a:pt x="4068599" y="59690"/>
                  </a:lnTo>
                  <a:lnTo>
                    <a:pt x="4068599" y="2486896"/>
                  </a:lnTo>
                  <a:close/>
                </a:path>
              </a:pathLst>
            </a:custGeom>
            <a:solidFill>
              <a:srgbClr val="D9D9D9"/>
            </a:solidFill>
          </p:spPr>
        </p:sp>
      </p:grpSp>
      <p:sp>
        <p:nvSpPr>
          <p:cNvPr id="13" name="TextBox 13"/>
          <p:cNvSpPr txBox="1"/>
          <p:nvPr/>
        </p:nvSpPr>
        <p:spPr>
          <a:xfrm>
            <a:off x="3119369" y="640581"/>
            <a:ext cx="6397693" cy="315624"/>
          </a:xfrm>
          <a:prstGeom prst="rect">
            <a:avLst/>
          </a:prstGeom>
        </p:spPr>
        <p:txBody>
          <a:bodyPr lIns="0" tIns="0" rIns="0" bIns="0" rtlCol="0" anchor="t">
            <a:spAutoFit/>
          </a:bodyPr>
          <a:lstStyle/>
          <a:p>
            <a:pPr algn="ctr">
              <a:lnSpc>
                <a:spcPts val="2564"/>
              </a:lnSpc>
              <a:spcBef>
                <a:spcPct val="0"/>
              </a:spcBef>
            </a:pPr>
            <a:r>
              <a:rPr lang="en-US" sz="1831">
                <a:solidFill>
                  <a:srgbClr val="000000"/>
                </a:solidFill>
                <a:latin typeface="Carter One Bold"/>
              </a:rPr>
              <a:t>The possible barriers which affect participation in sport</a:t>
            </a:r>
          </a:p>
        </p:txBody>
      </p:sp>
      <p:sp>
        <p:nvSpPr>
          <p:cNvPr id="14" name="TextBox 14"/>
          <p:cNvSpPr txBox="1"/>
          <p:nvPr/>
        </p:nvSpPr>
        <p:spPr>
          <a:xfrm>
            <a:off x="7770848" y="1049430"/>
            <a:ext cx="1654227" cy="1169880"/>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Lack of time:</a:t>
            </a:r>
          </a:p>
          <a:p>
            <a:pPr algn="ctr">
              <a:lnSpc>
                <a:spcPts val="1904"/>
              </a:lnSpc>
              <a:spcBef>
                <a:spcPct val="0"/>
              </a:spcBef>
            </a:pPr>
            <a:r>
              <a:rPr lang="en-US" sz="1360">
                <a:solidFill>
                  <a:srgbClr val="000000"/>
                </a:solidFill>
                <a:latin typeface="Asap Regular"/>
              </a:rPr>
              <a:t>People may not have enough time due to work or family commitments.</a:t>
            </a:r>
          </a:p>
        </p:txBody>
      </p:sp>
      <p:sp>
        <p:nvSpPr>
          <p:cNvPr id="15" name="TextBox 15"/>
          <p:cNvSpPr txBox="1"/>
          <p:nvPr/>
        </p:nvSpPr>
        <p:spPr>
          <a:xfrm>
            <a:off x="5624069" y="1049430"/>
            <a:ext cx="1847384" cy="1169880"/>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Lack of disposable income:</a:t>
            </a:r>
          </a:p>
          <a:p>
            <a:pPr algn="ctr">
              <a:lnSpc>
                <a:spcPts val="1904"/>
              </a:lnSpc>
              <a:spcBef>
                <a:spcPct val="0"/>
              </a:spcBef>
            </a:pPr>
            <a:r>
              <a:rPr lang="en-US" sz="1360">
                <a:solidFill>
                  <a:srgbClr val="000000"/>
                </a:solidFill>
                <a:latin typeface="Asap Regular"/>
              </a:rPr>
              <a:t>Some people may not be able to afford to join a sports activity.</a:t>
            </a:r>
          </a:p>
        </p:txBody>
      </p:sp>
      <p:sp>
        <p:nvSpPr>
          <p:cNvPr id="16" name="TextBox 16"/>
          <p:cNvSpPr txBox="1"/>
          <p:nvPr/>
        </p:nvSpPr>
        <p:spPr>
          <a:xfrm>
            <a:off x="2890151" y="2302547"/>
            <a:ext cx="1585097" cy="2095319"/>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Lack of access:</a:t>
            </a:r>
          </a:p>
          <a:p>
            <a:pPr algn="ctr">
              <a:lnSpc>
                <a:spcPts val="1904"/>
              </a:lnSpc>
              <a:spcBef>
                <a:spcPct val="0"/>
              </a:spcBef>
            </a:pPr>
            <a:r>
              <a:rPr lang="en-US" sz="1360">
                <a:solidFill>
                  <a:srgbClr val="000000"/>
                </a:solidFill>
                <a:latin typeface="Asap Regular"/>
              </a:rPr>
              <a:t>Access refers to being able to get to or into a facility. If a particular group finds it difficult to access a facility they may not be able to take part in sport.</a:t>
            </a:r>
          </a:p>
        </p:txBody>
      </p:sp>
      <p:sp>
        <p:nvSpPr>
          <p:cNvPr id="17" name="TextBox 17"/>
          <p:cNvSpPr txBox="1"/>
          <p:nvPr/>
        </p:nvSpPr>
        <p:spPr>
          <a:xfrm>
            <a:off x="3236172" y="1049430"/>
            <a:ext cx="2083170" cy="1169880"/>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Lack of role models:</a:t>
            </a:r>
          </a:p>
          <a:p>
            <a:pPr algn="ctr">
              <a:lnSpc>
                <a:spcPts val="1904"/>
              </a:lnSpc>
              <a:spcBef>
                <a:spcPct val="0"/>
              </a:spcBef>
            </a:pPr>
            <a:r>
              <a:rPr lang="en-US" sz="1360">
                <a:solidFill>
                  <a:srgbClr val="000000"/>
                </a:solidFill>
                <a:latin typeface="Asap Regular"/>
              </a:rPr>
              <a:t>If a group has few or no sporting role models, they will not be inspired to try to emulate these people.</a:t>
            </a:r>
          </a:p>
        </p:txBody>
      </p:sp>
      <p:sp>
        <p:nvSpPr>
          <p:cNvPr id="18" name="TextBox 18"/>
          <p:cNvSpPr txBox="1"/>
          <p:nvPr/>
        </p:nvSpPr>
        <p:spPr>
          <a:xfrm>
            <a:off x="4684879" y="2306359"/>
            <a:ext cx="1419290" cy="1929814"/>
          </a:xfrm>
          <a:prstGeom prst="rect">
            <a:avLst/>
          </a:prstGeom>
        </p:spPr>
        <p:txBody>
          <a:bodyPr lIns="0" tIns="0" rIns="0" bIns="0" rtlCol="0" anchor="t">
            <a:spAutoFit/>
          </a:bodyPr>
          <a:lstStyle/>
          <a:p>
            <a:pPr algn="ctr">
              <a:lnSpc>
                <a:spcPts val="1903"/>
              </a:lnSpc>
              <a:spcBef>
                <a:spcPct val="0"/>
              </a:spcBef>
            </a:pPr>
            <a:r>
              <a:rPr lang="en-US" sz="1359">
                <a:solidFill>
                  <a:srgbClr val="FF5757"/>
                </a:solidFill>
                <a:latin typeface="Asap Regular Bold"/>
              </a:rPr>
              <a:t>Lack of provision:</a:t>
            </a:r>
          </a:p>
          <a:p>
            <a:pPr algn="ctr">
              <a:lnSpc>
                <a:spcPts val="1903"/>
              </a:lnSpc>
              <a:spcBef>
                <a:spcPct val="0"/>
              </a:spcBef>
            </a:pPr>
            <a:r>
              <a:rPr lang="en-US" sz="1359">
                <a:solidFill>
                  <a:srgbClr val="000000"/>
                </a:solidFill>
                <a:latin typeface="Asap Regular"/>
              </a:rPr>
              <a:t>Provision refers to what is provided. If sporting activity is not provided for a particular group then they cannot take part.</a:t>
            </a:r>
          </a:p>
        </p:txBody>
      </p:sp>
      <p:sp>
        <p:nvSpPr>
          <p:cNvPr id="19" name="TextBox 19"/>
          <p:cNvSpPr txBox="1"/>
          <p:nvPr/>
        </p:nvSpPr>
        <p:spPr>
          <a:xfrm>
            <a:off x="6393364" y="2269619"/>
            <a:ext cx="1377484" cy="2326679"/>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Lack of awareness:</a:t>
            </a:r>
          </a:p>
          <a:p>
            <a:pPr algn="ctr">
              <a:lnSpc>
                <a:spcPts val="1904"/>
              </a:lnSpc>
              <a:spcBef>
                <a:spcPct val="0"/>
              </a:spcBef>
            </a:pPr>
            <a:r>
              <a:rPr lang="en-US" sz="1360">
                <a:solidFill>
                  <a:srgbClr val="000000"/>
                </a:solidFill>
                <a:latin typeface="Asap Regular"/>
              </a:rPr>
              <a:t>If a group has little or no awareness of what is available, then they will not know where or when they can take part.</a:t>
            </a:r>
          </a:p>
        </p:txBody>
      </p:sp>
      <p:sp>
        <p:nvSpPr>
          <p:cNvPr id="20" name="TextBox 20"/>
          <p:cNvSpPr txBox="1"/>
          <p:nvPr/>
        </p:nvSpPr>
        <p:spPr>
          <a:xfrm>
            <a:off x="7996791" y="2306211"/>
            <a:ext cx="1428284" cy="2326679"/>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Stereotyping:</a:t>
            </a:r>
          </a:p>
          <a:p>
            <a:pPr algn="ctr">
              <a:lnSpc>
                <a:spcPts val="1904"/>
              </a:lnSpc>
              <a:spcBef>
                <a:spcPct val="0"/>
              </a:spcBef>
            </a:pPr>
            <a:r>
              <a:rPr lang="en-US" sz="1360">
                <a:solidFill>
                  <a:srgbClr val="000000"/>
                </a:solidFill>
                <a:latin typeface="Asap Regular"/>
              </a:rPr>
              <a:t>Sometimes stereotyping of particular groups may demotivate them or lower their self-esteem. Some sports are seen as 'male' sports.</a:t>
            </a:r>
          </a:p>
        </p:txBody>
      </p:sp>
      <p:pic>
        <p:nvPicPr>
          <p:cNvPr id="21" name="Picture 21"/>
          <p:cNvPicPr>
            <a:picLocks noChangeAspect="1"/>
          </p:cNvPicPr>
          <p:nvPr/>
        </p:nvPicPr>
        <p:blipFill>
          <a:blip r:embed="rId2"/>
          <a:srcRect/>
          <a:stretch>
            <a:fillRect/>
          </a:stretch>
        </p:blipFill>
        <p:spPr>
          <a:xfrm>
            <a:off x="9125334" y="1732161"/>
            <a:ext cx="487149" cy="487149"/>
          </a:xfrm>
          <a:prstGeom prst="rect">
            <a:avLst/>
          </a:prstGeom>
        </p:spPr>
      </p:pic>
      <p:pic>
        <p:nvPicPr>
          <p:cNvPr id="22" name="Picture 22"/>
          <p:cNvPicPr>
            <a:picLocks noChangeAspect="1"/>
          </p:cNvPicPr>
          <p:nvPr/>
        </p:nvPicPr>
        <p:blipFill>
          <a:blip r:embed="rId3"/>
          <a:srcRect/>
          <a:stretch>
            <a:fillRect/>
          </a:stretch>
        </p:blipFill>
        <p:spPr>
          <a:xfrm>
            <a:off x="5394524" y="1097055"/>
            <a:ext cx="459090" cy="459090"/>
          </a:xfrm>
          <a:prstGeom prst="rect">
            <a:avLst/>
          </a:prstGeom>
        </p:spPr>
      </p:pic>
      <p:pic>
        <p:nvPicPr>
          <p:cNvPr id="23" name="Picture 23"/>
          <p:cNvPicPr>
            <a:picLocks noChangeAspect="1"/>
          </p:cNvPicPr>
          <p:nvPr/>
        </p:nvPicPr>
        <p:blipFill>
          <a:blip r:embed="rId4"/>
          <a:srcRect/>
          <a:stretch>
            <a:fillRect/>
          </a:stretch>
        </p:blipFill>
        <p:spPr>
          <a:xfrm>
            <a:off x="2743200" y="1275321"/>
            <a:ext cx="492972" cy="943989"/>
          </a:xfrm>
          <a:prstGeom prst="rect">
            <a:avLst/>
          </a:prstGeom>
        </p:spPr>
      </p:pic>
      <p:pic>
        <p:nvPicPr>
          <p:cNvPr id="24" name="Picture 24"/>
          <p:cNvPicPr>
            <a:picLocks noChangeAspect="1"/>
          </p:cNvPicPr>
          <p:nvPr/>
        </p:nvPicPr>
        <p:blipFill>
          <a:blip r:embed="rId5"/>
          <a:srcRect/>
          <a:stretch>
            <a:fillRect/>
          </a:stretch>
        </p:blipFill>
        <p:spPr>
          <a:xfrm>
            <a:off x="2420386" y="3991728"/>
            <a:ext cx="488890" cy="488890"/>
          </a:xfrm>
          <a:prstGeom prst="rect">
            <a:avLst/>
          </a:prstGeom>
        </p:spPr>
      </p:pic>
      <p:pic>
        <p:nvPicPr>
          <p:cNvPr id="25" name="Picture 25"/>
          <p:cNvPicPr>
            <a:picLocks noChangeAspect="1"/>
          </p:cNvPicPr>
          <p:nvPr/>
        </p:nvPicPr>
        <p:blipFill>
          <a:blip r:embed="rId6"/>
          <a:srcRect l="31081" t="192" r="30162"/>
          <a:stretch>
            <a:fillRect/>
          </a:stretch>
        </p:blipFill>
        <p:spPr>
          <a:xfrm>
            <a:off x="6149704" y="2607185"/>
            <a:ext cx="430300" cy="766834"/>
          </a:xfrm>
          <a:prstGeom prst="rect">
            <a:avLst/>
          </a:prstGeom>
        </p:spPr>
      </p:pic>
      <p:pic>
        <p:nvPicPr>
          <p:cNvPr id="26" name="Picture 26"/>
          <p:cNvPicPr>
            <a:picLocks noChangeAspect="1"/>
          </p:cNvPicPr>
          <p:nvPr/>
        </p:nvPicPr>
        <p:blipFill>
          <a:blip r:embed="rId7"/>
          <a:srcRect/>
          <a:stretch>
            <a:fillRect/>
          </a:stretch>
        </p:blipFill>
        <p:spPr>
          <a:xfrm>
            <a:off x="9198218" y="2432924"/>
            <a:ext cx="453716" cy="453716"/>
          </a:xfrm>
          <a:prstGeom prst="rect">
            <a:avLst/>
          </a:prstGeom>
        </p:spPr>
      </p:pic>
      <p:sp>
        <p:nvSpPr>
          <p:cNvPr id="27" name="TextBox 27"/>
          <p:cNvSpPr txBox="1"/>
          <p:nvPr/>
        </p:nvSpPr>
        <p:spPr>
          <a:xfrm>
            <a:off x="149784" y="5141511"/>
            <a:ext cx="9426036" cy="1442169"/>
          </a:xfrm>
          <a:prstGeom prst="rect">
            <a:avLst/>
          </a:prstGeom>
        </p:spPr>
        <p:txBody>
          <a:bodyPr lIns="0" tIns="0" rIns="0" bIns="0" rtlCol="0" anchor="t">
            <a:spAutoFit/>
          </a:bodyPr>
          <a:lstStyle/>
          <a:p>
            <a:pPr algn="ctr">
              <a:lnSpc>
                <a:spcPts val="1907"/>
              </a:lnSpc>
              <a:spcBef>
                <a:spcPct val="0"/>
              </a:spcBef>
            </a:pPr>
            <a:r>
              <a:rPr lang="en-US" sz="1362">
                <a:solidFill>
                  <a:srgbClr val="000000"/>
                </a:solidFill>
                <a:latin typeface="Asap Regular"/>
              </a:rPr>
              <a:t>- Promoting positive role models to aspire to. </a:t>
            </a:r>
          </a:p>
          <a:p>
            <a:pPr algn="ctr">
              <a:lnSpc>
                <a:spcPts val="1907"/>
              </a:lnSpc>
              <a:spcBef>
                <a:spcPct val="0"/>
              </a:spcBef>
            </a:pPr>
            <a:r>
              <a:rPr lang="en-US" sz="1362">
                <a:solidFill>
                  <a:srgbClr val="000000"/>
                </a:solidFill>
                <a:latin typeface="Asap Regular"/>
              </a:rPr>
              <a:t>- Increased media coverage of the user group. </a:t>
            </a:r>
          </a:p>
          <a:p>
            <a:pPr algn="ctr">
              <a:lnSpc>
                <a:spcPts val="1907"/>
              </a:lnSpc>
              <a:spcBef>
                <a:spcPct val="0"/>
              </a:spcBef>
            </a:pPr>
            <a:r>
              <a:rPr lang="en-US" sz="1362">
                <a:solidFill>
                  <a:srgbClr val="000000"/>
                </a:solidFill>
                <a:latin typeface="Asap Regular"/>
              </a:rPr>
              <a:t>- Improved accessibility. </a:t>
            </a:r>
          </a:p>
          <a:p>
            <a:pPr algn="ctr">
              <a:lnSpc>
                <a:spcPts val="1907"/>
              </a:lnSpc>
              <a:spcBef>
                <a:spcPct val="0"/>
              </a:spcBef>
            </a:pPr>
            <a:r>
              <a:rPr lang="en-US" sz="1362">
                <a:solidFill>
                  <a:srgbClr val="000000"/>
                </a:solidFill>
                <a:latin typeface="Asap Regular"/>
              </a:rPr>
              <a:t>- Increased provision of suitable activities</a:t>
            </a:r>
          </a:p>
          <a:p>
            <a:pPr algn="ctr">
              <a:lnSpc>
                <a:spcPts val="1907"/>
              </a:lnSpc>
              <a:spcBef>
                <a:spcPct val="0"/>
              </a:spcBef>
            </a:pPr>
            <a:r>
              <a:rPr lang="en-US" sz="1362">
                <a:solidFill>
                  <a:srgbClr val="000000"/>
                </a:solidFill>
                <a:latin typeface="Asap Regular"/>
              </a:rPr>
              <a:t>- Discounted cost to gain access, use transport or join as a member</a:t>
            </a:r>
          </a:p>
          <a:p>
            <a:pPr algn="ctr">
              <a:lnSpc>
                <a:spcPts val="1907"/>
              </a:lnSpc>
              <a:spcBef>
                <a:spcPct val="0"/>
              </a:spcBef>
            </a:pPr>
            <a:r>
              <a:rPr lang="en-US" sz="1362">
                <a:solidFill>
                  <a:srgbClr val="000000"/>
                </a:solidFill>
                <a:latin typeface="Asap Regular"/>
              </a:rPr>
              <a:t>- Targeted campaigns to engage the user group</a:t>
            </a:r>
          </a:p>
        </p:txBody>
      </p:sp>
      <p:pic>
        <p:nvPicPr>
          <p:cNvPr id="28" name="Picture 28"/>
          <p:cNvPicPr>
            <a:picLocks noChangeAspect="1"/>
          </p:cNvPicPr>
          <p:nvPr/>
        </p:nvPicPr>
        <p:blipFill>
          <a:blip r:embed="rId8"/>
          <a:srcRect/>
          <a:stretch>
            <a:fillRect/>
          </a:stretch>
        </p:blipFill>
        <p:spPr>
          <a:xfrm rot="742730">
            <a:off x="7561680" y="4369901"/>
            <a:ext cx="725486" cy="525977"/>
          </a:xfrm>
          <a:prstGeom prst="rect">
            <a:avLst/>
          </a:prstGeom>
        </p:spPr>
      </p:pic>
      <p:pic>
        <p:nvPicPr>
          <p:cNvPr id="29" name="Picture 29"/>
          <p:cNvPicPr>
            <a:picLocks noChangeAspect="1"/>
          </p:cNvPicPr>
          <p:nvPr/>
        </p:nvPicPr>
        <p:blipFill>
          <a:blip r:embed="rId9"/>
          <a:srcRect/>
          <a:stretch>
            <a:fillRect/>
          </a:stretch>
        </p:blipFill>
        <p:spPr>
          <a:xfrm>
            <a:off x="2588631" y="5189136"/>
            <a:ext cx="603040" cy="159806"/>
          </a:xfrm>
          <a:prstGeom prst="rect">
            <a:avLst/>
          </a:prstGeom>
        </p:spPr>
      </p:pic>
      <p:sp>
        <p:nvSpPr>
          <p:cNvPr id="30" name="TextBox 30"/>
          <p:cNvSpPr txBox="1"/>
          <p:nvPr/>
        </p:nvSpPr>
        <p:spPr>
          <a:xfrm>
            <a:off x="225984" y="4919902"/>
            <a:ext cx="2438847" cy="938520"/>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For example the promotion of Paralympic athletes could encourage people with disabilities to take part in sport. </a:t>
            </a:r>
          </a:p>
        </p:txBody>
      </p:sp>
      <p:pic>
        <p:nvPicPr>
          <p:cNvPr id="31" name="Picture 31"/>
          <p:cNvPicPr>
            <a:picLocks noChangeAspect="1"/>
          </p:cNvPicPr>
          <p:nvPr/>
        </p:nvPicPr>
        <p:blipFill>
          <a:blip r:embed="rId9"/>
          <a:srcRect/>
          <a:stretch>
            <a:fillRect/>
          </a:stretch>
        </p:blipFill>
        <p:spPr>
          <a:xfrm>
            <a:off x="2297666" y="5962608"/>
            <a:ext cx="658132" cy="174405"/>
          </a:xfrm>
          <a:prstGeom prst="rect">
            <a:avLst/>
          </a:prstGeom>
        </p:spPr>
      </p:pic>
      <p:sp>
        <p:nvSpPr>
          <p:cNvPr id="32" name="TextBox 32"/>
          <p:cNvSpPr txBox="1"/>
          <p:nvPr/>
        </p:nvSpPr>
        <p:spPr>
          <a:xfrm>
            <a:off x="149784" y="5914983"/>
            <a:ext cx="2191517" cy="707160"/>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For example walking football could be launched for elderly people.</a:t>
            </a:r>
          </a:p>
        </p:txBody>
      </p:sp>
      <p:pic>
        <p:nvPicPr>
          <p:cNvPr id="33" name="Picture 33"/>
          <p:cNvPicPr>
            <a:picLocks noChangeAspect="1"/>
          </p:cNvPicPr>
          <p:nvPr/>
        </p:nvPicPr>
        <p:blipFill>
          <a:blip r:embed="rId9"/>
          <a:srcRect/>
          <a:stretch>
            <a:fillRect/>
          </a:stretch>
        </p:blipFill>
        <p:spPr>
          <a:xfrm rot="-10800000">
            <a:off x="6739172" y="5489381"/>
            <a:ext cx="685868" cy="181755"/>
          </a:xfrm>
          <a:prstGeom prst="rect">
            <a:avLst/>
          </a:prstGeom>
        </p:spPr>
      </p:pic>
      <p:sp>
        <p:nvSpPr>
          <p:cNvPr id="34" name="TextBox 34"/>
          <p:cNvSpPr txBox="1"/>
          <p:nvPr/>
        </p:nvSpPr>
        <p:spPr>
          <a:xfrm>
            <a:off x="7471453" y="4855827"/>
            <a:ext cx="2045609" cy="1169880"/>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If the media coverage of female athletes increased it could encourage more girls and women to take part in sport.</a:t>
            </a:r>
          </a:p>
        </p:txBody>
      </p:sp>
      <p:pic>
        <p:nvPicPr>
          <p:cNvPr id="35" name="Picture 35"/>
          <p:cNvPicPr>
            <a:picLocks noChangeAspect="1"/>
          </p:cNvPicPr>
          <p:nvPr/>
        </p:nvPicPr>
        <p:blipFill>
          <a:blip r:embed="rId9"/>
          <a:srcRect/>
          <a:stretch>
            <a:fillRect/>
          </a:stretch>
        </p:blipFill>
        <p:spPr>
          <a:xfrm rot="-10800000">
            <a:off x="6739172" y="6429320"/>
            <a:ext cx="685868" cy="181755"/>
          </a:xfrm>
          <a:prstGeom prst="rect">
            <a:avLst/>
          </a:prstGeom>
        </p:spPr>
      </p:pic>
      <p:sp>
        <p:nvSpPr>
          <p:cNvPr id="36" name="TextBox 36"/>
          <p:cNvSpPr txBox="1"/>
          <p:nvPr/>
        </p:nvSpPr>
        <p:spPr>
          <a:xfrm>
            <a:off x="7418868" y="6177409"/>
            <a:ext cx="2150779" cy="938520"/>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Activities could be subsidised  to make sport more accessible to the unemployed.</a:t>
            </a:r>
          </a:p>
        </p:txBody>
      </p:sp>
      <p:pic>
        <p:nvPicPr>
          <p:cNvPr id="37" name="Picture 37"/>
          <p:cNvPicPr>
            <a:picLocks noChangeAspect="1"/>
          </p:cNvPicPr>
          <p:nvPr/>
        </p:nvPicPr>
        <p:blipFill>
          <a:blip r:embed="rId10"/>
          <a:srcRect r="2043" b="13495"/>
          <a:stretch>
            <a:fillRect/>
          </a:stretch>
        </p:blipFill>
        <p:spPr>
          <a:xfrm>
            <a:off x="225984" y="3374019"/>
            <a:ext cx="774535" cy="736600"/>
          </a:xfrm>
          <a:prstGeom prst="rect">
            <a:avLst/>
          </a:prstGeom>
        </p:spPr>
      </p:pic>
      <p:pic>
        <p:nvPicPr>
          <p:cNvPr id="38" name="Picture 38"/>
          <p:cNvPicPr>
            <a:picLocks noChangeAspect="1"/>
          </p:cNvPicPr>
          <p:nvPr/>
        </p:nvPicPr>
        <p:blipFill>
          <a:blip r:embed="rId11"/>
          <a:srcRect/>
          <a:stretch>
            <a:fillRect/>
          </a:stretch>
        </p:blipFill>
        <p:spPr>
          <a:xfrm>
            <a:off x="270120" y="4110619"/>
            <a:ext cx="730556" cy="653847"/>
          </a:xfrm>
          <a:prstGeom prst="rect">
            <a:avLst/>
          </a:prstGeom>
        </p:spPr>
      </p:pic>
      <p:pic>
        <p:nvPicPr>
          <p:cNvPr id="39" name="Picture 39"/>
          <p:cNvPicPr>
            <a:picLocks noChangeAspect="1"/>
          </p:cNvPicPr>
          <p:nvPr/>
        </p:nvPicPr>
        <p:blipFill>
          <a:blip r:embed="rId12"/>
          <a:srcRect/>
          <a:stretch>
            <a:fillRect/>
          </a:stretch>
        </p:blipFill>
        <p:spPr>
          <a:xfrm>
            <a:off x="1998628" y="3657600"/>
            <a:ext cx="342673" cy="1054378"/>
          </a:xfrm>
          <a:prstGeom prst="rect">
            <a:avLst/>
          </a:prstGeom>
        </p:spPr>
      </p:pic>
      <p:pic>
        <p:nvPicPr>
          <p:cNvPr id="40" name="Picture 40"/>
          <p:cNvPicPr>
            <a:picLocks noChangeAspect="1"/>
          </p:cNvPicPr>
          <p:nvPr/>
        </p:nvPicPr>
        <p:blipFill>
          <a:blip r:embed="rId13"/>
          <a:srcRect/>
          <a:stretch>
            <a:fillRect/>
          </a:stretch>
        </p:blipFill>
        <p:spPr>
          <a:xfrm>
            <a:off x="1559205" y="3657600"/>
            <a:ext cx="336220" cy="1050689"/>
          </a:xfrm>
          <a:prstGeom prst="rect">
            <a:avLst/>
          </a:prstGeom>
        </p:spPr>
      </p:pic>
      <p:pic>
        <p:nvPicPr>
          <p:cNvPr id="41" name="Picture 41"/>
          <p:cNvPicPr>
            <a:picLocks noChangeAspect="1"/>
          </p:cNvPicPr>
          <p:nvPr/>
        </p:nvPicPr>
        <p:blipFill>
          <a:blip r:embed="rId14"/>
          <a:srcRect/>
          <a:stretch>
            <a:fillRect/>
          </a:stretch>
        </p:blipFill>
        <p:spPr>
          <a:xfrm>
            <a:off x="1084490" y="3657600"/>
            <a:ext cx="397424" cy="10597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037" y="28575"/>
            <a:ext cx="96019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Know about the role of national governing bodies in sport</a:t>
            </a:r>
          </a:p>
        </p:txBody>
      </p:sp>
      <p:grpSp>
        <p:nvGrpSpPr>
          <p:cNvPr id="3" name="Group 3"/>
          <p:cNvGrpSpPr/>
          <p:nvPr/>
        </p:nvGrpSpPr>
        <p:grpSpPr>
          <a:xfrm>
            <a:off x="113916" y="520700"/>
            <a:ext cx="9525768" cy="1053051"/>
            <a:chOff x="0" y="0"/>
            <a:chExt cx="8257814" cy="912882"/>
          </a:xfrm>
        </p:grpSpPr>
        <p:sp>
          <p:nvSpPr>
            <p:cNvPr id="4" name="Freeform 4"/>
            <p:cNvSpPr/>
            <p:nvPr/>
          </p:nvSpPr>
          <p:spPr>
            <a:xfrm>
              <a:off x="0" y="0"/>
              <a:ext cx="8257814" cy="912882"/>
            </a:xfrm>
            <a:custGeom>
              <a:avLst/>
              <a:gdLst/>
              <a:ahLst/>
              <a:cxnLst/>
              <a:rect l="l" t="t" r="r" b="b"/>
              <a:pathLst>
                <a:path w="8257814" h="912882">
                  <a:moveTo>
                    <a:pt x="0" y="0"/>
                  </a:moveTo>
                  <a:lnTo>
                    <a:pt x="0" y="912882"/>
                  </a:lnTo>
                  <a:lnTo>
                    <a:pt x="8257814" y="912882"/>
                  </a:lnTo>
                  <a:lnTo>
                    <a:pt x="8257814" y="0"/>
                  </a:lnTo>
                  <a:lnTo>
                    <a:pt x="0" y="0"/>
                  </a:lnTo>
                  <a:close/>
                  <a:moveTo>
                    <a:pt x="8196854" y="851922"/>
                  </a:moveTo>
                  <a:lnTo>
                    <a:pt x="59690" y="851922"/>
                  </a:lnTo>
                  <a:lnTo>
                    <a:pt x="59690" y="59690"/>
                  </a:lnTo>
                  <a:lnTo>
                    <a:pt x="8196854" y="59690"/>
                  </a:lnTo>
                  <a:lnTo>
                    <a:pt x="8196854" y="851922"/>
                  </a:lnTo>
                  <a:close/>
                </a:path>
              </a:pathLst>
            </a:custGeom>
            <a:solidFill>
              <a:srgbClr val="D9D9D9"/>
            </a:solidFill>
          </p:spPr>
        </p:sp>
      </p:grpSp>
      <p:sp>
        <p:nvSpPr>
          <p:cNvPr id="5" name="TextBox 5"/>
          <p:cNvSpPr txBox="1"/>
          <p:nvPr/>
        </p:nvSpPr>
        <p:spPr>
          <a:xfrm>
            <a:off x="1187797" y="546805"/>
            <a:ext cx="73404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What is a national governing body?</a:t>
            </a:r>
          </a:p>
        </p:txBody>
      </p:sp>
      <p:sp>
        <p:nvSpPr>
          <p:cNvPr id="6" name="TextBox 6"/>
          <p:cNvSpPr txBox="1"/>
          <p:nvPr/>
        </p:nvSpPr>
        <p:spPr>
          <a:xfrm>
            <a:off x="196705" y="937634"/>
            <a:ext cx="9360189"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a:rPr>
              <a:t>National governing bodies (NGBs) are independent bodies that have responsibility to govern and manage their sport within a country.</a:t>
            </a:r>
          </a:p>
        </p:txBody>
      </p:sp>
      <p:grpSp>
        <p:nvGrpSpPr>
          <p:cNvPr id="7" name="Group 7"/>
          <p:cNvGrpSpPr/>
          <p:nvPr/>
        </p:nvGrpSpPr>
        <p:grpSpPr>
          <a:xfrm>
            <a:off x="113916" y="1573751"/>
            <a:ext cx="9525768" cy="5625051"/>
            <a:chOff x="0" y="0"/>
            <a:chExt cx="8257814" cy="4876313"/>
          </a:xfrm>
        </p:grpSpPr>
        <p:sp>
          <p:nvSpPr>
            <p:cNvPr id="8" name="Freeform 8"/>
            <p:cNvSpPr/>
            <p:nvPr/>
          </p:nvSpPr>
          <p:spPr>
            <a:xfrm>
              <a:off x="0" y="0"/>
              <a:ext cx="8257814" cy="4876313"/>
            </a:xfrm>
            <a:custGeom>
              <a:avLst/>
              <a:gdLst/>
              <a:ahLst/>
              <a:cxnLst/>
              <a:rect l="l" t="t" r="r" b="b"/>
              <a:pathLst>
                <a:path w="8257814" h="4876313">
                  <a:moveTo>
                    <a:pt x="0" y="0"/>
                  </a:moveTo>
                  <a:lnTo>
                    <a:pt x="0" y="4876313"/>
                  </a:lnTo>
                  <a:lnTo>
                    <a:pt x="8257814" y="4876313"/>
                  </a:lnTo>
                  <a:lnTo>
                    <a:pt x="8257814" y="0"/>
                  </a:lnTo>
                  <a:lnTo>
                    <a:pt x="0" y="0"/>
                  </a:lnTo>
                  <a:close/>
                  <a:moveTo>
                    <a:pt x="8196854" y="4815353"/>
                  </a:moveTo>
                  <a:lnTo>
                    <a:pt x="59690" y="4815353"/>
                  </a:lnTo>
                  <a:lnTo>
                    <a:pt x="59690" y="59690"/>
                  </a:lnTo>
                  <a:lnTo>
                    <a:pt x="8196854" y="59690"/>
                  </a:lnTo>
                  <a:lnTo>
                    <a:pt x="8196854" y="4815353"/>
                  </a:lnTo>
                  <a:close/>
                </a:path>
              </a:pathLst>
            </a:custGeom>
            <a:solidFill>
              <a:srgbClr val="D9D9D9"/>
            </a:solidFill>
          </p:spPr>
        </p:sp>
      </p:grpSp>
      <p:sp>
        <p:nvSpPr>
          <p:cNvPr id="9" name="TextBox 9"/>
          <p:cNvSpPr txBox="1"/>
          <p:nvPr/>
        </p:nvSpPr>
        <p:spPr>
          <a:xfrm>
            <a:off x="1206576" y="1651705"/>
            <a:ext cx="73404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What national governing bodies in sport do</a:t>
            </a:r>
          </a:p>
        </p:txBody>
      </p:sp>
      <p:sp>
        <p:nvSpPr>
          <p:cNvPr id="10" name="TextBox 10"/>
          <p:cNvSpPr txBox="1"/>
          <p:nvPr/>
        </p:nvSpPr>
        <p:spPr>
          <a:xfrm>
            <a:off x="196705" y="2085765"/>
            <a:ext cx="4661315" cy="1929814"/>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Promotion</a:t>
            </a:r>
          </a:p>
          <a:p>
            <a:pPr algn="ctr">
              <a:lnSpc>
                <a:spcPts val="1904"/>
              </a:lnSpc>
              <a:spcBef>
                <a:spcPct val="0"/>
              </a:spcBef>
            </a:pPr>
            <a:r>
              <a:rPr lang="en-US" sz="1359">
                <a:solidFill>
                  <a:srgbClr val="000000"/>
                </a:solidFill>
                <a:latin typeface="Asap Regular"/>
              </a:rPr>
              <a:t>One major role of any NGB is to increase participation.</a:t>
            </a:r>
          </a:p>
          <a:p>
            <a:pPr algn="ctr">
              <a:lnSpc>
                <a:spcPts val="1904"/>
              </a:lnSpc>
              <a:spcBef>
                <a:spcPct val="0"/>
              </a:spcBef>
            </a:pPr>
            <a:r>
              <a:rPr lang="en-US" sz="1359">
                <a:solidFill>
                  <a:srgbClr val="000000"/>
                </a:solidFill>
                <a:latin typeface="Asap Regular"/>
              </a:rPr>
              <a:t>NGBs provide equal opportunity policies, whereby all genders, religions, cultures and ages are invited to take part.</a:t>
            </a:r>
          </a:p>
          <a:p>
            <a:pPr algn="ctr">
              <a:lnSpc>
                <a:spcPts val="1904"/>
              </a:lnSpc>
              <a:spcBef>
                <a:spcPct val="0"/>
              </a:spcBef>
            </a:pPr>
            <a:r>
              <a:rPr lang="en-US" sz="1359">
                <a:solidFill>
                  <a:srgbClr val="000000"/>
                </a:solidFill>
                <a:latin typeface="Asap Regular"/>
              </a:rPr>
              <a:t>NGBs also try to increase the media exposure of the sport.</a:t>
            </a:r>
          </a:p>
          <a:p>
            <a:pPr algn="ctr">
              <a:lnSpc>
                <a:spcPts val="1903"/>
              </a:lnSpc>
              <a:spcBef>
                <a:spcPct val="0"/>
              </a:spcBef>
            </a:pPr>
            <a:r>
              <a:rPr lang="en-US" sz="1359">
                <a:solidFill>
                  <a:srgbClr val="000000"/>
                </a:solidFill>
                <a:latin typeface="Asap Regular"/>
              </a:rPr>
              <a:t>This can be done through, press releases, social media profiles and community engagement programmes (e.g elite athletes visiting schools)</a:t>
            </a:r>
          </a:p>
        </p:txBody>
      </p:sp>
      <p:sp>
        <p:nvSpPr>
          <p:cNvPr id="11" name="TextBox 11"/>
          <p:cNvSpPr txBox="1"/>
          <p:nvPr/>
        </p:nvSpPr>
        <p:spPr>
          <a:xfrm>
            <a:off x="196705" y="3983147"/>
            <a:ext cx="9360189" cy="2888180"/>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Development</a:t>
            </a:r>
          </a:p>
          <a:p>
            <a:pPr algn="ctr">
              <a:lnSpc>
                <a:spcPts val="1904"/>
              </a:lnSpc>
              <a:spcBef>
                <a:spcPct val="0"/>
              </a:spcBef>
            </a:pPr>
            <a:r>
              <a:rPr lang="en-US" sz="1359">
                <a:solidFill>
                  <a:srgbClr val="000000"/>
                </a:solidFill>
                <a:latin typeface="Asap Regular"/>
              </a:rPr>
              <a:t>NGBs also enable performers to develop, showing clear pathways for performers to progress through.</a:t>
            </a:r>
          </a:p>
          <a:p>
            <a:pPr algn="ctr">
              <a:lnSpc>
                <a:spcPts val="1904"/>
              </a:lnSpc>
              <a:spcBef>
                <a:spcPct val="0"/>
              </a:spcBef>
            </a:pPr>
            <a:r>
              <a:rPr lang="en-US" sz="1359">
                <a:solidFill>
                  <a:srgbClr val="000000"/>
                </a:solidFill>
                <a:latin typeface="Asap Regular"/>
              </a:rPr>
              <a:t>For example;</a:t>
            </a:r>
          </a:p>
          <a:p>
            <a:pPr algn="ctr">
              <a:lnSpc>
                <a:spcPts val="1904"/>
              </a:lnSpc>
              <a:spcBef>
                <a:spcPct val="0"/>
              </a:spcBef>
            </a:pPr>
            <a:r>
              <a:rPr lang="en-US" sz="1359">
                <a:solidFill>
                  <a:srgbClr val="000000"/>
                </a:solidFill>
                <a:latin typeface="Asap Regular"/>
              </a:rPr>
              <a:t>- England Hockey run Development Centres for players from U13 to U17. The next step up from Development Centres are Academy Centres.</a:t>
            </a:r>
          </a:p>
          <a:p>
            <a:pPr algn="ctr">
              <a:lnSpc>
                <a:spcPts val="1904"/>
              </a:lnSpc>
              <a:spcBef>
                <a:spcPct val="0"/>
              </a:spcBef>
            </a:pPr>
            <a:r>
              <a:rPr lang="en-US" sz="1359">
                <a:solidFill>
                  <a:srgbClr val="000000"/>
                </a:solidFill>
                <a:latin typeface="Asap Regular"/>
              </a:rPr>
              <a:t>This pathway continues all the way through to the full England squad.</a:t>
            </a:r>
          </a:p>
          <a:p>
            <a:pPr algn="ctr">
              <a:lnSpc>
                <a:spcPts val="1904"/>
              </a:lnSpc>
              <a:spcBef>
                <a:spcPct val="0"/>
              </a:spcBef>
            </a:pPr>
            <a:endParaRPr lang="en-US" sz="1359">
              <a:solidFill>
                <a:srgbClr val="000000"/>
              </a:solidFill>
              <a:latin typeface="Asap Regular"/>
            </a:endParaRPr>
          </a:p>
          <a:p>
            <a:pPr algn="ctr">
              <a:lnSpc>
                <a:spcPts val="1904"/>
              </a:lnSpc>
              <a:spcBef>
                <a:spcPct val="0"/>
              </a:spcBef>
            </a:pPr>
            <a:r>
              <a:rPr lang="en-US" sz="1359">
                <a:solidFill>
                  <a:srgbClr val="000000"/>
                </a:solidFill>
                <a:latin typeface="Asap Regular"/>
              </a:rPr>
              <a:t>NGBs also develop coaches and officials.</a:t>
            </a:r>
          </a:p>
          <a:p>
            <a:pPr algn="ctr">
              <a:lnSpc>
                <a:spcPts val="1904"/>
              </a:lnSpc>
              <a:spcBef>
                <a:spcPct val="0"/>
              </a:spcBef>
            </a:pPr>
            <a:r>
              <a:rPr lang="en-US" sz="1359">
                <a:solidFill>
                  <a:srgbClr val="000000"/>
                </a:solidFill>
                <a:latin typeface="Asap Regular"/>
              </a:rPr>
              <a:t>- Most NGBs have a level-based system of coaching awards. For example England Netball uses the UK Coaching Certificate (UKCC) scheme where coaches can progress through 3 levels of coaching.</a:t>
            </a:r>
          </a:p>
          <a:p>
            <a:pPr algn="ctr">
              <a:lnSpc>
                <a:spcPts val="1903"/>
              </a:lnSpc>
              <a:spcBef>
                <a:spcPct val="0"/>
              </a:spcBef>
            </a:pPr>
            <a:r>
              <a:rPr lang="en-US" sz="1359">
                <a:solidFill>
                  <a:srgbClr val="000000"/>
                </a:solidFill>
                <a:latin typeface="Asap Regular"/>
              </a:rPr>
              <a:t>- Most NGBs have a designated set of courses that officials can work their way through. The Rugby Football Union (RFU) has a Young Officials Award which can be  used for those aged 14 to 24.</a:t>
            </a:r>
          </a:p>
        </p:txBody>
      </p:sp>
      <p:sp>
        <p:nvSpPr>
          <p:cNvPr id="12" name="TextBox 12"/>
          <p:cNvSpPr txBox="1"/>
          <p:nvPr/>
        </p:nvSpPr>
        <p:spPr>
          <a:xfrm>
            <a:off x="5295900" y="2085765"/>
            <a:ext cx="4159395" cy="1690222"/>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Providing a national directive and vision</a:t>
            </a:r>
          </a:p>
          <a:p>
            <a:pPr algn="ctr">
              <a:lnSpc>
                <a:spcPts val="1904"/>
              </a:lnSpc>
              <a:spcBef>
                <a:spcPct val="0"/>
              </a:spcBef>
            </a:pPr>
            <a:r>
              <a:rPr lang="en-US" sz="1359">
                <a:solidFill>
                  <a:srgbClr val="000000"/>
                </a:solidFill>
                <a:latin typeface="Asap Regular"/>
              </a:rPr>
              <a:t>All NGBs provide direction and vision for their sport in their country. Many use a strapline, for example;</a:t>
            </a:r>
          </a:p>
          <a:p>
            <a:pPr algn="ctr">
              <a:lnSpc>
                <a:spcPts val="1904"/>
              </a:lnSpc>
              <a:spcBef>
                <a:spcPct val="0"/>
              </a:spcBef>
            </a:pPr>
            <a:r>
              <a:rPr lang="en-US" sz="1359">
                <a:solidFill>
                  <a:srgbClr val="000000"/>
                </a:solidFill>
                <a:latin typeface="Asap Regular"/>
              </a:rPr>
              <a:t>- England Table Tennis - Building better experiences</a:t>
            </a:r>
          </a:p>
          <a:p>
            <a:pPr algn="ctr">
              <a:lnSpc>
                <a:spcPts val="1903"/>
              </a:lnSpc>
              <a:spcBef>
                <a:spcPct val="0"/>
              </a:spcBef>
            </a:pPr>
            <a:r>
              <a:rPr lang="en-US" sz="1359">
                <a:solidFill>
                  <a:srgbClr val="000000"/>
                </a:solidFill>
                <a:latin typeface="Asap Regular"/>
              </a:rPr>
              <a:t>- Lawn Tennis Association - Here to help as many people as possible enjoy and get involved with tennis, across the whole of Great Britain.</a:t>
            </a:r>
          </a:p>
        </p:txBody>
      </p:sp>
      <p:sp>
        <p:nvSpPr>
          <p:cNvPr id="13" name="TextBox 13"/>
          <p:cNvSpPr txBox="1"/>
          <p:nvPr/>
        </p:nvSpPr>
        <p:spPr>
          <a:xfrm>
            <a:off x="8388209" y="6761378"/>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816" y="15875"/>
            <a:ext cx="96019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Know about the role of national governing bodies in sport</a:t>
            </a:r>
          </a:p>
        </p:txBody>
      </p:sp>
      <p:grpSp>
        <p:nvGrpSpPr>
          <p:cNvPr id="3" name="Group 3"/>
          <p:cNvGrpSpPr/>
          <p:nvPr/>
        </p:nvGrpSpPr>
        <p:grpSpPr>
          <a:xfrm>
            <a:off x="113916" y="481551"/>
            <a:ext cx="9525768" cy="6729951"/>
            <a:chOff x="0" y="0"/>
            <a:chExt cx="8257814" cy="5834142"/>
          </a:xfrm>
        </p:grpSpPr>
        <p:sp>
          <p:nvSpPr>
            <p:cNvPr id="4" name="Freeform 4"/>
            <p:cNvSpPr/>
            <p:nvPr/>
          </p:nvSpPr>
          <p:spPr>
            <a:xfrm>
              <a:off x="0" y="0"/>
              <a:ext cx="8257814" cy="5834142"/>
            </a:xfrm>
            <a:custGeom>
              <a:avLst/>
              <a:gdLst/>
              <a:ahLst/>
              <a:cxnLst/>
              <a:rect l="l" t="t" r="r" b="b"/>
              <a:pathLst>
                <a:path w="8257814" h="5834142">
                  <a:moveTo>
                    <a:pt x="0" y="0"/>
                  </a:moveTo>
                  <a:lnTo>
                    <a:pt x="0" y="5834142"/>
                  </a:lnTo>
                  <a:lnTo>
                    <a:pt x="8257814" y="5834142"/>
                  </a:lnTo>
                  <a:lnTo>
                    <a:pt x="8257814" y="0"/>
                  </a:lnTo>
                  <a:lnTo>
                    <a:pt x="0" y="0"/>
                  </a:lnTo>
                  <a:close/>
                  <a:moveTo>
                    <a:pt x="8196854" y="5773182"/>
                  </a:moveTo>
                  <a:lnTo>
                    <a:pt x="59690" y="5773182"/>
                  </a:lnTo>
                  <a:lnTo>
                    <a:pt x="59690" y="59690"/>
                  </a:lnTo>
                  <a:lnTo>
                    <a:pt x="8196854" y="59690"/>
                  </a:lnTo>
                  <a:lnTo>
                    <a:pt x="8196854" y="5773182"/>
                  </a:lnTo>
                  <a:close/>
                </a:path>
              </a:pathLst>
            </a:custGeom>
            <a:solidFill>
              <a:srgbClr val="D9D9D9"/>
            </a:solidFill>
          </p:spPr>
        </p:sp>
      </p:grpSp>
      <p:pic>
        <p:nvPicPr>
          <p:cNvPr id="5" name="Picture 5"/>
          <p:cNvPicPr>
            <a:picLocks noChangeAspect="1"/>
          </p:cNvPicPr>
          <p:nvPr/>
        </p:nvPicPr>
        <p:blipFill>
          <a:blip r:embed="rId2"/>
          <a:srcRect/>
          <a:stretch>
            <a:fillRect/>
          </a:stretch>
        </p:blipFill>
        <p:spPr>
          <a:xfrm>
            <a:off x="3772316" y="6072713"/>
            <a:ext cx="1104484" cy="1104484"/>
          </a:xfrm>
          <a:prstGeom prst="rect">
            <a:avLst/>
          </a:prstGeom>
        </p:spPr>
      </p:pic>
      <p:pic>
        <p:nvPicPr>
          <p:cNvPr id="6" name="Picture 6"/>
          <p:cNvPicPr>
            <a:picLocks noChangeAspect="1"/>
          </p:cNvPicPr>
          <p:nvPr/>
        </p:nvPicPr>
        <p:blipFill>
          <a:blip r:embed="rId2"/>
          <a:srcRect/>
          <a:stretch>
            <a:fillRect/>
          </a:stretch>
        </p:blipFill>
        <p:spPr>
          <a:xfrm>
            <a:off x="4067622" y="5157055"/>
            <a:ext cx="1096703" cy="1096703"/>
          </a:xfrm>
          <a:prstGeom prst="rect">
            <a:avLst/>
          </a:prstGeom>
        </p:spPr>
      </p:pic>
      <p:sp>
        <p:nvSpPr>
          <p:cNvPr id="7" name="TextBox 7"/>
          <p:cNvSpPr txBox="1"/>
          <p:nvPr/>
        </p:nvSpPr>
        <p:spPr>
          <a:xfrm>
            <a:off x="1187797" y="546805"/>
            <a:ext cx="73404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What national governing bodies in sport do</a:t>
            </a:r>
          </a:p>
        </p:txBody>
      </p:sp>
      <p:sp>
        <p:nvSpPr>
          <p:cNvPr id="8" name="TextBox 8"/>
          <p:cNvSpPr txBox="1"/>
          <p:nvPr/>
        </p:nvSpPr>
        <p:spPr>
          <a:xfrm>
            <a:off x="215485" y="917365"/>
            <a:ext cx="4661315" cy="2169405"/>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Infrastructure</a:t>
            </a:r>
          </a:p>
          <a:p>
            <a:pPr algn="ctr">
              <a:lnSpc>
                <a:spcPts val="1904"/>
              </a:lnSpc>
              <a:spcBef>
                <a:spcPct val="0"/>
              </a:spcBef>
            </a:pPr>
            <a:r>
              <a:rPr lang="en-US" sz="1359">
                <a:solidFill>
                  <a:srgbClr val="000000"/>
                </a:solidFill>
                <a:latin typeface="Asap Regular"/>
              </a:rPr>
              <a:t>NGBs are responsible for the infrastructure of their sport. This refers to:</a:t>
            </a:r>
          </a:p>
          <a:p>
            <a:pPr algn="ctr">
              <a:lnSpc>
                <a:spcPts val="1904"/>
              </a:lnSpc>
              <a:spcBef>
                <a:spcPct val="0"/>
              </a:spcBef>
            </a:pPr>
            <a:r>
              <a:rPr lang="en-US" sz="1359">
                <a:solidFill>
                  <a:srgbClr val="000000"/>
                </a:solidFill>
                <a:latin typeface="Asap Regular"/>
              </a:rPr>
              <a:t>- How competitions are organised</a:t>
            </a:r>
          </a:p>
          <a:p>
            <a:pPr algn="ctr">
              <a:lnSpc>
                <a:spcPts val="1904"/>
              </a:lnSpc>
              <a:spcBef>
                <a:spcPct val="0"/>
              </a:spcBef>
            </a:pPr>
            <a:r>
              <a:rPr lang="en-US" sz="1359">
                <a:solidFill>
                  <a:srgbClr val="000000"/>
                </a:solidFill>
                <a:latin typeface="Asap Regular"/>
              </a:rPr>
              <a:t>- How leagues are administered</a:t>
            </a:r>
          </a:p>
          <a:p>
            <a:pPr algn="ctr">
              <a:lnSpc>
                <a:spcPts val="1904"/>
              </a:lnSpc>
              <a:spcBef>
                <a:spcPct val="0"/>
              </a:spcBef>
            </a:pPr>
            <a:r>
              <a:rPr lang="en-US" sz="1359">
                <a:solidFill>
                  <a:srgbClr val="000000"/>
                </a:solidFill>
                <a:latin typeface="Asap Regular"/>
              </a:rPr>
              <a:t>- How rules are made, changed and administered</a:t>
            </a:r>
          </a:p>
          <a:p>
            <a:pPr algn="ctr">
              <a:lnSpc>
                <a:spcPts val="1904"/>
              </a:lnSpc>
              <a:spcBef>
                <a:spcPct val="0"/>
              </a:spcBef>
            </a:pPr>
            <a:r>
              <a:rPr lang="en-US" sz="1359">
                <a:solidFill>
                  <a:srgbClr val="000000"/>
                </a:solidFill>
                <a:latin typeface="Asap Regular"/>
              </a:rPr>
              <a:t>- How disciplinary procedures are administered</a:t>
            </a:r>
          </a:p>
          <a:p>
            <a:pPr algn="ctr">
              <a:lnSpc>
                <a:spcPts val="1904"/>
              </a:lnSpc>
              <a:spcBef>
                <a:spcPct val="0"/>
              </a:spcBef>
            </a:pPr>
            <a:r>
              <a:rPr lang="en-US" sz="1359">
                <a:solidFill>
                  <a:srgbClr val="000000"/>
                </a:solidFill>
                <a:latin typeface="Asap Regular"/>
              </a:rPr>
              <a:t>- How a strategy and direction for the sport are delivered</a:t>
            </a:r>
          </a:p>
          <a:p>
            <a:pPr algn="ctr">
              <a:lnSpc>
                <a:spcPts val="1903"/>
              </a:lnSpc>
              <a:spcBef>
                <a:spcPct val="0"/>
              </a:spcBef>
            </a:pPr>
            <a:r>
              <a:rPr lang="en-US" sz="1359">
                <a:solidFill>
                  <a:srgbClr val="000000"/>
                </a:solidFill>
                <a:latin typeface="Asap Regular"/>
              </a:rPr>
              <a:t>- Running and assisting with the development of facilities</a:t>
            </a:r>
          </a:p>
        </p:txBody>
      </p:sp>
      <p:sp>
        <p:nvSpPr>
          <p:cNvPr id="9" name="TextBox 9"/>
          <p:cNvSpPr txBox="1"/>
          <p:nvPr/>
        </p:nvSpPr>
        <p:spPr>
          <a:xfrm>
            <a:off x="5138173" y="2705350"/>
            <a:ext cx="4101011" cy="3846547"/>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Policies and initiatives</a:t>
            </a:r>
          </a:p>
          <a:p>
            <a:pPr algn="ctr">
              <a:lnSpc>
                <a:spcPts val="1904"/>
              </a:lnSpc>
              <a:spcBef>
                <a:spcPct val="0"/>
              </a:spcBef>
            </a:pPr>
            <a:r>
              <a:rPr lang="en-US" sz="1359">
                <a:solidFill>
                  <a:srgbClr val="000000"/>
                </a:solidFill>
                <a:latin typeface="Asap Regular"/>
              </a:rPr>
              <a:t>NGBs are responsible for the policies and procedures involved with a sport.</a:t>
            </a:r>
            <a:r>
              <a:rPr lang="en-US" sz="1360">
                <a:solidFill>
                  <a:srgbClr val="000000"/>
                </a:solidFill>
                <a:latin typeface="Asap Regular"/>
              </a:rPr>
              <a:t> For example; customer care policy, diversity action plan and transgender guidelines.</a:t>
            </a:r>
          </a:p>
          <a:p>
            <a:pPr algn="ctr">
              <a:lnSpc>
                <a:spcPts val="1904"/>
              </a:lnSpc>
              <a:spcBef>
                <a:spcPct val="0"/>
              </a:spcBef>
            </a:pPr>
            <a:r>
              <a:rPr lang="en-US" sz="1359">
                <a:solidFill>
                  <a:srgbClr val="000000"/>
                </a:solidFill>
                <a:latin typeface="Asap Regular"/>
              </a:rPr>
              <a:t>- This includes anti doping policies. For example the England and Wales Cricket board displays its anti-doping policy and a list of banned substances on its website.</a:t>
            </a:r>
          </a:p>
          <a:p>
            <a:pPr algn="ctr">
              <a:lnSpc>
                <a:spcPts val="1904"/>
              </a:lnSpc>
              <a:spcBef>
                <a:spcPct val="0"/>
              </a:spcBef>
            </a:pPr>
            <a:r>
              <a:rPr lang="en-US" sz="1359">
                <a:solidFill>
                  <a:srgbClr val="000000"/>
                </a:solidFill>
                <a:latin typeface="Asap Regular"/>
              </a:rPr>
              <a:t>- They also promote appropriate etiquette, sporting behaviour and fair play.</a:t>
            </a:r>
          </a:p>
          <a:p>
            <a:pPr algn="ctr">
              <a:lnSpc>
                <a:spcPts val="1904"/>
              </a:lnSpc>
              <a:spcBef>
                <a:spcPct val="0"/>
              </a:spcBef>
            </a:pPr>
            <a:r>
              <a:rPr lang="en-US" sz="1359">
                <a:solidFill>
                  <a:srgbClr val="000000"/>
                </a:solidFill>
                <a:latin typeface="Asap Regular"/>
              </a:rPr>
              <a:t>- NGBs try to engage the community with their sport, to encourage participation.</a:t>
            </a:r>
          </a:p>
          <a:p>
            <a:pPr algn="ctr">
              <a:lnSpc>
                <a:spcPts val="1903"/>
              </a:lnSpc>
              <a:spcBef>
                <a:spcPct val="0"/>
              </a:spcBef>
            </a:pPr>
            <a:r>
              <a:rPr lang="en-US" sz="1359">
                <a:solidFill>
                  <a:srgbClr val="000000"/>
                </a:solidFill>
                <a:latin typeface="Asap Regular"/>
              </a:rPr>
              <a:t>- They are also play a large role in ensuring appropriate advice is given to ensure the safeguarding of children.</a:t>
            </a:r>
          </a:p>
        </p:txBody>
      </p:sp>
      <p:sp>
        <p:nvSpPr>
          <p:cNvPr id="10" name="TextBox 10"/>
          <p:cNvSpPr txBox="1"/>
          <p:nvPr/>
        </p:nvSpPr>
        <p:spPr>
          <a:xfrm>
            <a:off x="215485" y="3222484"/>
            <a:ext cx="4661315" cy="2169405"/>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Funding</a:t>
            </a:r>
          </a:p>
          <a:p>
            <a:pPr algn="ctr">
              <a:lnSpc>
                <a:spcPts val="1904"/>
              </a:lnSpc>
              <a:spcBef>
                <a:spcPct val="0"/>
              </a:spcBef>
            </a:pPr>
            <a:r>
              <a:rPr lang="en-US" sz="1359">
                <a:solidFill>
                  <a:srgbClr val="000000"/>
                </a:solidFill>
                <a:latin typeface="Asap Regular"/>
              </a:rPr>
              <a:t>NGBs have to lobby for funding from the Department of Digital, Culture, Media and Sport. (Lobbying involves presenting an argument that seeks to influence another's decision)</a:t>
            </a:r>
          </a:p>
          <a:p>
            <a:pPr algn="ctr">
              <a:lnSpc>
                <a:spcPts val="1904"/>
              </a:lnSpc>
              <a:spcBef>
                <a:spcPct val="0"/>
              </a:spcBef>
            </a:pPr>
            <a:r>
              <a:rPr lang="en-US" sz="1360">
                <a:solidFill>
                  <a:srgbClr val="000000"/>
                </a:solidFill>
                <a:latin typeface="Asap Regular"/>
              </a:rPr>
              <a:t>They also provide members with advice about how to apply for funding.</a:t>
            </a:r>
          </a:p>
          <a:p>
            <a:pPr algn="ctr">
              <a:lnSpc>
                <a:spcPts val="1903"/>
              </a:lnSpc>
              <a:spcBef>
                <a:spcPct val="0"/>
              </a:spcBef>
            </a:pPr>
            <a:r>
              <a:rPr lang="en-US" sz="1359">
                <a:solidFill>
                  <a:srgbClr val="000000"/>
                </a:solidFill>
                <a:latin typeface="Asap Regular"/>
              </a:rPr>
              <a:t>NGB's also have to choose how funding should be distributed.</a:t>
            </a:r>
          </a:p>
        </p:txBody>
      </p:sp>
      <p:pic>
        <p:nvPicPr>
          <p:cNvPr id="11" name="Picture 11"/>
          <p:cNvPicPr>
            <a:picLocks noChangeAspect="1"/>
          </p:cNvPicPr>
          <p:nvPr/>
        </p:nvPicPr>
        <p:blipFill>
          <a:blip r:embed="rId3"/>
          <a:srcRect/>
          <a:stretch>
            <a:fillRect/>
          </a:stretch>
        </p:blipFill>
        <p:spPr>
          <a:xfrm>
            <a:off x="2933844" y="4220791"/>
            <a:ext cx="166414" cy="220416"/>
          </a:xfrm>
          <a:prstGeom prst="rect">
            <a:avLst/>
          </a:prstGeom>
        </p:spPr>
      </p:pic>
      <p:sp>
        <p:nvSpPr>
          <p:cNvPr id="12" name="TextBox 12"/>
          <p:cNvSpPr txBox="1"/>
          <p:nvPr/>
        </p:nvSpPr>
        <p:spPr>
          <a:xfrm>
            <a:off x="4858021" y="917365"/>
            <a:ext cx="4661315" cy="1690222"/>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Support</a:t>
            </a:r>
          </a:p>
          <a:p>
            <a:pPr algn="ctr">
              <a:lnSpc>
                <a:spcPts val="1904"/>
              </a:lnSpc>
              <a:spcBef>
                <a:spcPct val="0"/>
              </a:spcBef>
            </a:pPr>
            <a:r>
              <a:rPr lang="en-US" sz="1359">
                <a:solidFill>
                  <a:srgbClr val="000000"/>
                </a:solidFill>
                <a:latin typeface="Asap Regular"/>
              </a:rPr>
              <a:t>NGBs also provide information about technical advice on equipment, venues and surfaces. </a:t>
            </a:r>
          </a:p>
          <a:p>
            <a:pPr algn="ctr">
              <a:lnSpc>
                <a:spcPts val="1904"/>
              </a:lnSpc>
              <a:spcBef>
                <a:spcPct val="0"/>
              </a:spcBef>
            </a:pPr>
            <a:r>
              <a:rPr lang="en-US" sz="1359">
                <a:solidFill>
                  <a:srgbClr val="000000"/>
                </a:solidFill>
                <a:latin typeface="Asap Regular"/>
              </a:rPr>
              <a:t>- E.G England Hockey provides information about artificial playing surfaces.</a:t>
            </a:r>
          </a:p>
          <a:p>
            <a:pPr algn="ctr">
              <a:lnSpc>
                <a:spcPts val="1903"/>
              </a:lnSpc>
              <a:spcBef>
                <a:spcPct val="0"/>
              </a:spcBef>
            </a:pPr>
            <a:r>
              <a:rPr lang="en-US" sz="1359">
                <a:solidFill>
                  <a:srgbClr val="000000"/>
                </a:solidFill>
                <a:latin typeface="Asap Regular"/>
              </a:rPr>
              <a:t>NGBs generally provide location and contact details for local clubs.</a:t>
            </a:r>
          </a:p>
        </p:txBody>
      </p:sp>
      <p:pic>
        <p:nvPicPr>
          <p:cNvPr id="13" name="Picture 13"/>
          <p:cNvPicPr>
            <a:picLocks noChangeAspect="1"/>
          </p:cNvPicPr>
          <p:nvPr/>
        </p:nvPicPr>
        <p:blipFill>
          <a:blip r:embed="rId2"/>
          <a:srcRect/>
          <a:stretch>
            <a:fillRect/>
          </a:stretch>
        </p:blipFill>
        <p:spPr>
          <a:xfrm>
            <a:off x="215485" y="5215360"/>
            <a:ext cx="972312" cy="972312"/>
          </a:xfrm>
          <a:prstGeom prst="rect">
            <a:avLst/>
          </a:prstGeom>
        </p:spPr>
      </p:pic>
      <p:sp>
        <p:nvSpPr>
          <p:cNvPr id="14" name="TextBox 14"/>
          <p:cNvSpPr txBox="1"/>
          <p:nvPr/>
        </p:nvSpPr>
        <p:spPr>
          <a:xfrm>
            <a:off x="-360983" y="5455816"/>
            <a:ext cx="2185006" cy="731856"/>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Performer </a:t>
            </a:r>
          </a:p>
          <a:p>
            <a:pPr algn="ctr">
              <a:lnSpc>
                <a:spcPts val="1904"/>
              </a:lnSpc>
              <a:spcBef>
                <a:spcPct val="0"/>
              </a:spcBef>
            </a:pPr>
            <a:r>
              <a:rPr lang="en-US" sz="1359">
                <a:solidFill>
                  <a:srgbClr val="000000"/>
                </a:solidFill>
                <a:latin typeface="Asap Regular"/>
              </a:rPr>
              <a:t>grants</a:t>
            </a:r>
          </a:p>
          <a:p>
            <a:pPr algn="ctr">
              <a:lnSpc>
                <a:spcPts val="1903"/>
              </a:lnSpc>
              <a:spcBef>
                <a:spcPct val="0"/>
              </a:spcBef>
            </a:pPr>
            <a:endParaRPr lang="en-US" sz="1359">
              <a:solidFill>
                <a:srgbClr val="000000"/>
              </a:solidFill>
              <a:latin typeface="Asap Regular"/>
            </a:endParaRPr>
          </a:p>
        </p:txBody>
      </p:sp>
      <p:pic>
        <p:nvPicPr>
          <p:cNvPr id="15" name="Picture 15"/>
          <p:cNvPicPr>
            <a:picLocks noChangeAspect="1"/>
          </p:cNvPicPr>
          <p:nvPr/>
        </p:nvPicPr>
        <p:blipFill>
          <a:blip r:embed="rId2"/>
          <a:srcRect/>
          <a:stretch>
            <a:fillRect/>
          </a:stretch>
        </p:blipFill>
        <p:spPr>
          <a:xfrm>
            <a:off x="323435" y="6097524"/>
            <a:ext cx="1054862" cy="1054862"/>
          </a:xfrm>
          <a:prstGeom prst="rect">
            <a:avLst/>
          </a:prstGeom>
        </p:spPr>
      </p:pic>
      <p:sp>
        <p:nvSpPr>
          <p:cNvPr id="16" name="TextBox 16"/>
          <p:cNvSpPr txBox="1"/>
          <p:nvPr/>
        </p:nvSpPr>
        <p:spPr>
          <a:xfrm>
            <a:off x="-241637" y="6337980"/>
            <a:ext cx="2185006" cy="731856"/>
          </a:xfrm>
          <a:prstGeom prst="rect">
            <a:avLst/>
          </a:prstGeom>
        </p:spPr>
        <p:txBody>
          <a:bodyPr lIns="0" tIns="0" rIns="0" bIns="0" rtlCol="0" anchor="t">
            <a:spAutoFit/>
          </a:bodyPr>
          <a:lstStyle/>
          <a:p>
            <a:pPr algn="ctr">
              <a:lnSpc>
                <a:spcPts val="1904"/>
              </a:lnSpc>
              <a:spcBef>
                <a:spcPct val="0"/>
              </a:spcBef>
            </a:pPr>
            <a:r>
              <a:rPr lang="en-US" sz="1360">
                <a:solidFill>
                  <a:srgbClr val="000000"/>
                </a:solidFill>
                <a:latin typeface="Asap Regular"/>
              </a:rPr>
              <a:t>Grassroots</a:t>
            </a:r>
          </a:p>
          <a:p>
            <a:pPr algn="ctr">
              <a:lnSpc>
                <a:spcPts val="1904"/>
              </a:lnSpc>
              <a:spcBef>
                <a:spcPct val="0"/>
              </a:spcBef>
            </a:pPr>
            <a:r>
              <a:rPr lang="en-US" sz="1360">
                <a:solidFill>
                  <a:srgbClr val="000000"/>
                </a:solidFill>
                <a:latin typeface="Asap Regular"/>
              </a:rPr>
              <a:t>participation</a:t>
            </a:r>
          </a:p>
          <a:p>
            <a:pPr algn="ctr">
              <a:lnSpc>
                <a:spcPts val="1903"/>
              </a:lnSpc>
              <a:spcBef>
                <a:spcPct val="0"/>
              </a:spcBef>
            </a:pPr>
            <a:endParaRPr lang="en-US" sz="1360">
              <a:solidFill>
                <a:srgbClr val="000000"/>
              </a:solidFill>
              <a:latin typeface="Asap Regular"/>
            </a:endParaRPr>
          </a:p>
        </p:txBody>
      </p:sp>
      <p:pic>
        <p:nvPicPr>
          <p:cNvPr id="17" name="Picture 17"/>
          <p:cNvPicPr>
            <a:picLocks noChangeAspect="1"/>
          </p:cNvPicPr>
          <p:nvPr/>
        </p:nvPicPr>
        <p:blipFill>
          <a:blip r:embed="rId2"/>
          <a:srcRect/>
          <a:stretch>
            <a:fillRect/>
          </a:stretch>
        </p:blipFill>
        <p:spPr>
          <a:xfrm>
            <a:off x="1053685" y="5503441"/>
            <a:ext cx="972312" cy="972312"/>
          </a:xfrm>
          <a:prstGeom prst="rect">
            <a:avLst/>
          </a:prstGeom>
        </p:spPr>
      </p:pic>
      <p:sp>
        <p:nvSpPr>
          <p:cNvPr id="18" name="TextBox 18"/>
          <p:cNvSpPr txBox="1"/>
          <p:nvPr/>
        </p:nvSpPr>
        <p:spPr>
          <a:xfrm>
            <a:off x="447338" y="5827579"/>
            <a:ext cx="2185006" cy="492264"/>
          </a:xfrm>
          <a:prstGeom prst="rect">
            <a:avLst/>
          </a:prstGeom>
        </p:spPr>
        <p:txBody>
          <a:bodyPr lIns="0" tIns="0" rIns="0" bIns="0" rtlCol="0" anchor="t">
            <a:spAutoFit/>
          </a:bodyPr>
          <a:lstStyle/>
          <a:p>
            <a:pPr algn="ctr">
              <a:lnSpc>
                <a:spcPts val="1904"/>
              </a:lnSpc>
              <a:spcBef>
                <a:spcPct val="0"/>
              </a:spcBef>
            </a:pPr>
            <a:r>
              <a:rPr lang="en-US" sz="1360">
                <a:solidFill>
                  <a:srgbClr val="000000"/>
                </a:solidFill>
                <a:latin typeface="Asap Regular"/>
              </a:rPr>
              <a:t>Education</a:t>
            </a:r>
          </a:p>
          <a:p>
            <a:pPr algn="ctr">
              <a:lnSpc>
                <a:spcPts val="1903"/>
              </a:lnSpc>
              <a:spcBef>
                <a:spcPct val="0"/>
              </a:spcBef>
            </a:pPr>
            <a:endParaRPr lang="en-US" sz="1360">
              <a:solidFill>
                <a:srgbClr val="000000"/>
              </a:solidFill>
              <a:latin typeface="Asap Regular"/>
            </a:endParaRPr>
          </a:p>
        </p:txBody>
      </p:sp>
      <p:pic>
        <p:nvPicPr>
          <p:cNvPr id="19" name="Picture 19"/>
          <p:cNvPicPr>
            <a:picLocks noChangeAspect="1"/>
          </p:cNvPicPr>
          <p:nvPr/>
        </p:nvPicPr>
        <p:blipFill>
          <a:blip r:embed="rId2"/>
          <a:srcRect/>
          <a:stretch>
            <a:fillRect/>
          </a:stretch>
        </p:blipFill>
        <p:spPr>
          <a:xfrm>
            <a:off x="1491280" y="6097524"/>
            <a:ext cx="1054862" cy="1054862"/>
          </a:xfrm>
          <a:prstGeom prst="rect">
            <a:avLst/>
          </a:prstGeom>
        </p:spPr>
      </p:pic>
      <p:sp>
        <p:nvSpPr>
          <p:cNvPr id="20" name="TextBox 20"/>
          <p:cNvSpPr txBox="1"/>
          <p:nvPr/>
        </p:nvSpPr>
        <p:spPr>
          <a:xfrm>
            <a:off x="933494" y="6337980"/>
            <a:ext cx="2185006" cy="49226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Community</a:t>
            </a:r>
          </a:p>
          <a:p>
            <a:pPr algn="ctr">
              <a:lnSpc>
                <a:spcPts val="1903"/>
              </a:lnSpc>
              <a:spcBef>
                <a:spcPct val="0"/>
              </a:spcBef>
            </a:pPr>
            <a:r>
              <a:rPr lang="en-US" sz="1359">
                <a:solidFill>
                  <a:srgbClr val="000000"/>
                </a:solidFill>
                <a:latin typeface="Asap Regular"/>
              </a:rPr>
              <a:t>engagement</a:t>
            </a:r>
          </a:p>
        </p:txBody>
      </p:sp>
      <p:pic>
        <p:nvPicPr>
          <p:cNvPr id="21" name="Picture 21"/>
          <p:cNvPicPr>
            <a:picLocks noChangeAspect="1"/>
          </p:cNvPicPr>
          <p:nvPr/>
        </p:nvPicPr>
        <p:blipFill>
          <a:blip r:embed="rId2"/>
          <a:srcRect/>
          <a:stretch>
            <a:fillRect/>
          </a:stretch>
        </p:blipFill>
        <p:spPr>
          <a:xfrm>
            <a:off x="2145123" y="5420891"/>
            <a:ext cx="1054862" cy="1054862"/>
          </a:xfrm>
          <a:prstGeom prst="rect">
            <a:avLst/>
          </a:prstGeom>
        </p:spPr>
      </p:pic>
      <p:sp>
        <p:nvSpPr>
          <p:cNvPr id="22" name="TextBox 22"/>
          <p:cNvSpPr txBox="1"/>
          <p:nvPr/>
        </p:nvSpPr>
        <p:spPr>
          <a:xfrm>
            <a:off x="1580051" y="5558582"/>
            <a:ext cx="2185006" cy="731856"/>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Sports </a:t>
            </a:r>
          </a:p>
          <a:p>
            <a:pPr algn="ctr">
              <a:lnSpc>
                <a:spcPts val="1904"/>
              </a:lnSpc>
              <a:spcBef>
                <a:spcPct val="0"/>
              </a:spcBef>
            </a:pPr>
            <a:r>
              <a:rPr lang="en-US" sz="1359">
                <a:solidFill>
                  <a:srgbClr val="000000"/>
                </a:solidFill>
                <a:latin typeface="Asap Regular"/>
              </a:rPr>
              <a:t>venues &amp;</a:t>
            </a:r>
          </a:p>
          <a:p>
            <a:pPr algn="ctr">
              <a:lnSpc>
                <a:spcPts val="1903"/>
              </a:lnSpc>
              <a:spcBef>
                <a:spcPct val="0"/>
              </a:spcBef>
            </a:pPr>
            <a:r>
              <a:rPr lang="en-US" sz="1359">
                <a:solidFill>
                  <a:srgbClr val="000000"/>
                </a:solidFill>
                <a:latin typeface="Asap Regular"/>
              </a:rPr>
              <a:t>facilities</a:t>
            </a:r>
          </a:p>
        </p:txBody>
      </p:sp>
      <p:pic>
        <p:nvPicPr>
          <p:cNvPr id="23" name="Picture 23"/>
          <p:cNvPicPr>
            <a:picLocks noChangeAspect="1"/>
          </p:cNvPicPr>
          <p:nvPr/>
        </p:nvPicPr>
        <p:blipFill>
          <a:blip r:embed="rId2"/>
          <a:srcRect/>
          <a:stretch>
            <a:fillRect/>
          </a:stretch>
        </p:blipFill>
        <p:spPr>
          <a:xfrm>
            <a:off x="2845496" y="6097524"/>
            <a:ext cx="1054862" cy="1054862"/>
          </a:xfrm>
          <a:prstGeom prst="rect">
            <a:avLst/>
          </a:prstGeom>
        </p:spPr>
      </p:pic>
      <p:sp>
        <p:nvSpPr>
          <p:cNvPr id="24" name="TextBox 24"/>
          <p:cNvSpPr txBox="1"/>
          <p:nvPr/>
        </p:nvSpPr>
        <p:spPr>
          <a:xfrm>
            <a:off x="2280424" y="6272218"/>
            <a:ext cx="2185006" cy="731856"/>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National</a:t>
            </a:r>
          </a:p>
          <a:p>
            <a:pPr algn="ctr">
              <a:lnSpc>
                <a:spcPts val="1904"/>
              </a:lnSpc>
              <a:spcBef>
                <a:spcPct val="0"/>
              </a:spcBef>
            </a:pPr>
            <a:r>
              <a:rPr lang="en-US" sz="1359">
                <a:solidFill>
                  <a:srgbClr val="000000"/>
                </a:solidFill>
                <a:latin typeface="Asap Regular"/>
              </a:rPr>
              <a:t>success &amp;</a:t>
            </a:r>
          </a:p>
          <a:p>
            <a:pPr algn="ctr">
              <a:lnSpc>
                <a:spcPts val="1903"/>
              </a:lnSpc>
              <a:spcBef>
                <a:spcPct val="0"/>
              </a:spcBef>
            </a:pPr>
            <a:r>
              <a:rPr lang="en-US" sz="1359">
                <a:solidFill>
                  <a:srgbClr val="000000"/>
                </a:solidFill>
                <a:latin typeface="Asap Regular"/>
              </a:rPr>
              <a:t>teams</a:t>
            </a:r>
          </a:p>
        </p:txBody>
      </p:sp>
      <p:pic>
        <p:nvPicPr>
          <p:cNvPr id="25" name="Picture 25"/>
          <p:cNvPicPr>
            <a:picLocks noChangeAspect="1"/>
          </p:cNvPicPr>
          <p:nvPr/>
        </p:nvPicPr>
        <p:blipFill>
          <a:blip r:embed="rId2"/>
          <a:srcRect/>
          <a:stretch>
            <a:fillRect/>
          </a:stretch>
        </p:blipFill>
        <p:spPr>
          <a:xfrm>
            <a:off x="3100258" y="5149274"/>
            <a:ext cx="1104484" cy="1104484"/>
          </a:xfrm>
          <a:prstGeom prst="rect">
            <a:avLst/>
          </a:prstGeom>
        </p:spPr>
      </p:pic>
      <p:sp>
        <p:nvSpPr>
          <p:cNvPr id="26" name="TextBox 26"/>
          <p:cNvSpPr txBox="1"/>
          <p:nvPr/>
        </p:nvSpPr>
        <p:spPr>
          <a:xfrm>
            <a:off x="2900564" y="5430548"/>
            <a:ext cx="1503873" cy="444656"/>
          </a:xfrm>
          <a:prstGeom prst="rect">
            <a:avLst/>
          </a:prstGeom>
        </p:spPr>
        <p:txBody>
          <a:bodyPr lIns="0" tIns="0" rIns="0" bIns="0" rtlCol="0" anchor="t">
            <a:spAutoFit/>
          </a:bodyPr>
          <a:lstStyle/>
          <a:p>
            <a:pPr algn="ctr">
              <a:lnSpc>
                <a:spcPts val="1740"/>
              </a:lnSpc>
              <a:spcBef>
                <a:spcPct val="0"/>
              </a:spcBef>
            </a:pPr>
            <a:r>
              <a:rPr lang="en-US" sz="1243">
                <a:solidFill>
                  <a:srgbClr val="000000"/>
                </a:solidFill>
                <a:latin typeface="Asap Regular"/>
              </a:rPr>
              <a:t>Rules &amp;</a:t>
            </a:r>
          </a:p>
          <a:p>
            <a:pPr algn="ctr">
              <a:lnSpc>
                <a:spcPts val="1740"/>
              </a:lnSpc>
              <a:spcBef>
                <a:spcPct val="0"/>
              </a:spcBef>
            </a:pPr>
            <a:r>
              <a:rPr lang="en-US" sz="1243">
                <a:solidFill>
                  <a:srgbClr val="000000"/>
                </a:solidFill>
                <a:latin typeface="Asap Regular"/>
              </a:rPr>
              <a:t>administration</a:t>
            </a:r>
          </a:p>
        </p:txBody>
      </p:sp>
      <p:sp>
        <p:nvSpPr>
          <p:cNvPr id="27" name="TextBox 27"/>
          <p:cNvSpPr txBox="1"/>
          <p:nvPr/>
        </p:nvSpPr>
        <p:spPr>
          <a:xfrm>
            <a:off x="3523471" y="5216467"/>
            <a:ext cx="2185006" cy="971447"/>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Targeting</a:t>
            </a:r>
          </a:p>
          <a:p>
            <a:pPr algn="ctr">
              <a:lnSpc>
                <a:spcPts val="1904"/>
              </a:lnSpc>
              <a:spcBef>
                <a:spcPct val="0"/>
              </a:spcBef>
            </a:pPr>
            <a:r>
              <a:rPr lang="en-US" sz="1359">
                <a:solidFill>
                  <a:srgbClr val="000000"/>
                </a:solidFill>
                <a:latin typeface="Asap Regular"/>
              </a:rPr>
              <a:t>minority</a:t>
            </a:r>
          </a:p>
          <a:p>
            <a:pPr algn="ctr">
              <a:lnSpc>
                <a:spcPts val="1904"/>
              </a:lnSpc>
              <a:spcBef>
                <a:spcPct val="0"/>
              </a:spcBef>
            </a:pPr>
            <a:r>
              <a:rPr lang="en-US" sz="1359">
                <a:solidFill>
                  <a:srgbClr val="000000"/>
                </a:solidFill>
                <a:latin typeface="Asap Regular"/>
              </a:rPr>
              <a:t>user</a:t>
            </a:r>
          </a:p>
          <a:p>
            <a:pPr algn="ctr">
              <a:lnSpc>
                <a:spcPts val="1903"/>
              </a:lnSpc>
              <a:spcBef>
                <a:spcPct val="0"/>
              </a:spcBef>
            </a:pPr>
            <a:r>
              <a:rPr lang="en-US" sz="1359">
                <a:solidFill>
                  <a:srgbClr val="000000"/>
                </a:solidFill>
                <a:latin typeface="Asap Regular"/>
              </a:rPr>
              <a:t>groups</a:t>
            </a:r>
          </a:p>
        </p:txBody>
      </p:sp>
      <p:sp>
        <p:nvSpPr>
          <p:cNvPr id="28" name="TextBox 28"/>
          <p:cNvSpPr txBox="1"/>
          <p:nvPr/>
        </p:nvSpPr>
        <p:spPr>
          <a:xfrm>
            <a:off x="3232055" y="6337980"/>
            <a:ext cx="2185006" cy="49226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Digital</a:t>
            </a:r>
          </a:p>
          <a:p>
            <a:pPr algn="ctr">
              <a:lnSpc>
                <a:spcPts val="1903"/>
              </a:lnSpc>
              <a:spcBef>
                <a:spcPct val="0"/>
              </a:spcBef>
            </a:pPr>
            <a:r>
              <a:rPr lang="en-US" sz="1359">
                <a:solidFill>
                  <a:srgbClr val="000000"/>
                </a:solidFill>
                <a:latin typeface="Asap Regular"/>
              </a:rPr>
              <a:t>engagement</a:t>
            </a:r>
          </a:p>
        </p:txBody>
      </p:sp>
      <p:sp>
        <p:nvSpPr>
          <p:cNvPr id="29" name="TextBox 29"/>
          <p:cNvSpPr txBox="1"/>
          <p:nvPr/>
        </p:nvSpPr>
        <p:spPr>
          <a:xfrm>
            <a:off x="8406988" y="6774078"/>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105" y="523763"/>
            <a:ext cx="9563389" cy="4928533"/>
            <a:chOff x="0" y="0"/>
            <a:chExt cx="8290428" cy="4272507"/>
          </a:xfrm>
        </p:grpSpPr>
        <p:sp>
          <p:nvSpPr>
            <p:cNvPr id="3" name="Freeform 3"/>
            <p:cNvSpPr/>
            <p:nvPr/>
          </p:nvSpPr>
          <p:spPr>
            <a:xfrm>
              <a:off x="0" y="0"/>
              <a:ext cx="8290428" cy="4272507"/>
            </a:xfrm>
            <a:custGeom>
              <a:avLst/>
              <a:gdLst/>
              <a:ahLst/>
              <a:cxnLst/>
              <a:rect l="l" t="t" r="r" b="b"/>
              <a:pathLst>
                <a:path w="8290428" h="4272507">
                  <a:moveTo>
                    <a:pt x="0" y="0"/>
                  </a:moveTo>
                  <a:lnTo>
                    <a:pt x="0" y="4272507"/>
                  </a:lnTo>
                  <a:lnTo>
                    <a:pt x="8290428" y="4272507"/>
                  </a:lnTo>
                  <a:lnTo>
                    <a:pt x="8290428" y="0"/>
                  </a:lnTo>
                  <a:lnTo>
                    <a:pt x="0" y="0"/>
                  </a:lnTo>
                  <a:close/>
                  <a:moveTo>
                    <a:pt x="8229467" y="4211547"/>
                  </a:moveTo>
                  <a:lnTo>
                    <a:pt x="59690" y="4211547"/>
                  </a:lnTo>
                  <a:lnTo>
                    <a:pt x="59690" y="59690"/>
                  </a:lnTo>
                  <a:lnTo>
                    <a:pt x="8229467" y="59690"/>
                  </a:lnTo>
                  <a:lnTo>
                    <a:pt x="8229467" y="4211547"/>
                  </a:lnTo>
                  <a:close/>
                </a:path>
              </a:pathLst>
            </a:custGeom>
            <a:solidFill>
              <a:srgbClr val="D9D9D9"/>
            </a:solidFill>
          </p:spPr>
        </p:sp>
      </p:grpSp>
      <p:sp>
        <p:nvSpPr>
          <p:cNvPr id="4" name="TextBox 4"/>
          <p:cNvSpPr txBox="1"/>
          <p:nvPr/>
        </p:nvSpPr>
        <p:spPr>
          <a:xfrm>
            <a:off x="628266" y="115000"/>
            <a:ext cx="84970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Understand the Issues which Affect Participation in Sport</a:t>
            </a:r>
          </a:p>
        </p:txBody>
      </p:sp>
      <p:sp>
        <p:nvSpPr>
          <p:cNvPr id="5" name="TextBox 5"/>
          <p:cNvSpPr txBox="1"/>
          <p:nvPr/>
        </p:nvSpPr>
        <p:spPr>
          <a:xfrm>
            <a:off x="1564381" y="683895"/>
            <a:ext cx="66248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The factors which impact the popularity of sport in the UK</a:t>
            </a:r>
          </a:p>
        </p:txBody>
      </p:sp>
      <p:sp>
        <p:nvSpPr>
          <p:cNvPr id="6" name="TextBox 6"/>
          <p:cNvSpPr txBox="1"/>
          <p:nvPr/>
        </p:nvSpPr>
        <p:spPr>
          <a:xfrm>
            <a:off x="6888487" y="1160645"/>
            <a:ext cx="2319014" cy="1863959"/>
          </a:xfrm>
          <a:prstGeom prst="rect">
            <a:avLst/>
          </a:prstGeom>
        </p:spPr>
        <p:txBody>
          <a:bodyPr lIns="0" tIns="0" rIns="0" bIns="0" rtlCol="0" anchor="t">
            <a:spAutoFit/>
          </a:bodyPr>
          <a:lstStyle/>
          <a:p>
            <a:pPr algn="ctr">
              <a:lnSpc>
                <a:spcPts val="1903"/>
              </a:lnSpc>
              <a:spcBef>
                <a:spcPct val="0"/>
              </a:spcBef>
            </a:pPr>
            <a:r>
              <a:rPr lang="en-US" sz="1359">
                <a:solidFill>
                  <a:srgbClr val="FF5757"/>
                </a:solidFill>
                <a:latin typeface="Asap Regular Bold"/>
              </a:rPr>
              <a:t>Provision:</a:t>
            </a:r>
          </a:p>
          <a:p>
            <a:pPr algn="ctr">
              <a:lnSpc>
                <a:spcPts val="1904"/>
              </a:lnSpc>
              <a:spcBef>
                <a:spcPct val="0"/>
              </a:spcBef>
            </a:pPr>
            <a:r>
              <a:rPr lang="en-US" sz="1360">
                <a:solidFill>
                  <a:srgbClr val="000000"/>
                </a:solidFill>
                <a:latin typeface="Asap Regular"/>
              </a:rPr>
              <a:t>People can not participate if there is little or no provision available. There are very few indoor velodromes for cycling in the UK and there is also a lack of easily accessible outdoor tennis courts.</a:t>
            </a:r>
          </a:p>
        </p:txBody>
      </p:sp>
      <p:sp>
        <p:nvSpPr>
          <p:cNvPr id="7" name="TextBox 7"/>
          <p:cNvSpPr txBox="1"/>
          <p:nvPr/>
        </p:nvSpPr>
        <p:spPr>
          <a:xfrm>
            <a:off x="312615" y="1160645"/>
            <a:ext cx="2503533" cy="1929814"/>
          </a:xfrm>
          <a:prstGeom prst="rect">
            <a:avLst/>
          </a:prstGeom>
        </p:spPr>
        <p:txBody>
          <a:bodyPr lIns="0" tIns="0" rIns="0" bIns="0" rtlCol="0" anchor="t">
            <a:spAutoFit/>
          </a:bodyPr>
          <a:lstStyle/>
          <a:p>
            <a:pPr algn="ctr">
              <a:lnSpc>
                <a:spcPts val="1903"/>
              </a:lnSpc>
              <a:spcBef>
                <a:spcPct val="0"/>
              </a:spcBef>
            </a:pPr>
            <a:r>
              <a:rPr lang="en-US" sz="1359">
                <a:solidFill>
                  <a:srgbClr val="FF5757"/>
                </a:solidFill>
                <a:latin typeface="Asap Regular Bold"/>
              </a:rPr>
              <a:t>Environment/climate:</a:t>
            </a:r>
          </a:p>
          <a:p>
            <a:pPr algn="ctr">
              <a:lnSpc>
                <a:spcPts val="1903"/>
              </a:lnSpc>
              <a:spcBef>
                <a:spcPct val="0"/>
              </a:spcBef>
            </a:pPr>
            <a:r>
              <a:rPr lang="en-US" sz="1359">
                <a:solidFill>
                  <a:srgbClr val="000000"/>
                </a:solidFill>
                <a:latin typeface="Asap Regular"/>
              </a:rPr>
              <a:t>There are some indoor snow areas in the UK but for a lot of people they have to use artificial slopes.The weather in the UK can also pose a barrier to those who do not like getting cold or wet.</a:t>
            </a:r>
          </a:p>
        </p:txBody>
      </p:sp>
      <p:sp>
        <p:nvSpPr>
          <p:cNvPr id="8" name="TextBox 8"/>
          <p:cNvSpPr txBox="1"/>
          <p:nvPr/>
        </p:nvSpPr>
        <p:spPr>
          <a:xfrm>
            <a:off x="3285971" y="1160645"/>
            <a:ext cx="3165344" cy="1929814"/>
          </a:xfrm>
          <a:prstGeom prst="rect">
            <a:avLst/>
          </a:prstGeom>
        </p:spPr>
        <p:txBody>
          <a:bodyPr lIns="0" tIns="0" rIns="0" bIns="0" rtlCol="0" anchor="t">
            <a:spAutoFit/>
          </a:bodyPr>
          <a:lstStyle/>
          <a:p>
            <a:pPr algn="ctr">
              <a:lnSpc>
                <a:spcPts val="1903"/>
              </a:lnSpc>
              <a:spcBef>
                <a:spcPct val="0"/>
              </a:spcBef>
            </a:pPr>
            <a:r>
              <a:rPr lang="en-US" sz="1359">
                <a:solidFill>
                  <a:srgbClr val="FF5757"/>
                </a:solidFill>
                <a:latin typeface="Asap Regular Bold"/>
              </a:rPr>
              <a:t>Spectatorship/media coverage:</a:t>
            </a:r>
          </a:p>
          <a:p>
            <a:pPr algn="ctr">
              <a:lnSpc>
                <a:spcPts val="1903"/>
              </a:lnSpc>
              <a:spcBef>
                <a:spcPct val="0"/>
              </a:spcBef>
            </a:pPr>
            <a:r>
              <a:rPr lang="en-US" sz="1359">
                <a:solidFill>
                  <a:srgbClr val="000000"/>
                </a:solidFill>
                <a:latin typeface="Asap Regular"/>
              </a:rPr>
              <a:t>The amount of media coverage given to a sport can affect its popularity. For example football receives a lot of media coverage and has high participation rates. Whereas sports such as badminton and squash receive a lot less media coverage.</a:t>
            </a:r>
          </a:p>
        </p:txBody>
      </p:sp>
      <p:sp>
        <p:nvSpPr>
          <p:cNvPr id="9" name="TextBox 9"/>
          <p:cNvSpPr txBox="1"/>
          <p:nvPr/>
        </p:nvSpPr>
        <p:spPr>
          <a:xfrm>
            <a:off x="1398575" y="3421300"/>
            <a:ext cx="2835144" cy="1929814"/>
          </a:xfrm>
          <a:prstGeom prst="rect">
            <a:avLst/>
          </a:prstGeom>
        </p:spPr>
        <p:txBody>
          <a:bodyPr lIns="0" tIns="0" rIns="0" bIns="0" rtlCol="0" anchor="t">
            <a:spAutoFit/>
          </a:bodyPr>
          <a:lstStyle/>
          <a:p>
            <a:pPr algn="ctr">
              <a:lnSpc>
                <a:spcPts val="1903"/>
              </a:lnSpc>
              <a:spcBef>
                <a:spcPct val="0"/>
              </a:spcBef>
            </a:pPr>
            <a:r>
              <a:rPr lang="en-US" sz="1359">
                <a:solidFill>
                  <a:srgbClr val="FF5757"/>
                </a:solidFill>
                <a:latin typeface="Asap Regular Bold"/>
              </a:rPr>
              <a:t>Success for both teams and individuals:</a:t>
            </a:r>
          </a:p>
          <a:p>
            <a:pPr algn="ctr">
              <a:lnSpc>
                <a:spcPts val="1903"/>
              </a:lnSpc>
              <a:spcBef>
                <a:spcPct val="0"/>
              </a:spcBef>
            </a:pPr>
            <a:r>
              <a:rPr lang="en-US" sz="1359">
                <a:solidFill>
                  <a:srgbClr val="000000"/>
                </a:solidFill>
                <a:latin typeface="Asap Regular"/>
              </a:rPr>
              <a:t>As sporting success is achieved, people are generally inspired to take part. Netball success at the Commonwealth Games in 2018 resulted in an increase in netball participation for the rest of the year.</a:t>
            </a:r>
          </a:p>
        </p:txBody>
      </p:sp>
      <p:sp>
        <p:nvSpPr>
          <p:cNvPr id="10" name="TextBox 10"/>
          <p:cNvSpPr txBox="1"/>
          <p:nvPr/>
        </p:nvSpPr>
        <p:spPr>
          <a:xfrm>
            <a:off x="5033743" y="3421300"/>
            <a:ext cx="3155477" cy="1929814"/>
          </a:xfrm>
          <a:prstGeom prst="rect">
            <a:avLst/>
          </a:prstGeom>
        </p:spPr>
        <p:txBody>
          <a:bodyPr lIns="0" tIns="0" rIns="0" bIns="0" rtlCol="0" anchor="t">
            <a:spAutoFit/>
          </a:bodyPr>
          <a:lstStyle/>
          <a:p>
            <a:pPr algn="ctr">
              <a:lnSpc>
                <a:spcPts val="1903"/>
              </a:lnSpc>
              <a:spcBef>
                <a:spcPct val="0"/>
              </a:spcBef>
            </a:pPr>
            <a:r>
              <a:rPr lang="en-US" sz="1359">
                <a:solidFill>
                  <a:srgbClr val="FF5757"/>
                </a:solidFill>
                <a:latin typeface="Asap Regular Bold"/>
              </a:rPr>
              <a:t>Acceptability:</a:t>
            </a:r>
          </a:p>
          <a:p>
            <a:pPr algn="ctr">
              <a:lnSpc>
                <a:spcPts val="1903"/>
              </a:lnSpc>
              <a:spcBef>
                <a:spcPct val="0"/>
              </a:spcBef>
            </a:pPr>
            <a:r>
              <a:rPr lang="en-US" sz="1359">
                <a:solidFill>
                  <a:srgbClr val="000000"/>
                </a:solidFill>
                <a:latin typeface="Asap Regular"/>
              </a:rPr>
              <a:t>Culture can dictate what is deemed to be an acceptable or unacceptable sport. For example many believe that horse racing is cruel to the animals involved, due to the use of a whip. Some also believe that boxing should be banned due to the potential for injury.</a:t>
            </a:r>
          </a:p>
        </p:txBody>
      </p:sp>
      <p:grpSp>
        <p:nvGrpSpPr>
          <p:cNvPr id="11" name="Group 11"/>
          <p:cNvGrpSpPr/>
          <p:nvPr/>
        </p:nvGrpSpPr>
        <p:grpSpPr>
          <a:xfrm>
            <a:off x="91027" y="5431137"/>
            <a:ext cx="9563389" cy="1794697"/>
            <a:chOff x="0" y="0"/>
            <a:chExt cx="8290428" cy="1555808"/>
          </a:xfrm>
        </p:grpSpPr>
        <p:sp>
          <p:nvSpPr>
            <p:cNvPr id="12" name="Freeform 12"/>
            <p:cNvSpPr/>
            <p:nvPr/>
          </p:nvSpPr>
          <p:spPr>
            <a:xfrm>
              <a:off x="0" y="0"/>
              <a:ext cx="8290428" cy="1555808"/>
            </a:xfrm>
            <a:custGeom>
              <a:avLst/>
              <a:gdLst/>
              <a:ahLst/>
              <a:cxnLst/>
              <a:rect l="l" t="t" r="r" b="b"/>
              <a:pathLst>
                <a:path w="8290428" h="1555808">
                  <a:moveTo>
                    <a:pt x="0" y="0"/>
                  </a:moveTo>
                  <a:lnTo>
                    <a:pt x="0" y="1555808"/>
                  </a:lnTo>
                  <a:lnTo>
                    <a:pt x="8290428" y="1555808"/>
                  </a:lnTo>
                  <a:lnTo>
                    <a:pt x="8290428" y="0"/>
                  </a:lnTo>
                  <a:lnTo>
                    <a:pt x="0" y="0"/>
                  </a:lnTo>
                  <a:close/>
                  <a:moveTo>
                    <a:pt x="8229467" y="1494848"/>
                  </a:moveTo>
                  <a:lnTo>
                    <a:pt x="59690" y="1494848"/>
                  </a:lnTo>
                  <a:lnTo>
                    <a:pt x="59690" y="59690"/>
                  </a:lnTo>
                  <a:lnTo>
                    <a:pt x="8229467" y="59690"/>
                  </a:lnTo>
                  <a:lnTo>
                    <a:pt x="8229467" y="1494848"/>
                  </a:lnTo>
                  <a:close/>
                </a:path>
              </a:pathLst>
            </a:custGeom>
            <a:solidFill>
              <a:srgbClr val="D9D9D9"/>
            </a:solidFill>
          </p:spPr>
        </p:sp>
      </p:grpSp>
      <p:sp>
        <p:nvSpPr>
          <p:cNvPr id="13" name="TextBox 13"/>
          <p:cNvSpPr txBox="1"/>
          <p:nvPr/>
        </p:nvSpPr>
        <p:spPr>
          <a:xfrm>
            <a:off x="0" y="6672277"/>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
        <p:nvSpPr>
          <p:cNvPr id="14" name="TextBox 14"/>
          <p:cNvSpPr txBox="1"/>
          <p:nvPr/>
        </p:nvSpPr>
        <p:spPr>
          <a:xfrm>
            <a:off x="1556223" y="5475302"/>
            <a:ext cx="66248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Emerging sports in the UK</a:t>
            </a:r>
          </a:p>
        </p:txBody>
      </p:sp>
      <p:pic>
        <p:nvPicPr>
          <p:cNvPr id="15" name="Picture 15"/>
          <p:cNvPicPr>
            <a:picLocks noChangeAspect="1"/>
          </p:cNvPicPr>
          <p:nvPr/>
        </p:nvPicPr>
        <p:blipFill>
          <a:blip r:embed="rId2"/>
          <a:srcRect/>
          <a:stretch>
            <a:fillRect/>
          </a:stretch>
        </p:blipFill>
        <p:spPr>
          <a:xfrm>
            <a:off x="2769863" y="5984759"/>
            <a:ext cx="2263880" cy="923663"/>
          </a:xfrm>
          <a:prstGeom prst="rect">
            <a:avLst/>
          </a:prstGeom>
        </p:spPr>
      </p:pic>
      <p:pic>
        <p:nvPicPr>
          <p:cNvPr id="16" name="Picture 16"/>
          <p:cNvPicPr>
            <a:picLocks noChangeAspect="1"/>
          </p:cNvPicPr>
          <p:nvPr/>
        </p:nvPicPr>
        <p:blipFill>
          <a:blip r:embed="rId3"/>
          <a:srcRect/>
          <a:stretch>
            <a:fillRect/>
          </a:stretch>
        </p:blipFill>
        <p:spPr>
          <a:xfrm>
            <a:off x="8282173" y="5600178"/>
            <a:ext cx="1212963" cy="1456615"/>
          </a:xfrm>
          <a:prstGeom prst="rect">
            <a:avLst/>
          </a:prstGeom>
        </p:spPr>
      </p:pic>
      <p:pic>
        <p:nvPicPr>
          <p:cNvPr id="17" name="Picture 17"/>
          <p:cNvPicPr>
            <a:picLocks noChangeAspect="1"/>
          </p:cNvPicPr>
          <p:nvPr/>
        </p:nvPicPr>
        <p:blipFill>
          <a:blip r:embed="rId4"/>
          <a:srcRect l="1934" b="24826"/>
          <a:stretch>
            <a:fillRect/>
          </a:stretch>
        </p:blipFill>
        <p:spPr>
          <a:xfrm>
            <a:off x="6238135" y="5797107"/>
            <a:ext cx="2044039" cy="1124943"/>
          </a:xfrm>
          <a:prstGeom prst="rect">
            <a:avLst/>
          </a:prstGeom>
        </p:spPr>
      </p:pic>
      <p:pic>
        <p:nvPicPr>
          <p:cNvPr id="18" name="Picture 18"/>
          <p:cNvPicPr>
            <a:picLocks noChangeAspect="1"/>
          </p:cNvPicPr>
          <p:nvPr/>
        </p:nvPicPr>
        <p:blipFill>
          <a:blip r:embed="rId5"/>
          <a:srcRect/>
          <a:stretch>
            <a:fillRect/>
          </a:stretch>
        </p:blipFill>
        <p:spPr>
          <a:xfrm>
            <a:off x="5195926" y="5906921"/>
            <a:ext cx="918122" cy="1202780"/>
          </a:xfrm>
          <a:prstGeom prst="rect">
            <a:avLst/>
          </a:prstGeom>
        </p:spPr>
      </p:pic>
      <p:pic>
        <p:nvPicPr>
          <p:cNvPr id="19" name="Picture 19"/>
          <p:cNvPicPr>
            <a:picLocks noChangeAspect="1"/>
          </p:cNvPicPr>
          <p:nvPr/>
        </p:nvPicPr>
        <p:blipFill>
          <a:blip r:embed="rId6"/>
          <a:srcRect l="18041" t="15383" r="15898" b="23958"/>
          <a:stretch>
            <a:fillRect/>
          </a:stretch>
        </p:blipFill>
        <p:spPr>
          <a:xfrm>
            <a:off x="312615" y="5600178"/>
            <a:ext cx="1049190" cy="1040456"/>
          </a:xfrm>
          <a:prstGeom prst="rect">
            <a:avLst/>
          </a:prstGeom>
        </p:spPr>
      </p:pic>
      <p:pic>
        <p:nvPicPr>
          <p:cNvPr id="20" name="Picture 20"/>
          <p:cNvPicPr>
            <a:picLocks noChangeAspect="1"/>
          </p:cNvPicPr>
          <p:nvPr/>
        </p:nvPicPr>
        <p:blipFill>
          <a:blip r:embed="rId7"/>
          <a:srcRect/>
          <a:stretch>
            <a:fillRect/>
          </a:stretch>
        </p:blipFill>
        <p:spPr>
          <a:xfrm>
            <a:off x="1361805" y="5685505"/>
            <a:ext cx="1371288" cy="1371288"/>
          </a:xfrm>
          <a:prstGeom prst="rect">
            <a:avLst/>
          </a:prstGeom>
        </p:spPr>
      </p:pic>
      <p:pic>
        <p:nvPicPr>
          <p:cNvPr id="21" name="Picture 21"/>
          <p:cNvPicPr>
            <a:picLocks noChangeAspect="1"/>
          </p:cNvPicPr>
          <p:nvPr/>
        </p:nvPicPr>
        <p:blipFill>
          <a:blip r:embed="rId8"/>
          <a:srcRect/>
          <a:stretch>
            <a:fillRect/>
          </a:stretch>
        </p:blipFill>
        <p:spPr>
          <a:xfrm>
            <a:off x="91027" y="1374431"/>
            <a:ext cx="384055" cy="384055"/>
          </a:xfrm>
          <a:prstGeom prst="rect">
            <a:avLst/>
          </a:prstGeom>
        </p:spPr>
      </p:pic>
      <p:pic>
        <p:nvPicPr>
          <p:cNvPr id="22" name="Picture 22"/>
          <p:cNvPicPr>
            <a:picLocks noChangeAspect="1"/>
          </p:cNvPicPr>
          <p:nvPr/>
        </p:nvPicPr>
        <p:blipFill>
          <a:blip r:embed="rId9"/>
          <a:srcRect/>
          <a:stretch>
            <a:fillRect/>
          </a:stretch>
        </p:blipFill>
        <p:spPr>
          <a:xfrm>
            <a:off x="6114048" y="1142654"/>
            <a:ext cx="423805" cy="423805"/>
          </a:xfrm>
          <a:prstGeom prst="rect">
            <a:avLst/>
          </a:prstGeom>
        </p:spPr>
      </p:pic>
      <p:pic>
        <p:nvPicPr>
          <p:cNvPr id="23" name="Picture 23"/>
          <p:cNvPicPr>
            <a:picLocks noChangeAspect="1"/>
          </p:cNvPicPr>
          <p:nvPr/>
        </p:nvPicPr>
        <p:blipFill>
          <a:blip r:embed="rId10"/>
          <a:srcRect/>
          <a:stretch>
            <a:fillRect/>
          </a:stretch>
        </p:blipFill>
        <p:spPr>
          <a:xfrm rot="-1688597">
            <a:off x="4072386" y="2878556"/>
            <a:ext cx="322666" cy="457682"/>
          </a:xfrm>
          <a:prstGeom prst="rect">
            <a:avLst/>
          </a:prstGeom>
        </p:spPr>
      </p:pic>
      <p:pic>
        <p:nvPicPr>
          <p:cNvPr id="24" name="Picture 24"/>
          <p:cNvPicPr>
            <a:picLocks noChangeAspect="1"/>
          </p:cNvPicPr>
          <p:nvPr/>
        </p:nvPicPr>
        <p:blipFill>
          <a:blip r:embed="rId11"/>
          <a:srcRect/>
          <a:stretch>
            <a:fillRect/>
          </a:stretch>
        </p:blipFill>
        <p:spPr>
          <a:xfrm>
            <a:off x="8555127" y="1129763"/>
            <a:ext cx="466953" cy="289511"/>
          </a:xfrm>
          <a:prstGeom prst="rect">
            <a:avLst/>
          </a:prstGeom>
        </p:spPr>
      </p:pic>
      <p:pic>
        <p:nvPicPr>
          <p:cNvPr id="25" name="Picture 25"/>
          <p:cNvPicPr>
            <a:picLocks noChangeAspect="1"/>
          </p:cNvPicPr>
          <p:nvPr/>
        </p:nvPicPr>
        <p:blipFill>
          <a:blip r:embed="rId12"/>
          <a:srcRect/>
          <a:stretch>
            <a:fillRect/>
          </a:stretch>
        </p:blipFill>
        <p:spPr>
          <a:xfrm>
            <a:off x="6802120" y="2737399"/>
            <a:ext cx="353060" cy="353060"/>
          </a:xfrm>
          <a:prstGeom prst="rect">
            <a:avLst/>
          </a:prstGeom>
        </p:spPr>
      </p:pic>
      <p:pic>
        <p:nvPicPr>
          <p:cNvPr id="26" name="Picture 26"/>
          <p:cNvPicPr>
            <a:picLocks noChangeAspect="1"/>
          </p:cNvPicPr>
          <p:nvPr/>
        </p:nvPicPr>
        <p:blipFill>
          <a:blip r:embed="rId13"/>
          <a:srcRect t="6013" r="78875"/>
          <a:stretch>
            <a:fillRect/>
          </a:stretch>
        </p:blipFill>
        <p:spPr>
          <a:xfrm>
            <a:off x="999569" y="4222955"/>
            <a:ext cx="362236" cy="1128159"/>
          </a:xfrm>
          <a:prstGeom prst="rect">
            <a:avLst/>
          </a:prstGeom>
        </p:spPr>
      </p:pic>
      <p:pic>
        <p:nvPicPr>
          <p:cNvPr id="27" name="Picture 27"/>
          <p:cNvPicPr>
            <a:picLocks noChangeAspect="1"/>
          </p:cNvPicPr>
          <p:nvPr/>
        </p:nvPicPr>
        <p:blipFill>
          <a:blip r:embed="rId14"/>
          <a:srcRect/>
          <a:stretch>
            <a:fillRect/>
          </a:stretch>
        </p:blipFill>
        <p:spPr>
          <a:xfrm rot="1211876">
            <a:off x="4730502" y="4830395"/>
            <a:ext cx="606481" cy="6064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8266" y="51500"/>
            <a:ext cx="84970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Know about the Role of Sport in Promoting Values</a:t>
            </a:r>
          </a:p>
        </p:txBody>
      </p:sp>
      <p:grpSp>
        <p:nvGrpSpPr>
          <p:cNvPr id="3" name="Group 3"/>
          <p:cNvGrpSpPr/>
          <p:nvPr/>
        </p:nvGrpSpPr>
        <p:grpSpPr>
          <a:xfrm>
            <a:off x="95105" y="554337"/>
            <a:ext cx="9563389" cy="1657607"/>
            <a:chOff x="0" y="0"/>
            <a:chExt cx="8290428" cy="1436966"/>
          </a:xfrm>
        </p:grpSpPr>
        <p:sp>
          <p:nvSpPr>
            <p:cNvPr id="4" name="Freeform 4"/>
            <p:cNvSpPr/>
            <p:nvPr/>
          </p:nvSpPr>
          <p:spPr>
            <a:xfrm>
              <a:off x="0" y="0"/>
              <a:ext cx="8290428" cy="1436966"/>
            </a:xfrm>
            <a:custGeom>
              <a:avLst/>
              <a:gdLst/>
              <a:ahLst/>
              <a:cxnLst/>
              <a:rect l="l" t="t" r="r" b="b"/>
              <a:pathLst>
                <a:path w="8290428" h="1436966">
                  <a:moveTo>
                    <a:pt x="0" y="0"/>
                  </a:moveTo>
                  <a:lnTo>
                    <a:pt x="0" y="1436966"/>
                  </a:lnTo>
                  <a:lnTo>
                    <a:pt x="8290428" y="1436966"/>
                  </a:lnTo>
                  <a:lnTo>
                    <a:pt x="8290428" y="0"/>
                  </a:lnTo>
                  <a:lnTo>
                    <a:pt x="0" y="0"/>
                  </a:lnTo>
                  <a:close/>
                  <a:moveTo>
                    <a:pt x="8229467" y="1376006"/>
                  </a:moveTo>
                  <a:lnTo>
                    <a:pt x="59690" y="1376006"/>
                  </a:lnTo>
                  <a:lnTo>
                    <a:pt x="59690" y="59690"/>
                  </a:lnTo>
                  <a:lnTo>
                    <a:pt x="8229467" y="59690"/>
                  </a:lnTo>
                  <a:lnTo>
                    <a:pt x="8229467" y="1376006"/>
                  </a:lnTo>
                  <a:close/>
                </a:path>
              </a:pathLst>
            </a:custGeom>
            <a:solidFill>
              <a:srgbClr val="D9D9D9"/>
            </a:solidFill>
          </p:spPr>
        </p:sp>
      </p:grpSp>
      <p:sp>
        <p:nvSpPr>
          <p:cNvPr id="5" name="TextBox 5"/>
          <p:cNvSpPr txBox="1"/>
          <p:nvPr/>
        </p:nvSpPr>
        <p:spPr>
          <a:xfrm>
            <a:off x="1564381" y="546805"/>
            <a:ext cx="66248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Values which can be promoted through sport</a:t>
            </a:r>
          </a:p>
        </p:txBody>
      </p:sp>
      <p:sp>
        <p:nvSpPr>
          <p:cNvPr id="6" name="TextBox 6"/>
          <p:cNvSpPr txBox="1"/>
          <p:nvPr/>
        </p:nvSpPr>
        <p:spPr>
          <a:xfrm>
            <a:off x="253548" y="1158739"/>
            <a:ext cx="1804767" cy="292947"/>
          </a:xfrm>
          <a:prstGeom prst="rect">
            <a:avLst/>
          </a:prstGeom>
        </p:spPr>
        <p:txBody>
          <a:bodyPr lIns="0" tIns="0" rIns="0" bIns="0" rtlCol="0" anchor="t">
            <a:spAutoFit/>
          </a:bodyPr>
          <a:lstStyle/>
          <a:p>
            <a:pPr algn="ctr">
              <a:lnSpc>
                <a:spcPts val="2182"/>
              </a:lnSpc>
            </a:pPr>
            <a:r>
              <a:rPr lang="en-US" sz="2297" spc="-114">
                <a:solidFill>
                  <a:srgbClr val="000000"/>
                </a:solidFill>
                <a:latin typeface="League Spartan"/>
              </a:rPr>
              <a:t>Team spirit</a:t>
            </a:r>
          </a:p>
        </p:txBody>
      </p:sp>
      <p:sp>
        <p:nvSpPr>
          <p:cNvPr id="7" name="TextBox 7"/>
          <p:cNvSpPr txBox="1"/>
          <p:nvPr/>
        </p:nvSpPr>
        <p:spPr>
          <a:xfrm>
            <a:off x="1155931" y="1717539"/>
            <a:ext cx="1804767" cy="292947"/>
          </a:xfrm>
          <a:prstGeom prst="rect">
            <a:avLst/>
          </a:prstGeom>
        </p:spPr>
        <p:txBody>
          <a:bodyPr lIns="0" tIns="0" rIns="0" bIns="0" rtlCol="0" anchor="t">
            <a:spAutoFit/>
          </a:bodyPr>
          <a:lstStyle/>
          <a:p>
            <a:pPr algn="ctr">
              <a:lnSpc>
                <a:spcPts val="2182"/>
              </a:lnSpc>
            </a:pPr>
            <a:r>
              <a:rPr lang="en-US" sz="2297" spc="-114">
                <a:solidFill>
                  <a:srgbClr val="000000"/>
                </a:solidFill>
                <a:latin typeface="League Spartan"/>
              </a:rPr>
              <a:t>Fair play</a:t>
            </a:r>
          </a:p>
        </p:txBody>
      </p:sp>
      <p:sp>
        <p:nvSpPr>
          <p:cNvPr id="8" name="TextBox 8"/>
          <p:cNvSpPr txBox="1"/>
          <p:nvPr/>
        </p:nvSpPr>
        <p:spPr>
          <a:xfrm>
            <a:off x="2617798" y="1158739"/>
            <a:ext cx="1804767" cy="292947"/>
          </a:xfrm>
          <a:prstGeom prst="rect">
            <a:avLst/>
          </a:prstGeom>
        </p:spPr>
        <p:txBody>
          <a:bodyPr lIns="0" tIns="0" rIns="0" bIns="0" rtlCol="0" anchor="t">
            <a:spAutoFit/>
          </a:bodyPr>
          <a:lstStyle/>
          <a:p>
            <a:pPr algn="ctr">
              <a:lnSpc>
                <a:spcPts val="2182"/>
              </a:lnSpc>
            </a:pPr>
            <a:r>
              <a:rPr lang="en-US" sz="2297" spc="-114">
                <a:solidFill>
                  <a:srgbClr val="000000"/>
                </a:solidFill>
                <a:latin typeface="League Spartan"/>
              </a:rPr>
              <a:t>Citizenship</a:t>
            </a:r>
          </a:p>
        </p:txBody>
      </p:sp>
      <p:sp>
        <p:nvSpPr>
          <p:cNvPr id="9" name="TextBox 9"/>
          <p:cNvSpPr txBox="1"/>
          <p:nvPr/>
        </p:nvSpPr>
        <p:spPr>
          <a:xfrm>
            <a:off x="5850959" y="1717539"/>
            <a:ext cx="3171121" cy="292947"/>
          </a:xfrm>
          <a:prstGeom prst="rect">
            <a:avLst/>
          </a:prstGeom>
        </p:spPr>
        <p:txBody>
          <a:bodyPr lIns="0" tIns="0" rIns="0" bIns="0" rtlCol="0" anchor="t">
            <a:spAutoFit/>
          </a:bodyPr>
          <a:lstStyle/>
          <a:p>
            <a:pPr algn="ctr">
              <a:lnSpc>
                <a:spcPts val="2182"/>
              </a:lnSpc>
            </a:pPr>
            <a:r>
              <a:rPr lang="en-US" sz="2297" spc="-114">
                <a:solidFill>
                  <a:srgbClr val="000000"/>
                </a:solidFill>
                <a:latin typeface="League Spartan"/>
              </a:rPr>
              <a:t>Tolerance and respect</a:t>
            </a:r>
          </a:p>
        </p:txBody>
      </p:sp>
      <p:sp>
        <p:nvSpPr>
          <p:cNvPr id="10" name="TextBox 10"/>
          <p:cNvSpPr txBox="1"/>
          <p:nvPr/>
        </p:nvSpPr>
        <p:spPr>
          <a:xfrm>
            <a:off x="4948575" y="1158739"/>
            <a:ext cx="1804767" cy="292947"/>
          </a:xfrm>
          <a:prstGeom prst="rect">
            <a:avLst/>
          </a:prstGeom>
        </p:spPr>
        <p:txBody>
          <a:bodyPr lIns="0" tIns="0" rIns="0" bIns="0" rtlCol="0" anchor="t">
            <a:spAutoFit/>
          </a:bodyPr>
          <a:lstStyle/>
          <a:p>
            <a:pPr algn="ctr">
              <a:lnSpc>
                <a:spcPts val="2182"/>
              </a:lnSpc>
            </a:pPr>
            <a:r>
              <a:rPr lang="en-US" sz="2297" spc="-114">
                <a:solidFill>
                  <a:srgbClr val="000000"/>
                </a:solidFill>
                <a:latin typeface="League Spartan"/>
              </a:rPr>
              <a:t>Inclusion</a:t>
            </a:r>
          </a:p>
        </p:txBody>
      </p:sp>
      <p:sp>
        <p:nvSpPr>
          <p:cNvPr id="11" name="TextBox 11"/>
          <p:cNvSpPr txBox="1"/>
          <p:nvPr/>
        </p:nvSpPr>
        <p:spPr>
          <a:xfrm>
            <a:off x="7177098" y="1158739"/>
            <a:ext cx="2312767" cy="292947"/>
          </a:xfrm>
          <a:prstGeom prst="rect">
            <a:avLst/>
          </a:prstGeom>
        </p:spPr>
        <p:txBody>
          <a:bodyPr lIns="0" tIns="0" rIns="0" bIns="0" rtlCol="0" anchor="t">
            <a:spAutoFit/>
          </a:bodyPr>
          <a:lstStyle/>
          <a:p>
            <a:pPr algn="ctr">
              <a:lnSpc>
                <a:spcPts val="2182"/>
              </a:lnSpc>
            </a:pPr>
            <a:r>
              <a:rPr lang="en-US" sz="2297" spc="-114">
                <a:solidFill>
                  <a:srgbClr val="000000"/>
                </a:solidFill>
                <a:latin typeface="League Spartan"/>
              </a:rPr>
              <a:t>National pride</a:t>
            </a:r>
          </a:p>
        </p:txBody>
      </p:sp>
      <p:sp>
        <p:nvSpPr>
          <p:cNvPr id="12" name="TextBox 12"/>
          <p:cNvSpPr txBox="1"/>
          <p:nvPr/>
        </p:nvSpPr>
        <p:spPr>
          <a:xfrm>
            <a:off x="3378431" y="1717539"/>
            <a:ext cx="1804767" cy="292947"/>
          </a:xfrm>
          <a:prstGeom prst="rect">
            <a:avLst/>
          </a:prstGeom>
        </p:spPr>
        <p:txBody>
          <a:bodyPr lIns="0" tIns="0" rIns="0" bIns="0" rtlCol="0" anchor="t">
            <a:spAutoFit/>
          </a:bodyPr>
          <a:lstStyle/>
          <a:p>
            <a:pPr algn="ctr">
              <a:lnSpc>
                <a:spcPts val="2182"/>
              </a:lnSpc>
            </a:pPr>
            <a:r>
              <a:rPr lang="en-US" sz="2297" spc="-114">
                <a:solidFill>
                  <a:srgbClr val="000000"/>
                </a:solidFill>
                <a:latin typeface="League Spartan"/>
              </a:rPr>
              <a:t>Excellence</a:t>
            </a:r>
          </a:p>
        </p:txBody>
      </p:sp>
      <p:grpSp>
        <p:nvGrpSpPr>
          <p:cNvPr id="13" name="Group 13"/>
          <p:cNvGrpSpPr/>
          <p:nvPr/>
        </p:nvGrpSpPr>
        <p:grpSpPr>
          <a:xfrm>
            <a:off x="95105" y="2120433"/>
            <a:ext cx="4781695" cy="3175000"/>
            <a:chOff x="0" y="0"/>
            <a:chExt cx="4145214" cy="2752383"/>
          </a:xfrm>
        </p:grpSpPr>
        <p:sp>
          <p:nvSpPr>
            <p:cNvPr id="14" name="Freeform 14"/>
            <p:cNvSpPr/>
            <p:nvPr/>
          </p:nvSpPr>
          <p:spPr>
            <a:xfrm>
              <a:off x="0" y="0"/>
              <a:ext cx="4145214" cy="2752383"/>
            </a:xfrm>
            <a:custGeom>
              <a:avLst/>
              <a:gdLst/>
              <a:ahLst/>
              <a:cxnLst/>
              <a:rect l="l" t="t" r="r" b="b"/>
              <a:pathLst>
                <a:path w="4145214" h="2752383">
                  <a:moveTo>
                    <a:pt x="0" y="0"/>
                  </a:moveTo>
                  <a:lnTo>
                    <a:pt x="0" y="2752383"/>
                  </a:lnTo>
                  <a:lnTo>
                    <a:pt x="4145214" y="2752383"/>
                  </a:lnTo>
                  <a:lnTo>
                    <a:pt x="4145214" y="0"/>
                  </a:lnTo>
                  <a:lnTo>
                    <a:pt x="0" y="0"/>
                  </a:lnTo>
                  <a:close/>
                  <a:moveTo>
                    <a:pt x="4084254" y="2691423"/>
                  </a:moveTo>
                  <a:lnTo>
                    <a:pt x="59690" y="2691423"/>
                  </a:lnTo>
                  <a:lnTo>
                    <a:pt x="59690" y="59690"/>
                  </a:lnTo>
                  <a:lnTo>
                    <a:pt x="4084254" y="59690"/>
                  </a:lnTo>
                  <a:lnTo>
                    <a:pt x="4084254" y="2691423"/>
                  </a:lnTo>
                  <a:close/>
                </a:path>
              </a:pathLst>
            </a:custGeom>
            <a:solidFill>
              <a:srgbClr val="D9D9D9"/>
            </a:solidFill>
          </p:spPr>
        </p:sp>
      </p:grpSp>
      <p:sp>
        <p:nvSpPr>
          <p:cNvPr id="15" name="TextBox 15"/>
          <p:cNvSpPr txBox="1"/>
          <p:nvPr/>
        </p:nvSpPr>
        <p:spPr>
          <a:xfrm>
            <a:off x="-826466" y="2164319"/>
            <a:ext cx="66248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The Olympic Creed</a:t>
            </a:r>
          </a:p>
        </p:txBody>
      </p:sp>
      <p:sp>
        <p:nvSpPr>
          <p:cNvPr id="16" name="TextBox 16"/>
          <p:cNvSpPr txBox="1"/>
          <p:nvPr/>
        </p:nvSpPr>
        <p:spPr>
          <a:xfrm>
            <a:off x="253548" y="2438498"/>
            <a:ext cx="4443953" cy="971447"/>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'The most important thing in the Olympic Games is not to win but to take part, just as the most important thing in life is not the triumph, but the struggle. The essential thing is not to have conquered, but to have fought well.'</a:t>
            </a:r>
          </a:p>
        </p:txBody>
      </p:sp>
      <p:pic>
        <p:nvPicPr>
          <p:cNvPr id="17" name="Picture 17"/>
          <p:cNvPicPr>
            <a:picLocks noChangeAspect="1"/>
          </p:cNvPicPr>
          <p:nvPr/>
        </p:nvPicPr>
        <p:blipFill>
          <a:blip r:embed="rId2"/>
          <a:srcRect/>
          <a:stretch>
            <a:fillRect/>
          </a:stretch>
        </p:blipFill>
        <p:spPr>
          <a:xfrm>
            <a:off x="1530952" y="3794690"/>
            <a:ext cx="1910001" cy="881784"/>
          </a:xfrm>
          <a:prstGeom prst="rect">
            <a:avLst/>
          </a:prstGeom>
        </p:spPr>
      </p:pic>
      <p:sp>
        <p:nvSpPr>
          <p:cNvPr id="18" name="TextBox 18"/>
          <p:cNvSpPr txBox="1"/>
          <p:nvPr/>
        </p:nvSpPr>
        <p:spPr>
          <a:xfrm>
            <a:off x="-826466" y="3472885"/>
            <a:ext cx="66248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The Olympic Symbol</a:t>
            </a:r>
          </a:p>
        </p:txBody>
      </p:sp>
      <p:sp>
        <p:nvSpPr>
          <p:cNvPr id="19" name="TextBox 19"/>
          <p:cNvSpPr txBox="1"/>
          <p:nvPr/>
        </p:nvSpPr>
        <p:spPr>
          <a:xfrm>
            <a:off x="615790" y="4688525"/>
            <a:ext cx="3740326"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The five interlocking rings represent the union of the five continents of the world which take part.</a:t>
            </a:r>
          </a:p>
        </p:txBody>
      </p:sp>
      <p:grpSp>
        <p:nvGrpSpPr>
          <p:cNvPr id="20" name="Group 20"/>
          <p:cNvGrpSpPr/>
          <p:nvPr/>
        </p:nvGrpSpPr>
        <p:grpSpPr>
          <a:xfrm>
            <a:off x="4876800" y="2120433"/>
            <a:ext cx="4781695" cy="3175000"/>
            <a:chOff x="0" y="0"/>
            <a:chExt cx="4145214" cy="2752383"/>
          </a:xfrm>
        </p:grpSpPr>
        <p:sp>
          <p:nvSpPr>
            <p:cNvPr id="21" name="Freeform 21"/>
            <p:cNvSpPr/>
            <p:nvPr/>
          </p:nvSpPr>
          <p:spPr>
            <a:xfrm>
              <a:off x="0" y="0"/>
              <a:ext cx="4145214" cy="2752383"/>
            </a:xfrm>
            <a:custGeom>
              <a:avLst/>
              <a:gdLst/>
              <a:ahLst/>
              <a:cxnLst/>
              <a:rect l="l" t="t" r="r" b="b"/>
              <a:pathLst>
                <a:path w="4145214" h="2752383">
                  <a:moveTo>
                    <a:pt x="0" y="0"/>
                  </a:moveTo>
                  <a:lnTo>
                    <a:pt x="0" y="2752383"/>
                  </a:lnTo>
                  <a:lnTo>
                    <a:pt x="4145214" y="2752383"/>
                  </a:lnTo>
                  <a:lnTo>
                    <a:pt x="4145214" y="0"/>
                  </a:lnTo>
                  <a:lnTo>
                    <a:pt x="0" y="0"/>
                  </a:lnTo>
                  <a:close/>
                  <a:moveTo>
                    <a:pt x="4084254" y="2691423"/>
                  </a:moveTo>
                  <a:lnTo>
                    <a:pt x="59690" y="2691423"/>
                  </a:lnTo>
                  <a:lnTo>
                    <a:pt x="59690" y="59690"/>
                  </a:lnTo>
                  <a:lnTo>
                    <a:pt x="4084254" y="59690"/>
                  </a:lnTo>
                  <a:lnTo>
                    <a:pt x="4084254" y="2691423"/>
                  </a:lnTo>
                  <a:close/>
                </a:path>
              </a:pathLst>
            </a:custGeom>
            <a:solidFill>
              <a:srgbClr val="D9D9D9"/>
            </a:solidFill>
          </p:spPr>
        </p:sp>
      </p:grpSp>
      <p:sp>
        <p:nvSpPr>
          <p:cNvPr id="22" name="TextBox 22"/>
          <p:cNvSpPr txBox="1"/>
          <p:nvPr/>
        </p:nvSpPr>
        <p:spPr>
          <a:xfrm>
            <a:off x="3955228" y="2164319"/>
            <a:ext cx="66248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The Olympic and Paralympic Values</a:t>
            </a:r>
          </a:p>
        </p:txBody>
      </p:sp>
      <p:sp>
        <p:nvSpPr>
          <p:cNvPr id="23" name="TextBox 23"/>
          <p:cNvSpPr txBox="1"/>
          <p:nvPr/>
        </p:nvSpPr>
        <p:spPr>
          <a:xfrm>
            <a:off x="5219011" y="2549473"/>
            <a:ext cx="4097272" cy="2408997"/>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Bold"/>
              </a:rPr>
              <a:t>There are three Olympic values:</a:t>
            </a:r>
          </a:p>
          <a:p>
            <a:pPr algn="ctr">
              <a:lnSpc>
                <a:spcPts val="1904"/>
              </a:lnSpc>
            </a:pPr>
            <a:r>
              <a:rPr lang="en-US" sz="1359">
                <a:solidFill>
                  <a:srgbClr val="000000"/>
                </a:solidFill>
                <a:latin typeface="Asap Regular Bold"/>
              </a:rPr>
              <a:t>- Friendship</a:t>
            </a:r>
          </a:p>
          <a:p>
            <a:pPr algn="ctr">
              <a:lnSpc>
                <a:spcPts val="1904"/>
              </a:lnSpc>
            </a:pPr>
            <a:r>
              <a:rPr lang="en-US" sz="1359">
                <a:solidFill>
                  <a:srgbClr val="000000"/>
                </a:solidFill>
                <a:latin typeface="Asap Regular Bold"/>
              </a:rPr>
              <a:t>- Respect</a:t>
            </a:r>
          </a:p>
          <a:p>
            <a:pPr algn="ctr">
              <a:lnSpc>
                <a:spcPts val="1904"/>
              </a:lnSpc>
            </a:pPr>
            <a:r>
              <a:rPr lang="en-US" sz="1359">
                <a:solidFill>
                  <a:srgbClr val="000000"/>
                </a:solidFill>
                <a:latin typeface="Asap Regular Bold"/>
              </a:rPr>
              <a:t>- Excellence</a:t>
            </a:r>
          </a:p>
          <a:p>
            <a:pPr algn="ctr">
              <a:lnSpc>
                <a:spcPts val="1904"/>
              </a:lnSpc>
            </a:pPr>
            <a:endParaRPr lang="en-US" sz="1359">
              <a:solidFill>
                <a:srgbClr val="000000"/>
              </a:solidFill>
              <a:latin typeface="Asap Regular Bold"/>
            </a:endParaRPr>
          </a:p>
          <a:p>
            <a:pPr algn="ctr">
              <a:lnSpc>
                <a:spcPts val="1904"/>
              </a:lnSpc>
            </a:pPr>
            <a:r>
              <a:rPr lang="en-US" sz="1359">
                <a:solidFill>
                  <a:srgbClr val="000000"/>
                </a:solidFill>
                <a:latin typeface="Asap Regular Bold"/>
              </a:rPr>
              <a:t>There are four Paralympic values:</a:t>
            </a:r>
          </a:p>
          <a:p>
            <a:pPr algn="ctr">
              <a:lnSpc>
                <a:spcPts val="1904"/>
              </a:lnSpc>
            </a:pPr>
            <a:r>
              <a:rPr lang="en-US" sz="1359">
                <a:solidFill>
                  <a:srgbClr val="000000"/>
                </a:solidFill>
                <a:latin typeface="Asap Regular Bold"/>
              </a:rPr>
              <a:t>- Determination</a:t>
            </a:r>
          </a:p>
          <a:p>
            <a:pPr algn="ctr">
              <a:lnSpc>
                <a:spcPts val="1904"/>
              </a:lnSpc>
            </a:pPr>
            <a:r>
              <a:rPr lang="en-US" sz="1359">
                <a:solidFill>
                  <a:srgbClr val="000000"/>
                </a:solidFill>
                <a:latin typeface="Asap Regular Bold"/>
              </a:rPr>
              <a:t>- Inspiration</a:t>
            </a:r>
          </a:p>
          <a:p>
            <a:pPr algn="ctr">
              <a:lnSpc>
                <a:spcPts val="1904"/>
              </a:lnSpc>
            </a:pPr>
            <a:r>
              <a:rPr lang="en-US" sz="1359">
                <a:solidFill>
                  <a:srgbClr val="000000"/>
                </a:solidFill>
                <a:latin typeface="Asap Regular Bold"/>
              </a:rPr>
              <a:t>- Courage</a:t>
            </a:r>
          </a:p>
          <a:p>
            <a:pPr algn="ctr">
              <a:lnSpc>
                <a:spcPts val="1903"/>
              </a:lnSpc>
            </a:pPr>
            <a:r>
              <a:rPr lang="en-US" sz="1359">
                <a:solidFill>
                  <a:srgbClr val="000000"/>
                </a:solidFill>
                <a:latin typeface="Asap Regular Bold"/>
              </a:rPr>
              <a:t>- Equality</a:t>
            </a:r>
          </a:p>
        </p:txBody>
      </p:sp>
      <p:grpSp>
        <p:nvGrpSpPr>
          <p:cNvPr id="24" name="Group 24"/>
          <p:cNvGrpSpPr/>
          <p:nvPr/>
        </p:nvGrpSpPr>
        <p:grpSpPr>
          <a:xfrm>
            <a:off x="95105" y="5180789"/>
            <a:ext cx="9563389" cy="2045044"/>
            <a:chOff x="0" y="0"/>
            <a:chExt cx="8290428" cy="1772833"/>
          </a:xfrm>
        </p:grpSpPr>
        <p:sp>
          <p:nvSpPr>
            <p:cNvPr id="25" name="Freeform 25"/>
            <p:cNvSpPr/>
            <p:nvPr/>
          </p:nvSpPr>
          <p:spPr>
            <a:xfrm>
              <a:off x="0" y="0"/>
              <a:ext cx="8290428" cy="1772833"/>
            </a:xfrm>
            <a:custGeom>
              <a:avLst/>
              <a:gdLst/>
              <a:ahLst/>
              <a:cxnLst/>
              <a:rect l="l" t="t" r="r" b="b"/>
              <a:pathLst>
                <a:path w="8290428" h="1772833">
                  <a:moveTo>
                    <a:pt x="0" y="0"/>
                  </a:moveTo>
                  <a:lnTo>
                    <a:pt x="0" y="1772833"/>
                  </a:lnTo>
                  <a:lnTo>
                    <a:pt x="8290428" y="1772833"/>
                  </a:lnTo>
                  <a:lnTo>
                    <a:pt x="8290428" y="0"/>
                  </a:lnTo>
                  <a:lnTo>
                    <a:pt x="0" y="0"/>
                  </a:lnTo>
                  <a:close/>
                  <a:moveTo>
                    <a:pt x="8229467" y="1711873"/>
                  </a:moveTo>
                  <a:lnTo>
                    <a:pt x="59690" y="1711873"/>
                  </a:lnTo>
                  <a:lnTo>
                    <a:pt x="59690" y="59690"/>
                  </a:lnTo>
                  <a:lnTo>
                    <a:pt x="8229467" y="59690"/>
                  </a:lnTo>
                  <a:lnTo>
                    <a:pt x="8229467" y="1711873"/>
                  </a:lnTo>
                  <a:close/>
                </a:path>
              </a:pathLst>
            </a:custGeom>
            <a:solidFill>
              <a:srgbClr val="D9D9D9"/>
            </a:solidFill>
          </p:spPr>
        </p:sp>
      </p:grpSp>
      <p:sp>
        <p:nvSpPr>
          <p:cNvPr id="26" name="TextBox 26"/>
          <p:cNvSpPr txBox="1"/>
          <p:nvPr/>
        </p:nvSpPr>
        <p:spPr>
          <a:xfrm>
            <a:off x="1564381" y="5377885"/>
            <a:ext cx="66248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Sport initiatives to break down barriers</a:t>
            </a:r>
          </a:p>
        </p:txBody>
      </p:sp>
      <p:pic>
        <p:nvPicPr>
          <p:cNvPr id="27" name="Picture 27"/>
          <p:cNvPicPr>
            <a:picLocks noChangeAspect="1"/>
          </p:cNvPicPr>
          <p:nvPr/>
        </p:nvPicPr>
        <p:blipFill>
          <a:blip r:embed="rId3"/>
          <a:srcRect/>
          <a:stretch>
            <a:fillRect/>
          </a:stretch>
        </p:blipFill>
        <p:spPr>
          <a:xfrm>
            <a:off x="253548" y="5653131"/>
            <a:ext cx="1442525" cy="819835"/>
          </a:xfrm>
          <a:prstGeom prst="rect">
            <a:avLst/>
          </a:prstGeom>
        </p:spPr>
      </p:pic>
      <p:pic>
        <p:nvPicPr>
          <p:cNvPr id="28" name="Picture 28"/>
          <p:cNvPicPr>
            <a:picLocks noChangeAspect="1"/>
          </p:cNvPicPr>
          <p:nvPr/>
        </p:nvPicPr>
        <p:blipFill>
          <a:blip r:embed="rId4"/>
          <a:srcRect/>
          <a:stretch>
            <a:fillRect/>
          </a:stretch>
        </p:blipFill>
        <p:spPr>
          <a:xfrm>
            <a:off x="2085152" y="5792809"/>
            <a:ext cx="1076069" cy="633598"/>
          </a:xfrm>
          <a:prstGeom prst="rect">
            <a:avLst/>
          </a:prstGeom>
        </p:spPr>
      </p:pic>
      <p:pic>
        <p:nvPicPr>
          <p:cNvPr id="29" name="Picture 29"/>
          <p:cNvPicPr>
            <a:picLocks noChangeAspect="1"/>
          </p:cNvPicPr>
          <p:nvPr/>
        </p:nvPicPr>
        <p:blipFill>
          <a:blip r:embed="rId5"/>
          <a:srcRect t="17953" r="5695" b="26251"/>
          <a:stretch>
            <a:fillRect/>
          </a:stretch>
        </p:blipFill>
        <p:spPr>
          <a:xfrm>
            <a:off x="3909011" y="5796348"/>
            <a:ext cx="1576979" cy="533400"/>
          </a:xfrm>
          <a:prstGeom prst="rect">
            <a:avLst/>
          </a:prstGeom>
        </p:spPr>
      </p:pic>
      <p:pic>
        <p:nvPicPr>
          <p:cNvPr id="30" name="Picture 30"/>
          <p:cNvPicPr>
            <a:picLocks noChangeAspect="1"/>
          </p:cNvPicPr>
          <p:nvPr/>
        </p:nvPicPr>
        <p:blipFill>
          <a:blip r:embed="rId6"/>
          <a:srcRect l="8869" t="23120" r="57582" b="21385"/>
          <a:stretch>
            <a:fillRect/>
          </a:stretch>
        </p:blipFill>
        <p:spPr>
          <a:xfrm>
            <a:off x="5798372" y="5679089"/>
            <a:ext cx="1313860" cy="767918"/>
          </a:xfrm>
          <a:prstGeom prst="rect">
            <a:avLst/>
          </a:prstGeom>
        </p:spPr>
      </p:pic>
      <p:sp>
        <p:nvSpPr>
          <p:cNvPr id="31" name="TextBox 31"/>
          <p:cNvSpPr txBox="1"/>
          <p:nvPr/>
        </p:nvSpPr>
        <p:spPr>
          <a:xfrm>
            <a:off x="-357231" y="6399382"/>
            <a:ext cx="2664083" cy="590445"/>
          </a:xfrm>
          <a:prstGeom prst="rect">
            <a:avLst/>
          </a:prstGeom>
        </p:spPr>
        <p:txBody>
          <a:bodyPr lIns="0" tIns="0" rIns="0" bIns="0" rtlCol="0" anchor="t">
            <a:spAutoFit/>
          </a:bodyPr>
          <a:lstStyle/>
          <a:p>
            <a:pPr algn="ctr">
              <a:lnSpc>
                <a:spcPts val="1903"/>
              </a:lnSpc>
              <a:spcBef>
                <a:spcPct val="0"/>
              </a:spcBef>
            </a:pPr>
            <a:r>
              <a:rPr lang="en-US" sz="1360">
                <a:solidFill>
                  <a:srgbClr val="000000"/>
                </a:solidFill>
                <a:latin typeface="Asap Regular Bold"/>
              </a:rPr>
              <a:t>Aims to end </a:t>
            </a:r>
          </a:p>
          <a:p>
            <a:pPr algn="ctr">
              <a:lnSpc>
                <a:spcPts val="1903"/>
              </a:lnSpc>
              <a:spcBef>
                <a:spcPct val="0"/>
              </a:spcBef>
            </a:pPr>
            <a:r>
              <a:rPr lang="en-US" sz="1360">
                <a:solidFill>
                  <a:srgbClr val="000000"/>
                </a:solidFill>
                <a:latin typeface="Asap Regular Bold"/>
              </a:rPr>
              <a:t>racism</a:t>
            </a:r>
          </a:p>
          <a:p>
            <a:pPr algn="ctr">
              <a:lnSpc>
                <a:spcPts val="1904"/>
              </a:lnSpc>
              <a:spcBef>
                <a:spcPct val="0"/>
              </a:spcBef>
            </a:pPr>
            <a:r>
              <a:rPr lang="en-US" sz="1360">
                <a:solidFill>
                  <a:srgbClr val="000000"/>
                </a:solidFill>
                <a:latin typeface="Asap Regular Bold"/>
              </a:rPr>
              <a:t> in football</a:t>
            </a:r>
          </a:p>
        </p:txBody>
      </p:sp>
      <p:sp>
        <p:nvSpPr>
          <p:cNvPr id="32" name="TextBox 32"/>
          <p:cNvSpPr txBox="1"/>
          <p:nvPr/>
        </p:nvSpPr>
        <p:spPr>
          <a:xfrm>
            <a:off x="1291145" y="6399382"/>
            <a:ext cx="2664083" cy="590445"/>
          </a:xfrm>
          <a:prstGeom prst="rect">
            <a:avLst/>
          </a:prstGeom>
        </p:spPr>
        <p:txBody>
          <a:bodyPr lIns="0" tIns="0" rIns="0" bIns="0" rtlCol="0" anchor="t">
            <a:spAutoFit/>
          </a:bodyPr>
          <a:lstStyle/>
          <a:p>
            <a:pPr algn="ctr">
              <a:lnSpc>
                <a:spcPts val="1903"/>
              </a:lnSpc>
              <a:spcBef>
                <a:spcPct val="0"/>
              </a:spcBef>
            </a:pPr>
            <a:r>
              <a:rPr lang="en-US" sz="1360">
                <a:solidFill>
                  <a:srgbClr val="000000"/>
                </a:solidFill>
                <a:latin typeface="Asap Regular Bold"/>
              </a:rPr>
              <a:t>Aims to get </a:t>
            </a:r>
          </a:p>
          <a:p>
            <a:pPr algn="ctr">
              <a:lnSpc>
                <a:spcPts val="1903"/>
              </a:lnSpc>
              <a:spcBef>
                <a:spcPct val="0"/>
              </a:spcBef>
            </a:pPr>
            <a:r>
              <a:rPr lang="en-US" sz="1360">
                <a:solidFill>
                  <a:srgbClr val="000000"/>
                </a:solidFill>
                <a:latin typeface="Asap Regular Bold"/>
              </a:rPr>
              <a:t>people of all ages</a:t>
            </a:r>
          </a:p>
          <a:p>
            <a:pPr algn="ctr">
              <a:lnSpc>
                <a:spcPts val="1904"/>
              </a:lnSpc>
              <a:spcBef>
                <a:spcPct val="0"/>
              </a:spcBef>
            </a:pPr>
            <a:r>
              <a:rPr lang="en-US" sz="1360">
                <a:solidFill>
                  <a:srgbClr val="000000"/>
                </a:solidFill>
                <a:latin typeface="Asap Regular Bold"/>
              </a:rPr>
              <a:t>involved in netball</a:t>
            </a:r>
          </a:p>
        </p:txBody>
      </p:sp>
      <p:sp>
        <p:nvSpPr>
          <p:cNvPr id="33" name="TextBox 33"/>
          <p:cNvSpPr txBox="1"/>
          <p:nvPr/>
        </p:nvSpPr>
        <p:spPr>
          <a:xfrm>
            <a:off x="3365459" y="6168417"/>
            <a:ext cx="2664083" cy="782900"/>
          </a:xfrm>
          <a:prstGeom prst="rect">
            <a:avLst/>
          </a:prstGeom>
        </p:spPr>
        <p:txBody>
          <a:bodyPr lIns="0" tIns="0" rIns="0" bIns="0" rtlCol="0" anchor="t">
            <a:spAutoFit/>
          </a:bodyPr>
          <a:lstStyle/>
          <a:p>
            <a:pPr algn="ctr">
              <a:lnSpc>
                <a:spcPts val="1903"/>
              </a:lnSpc>
              <a:spcBef>
                <a:spcPct val="0"/>
              </a:spcBef>
            </a:pPr>
            <a:r>
              <a:rPr lang="en-US" sz="1360">
                <a:solidFill>
                  <a:srgbClr val="000000"/>
                </a:solidFill>
                <a:latin typeface="Asap Regular Bold"/>
              </a:rPr>
              <a:t>Encourages players </a:t>
            </a:r>
          </a:p>
          <a:p>
            <a:pPr algn="ctr">
              <a:lnSpc>
                <a:spcPts val="1903"/>
              </a:lnSpc>
              <a:spcBef>
                <a:spcPct val="0"/>
              </a:spcBef>
            </a:pPr>
            <a:r>
              <a:rPr lang="en-US" sz="1360">
                <a:solidFill>
                  <a:srgbClr val="000000"/>
                </a:solidFill>
                <a:latin typeface="Asap Regular Bold"/>
              </a:rPr>
              <a:t>and spectators to </a:t>
            </a:r>
          </a:p>
          <a:p>
            <a:pPr algn="ctr">
              <a:lnSpc>
                <a:spcPts val="1903"/>
              </a:lnSpc>
              <a:spcBef>
                <a:spcPct val="0"/>
              </a:spcBef>
            </a:pPr>
            <a:r>
              <a:rPr lang="en-US" sz="1360">
                <a:solidFill>
                  <a:srgbClr val="000000"/>
                </a:solidFill>
                <a:latin typeface="Asap Regular Bold"/>
              </a:rPr>
              <a:t>respect referees and </a:t>
            </a:r>
          </a:p>
          <a:p>
            <a:pPr algn="ctr">
              <a:lnSpc>
                <a:spcPts val="1904"/>
              </a:lnSpc>
              <a:spcBef>
                <a:spcPct val="0"/>
              </a:spcBef>
            </a:pPr>
            <a:r>
              <a:rPr lang="en-US" sz="1360">
                <a:solidFill>
                  <a:srgbClr val="000000"/>
                </a:solidFill>
                <a:latin typeface="Asap Regular Bold"/>
              </a:rPr>
              <a:t>coaches</a:t>
            </a:r>
          </a:p>
        </p:txBody>
      </p:sp>
      <p:sp>
        <p:nvSpPr>
          <p:cNvPr id="34" name="TextBox 34"/>
          <p:cNvSpPr txBox="1"/>
          <p:nvPr/>
        </p:nvSpPr>
        <p:spPr>
          <a:xfrm>
            <a:off x="5639293" y="6378781"/>
            <a:ext cx="1797226" cy="731856"/>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Bold"/>
              </a:rPr>
              <a:t>Aims to </a:t>
            </a:r>
          </a:p>
          <a:p>
            <a:pPr algn="ctr">
              <a:lnSpc>
                <a:spcPts val="1903"/>
              </a:lnSpc>
              <a:spcBef>
                <a:spcPct val="0"/>
              </a:spcBef>
            </a:pPr>
            <a:r>
              <a:rPr lang="en-US" sz="1359">
                <a:solidFill>
                  <a:srgbClr val="000000"/>
                </a:solidFill>
                <a:latin typeface="Asap Regular Bold"/>
              </a:rPr>
              <a:t>make tennis more accessible </a:t>
            </a:r>
          </a:p>
        </p:txBody>
      </p:sp>
      <p:pic>
        <p:nvPicPr>
          <p:cNvPr id="35" name="Picture 35"/>
          <p:cNvPicPr>
            <a:picLocks noChangeAspect="1"/>
          </p:cNvPicPr>
          <p:nvPr/>
        </p:nvPicPr>
        <p:blipFill>
          <a:blip r:embed="rId7"/>
          <a:srcRect/>
          <a:stretch>
            <a:fillRect/>
          </a:stretch>
        </p:blipFill>
        <p:spPr>
          <a:xfrm>
            <a:off x="8050052" y="5699690"/>
            <a:ext cx="1075282" cy="726716"/>
          </a:xfrm>
          <a:prstGeom prst="rect">
            <a:avLst/>
          </a:prstGeom>
        </p:spPr>
      </p:pic>
      <p:sp>
        <p:nvSpPr>
          <p:cNvPr id="36" name="TextBox 36"/>
          <p:cNvSpPr txBox="1"/>
          <p:nvPr/>
        </p:nvSpPr>
        <p:spPr>
          <a:xfrm>
            <a:off x="7552938" y="6378781"/>
            <a:ext cx="1936926" cy="731856"/>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Aims to make cricket more accessible for inner city children</a:t>
            </a:r>
          </a:p>
        </p:txBody>
      </p:sp>
      <p:sp>
        <p:nvSpPr>
          <p:cNvPr id="37" name="TextBox 37"/>
          <p:cNvSpPr txBox="1"/>
          <p:nvPr/>
        </p:nvSpPr>
        <p:spPr>
          <a:xfrm>
            <a:off x="-114864" y="51457"/>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0042" y="-24700"/>
            <a:ext cx="84970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Know about the Role of Sport in Promoting Values</a:t>
            </a:r>
          </a:p>
        </p:txBody>
      </p:sp>
      <p:grpSp>
        <p:nvGrpSpPr>
          <p:cNvPr id="3" name="Group 3"/>
          <p:cNvGrpSpPr/>
          <p:nvPr/>
        </p:nvGrpSpPr>
        <p:grpSpPr>
          <a:xfrm>
            <a:off x="95105" y="469433"/>
            <a:ext cx="9563389" cy="4610100"/>
            <a:chOff x="0" y="0"/>
            <a:chExt cx="8290428" cy="3996460"/>
          </a:xfrm>
        </p:grpSpPr>
        <p:sp>
          <p:nvSpPr>
            <p:cNvPr id="4" name="Freeform 4"/>
            <p:cNvSpPr/>
            <p:nvPr/>
          </p:nvSpPr>
          <p:spPr>
            <a:xfrm>
              <a:off x="0" y="0"/>
              <a:ext cx="8290428" cy="3996460"/>
            </a:xfrm>
            <a:custGeom>
              <a:avLst/>
              <a:gdLst/>
              <a:ahLst/>
              <a:cxnLst/>
              <a:rect l="l" t="t" r="r" b="b"/>
              <a:pathLst>
                <a:path w="8290428" h="3996460">
                  <a:moveTo>
                    <a:pt x="0" y="0"/>
                  </a:moveTo>
                  <a:lnTo>
                    <a:pt x="0" y="3996460"/>
                  </a:lnTo>
                  <a:lnTo>
                    <a:pt x="8290428" y="3996460"/>
                  </a:lnTo>
                  <a:lnTo>
                    <a:pt x="8290428" y="0"/>
                  </a:lnTo>
                  <a:lnTo>
                    <a:pt x="0" y="0"/>
                  </a:lnTo>
                  <a:close/>
                  <a:moveTo>
                    <a:pt x="8229467" y="3935500"/>
                  </a:moveTo>
                  <a:lnTo>
                    <a:pt x="59690" y="3935500"/>
                  </a:lnTo>
                  <a:lnTo>
                    <a:pt x="59690" y="59690"/>
                  </a:lnTo>
                  <a:lnTo>
                    <a:pt x="8229467" y="59690"/>
                  </a:lnTo>
                  <a:lnTo>
                    <a:pt x="8229467" y="3935500"/>
                  </a:lnTo>
                  <a:close/>
                </a:path>
              </a:pathLst>
            </a:custGeom>
            <a:solidFill>
              <a:srgbClr val="D9D9D9"/>
            </a:solidFill>
          </p:spPr>
        </p:sp>
      </p:grpSp>
      <p:sp>
        <p:nvSpPr>
          <p:cNvPr id="5" name="TextBox 5"/>
          <p:cNvSpPr txBox="1"/>
          <p:nvPr/>
        </p:nvSpPr>
        <p:spPr>
          <a:xfrm>
            <a:off x="171943" y="513785"/>
            <a:ext cx="9406138" cy="6417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The importance of etiquette and sporting behaviour of both performers and spectators</a:t>
            </a:r>
          </a:p>
        </p:txBody>
      </p:sp>
      <p:pic>
        <p:nvPicPr>
          <p:cNvPr id="6" name="Picture 6"/>
          <p:cNvPicPr>
            <a:picLocks noChangeAspect="1"/>
          </p:cNvPicPr>
          <p:nvPr/>
        </p:nvPicPr>
        <p:blipFill>
          <a:blip r:embed="rId2"/>
          <a:srcRect/>
          <a:stretch>
            <a:fillRect/>
          </a:stretch>
        </p:blipFill>
        <p:spPr>
          <a:xfrm>
            <a:off x="367213" y="1155490"/>
            <a:ext cx="332829" cy="440833"/>
          </a:xfrm>
          <a:prstGeom prst="rect">
            <a:avLst/>
          </a:prstGeom>
        </p:spPr>
      </p:pic>
      <p:sp>
        <p:nvSpPr>
          <p:cNvPr id="7" name="TextBox 7"/>
          <p:cNvSpPr txBox="1"/>
          <p:nvPr/>
        </p:nvSpPr>
        <p:spPr>
          <a:xfrm>
            <a:off x="610729" y="1243706"/>
            <a:ext cx="4264283" cy="1552719"/>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Etiquette:</a:t>
            </a:r>
            <a:r>
              <a:rPr lang="en-US" sz="1360">
                <a:solidFill>
                  <a:srgbClr val="000000"/>
                </a:solidFill>
                <a:latin typeface="Asap Regular Bold"/>
              </a:rPr>
              <a:t> The unwritten rules concerning behaviour.</a:t>
            </a:r>
          </a:p>
          <a:p>
            <a:pPr algn="ctr">
              <a:lnSpc>
                <a:spcPts val="1903"/>
              </a:lnSpc>
              <a:spcBef>
                <a:spcPct val="0"/>
              </a:spcBef>
            </a:pPr>
            <a:endParaRPr lang="en-US" sz="1360">
              <a:solidFill>
                <a:srgbClr val="000000"/>
              </a:solidFill>
              <a:latin typeface="Asap Regular Bold"/>
            </a:endParaRPr>
          </a:p>
          <a:p>
            <a:pPr algn="ctr">
              <a:lnSpc>
                <a:spcPts val="1903"/>
              </a:lnSpc>
              <a:spcBef>
                <a:spcPct val="0"/>
              </a:spcBef>
            </a:pPr>
            <a:r>
              <a:rPr lang="en-US" sz="1360">
                <a:solidFill>
                  <a:srgbClr val="000000"/>
                </a:solidFill>
                <a:latin typeface="Asap Regular Bold"/>
              </a:rPr>
              <a:t>For example, kicking the ball out of play when someone is injured in football. The ball is then returned to the team that kicked it out.</a:t>
            </a:r>
          </a:p>
          <a:p>
            <a:pPr algn="ctr">
              <a:lnSpc>
                <a:spcPts val="1903"/>
              </a:lnSpc>
              <a:spcBef>
                <a:spcPct val="0"/>
              </a:spcBef>
            </a:pPr>
            <a:endParaRPr lang="en-US" sz="1360">
              <a:solidFill>
                <a:srgbClr val="000000"/>
              </a:solidFill>
              <a:latin typeface="Asap Regular Bold"/>
            </a:endParaRPr>
          </a:p>
          <a:p>
            <a:pPr algn="ctr">
              <a:lnSpc>
                <a:spcPts val="1904"/>
              </a:lnSpc>
              <a:spcBef>
                <a:spcPct val="0"/>
              </a:spcBef>
            </a:pPr>
            <a:r>
              <a:rPr lang="en-US" sz="1360">
                <a:solidFill>
                  <a:srgbClr val="000000"/>
                </a:solidFill>
                <a:latin typeface="Asap Regular Bold"/>
              </a:rPr>
              <a:t>Another example is not walking across the 'line' of someone else's putt in golf.</a:t>
            </a:r>
          </a:p>
        </p:txBody>
      </p:sp>
      <p:sp>
        <p:nvSpPr>
          <p:cNvPr id="8" name="TextBox 8"/>
          <p:cNvSpPr txBox="1"/>
          <p:nvPr/>
        </p:nvSpPr>
        <p:spPr>
          <a:xfrm>
            <a:off x="5205662" y="1198473"/>
            <a:ext cx="4286426" cy="1929814"/>
          </a:xfrm>
          <a:prstGeom prst="rect">
            <a:avLst/>
          </a:prstGeom>
        </p:spPr>
        <p:txBody>
          <a:bodyPr lIns="0" tIns="0" rIns="0" bIns="0" rtlCol="0" anchor="t">
            <a:spAutoFit/>
          </a:bodyPr>
          <a:lstStyle/>
          <a:p>
            <a:pPr algn="ctr">
              <a:lnSpc>
                <a:spcPts val="1904"/>
              </a:lnSpc>
              <a:spcBef>
                <a:spcPct val="0"/>
              </a:spcBef>
            </a:pPr>
            <a:r>
              <a:rPr lang="en-US" sz="1359">
                <a:solidFill>
                  <a:srgbClr val="FF5757"/>
                </a:solidFill>
                <a:latin typeface="Asap Regular Bold"/>
              </a:rPr>
              <a:t>Sportsmanship: </a:t>
            </a:r>
            <a:r>
              <a:rPr lang="en-US" sz="1359">
                <a:solidFill>
                  <a:srgbClr val="000000"/>
                </a:solidFill>
                <a:latin typeface="Asap Regular Bold"/>
              </a:rPr>
              <a:t>Behaving in a way that is fair, polite and appropriate when participating in a sporting event.</a:t>
            </a:r>
          </a:p>
          <a:p>
            <a:pPr algn="ctr">
              <a:lnSpc>
                <a:spcPts val="1904"/>
              </a:lnSpc>
              <a:spcBef>
                <a:spcPct val="0"/>
              </a:spcBef>
            </a:pPr>
            <a:endParaRPr lang="en-US" sz="1359">
              <a:solidFill>
                <a:srgbClr val="000000"/>
              </a:solidFill>
              <a:latin typeface="Asap Regular Bold"/>
            </a:endParaRPr>
          </a:p>
          <a:p>
            <a:pPr algn="ctr">
              <a:lnSpc>
                <a:spcPts val="1904"/>
              </a:lnSpc>
              <a:spcBef>
                <a:spcPct val="0"/>
              </a:spcBef>
            </a:pPr>
            <a:r>
              <a:rPr lang="en-US" sz="1359">
                <a:solidFill>
                  <a:srgbClr val="000000"/>
                </a:solidFill>
                <a:latin typeface="Asap Regular Bold"/>
              </a:rPr>
              <a:t>For example, shaking hands before and after a game or clapping an opposition's goal in netball.</a:t>
            </a:r>
          </a:p>
          <a:p>
            <a:pPr algn="ctr">
              <a:lnSpc>
                <a:spcPts val="1904"/>
              </a:lnSpc>
              <a:spcBef>
                <a:spcPct val="0"/>
              </a:spcBef>
            </a:pPr>
            <a:endParaRPr lang="en-US" sz="1359">
              <a:solidFill>
                <a:srgbClr val="000000"/>
              </a:solidFill>
              <a:latin typeface="Asap Regular Bold"/>
            </a:endParaRPr>
          </a:p>
          <a:p>
            <a:pPr algn="ctr">
              <a:lnSpc>
                <a:spcPts val="1903"/>
              </a:lnSpc>
              <a:spcBef>
                <a:spcPct val="0"/>
              </a:spcBef>
            </a:pPr>
            <a:r>
              <a:rPr lang="en-US" sz="1359">
                <a:solidFill>
                  <a:srgbClr val="000000"/>
                </a:solidFill>
                <a:latin typeface="Asap Regular Bold"/>
              </a:rPr>
              <a:t>Being gracious and respectful when winning or losing is also an example of sportsmanship.</a:t>
            </a:r>
          </a:p>
        </p:txBody>
      </p:sp>
      <p:pic>
        <p:nvPicPr>
          <p:cNvPr id="9" name="Picture 9"/>
          <p:cNvPicPr>
            <a:picLocks noChangeAspect="1"/>
          </p:cNvPicPr>
          <p:nvPr/>
        </p:nvPicPr>
        <p:blipFill>
          <a:blip r:embed="rId2"/>
          <a:srcRect/>
          <a:stretch>
            <a:fillRect/>
          </a:stretch>
        </p:blipFill>
        <p:spPr>
          <a:xfrm>
            <a:off x="4876800" y="1155490"/>
            <a:ext cx="332829" cy="440833"/>
          </a:xfrm>
          <a:prstGeom prst="rect">
            <a:avLst/>
          </a:prstGeom>
        </p:spPr>
      </p:pic>
      <p:sp>
        <p:nvSpPr>
          <p:cNvPr id="10" name="TextBox 10"/>
          <p:cNvSpPr txBox="1"/>
          <p:nvPr/>
        </p:nvSpPr>
        <p:spPr>
          <a:xfrm>
            <a:off x="5209629" y="3348641"/>
            <a:ext cx="4296219" cy="1450631"/>
          </a:xfrm>
          <a:prstGeom prst="rect">
            <a:avLst/>
          </a:prstGeom>
        </p:spPr>
        <p:txBody>
          <a:bodyPr lIns="0" tIns="0" rIns="0" bIns="0" rtlCol="0" anchor="t">
            <a:spAutoFit/>
          </a:bodyPr>
          <a:lstStyle/>
          <a:p>
            <a:pPr algn="ctr">
              <a:lnSpc>
                <a:spcPts val="1904"/>
              </a:lnSpc>
              <a:spcBef>
                <a:spcPct val="0"/>
              </a:spcBef>
            </a:pPr>
            <a:r>
              <a:rPr lang="en-US" sz="1359">
                <a:solidFill>
                  <a:srgbClr val="FF5757"/>
                </a:solidFill>
                <a:latin typeface="Asap Regular Bold"/>
              </a:rPr>
              <a:t>Gamesmanship: </a:t>
            </a:r>
            <a:r>
              <a:rPr lang="en-US" sz="1359">
                <a:solidFill>
                  <a:srgbClr val="000000"/>
                </a:solidFill>
                <a:latin typeface="Asap Regular Bold"/>
              </a:rPr>
              <a:t>This is when performers bend the rules to gain an advantage.</a:t>
            </a:r>
          </a:p>
          <a:p>
            <a:pPr algn="ctr">
              <a:lnSpc>
                <a:spcPts val="1904"/>
              </a:lnSpc>
              <a:spcBef>
                <a:spcPct val="0"/>
              </a:spcBef>
            </a:pPr>
            <a:endParaRPr lang="en-US" sz="1359">
              <a:solidFill>
                <a:srgbClr val="000000"/>
              </a:solidFill>
              <a:latin typeface="Asap Regular Bold"/>
            </a:endParaRPr>
          </a:p>
          <a:p>
            <a:pPr algn="ctr">
              <a:lnSpc>
                <a:spcPts val="1903"/>
              </a:lnSpc>
              <a:spcBef>
                <a:spcPct val="0"/>
              </a:spcBef>
            </a:pPr>
            <a:r>
              <a:rPr lang="en-US" sz="1359">
                <a:solidFill>
                  <a:srgbClr val="000000"/>
                </a:solidFill>
                <a:latin typeface="Asap Regular Bold"/>
              </a:rPr>
              <a:t>For example, taking a long time to collect the ball to waste time in football or re-tying a shoes lace in tennis just before the opponent serves.</a:t>
            </a:r>
          </a:p>
        </p:txBody>
      </p:sp>
      <p:pic>
        <p:nvPicPr>
          <p:cNvPr id="11" name="Picture 11"/>
          <p:cNvPicPr>
            <a:picLocks noChangeAspect="1"/>
          </p:cNvPicPr>
          <p:nvPr/>
        </p:nvPicPr>
        <p:blipFill>
          <a:blip r:embed="rId2"/>
          <a:srcRect/>
          <a:stretch>
            <a:fillRect/>
          </a:stretch>
        </p:blipFill>
        <p:spPr>
          <a:xfrm>
            <a:off x="4872833" y="3298333"/>
            <a:ext cx="332829" cy="440833"/>
          </a:xfrm>
          <a:prstGeom prst="rect">
            <a:avLst/>
          </a:prstGeom>
        </p:spPr>
      </p:pic>
      <p:sp>
        <p:nvSpPr>
          <p:cNvPr id="12" name="TextBox 12"/>
          <p:cNvSpPr txBox="1"/>
          <p:nvPr/>
        </p:nvSpPr>
        <p:spPr>
          <a:xfrm>
            <a:off x="533627" y="3348641"/>
            <a:ext cx="4264283" cy="1167810"/>
          </a:xfrm>
          <a:prstGeom prst="rect">
            <a:avLst/>
          </a:prstGeom>
        </p:spPr>
        <p:txBody>
          <a:bodyPr lIns="0" tIns="0" rIns="0" bIns="0" rtlCol="0" anchor="t">
            <a:spAutoFit/>
          </a:bodyPr>
          <a:lstStyle/>
          <a:p>
            <a:pPr algn="ctr">
              <a:lnSpc>
                <a:spcPts val="1903"/>
              </a:lnSpc>
              <a:spcBef>
                <a:spcPct val="0"/>
              </a:spcBef>
            </a:pPr>
            <a:r>
              <a:rPr lang="en-US" sz="1360">
                <a:solidFill>
                  <a:srgbClr val="FF5757"/>
                </a:solidFill>
                <a:latin typeface="Asap Regular Bold"/>
              </a:rPr>
              <a:t>Spectator etiquette:</a:t>
            </a:r>
            <a:r>
              <a:rPr lang="en-US" sz="1360">
                <a:solidFill>
                  <a:srgbClr val="000000"/>
                </a:solidFill>
                <a:latin typeface="Asap Regular Bold"/>
              </a:rPr>
              <a:t> Spectators also have unwritten rules to follow that mean they behave in an appropriately sporting way.</a:t>
            </a:r>
          </a:p>
          <a:p>
            <a:pPr algn="ctr">
              <a:lnSpc>
                <a:spcPts val="1903"/>
              </a:lnSpc>
              <a:spcBef>
                <a:spcPct val="0"/>
              </a:spcBef>
            </a:pPr>
            <a:endParaRPr lang="en-US" sz="1360">
              <a:solidFill>
                <a:srgbClr val="000000"/>
              </a:solidFill>
              <a:latin typeface="Asap Regular Bold"/>
            </a:endParaRPr>
          </a:p>
          <a:p>
            <a:pPr algn="ctr">
              <a:lnSpc>
                <a:spcPts val="1904"/>
              </a:lnSpc>
              <a:spcBef>
                <a:spcPct val="0"/>
              </a:spcBef>
            </a:pPr>
            <a:r>
              <a:rPr lang="en-US" sz="1360">
                <a:solidFill>
                  <a:srgbClr val="000000"/>
                </a:solidFill>
                <a:latin typeface="Asap Regular Bold"/>
              </a:rPr>
              <a:t>For example, being quiet during rallies in a tennis match or respecting an opponent's national anthem.</a:t>
            </a:r>
          </a:p>
        </p:txBody>
      </p:sp>
      <p:pic>
        <p:nvPicPr>
          <p:cNvPr id="13" name="Picture 13"/>
          <p:cNvPicPr>
            <a:picLocks noChangeAspect="1"/>
          </p:cNvPicPr>
          <p:nvPr/>
        </p:nvPicPr>
        <p:blipFill>
          <a:blip r:embed="rId2"/>
          <a:srcRect/>
          <a:stretch>
            <a:fillRect/>
          </a:stretch>
        </p:blipFill>
        <p:spPr>
          <a:xfrm>
            <a:off x="367213" y="3298333"/>
            <a:ext cx="332829" cy="440833"/>
          </a:xfrm>
          <a:prstGeom prst="rect">
            <a:avLst/>
          </a:prstGeom>
        </p:spPr>
      </p:pic>
      <p:grpSp>
        <p:nvGrpSpPr>
          <p:cNvPr id="14" name="Group 14"/>
          <p:cNvGrpSpPr/>
          <p:nvPr/>
        </p:nvGrpSpPr>
        <p:grpSpPr>
          <a:xfrm>
            <a:off x="91139" y="4990633"/>
            <a:ext cx="9563389" cy="2238092"/>
            <a:chOff x="0" y="0"/>
            <a:chExt cx="8290428" cy="1940185"/>
          </a:xfrm>
        </p:grpSpPr>
        <p:sp>
          <p:nvSpPr>
            <p:cNvPr id="15" name="Freeform 15"/>
            <p:cNvSpPr/>
            <p:nvPr/>
          </p:nvSpPr>
          <p:spPr>
            <a:xfrm>
              <a:off x="0" y="0"/>
              <a:ext cx="8290428" cy="1940185"/>
            </a:xfrm>
            <a:custGeom>
              <a:avLst/>
              <a:gdLst/>
              <a:ahLst/>
              <a:cxnLst/>
              <a:rect l="l" t="t" r="r" b="b"/>
              <a:pathLst>
                <a:path w="8290428" h="1940185">
                  <a:moveTo>
                    <a:pt x="0" y="0"/>
                  </a:moveTo>
                  <a:lnTo>
                    <a:pt x="0" y="1940185"/>
                  </a:lnTo>
                  <a:lnTo>
                    <a:pt x="8290428" y="1940185"/>
                  </a:lnTo>
                  <a:lnTo>
                    <a:pt x="8290428" y="0"/>
                  </a:lnTo>
                  <a:lnTo>
                    <a:pt x="0" y="0"/>
                  </a:lnTo>
                  <a:close/>
                  <a:moveTo>
                    <a:pt x="8229467" y="1879225"/>
                  </a:moveTo>
                  <a:lnTo>
                    <a:pt x="59690" y="1879225"/>
                  </a:lnTo>
                  <a:lnTo>
                    <a:pt x="59690" y="59690"/>
                  </a:lnTo>
                  <a:lnTo>
                    <a:pt x="8229467" y="59690"/>
                  </a:lnTo>
                  <a:lnTo>
                    <a:pt x="8229467" y="1879225"/>
                  </a:lnTo>
                  <a:close/>
                </a:path>
              </a:pathLst>
            </a:custGeom>
            <a:solidFill>
              <a:srgbClr val="D9D9D9"/>
            </a:solidFill>
          </p:spPr>
        </p:sp>
      </p:grpSp>
      <p:sp>
        <p:nvSpPr>
          <p:cNvPr id="16" name="TextBox 16"/>
          <p:cNvSpPr txBox="1"/>
          <p:nvPr/>
        </p:nvSpPr>
        <p:spPr>
          <a:xfrm>
            <a:off x="85950" y="5031908"/>
            <a:ext cx="9406138" cy="321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Reasons for observing etiquette and sporting behaviour</a:t>
            </a:r>
          </a:p>
        </p:txBody>
      </p:sp>
      <p:sp>
        <p:nvSpPr>
          <p:cNvPr id="17" name="TextBox 17"/>
          <p:cNvSpPr txBox="1"/>
          <p:nvPr/>
        </p:nvSpPr>
        <p:spPr>
          <a:xfrm>
            <a:off x="2092448" y="5293436"/>
            <a:ext cx="5219556" cy="1883593"/>
          </a:xfrm>
          <a:prstGeom prst="rect">
            <a:avLst/>
          </a:prstGeom>
        </p:spPr>
        <p:txBody>
          <a:bodyPr wrap="square" lIns="0" tIns="0" rIns="0" bIns="0" rtlCol="0" anchor="t">
            <a:spAutoFit/>
          </a:bodyPr>
          <a:lstStyle/>
          <a:p>
            <a:pPr algn="ctr">
              <a:spcBef>
                <a:spcPct val="0"/>
              </a:spcBef>
            </a:pPr>
            <a:r>
              <a:rPr lang="en-US" sz="1360" dirty="0">
                <a:solidFill>
                  <a:srgbClr val="000000"/>
                </a:solidFill>
                <a:latin typeface="Asap Regular Bold"/>
              </a:rPr>
              <a:t>- Performing in a fair way</a:t>
            </a:r>
          </a:p>
          <a:p>
            <a:pPr algn="ctr">
              <a:spcBef>
                <a:spcPct val="0"/>
              </a:spcBef>
            </a:pPr>
            <a:endParaRPr lang="en-US" sz="1360" dirty="0">
              <a:solidFill>
                <a:srgbClr val="000000"/>
              </a:solidFill>
              <a:latin typeface="Asap Regular Bold"/>
            </a:endParaRPr>
          </a:p>
          <a:p>
            <a:pPr algn="ctr">
              <a:spcBef>
                <a:spcPct val="0"/>
              </a:spcBef>
            </a:pPr>
            <a:r>
              <a:rPr lang="en-US" sz="1360" dirty="0">
                <a:solidFill>
                  <a:srgbClr val="000000"/>
                </a:solidFill>
                <a:latin typeface="Asap Regular Bold"/>
              </a:rPr>
              <a:t>- Promoting positive values</a:t>
            </a:r>
          </a:p>
          <a:p>
            <a:pPr algn="ctr">
              <a:spcBef>
                <a:spcPct val="0"/>
              </a:spcBef>
            </a:pPr>
            <a:endParaRPr lang="en-US" sz="1360" dirty="0">
              <a:solidFill>
                <a:srgbClr val="000000"/>
              </a:solidFill>
              <a:latin typeface="Asap Regular Bold"/>
            </a:endParaRPr>
          </a:p>
          <a:p>
            <a:pPr algn="ctr">
              <a:spcBef>
                <a:spcPct val="0"/>
              </a:spcBef>
            </a:pPr>
            <a:r>
              <a:rPr lang="en-US" sz="1360" dirty="0">
                <a:solidFill>
                  <a:srgbClr val="000000"/>
                </a:solidFill>
                <a:latin typeface="Asap Regular Bold"/>
              </a:rPr>
              <a:t>- Ensuring the safety of themselves and other performers</a:t>
            </a:r>
          </a:p>
          <a:p>
            <a:pPr algn="ctr">
              <a:spcBef>
                <a:spcPct val="0"/>
              </a:spcBef>
            </a:pPr>
            <a:endParaRPr lang="en-US" sz="1360" dirty="0">
              <a:solidFill>
                <a:srgbClr val="000000"/>
              </a:solidFill>
              <a:latin typeface="Asap Regular Bold"/>
            </a:endParaRPr>
          </a:p>
          <a:p>
            <a:pPr algn="ctr">
              <a:spcBef>
                <a:spcPct val="0"/>
              </a:spcBef>
            </a:pPr>
            <a:r>
              <a:rPr lang="en-US" sz="1360" dirty="0">
                <a:solidFill>
                  <a:srgbClr val="000000"/>
                </a:solidFill>
                <a:latin typeface="Asap Regular"/>
              </a:rPr>
              <a:t>- Being respectful to those in their own team and the opposition</a:t>
            </a:r>
          </a:p>
          <a:p>
            <a:pPr algn="ctr">
              <a:spcBef>
                <a:spcPct val="0"/>
              </a:spcBef>
            </a:pPr>
            <a:endParaRPr lang="en-US" sz="1360" dirty="0">
              <a:solidFill>
                <a:srgbClr val="000000"/>
              </a:solidFill>
              <a:latin typeface="Asap Regular"/>
            </a:endParaRPr>
          </a:p>
          <a:p>
            <a:pPr algn="ctr">
              <a:spcBef>
                <a:spcPct val="0"/>
              </a:spcBef>
            </a:pPr>
            <a:r>
              <a:rPr lang="en-US" sz="1360" dirty="0">
                <a:solidFill>
                  <a:srgbClr val="000000"/>
                </a:solidFill>
                <a:latin typeface="Asap Regular"/>
              </a:rPr>
              <a:t>- Acting as a positive role model for children</a:t>
            </a:r>
          </a:p>
        </p:txBody>
      </p:sp>
      <p:sp>
        <p:nvSpPr>
          <p:cNvPr id="18" name="TextBox 18"/>
          <p:cNvSpPr txBox="1"/>
          <p:nvPr/>
        </p:nvSpPr>
        <p:spPr>
          <a:xfrm>
            <a:off x="-114864" y="9686"/>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8266" y="51500"/>
            <a:ext cx="84970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Know about the Role of Sport in Promoting Values</a:t>
            </a:r>
          </a:p>
        </p:txBody>
      </p:sp>
      <p:grpSp>
        <p:nvGrpSpPr>
          <p:cNvPr id="3" name="Group 3"/>
          <p:cNvGrpSpPr/>
          <p:nvPr/>
        </p:nvGrpSpPr>
        <p:grpSpPr>
          <a:xfrm>
            <a:off x="107312" y="5599328"/>
            <a:ext cx="9513598" cy="543554"/>
            <a:chOff x="0" y="0"/>
            <a:chExt cx="10002732" cy="571500"/>
          </a:xfrm>
        </p:grpSpPr>
        <p:sp>
          <p:nvSpPr>
            <p:cNvPr id="4" name="Freeform 4"/>
            <p:cNvSpPr/>
            <p:nvPr/>
          </p:nvSpPr>
          <p:spPr>
            <a:xfrm>
              <a:off x="0" y="255270"/>
              <a:ext cx="10002732" cy="69850"/>
            </a:xfrm>
            <a:custGeom>
              <a:avLst/>
              <a:gdLst/>
              <a:ahLst/>
              <a:cxnLst/>
              <a:rect l="l" t="t" r="r" b="b"/>
              <a:pathLst>
                <a:path w="10002732" h="69850">
                  <a:moveTo>
                    <a:pt x="9711902" y="0"/>
                  </a:moveTo>
                  <a:lnTo>
                    <a:pt x="0" y="0"/>
                  </a:lnTo>
                  <a:lnTo>
                    <a:pt x="0" y="69850"/>
                  </a:lnTo>
                  <a:lnTo>
                    <a:pt x="10002732" y="69850"/>
                  </a:lnTo>
                  <a:lnTo>
                    <a:pt x="10002732" y="0"/>
                  </a:lnTo>
                  <a:close/>
                </a:path>
              </a:pathLst>
            </a:custGeom>
            <a:solidFill>
              <a:srgbClr val="D9D9D9"/>
            </a:solidFill>
          </p:spPr>
        </p:sp>
      </p:grpSp>
      <p:grpSp>
        <p:nvGrpSpPr>
          <p:cNvPr id="5" name="Group 5"/>
          <p:cNvGrpSpPr/>
          <p:nvPr/>
        </p:nvGrpSpPr>
        <p:grpSpPr>
          <a:xfrm>
            <a:off x="95105" y="5061936"/>
            <a:ext cx="9563389" cy="2161892"/>
            <a:chOff x="0" y="0"/>
            <a:chExt cx="8290428" cy="1874128"/>
          </a:xfrm>
        </p:grpSpPr>
        <p:sp>
          <p:nvSpPr>
            <p:cNvPr id="6" name="Freeform 6"/>
            <p:cNvSpPr/>
            <p:nvPr/>
          </p:nvSpPr>
          <p:spPr>
            <a:xfrm>
              <a:off x="0" y="0"/>
              <a:ext cx="8290428" cy="1874128"/>
            </a:xfrm>
            <a:custGeom>
              <a:avLst/>
              <a:gdLst/>
              <a:ahLst/>
              <a:cxnLst/>
              <a:rect l="l" t="t" r="r" b="b"/>
              <a:pathLst>
                <a:path w="8290428" h="1874128">
                  <a:moveTo>
                    <a:pt x="0" y="0"/>
                  </a:moveTo>
                  <a:lnTo>
                    <a:pt x="0" y="1874128"/>
                  </a:lnTo>
                  <a:lnTo>
                    <a:pt x="8290428" y="1874128"/>
                  </a:lnTo>
                  <a:lnTo>
                    <a:pt x="8290428" y="0"/>
                  </a:lnTo>
                  <a:lnTo>
                    <a:pt x="0" y="0"/>
                  </a:lnTo>
                  <a:close/>
                  <a:moveTo>
                    <a:pt x="8229467" y="1813168"/>
                  </a:moveTo>
                  <a:lnTo>
                    <a:pt x="59690" y="1813168"/>
                  </a:lnTo>
                  <a:lnTo>
                    <a:pt x="59690" y="59690"/>
                  </a:lnTo>
                  <a:lnTo>
                    <a:pt x="8229467" y="59690"/>
                  </a:lnTo>
                  <a:lnTo>
                    <a:pt x="8229467" y="1813168"/>
                  </a:lnTo>
                  <a:close/>
                </a:path>
              </a:pathLst>
            </a:custGeom>
            <a:solidFill>
              <a:srgbClr val="D9D9D9"/>
            </a:solidFill>
          </p:spPr>
        </p:sp>
      </p:grpSp>
      <p:grpSp>
        <p:nvGrpSpPr>
          <p:cNvPr id="7" name="Group 7"/>
          <p:cNvGrpSpPr/>
          <p:nvPr/>
        </p:nvGrpSpPr>
        <p:grpSpPr>
          <a:xfrm>
            <a:off x="95105" y="3143497"/>
            <a:ext cx="9563389" cy="2047592"/>
            <a:chOff x="0" y="0"/>
            <a:chExt cx="8290428" cy="1775042"/>
          </a:xfrm>
        </p:grpSpPr>
        <p:sp>
          <p:nvSpPr>
            <p:cNvPr id="8" name="Freeform 8"/>
            <p:cNvSpPr/>
            <p:nvPr/>
          </p:nvSpPr>
          <p:spPr>
            <a:xfrm>
              <a:off x="0" y="0"/>
              <a:ext cx="8290428" cy="1775042"/>
            </a:xfrm>
            <a:custGeom>
              <a:avLst/>
              <a:gdLst/>
              <a:ahLst/>
              <a:cxnLst/>
              <a:rect l="l" t="t" r="r" b="b"/>
              <a:pathLst>
                <a:path w="8290428" h="1775042">
                  <a:moveTo>
                    <a:pt x="0" y="0"/>
                  </a:moveTo>
                  <a:lnTo>
                    <a:pt x="0" y="1775042"/>
                  </a:lnTo>
                  <a:lnTo>
                    <a:pt x="8290428" y="1775042"/>
                  </a:lnTo>
                  <a:lnTo>
                    <a:pt x="8290428" y="0"/>
                  </a:lnTo>
                  <a:lnTo>
                    <a:pt x="0" y="0"/>
                  </a:lnTo>
                  <a:close/>
                  <a:moveTo>
                    <a:pt x="8229467" y="1714082"/>
                  </a:moveTo>
                  <a:lnTo>
                    <a:pt x="59690" y="1714082"/>
                  </a:lnTo>
                  <a:lnTo>
                    <a:pt x="59690" y="59690"/>
                  </a:lnTo>
                  <a:lnTo>
                    <a:pt x="8229467" y="59690"/>
                  </a:lnTo>
                  <a:lnTo>
                    <a:pt x="8229467" y="1714082"/>
                  </a:lnTo>
                  <a:close/>
                </a:path>
              </a:pathLst>
            </a:custGeom>
            <a:solidFill>
              <a:srgbClr val="D9D9D9"/>
            </a:solidFill>
          </p:spPr>
        </p:sp>
      </p:grpSp>
      <p:grpSp>
        <p:nvGrpSpPr>
          <p:cNvPr id="9" name="Group 9"/>
          <p:cNvGrpSpPr/>
          <p:nvPr/>
        </p:nvGrpSpPr>
        <p:grpSpPr>
          <a:xfrm>
            <a:off x="95105" y="520233"/>
            <a:ext cx="9563389" cy="2720692"/>
            <a:chOff x="0" y="0"/>
            <a:chExt cx="8290428" cy="2358547"/>
          </a:xfrm>
        </p:grpSpPr>
        <p:sp>
          <p:nvSpPr>
            <p:cNvPr id="10" name="Freeform 10"/>
            <p:cNvSpPr/>
            <p:nvPr/>
          </p:nvSpPr>
          <p:spPr>
            <a:xfrm>
              <a:off x="0" y="0"/>
              <a:ext cx="8290428" cy="2358547"/>
            </a:xfrm>
            <a:custGeom>
              <a:avLst/>
              <a:gdLst/>
              <a:ahLst/>
              <a:cxnLst/>
              <a:rect l="l" t="t" r="r" b="b"/>
              <a:pathLst>
                <a:path w="8290428" h="2358547">
                  <a:moveTo>
                    <a:pt x="0" y="0"/>
                  </a:moveTo>
                  <a:lnTo>
                    <a:pt x="0" y="2358547"/>
                  </a:lnTo>
                  <a:lnTo>
                    <a:pt x="8290428" y="2358547"/>
                  </a:lnTo>
                  <a:lnTo>
                    <a:pt x="8290428" y="0"/>
                  </a:lnTo>
                  <a:lnTo>
                    <a:pt x="0" y="0"/>
                  </a:lnTo>
                  <a:close/>
                  <a:moveTo>
                    <a:pt x="8229467" y="2297587"/>
                  </a:moveTo>
                  <a:lnTo>
                    <a:pt x="59690" y="2297587"/>
                  </a:lnTo>
                  <a:lnTo>
                    <a:pt x="59690" y="59690"/>
                  </a:lnTo>
                  <a:lnTo>
                    <a:pt x="8229467" y="59690"/>
                  </a:lnTo>
                  <a:lnTo>
                    <a:pt x="8229467" y="2297587"/>
                  </a:lnTo>
                  <a:close/>
                </a:path>
              </a:pathLst>
            </a:custGeom>
            <a:solidFill>
              <a:srgbClr val="D9D9D9"/>
            </a:solidFill>
          </p:spPr>
        </p:sp>
      </p:grpSp>
      <p:sp>
        <p:nvSpPr>
          <p:cNvPr id="11" name="TextBox 11"/>
          <p:cNvSpPr txBox="1"/>
          <p:nvPr/>
        </p:nvSpPr>
        <p:spPr>
          <a:xfrm>
            <a:off x="2945882" y="561508"/>
            <a:ext cx="3602238" cy="961605"/>
          </a:xfrm>
          <a:prstGeom prst="rect">
            <a:avLst/>
          </a:prstGeom>
        </p:spPr>
        <p:txBody>
          <a:bodyPr lIns="0" tIns="0" rIns="0" bIns="0" rtlCol="0" anchor="t">
            <a:spAutoFit/>
          </a:bodyPr>
          <a:lstStyle/>
          <a:p>
            <a:pPr algn="ctr">
              <a:lnSpc>
                <a:spcPts val="2520"/>
              </a:lnSpc>
              <a:spcBef>
                <a:spcPct val="0"/>
              </a:spcBef>
            </a:pPr>
            <a:r>
              <a:rPr lang="en-US" sz="1799">
                <a:solidFill>
                  <a:srgbClr val="000000"/>
                </a:solidFill>
                <a:latin typeface="Carter One Bold"/>
              </a:rPr>
              <a:t>Reasons why people take </a:t>
            </a:r>
          </a:p>
          <a:p>
            <a:pPr algn="ctr">
              <a:lnSpc>
                <a:spcPts val="2520"/>
              </a:lnSpc>
              <a:spcBef>
                <a:spcPct val="0"/>
              </a:spcBef>
            </a:pPr>
            <a:r>
              <a:rPr lang="en-US" sz="1799">
                <a:solidFill>
                  <a:srgbClr val="000000"/>
                </a:solidFill>
                <a:latin typeface="Carter One Bold"/>
              </a:rPr>
              <a:t>performance-enhancing </a:t>
            </a:r>
          </a:p>
          <a:p>
            <a:pPr algn="ctr">
              <a:lnSpc>
                <a:spcPts val="2519"/>
              </a:lnSpc>
              <a:spcBef>
                <a:spcPct val="0"/>
              </a:spcBef>
            </a:pPr>
            <a:r>
              <a:rPr lang="en-US" sz="1799">
                <a:solidFill>
                  <a:srgbClr val="000000"/>
                </a:solidFill>
                <a:latin typeface="Carter One Bold"/>
              </a:rPr>
              <a:t>drugs</a:t>
            </a:r>
          </a:p>
        </p:txBody>
      </p:sp>
      <p:sp>
        <p:nvSpPr>
          <p:cNvPr id="12" name="TextBox 12"/>
          <p:cNvSpPr txBox="1"/>
          <p:nvPr/>
        </p:nvSpPr>
        <p:spPr>
          <a:xfrm>
            <a:off x="2945882" y="3193301"/>
            <a:ext cx="3602238" cy="961605"/>
          </a:xfrm>
          <a:prstGeom prst="rect">
            <a:avLst/>
          </a:prstGeom>
        </p:spPr>
        <p:txBody>
          <a:bodyPr lIns="0" tIns="0" rIns="0" bIns="0" rtlCol="0" anchor="t">
            <a:spAutoFit/>
          </a:bodyPr>
          <a:lstStyle/>
          <a:p>
            <a:pPr algn="ctr">
              <a:lnSpc>
                <a:spcPts val="2520"/>
              </a:lnSpc>
              <a:spcBef>
                <a:spcPct val="0"/>
              </a:spcBef>
            </a:pPr>
            <a:r>
              <a:rPr lang="en-US" sz="1799">
                <a:solidFill>
                  <a:srgbClr val="000000"/>
                </a:solidFill>
                <a:latin typeface="Carter One Bold"/>
              </a:rPr>
              <a:t>Reasons against taking performance-enhancing </a:t>
            </a:r>
          </a:p>
          <a:p>
            <a:pPr algn="ctr">
              <a:lnSpc>
                <a:spcPts val="2519"/>
              </a:lnSpc>
              <a:spcBef>
                <a:spcPct val="0"/>
              </a:spcBef>
            </a:pPr>
            <a:r>
              <a:rPr lang="en-US" sz="1799">
                <a:solidFill>
                  <a:srgbClr val="000000"/>
                </a:solidFill>
                <a:latin typeface="Carter One Bold"/>
              </a:rPr>
              <a:t>drugs</a:t>
            </a:r>
          </a:p>
        </p:txBody>
      </p:sp>
      <p:pic>
        <p:nvPicPr>
          <p:cNvPr id="13" name="Picture 13"/>
          <p:cNvPicPr>
            <a:picLocks noChangeAspect="1"/>
          </p:cNvPicPr>
          <p:nvPr/>
        </p:nvPicPr>
        <p:blipFill>
          <a:blip r:embed="rId2"/>
          <a:srcRect/>
          <a:stretch>
            <a:fillRect/>
          </a:stretch>
        </p:blipFill>
        <p:spPr>
          <a:xfrm>
            <a:off x="6306820" y="793063"/>
            <a:ext cx="1030417" cy="273060"/>
          </a:xfrm>
          <a:prstGeom prst="rect">
            <a:avLst/>
          </a:prstGeom>
        </p:spPr>
      </p:pic>
      <p:sp>
        <p:nvSpPr>
          <p:cNvPr id="14" name="TextBox 14"/>
          <p:cNvSpPr txBox="1"/>
          <p:nvPr/>
        </p:nvSpPr>
        <p:spPr>
          <a:xfrm>
            <a:off x="7243749" y="659648"/>
            <a:ext cx="2081753" cy="49226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Bold"/>
              </a:rPr>
              <a:t>Pressure to succeed </a:t>
            </a:r>
          </a:p>
          <a:p>
            <a:pPr algn="ctr">
              <a:lnSpc>
                <a:spcPts val="1903"/>
              </a:lnSpc>
              <a:spcBef>
                <a:spcPct val="0"/>
              </a:spcBef>
            </a:pPr>
            <a:r>
              <a:rPr lang="en-US" sz="1359">
                <a:solidFill>
                  <a:srgbClr val="000000"/>
                </a:solidFill>
                <a:latin typeface="Asap Regular Bold"/>
              </a:rPr>
              <a:t>as an individual</a:t>
            </a:r>
          </a:p>
        </p:txBody>
      </p:sp>
      <p:pic>
        <p:nvPicPr>
          <p:cNvPr id="15" name="Picture 15"/>
          <p:cNvPicPr>
            <a:picLocks noChangeAspect="1"/>
          </p:cNvPicPr>
          <p:nvPr/>
        </p:nvPicPr>
        <p:blipFill>
          <a:blip r:embed="rId2"/>
          <a:srcRect/>
          <a:stretch>
            <a:fillRect/>
          </a:stretch>
        </p:blipFill>
        <p:spPr>
          <a:xfrm rot="1083570">
            <a:off x="6162711" y="1219114"/>
            <a:ext cx="1030417" cy="273060"/>
          </a:xfrm>
          <a:prstGeom prst="rect">
            <a:avLst/>
          </a:prstGeom>
        </p:spPr>
      </p:pic>
      <p:sp>
        <p:nvSpPr>
          <p:cNvPr id="16" name="TextBox 16"/>
          <p:cNvSpPr txBox="1"/>
          <p:nvPr/>
        </p:nvSpPr>
        <p:spPr>
          <a:xfrm>
            <a:off x="7243749" y="1393809"/>
            <a:ext cx="2081753" cy="49226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Bold"/>
              </a:rPr>
              <a:t>Pressure to succeed </a:t>
            </a:r>
          </a:p>
          <a:p>
            <a:pPr algn="ctr">
              <a:lnSpc>
                <a:spcPts val="1903"/>
              </a:lnSpc>
              <a:spcBef>
                <a:spcPct val="0"/>
              </a:spcBef>
            </a:pPr>
            <a:r>
              <a:rPr lang="en-US" sz="1359">
                <a:solidFill>
                  <a:srgbClr val="000000"/>
                </a:solidFill>
                <a:latin typeface="Asap Regular Bold"/>
              </a:rPr>
              <a:t>a nation</a:t>
            </a:r>
          </a:p>
        </p:txBody>
      </p:sp>
      <p:pic>
        <p:nvPicPr>
          <p:cNvPr id="17" name="Picture 17"/>
          <p:cNvPicPr>
            <a:picLocks noChangeAspect="1"/>
          </p:cNvPicPr>
          <p:nvPr/>
        </p:nvPicPr>
        <p:blipFill>
          <a:blip r:embed="rId2"/>
          <a:srcRect/>
          <a:stretch>
            <a:fillRect/>
          </a:stretch>
        </p:blipFill>
        <p:spPr>
          <a:xfrm rot="2277820">
            <a:off x="5706210" y="1594424"/>
            <a:ext cx="1030417" cy="273060"/>
          </a:xfrm>
          <a:prstGeom prst="rect">
            <a:avLst/>
          </a:prstGeom>
        </p:spPr>
      </p:pic>
      <p:sp>
        <p:nvSpPr>
          <p:cNvPr id="18" name="TextBox 18"/>
          <p:cNvSpPr txBox="1"/>
          <p:nvPr/>
        </p:nvSpPr>
        <p:spPr>
          <a:xfrm>
            <a:off x="6677919" y="2005383"/>
            <a:ext cx="2081753" cy="252673"/>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Improved performance</a:t>
            </a:r>
          </a:p>
        </p:txBody>
      </p:sp>
      <p:pic>
        <p:nvPicPr>
          <p:cNvPr id="19" name="Picture 19"/>
          <p:cNvPicPr>
            <a:picLocks noChangeAspect="1"/>
          </p:cNvPicPr>
          <p:nvPr/>
        </p:nvPicPr>
        <p:blipFill>
          <a:blip r:embed="rId2"/>
          <a:srcRect/>
          <a:stretch>
            <a:fillRect/>
          </a:stretch>
        </p:blipFill>
        <p:spPr>
          <a:xfrm rot="3635686">
            <a:off x="5064871" y="1820771"/>
            <a:ext cx="1030417" cy="273060"/>
          </a:xfrm>
          <a:prstGeom prst="rect">
            <a:avLst/>
          </a:prstGeom>
        </p:spPr>
      </p:pic>
      <p:sp>
        <p:nvSpPr>
          <p:cNvPr id="20" name="TextBox 20"/>
          <p:cNvSpPr txBox="1"/>
          <p:nvPr/>
        </p:nvSpPr>
        <p:spPr>
          <a:xfrm>
            <a:off x="5670721" y="2333594"/>
            <a:ext cx="2613904"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Improved strength, stamina or power</a:t>
            </a:r>
          </a:p>
        </p:txBody>
      </p:sp>
      <p:pic>
        <p:nvPicPr>
          <p:cNvPr id="21" name="Picture 21"/>
          <p:cNvPicPr>
            <a:picLocks noChangeAspect="1"/>
          </p:cNvPicPr>
          <p:nvPr/>
        </p:nvPicPr>
        <p:blipFill>
          <a:blip r:embed="rId2"/>
          <a:srcRect/>
          <a:stretch>
            <a:fillRect/>
          </a:stretch>
        </p:blipFill>
        <p:spPr>
          <a:xfrm rot="5400000">
            <a:off x="4231793" y="1951800"/>
            <a:ext cx="1030417" cy="273060"/>
          </a:xfrm>
          <a:prstGeom prst="rect">
            <a:avLst/>
          </a:prstGeom>
        </p:spPr>
      </p:pic>
      <p:sp>
        <p:nvSpPr>
          <p:cNvPr id="22" name="TextBox 22"/>
          <p:cNvSpPr txBox="1"/>
          <p:nvPr/>
        </p:nvSpPr>
        <p:spPr>
          <a:xfrm>
            <a:off x="3706125" y="2651233"/>
            <a:ext cx="2081753" cy="49226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Bold"/>
              </a:rPr>
              <a:t>Improved recovery</a:t>
            </a:r>
          </a:p>
          <a:p>
            <a:pPr algn="ctr">
              <a:lnSpc>
                <a:spcPts val="1903"/>
              </a:lnSpc>
              <a:spcBef>
                <a:spcPct val="0"/>
              </a:spcBef>
            </a:pPr>
            <a:r>
              <a:rPr lang="en-US" sz="1359">
                <a:solidFill>
                  <a:srgbClr val="000000"/>
                </a:solidFill>
                <a:latin typeface="Asap Regular Bold"/>
              </a:rPr>
              <a:t> time</a:t>
            </a:r>
          </a:p>
        </p:txBody>
      </p:sp>
      <p:pic>
        <p:nvPicPr>
          <p:cNvPr id="23" name="Picture 23"/>
          <p:cNvPicPr>
            <a:picLocks noChangeAspect="1"/>
          </p:cNvPicPr>
          <p:nvPr/>
        </p:nvPicPr>
        <p:blipFill>
          <a:blip r:embed="rId2"/>
          <a:srcRect/>
          <a:stretch>
            <a:fillRect/>
          </a:stretch>
        </p:blipFill>
        <p:spPr>
          <a:xfrm rot="7588670">
            <a:off x="3349066" y="1800344"/>
            <a:ext cx="1030417" cy="273060"/>
          </a:xfrm>
          <a:prstGeom prst="rect">
            <a:avLst/>
          </a:prstGeom>
        </p:spPr>
      </p:pic>
      <p:sp>
        <p:nvSpPr>
          <p:cNvPr id="24" name="TextBox 24"/>
          <p:cNvSpPr txBox="1"/>
          <p:nvPr/>
        </p:nvSpPr>
        <p:spPr>
          <a:xfrm>
            <a:off x="1782522" y="2333594"/>
            <a:ext cx="2081753" cy="49226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Bold"/>
              </a:rPr>
              <a:t>Increased ability </a:t>
            </a:r>
          </a:p>
          <a:p>
            <a:pPr algn="ctr">
              <a:lnSpc>
                <a:spcPts val="1903"/>
              </a:lnSpc>
              <a:spcBef>
                <a:spcPct val="0"/>
              </a:spcBef>
            </a:pPr>
            <a:r>
              <a:rPr lang="en-US" sz="1359">
                <a:solidFill>
                  <a:srgbClr val="000000"/>
                </a:solidFill>
                <a:latin typeface="Asap Regular Bold"/>
              </a:rPr>
              <a:t>to train</a:t>
            </a:r>
          </a:p>
        </p:txBody>
      </p:sp>
      <p:pic>
        <p:nvPicPr>
          <p:cNvPr id="25" name="Picture 25"/>
          <p:cNvPicPr>
            <a:picLocks noChangeAspect="1"/>
          </p:cNvPicPr>
          <p:nvPr/>
        </p:nvPicPr>
        <p:blipFill>
          <a:blip r:embed="rId2"/>
          <a:srcRect/>
          <a:stretch>
            <a:fillRect/>
          </a:stretch>
        </p:blipFill>
        <p:spPr>
          <a:xfrm rot="8231681">
            <a:off x="2720152" y="1568745"/>
            <a:ext cx="1030417" cy="273060"/>
          </a:xfrm>
          <a:prstGeom prst="rect">
            <a:avLst/>
          </a:prstGeom>
        </p:spPr>
      </p:pic>
      <p:sp>
        <p:nvSpPr>
          <p:cNvPr id="26" name="TextBox 26"/>
          <p:cNvSpPr txBox="1"/>
          <p:nvPr/>
        </p:nvSpPr>
        <p:spPr>
          <a:xfrm>
            <a:off x="1153607" y="1938181"/>
            <a:ext cx="2081753" cy="252673"/>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To mask pain</a:t>
            </a:r>
          </a:p>
        </p:txBody>
      </p:sp>
      <p:pic>
        <p:nvPicPr>
          <p:cNvPr id="27" name="Picture 27"/>
          <p:cNvPicPr>
            <a:picLocks noChangeAspect="1"/>
          </p:cNvPicPr>
          <p:nvPr/>
        </p:nvPicPr>
        <p:blipFill>
          <a:blip r:embed="rId2"/>
          <a:srcRect/>
          <a:stretch>
            <a:fillRect/>
          </a:stretch>
        </p:blipFill>
        <p:spPr>
          <a:xfrm rot="9264165">
            <a:off x="2202904" y="1219114"/>
            <a:ext cx="1030417" cy="273060"/>
          </a:xfrm>
          <a:prstGeom prst="rect">
            <a:avLst/>
          </a:prstGeom>
        </p:spPr>
      </p:pic>
      <p:sp>
        <p:nvSpPr>
          <p:cNvPr id="28" name="TextBox 28"/>
          <p:cNvSpPr txBox="1"/>
          <p:nvPr/>
        </p:nvSpPr>
        <p:spPr>
          <a:xfrm>
            <a:off x="518607" y="1411081"/>
            <a:ext cx="2081753" cy="252673"/>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To lose weight</a:t>
            </a:r>
          </a:p>
        </p:txBody>
      </p:sp>
      <p:pic>
        <p:nvPicPr>
          <p:cNvPr id="29" name="Picture 29"/>
          <p:cNvPicPr>
            <a:picLocks noChangeAspect="1"/>
          </p:cNvPicPr>
          <p:nvPr/>
        </p:nvPicPr>
        <p:blipFill>
          <a:blip r:embed="rId2"/>
          <a:srcRect/>
          <a:stretch>
            <a:fillRect/>
          </a:stretch>
        </p:blipFill>
        <p:spPr>
          <a:xfrm rot="-10800000">
            <a:off x="2045264" y="731520"/>
            <a:ext cx="1030417" cy="273060"/>
          </a:xfrm>
          <a:prstGeom prst="rect">
            <a:avLst/>
          </a:prstGeom>
        </p:spPr>
      </p:pic>
      <p:sp>
        <p:nvSpPr>
          <p:cNvPr id="30" name="TextBox 30"/>
          <p:cNvSpPr txBox="1"/>
          <p:nvPr/>
        </p:nvSpPr>
        <p:spPr>
          <a:xfrm>
            <a:off x="239207" y="683895"/>
            <a:ext cx="2081753" cy="49226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Bold"/>
              </a:rPr>
              <a:t>Belief that others </a:t>
            </a:r>
          </a:p>
          <a:p>
            <a:pPr algn="ctr">
              <a:lnSpc>
                <a:spcPts val="1903"/>
              </a:lnSpc>
              <a:spcBef>
                <a:spcPct val="0"/>
              </a:spcBef>
            </a:pPr>
            <a:r>
              <a:rPr lang="en-US" sz="1359">
                <a:solidFill>
                  <a:srgbClr val="000000"/>
                </a:solidFill>
                <a:latin typeface="Asap Regular Bold"/>
              </a:rPr>
              <a:t>are taking drugs</a:t>
            </a:r>
          </a:p>
        </p:txBody>
      </p:sp>
      <p:pic>
        <p:nvPicPr>
          <p:cNvPr id="31" name="Picture 31"/>
          <p:cNvPicPr>
            <a:picLocks noChangeAspect="1"/>
          </p:cNvPicPr>
          <p:nvPr/>
        </p:nvPicPr>
        <p:blipFill>
          <a:blip r:embed="rId2"/>
          <a:srcRect/>
          <a:stretch>
            <a:fillRect/>
          </a:stretch>
        </p:blipFill>
        <p:spPr>
          <a:xfrm rot="-10800000">
            <a:off x="2194484" y="3384540"/>
            <a:ext cx="1030417" cy="273060"/>
          </a:xfrm>
          <a:prstGeom prst="rect">
            <a:avLst/>
          </a:prstGeom>
        </p:spPr>
      </p:pic>
      <p:sp>
        <p:nvSpPr>
          <p:cNvPr id="32" name="TextBox 32"/>
          <p:cNvSpPr txBox="1"/>
          <p:nvPr/>
        </p:nvSpPr>
        <p:spPr>
          <a:xfrm>
            <a:off x="334722" y="3336915"/>
            <a:ext cx="1710542"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May suffer long-term ill-health</a:t>
            </a:r>
          </a:p>
        </p:txBody>
      </p:sp>
      <p:pic>
        <p:nvPicPr>
          <p:cNvPr id="33" name="Picture 33"/>
          <p:cNvPicPr>
            <a:picLocks noChangeAspect="1"/>
          </p:cNvPicPr>
          <p:nvPr/>
        </p:nvPicPr>
        <p:blipFill>
          <a:blip r:embed="rId2"/>
          <a:srcRect/>
          <a:stretch>
            <a:fillRect/>
          </a:stretch>
        </p:blipFill>
        <p:spPr>
          <a:xfrm rot="9264165">
            <a:off x="2249387" y="3907107"/>
            <a:ext cx="1030417" cy="273060"/>
          </a:xfrm>
          <a:prstGeom prst="rect">
            <a:avLst/>
          </a:prstGeom>
        </p:spPr>
      </p:pic>
      <p:sp>
        <p:nvSpPr>
          <p:cNvPr id="34" name="TextBox 34"/>
          <p:cNvSpPr txBox="1"/>
          <p:nvPr/>
        </p:nvSpPr>
        <p:spPr>
          <a:xfrm>
            <a:off x="424812" y="3996013"/>
            <a:ext cx="1710542"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Reputational damage after being caught</a:t>
            </a:r>
          </a:p>
        </p:txBody>
      </p:sp>
      <p:pic>
        <p:nvPicPr>
          <p:cNvPr id="35" name="Picture 35"/>
          <p:cNvPicPr>
            <a:picLocks noChangeAspect="1"/>
          </p:cNvPicPr>
          <p:nvPr/>
        </p:nvPicPr>
        <p:blipFill>
          <a:blip r:embed="rId2"/>
          <a:srcRect/>
          <a:stretch>
            <a:fillRect/>
          </a:stretch>
        </p:blipFill>
        <p:spPr>
          <a:xfrm rot="8231681">
            <a:off x="2878302" y="4252829"/>
            <a:ext cx="1030417" cy="273060"/>
          </a:xfrm>
          <a:prstGeom prst="rect">
            <a:avLst/>
          </a:prstGeom>
        </p:spPr>
      </p:pic>
      <p:sp>
        <p:nvSpPr>
          <p:cNvPr id="36" name="TextBox 36"/>
          <p:cNvSpPr txBox="1"/>
          <p:nvPr/>
        </p:nvSpPr>
        <p:spPr>
          <a:xfrm>
            <a:off x="917840" y="4569672"/>
            <a:ext cx="2028042"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Over-reliance/addiction may result</a:t>
            </a:r>
          </a:p>
        </p:txBody>
      </p:sp>
      <p:pic>
        <p:nvPicPr>
          <p:cNvPr id="37" name="Picture 37"/>
          <p:cNvPicPr>
            <a:picLocks noChangeAspect="1"/>
          </p:cNvPicPr>
          <p:nvPr/>
        </p:nvPicPr>
        <p:blipFill>
          <a:blip r:embed="rId2"/>
          <a:srcRect/>
          <a:stretch>
            <a:fillRect/>
          </a:stretch>
        </p:blipFill>
        <p:spPr>
          <a:xfrm>
            <a:off x="6306820" y="3384540"/>
            <a:ext cx="1030417" cy="273060"/>
          </a:xfrm>
          <a:prstGeom prst="rect">
            <a:avLst/>
          </a:prstGeom>
        </p:spPr>
      </p:pic>
      <p:sp>
        <p:nvSpPr>
          <p:cNvPr id="38" name="TextBox 38"/>
          <p:cNvSpPr txBox="1"/>
          <p:nvPr/>
        </p:nvSpPr>
        <p:spPr>
          <a:xfrm>
            <a:off x="7337237" y="3336915"/>
            <a:ext cx="2111045"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Suffer harsh consequences when found guilty</a:t>
            </a:r>
          </a:p>
        </p:txBody>
      </p:sp>
      <p:pic>
        <p:nvPicPr>
          <p:cNvPr id="39" name="Picture 39"/>
          <p:cNvPicPr>
            <a:picLocks noChangeAspect="1"/>
          </p:cNvPicPr>
          <p:nvPr/>
        </p:nvPicPr>
        <p:blipFill>
          <a:blip r:embed="rId2"/>
          <a:srcRect/>
          <a:stretch>
            <a:fillRect/>
          </a:stretch>
        </p:blipFill>
        <p:spPr>
          <a:xfrm rot="1083570">
            <a:off x="6196389" y="3879646"/>
            <a:ext cx="1030417" cy="273060"/>
          </a:xfrm>
          <a:prstGeom prst="rect">
            <a:avLst/>
          </a:prstGeom>
        </p:spPr>
      </p:pic>
      <p:sp>
        <p:nvSpPr>
          <p:cNvPr id="40" name="TextBox 40"/>
          <p:cNvSpPr txBox="1"/>
          <p:nvPr/>
        </p:nvSpPr>
        <p:spPr>
          <a:xfrm>
            <a:off x="7378738" y="4035752"/>
            <a:ext cx="2028042"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Unfair advantage over others</a:t>
            </a:r>
          </a:p>
        </p:txBody>
      </p:sp>
      <p:pic>
        <p:nvPicPr>
          <p:cNvPr id="41" name="Picture 41"/>
          <p:cNvPicPr>
            <a:picLocks noChangeAspect="1"/>
          </p:cNvPicPr>
          <p:nvPr/>
        </p:nvPicPr>
        <p:blipFill>
          <a:blip r:embed="rId2"/>
          <a:srcRect/>
          <a:stretch>
            <a:fillRect/>
          </a:stretch>
        </p:blipFill>
        <p:spPr>
          <a:xfrm rot="2277820">
            <a:off x="5762848" y="4252829"/>
            <a:ext cx="1030417" cy="273060"/>
          </a:xfrm>
          <a:prstGeom prst="rect">
            <a:avLst/>
          </a:prstGeom>
        </p:spPr>
      </p:pic>
      <p:sp>
        <p:nvSpPr>
          <p:cNvPr id="42" name="TextBox 42"/>
          <p:cNvSpPr txBox="1"/>
          <p:nvPr/>
        </p:nvSpPr>
        <p:spPr>
          <a:xfrm>
            <a:off x="6768235" y="4569672"/>
            <a:ext cx="2028042"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Immoral to take PEDs and cheat</a:t>
            </a:r>
          </a:p>
        </p:txBody>
      </p:sp>
      <p:grpSp>
        <p:nvGrpSpPr>
          <p:cNvPr id="43" name="Group 43"/>
          <p:cNvGrpSpPr/>
          <p:nvPr/>
        </p:nvGrpSpPr>
        <p:grpSpPr>
          <a:xfrm>
            <a:off x="101837" y="5278691"/>
            <a:ext cx="9556658" cy="543554"/>
            <a:chOff x="0" y="0"/>
            <a:chExt cx="10048006" cy="571500"/>
          </a:xfrm>
        </p:grpSpPr>
        <p:sp>
          <p:nvSpPr>
            <p:cNvPr id="44" name="Freeform 44"/>
            <p:cNvSpPr/>
            <p:nvPr/>
          </p:nvSpPr>
          <p:spPr>
            <a:xfrm>
              <a:off x="0" y="255270"/>
              <a:ext cx="10048006" cy="69850"/>
            </a:xfrm>
            <a:custGeom>
              <a:avLst/>
              <a:gdLst/>
              <a:ahLst/>
              <a:cxnLst/>
              <a:rect l="l" t="t" r="r" b="b"/>
              <a:pathLst>
                <a:path w="10048006" h="69850">
                  <a:moveTo>
                    <a:pt x="9757176" y="0"/>
                  </a:moveTo>
                  <a:lnTo>
                    <a:pt x="0" y="0"/>
                  </a:lnTo>
                  <a:lnTo>
                    <a:pt x="0" y="69850"/>
                  </a:lnTo>
                  <a:lnTo>
                    <a:pt x="10048006" y="69850"/>
                  </a:lnTo>
                  <a:lnTo>
                    <a:pt x="10048006" y="0"/>
                  </a:lnTo>
                  <a:close/>
                </a:path>
              </a:pathLst>
            </a:custGeom>
            <a:solidFill>
              <a:srgbClr val="D9D9D9"/>
            </a:solidFill>
          </p:spPr>
        </p:sp>
      </p:grpSp>
      <p:sp>
        <p:nvSpPr>
          <p:cNvPr id="45" name="TextBox 45"/>
          <p:cNvSpPr txBox="1"/>
          <p:nvPr/>
        </p:nvSpPr>
        <p:spPr>
          <a:xfrm>
            <a:off x="2882976" y="5143465"/>
            <a:ext cx="39876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Drug offences by elite performers</a:t>
            </a:r>
          </a:p>
        </p:txBody>
      </p:sp>
      <p:sp>
        <p:nvSpPr>
          <p:cNvPr id="46" name="TextBox 46"/>
          <p:cNvSpPr txBox="1"/>
          <p:nvPr/>
        </p:nvSpPr>
        <p:spPr>
          <a:xfrm>
            <a:off x="107312" y="5569572"/>
            <a:ext cx="2028042" cy="252673"/>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Year, performer, sport</a:t>
            </a:r>
          </a:p>
        </p:txBody>
      </p:sp>
      <p:sp>
        <p:nvSpPr>
          <p:cNvPr id="47" name="TextBox 47"/>
          <p:cNvSpPr txBox="1"/>
          <p:nvPr/>
        </p:nvSpPr>
        <p:spPr>
          <a:xfrm>
            <a:off x="5534099" y="5569572"/>
            <a:ext cx="2028042" cy="252673"/>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Bold"/>
              </a:rPr>
              <a:t>Banned drugs</a:t>
            </a:r>
          </a:p>
        </p:txBody>
      </p:sp>
      <p:grpSp>
        <p:nvGrpSpPr>
          <p:cNvPr id="48" name="Group 48"/>
          <p:cNvGrpSpPr/>
          <p:nvPr/>
        </p:nvGrpSpPr>
        <p:grpSpPr>
          <a:xfrm rot="5400000">
            <a:off x="5070989" y="6115371"/>
            <a:ext cx="1673360" cy="543554"/>
            <a:chOff x="0" y="0"/>
            <a:chExt cx="1759395" cy="571500"/>
          </a:xfrm>
        </p:grpSpPr>
        <p:sp>
          <p:nvSpPr>
            <p:cNvPr id="49" name="Freeform 49"/>
            <p:cNvSpPr/>
            <p:nvPr/>
          </p:nvSpPr>
          <p:spPr>
            <a:xfrm>
              <a:off x="0" y="255270"/>
              <a:ext cx="1759395" cy="69850"/>
            </a:xfrm>
            <a:custGeom>
              <a:avLst/>
              <a:gdLst/>
              <a:ahLst/>
              <a:cxnLst/>
              <a:rect l="l" t="t" r="r" b="b"/>
              <a:pathLst>
                <a:path w="1759395" h="69850">
                  <a:moveTo>
                    <a:pt x="1468565" y="0"/>
                  </a:moveTo>
                  <a:lnTo>
                    <a:pt x="0" y="0"/>
                  </a:lnTo>
                  <a:lnTo>
                    <a:pt x="0" y="69850"/>
                  </a:lnTo>
                  <a:lnTo>
                    <a:pt x="1759395" y="69850"/>
                  </a:lnTo>
                  <a:lnTo>
                    <a:pt x="1759395" y="0"/>
                  </a:lnTo>
                  <a:close/>
                </a:path>
              </a:pathLst>
            </a:custGeom>
            <a:solidFill>
              <a:srgbClr val="D9D9D9"/>
            </a:solidFill>
          </p:spPr>
        </p:sp>
      </p:grpSp>
      <p:sp>
        <p:nvSpPr>
          <p:cNvPr id="50" name="TextBox 50"/>
          <p:cNvSpPr txBox="1"/>
          <p:nvPr/>
        </p:nvSpPr>
        <p:spPr>
          <a:xfrm>
            <a:off x="239207" y="5890209"/>
            <a:ext cx="5661723" cy="1211039"/>
          </a:xfrm>
          <a:prstGeom prst="rect">
            <a:avLst/>
          </a:prstGeom>
        </p:spPr>
        <p:txBody>
          <a:bodyPr lIns="0" tIns="0" rIns="0" bIns="0" rtlCol="0" anchor="t">
            <a:spAutoFit/>
          </a:bodyPr>
          <a:lstStyle/>
          <a:p>
            <a:pPr>
              <a:lnSpc>
                <a:spcPts val="1904"/>
              </a:lnSpc>
              <a:spcBef>
                <a:spcPct val="0"/>
              </a:spcBef>
            </a:pPr>
            <a:r>
              <a:rPr lang="en-US" sz="1359">
                <a:solidFill>
                  <a:srgbClr val="000000"/>
                </a:solidFill>
                <a:latin typeface="Asap Regular"/>
              </a:rPr>
              <a:t>1988, Ben Johnson (100m and 200m sprinter)</a:t>
            </a:r>
          </a:p>
          <a:p>
            <a:pPr>
              <a:lnSpc>
                <a:spcPts val="1904"/>
              </a:lnSpc>
              <a:spcBef>
                <a:spcPct val="0"/>
              </a:spcBef>
            </a:pPr>
            <a:r>
              <a:rPr lang="en-US" sz="1359">
                <a:solidFill>
                  <a:srgbClr val="000000"/>
                </a:solidFill>
                <a:latin typeface="Asap Regular"/>
              </a:rPr>
              <a:t>2001 and 2006, Justin Gatlin (100m and 200m sprinter)</a:t>
            </a:r>
          </a:p>
          <a:p>
            <a:pPr>
              <a:lnSpc>
                <a:spcPts val="1904"/>
              </a:lnSpc>
              <a:spcBef>
                <a:spcPct val="0"/>
              </a:spcBef>
            </a:pPr>
            <a:r>
              <a:rPr lang="en-US" sz="1359">
                <a:solidFill>
                  <a:srgbClr val="000000"/>
                </a:solidFill>
                <a:latin typeface="Asap Regular"/>
              </a:rPr>
              <a:t>2003, Dwain Chambers (100m and 200m sprinter)</a:t>
            </a:r>
          </a:p>
          <a:p>
            <a:pPr>
              <a:lnSpc>
                <a:spcPts val="1904"/>
              </a:lnSpc>
              <a:spcBef>
                <a:spcPct val="0"/>
              </a:spcBef>
            </a:pPr>
            <a:r>
              <a:rPr lang="en-US" sz="1359">
                <a:solidFill>
                  <a:srgbClr val="000000"/>
                </a:solidFill>
                <a:latin typeface="Asap Regular"/>
              </a:rPr>
              <a:t>2004, David Miller (cycling)</a:t>
            </a:r>
          </a:p>
          <a:p>
            <a:pPr>
              <a:lnSpc>
                <a:spcPts val="1903"/>
              </a:lnSpc>
              <a:spcBef>
                <a:spcPct val="0"/>
              </a:spcBef>
            </a:pPr>
            <a:r>
              <a:rPr lang="en-US" sz="1359">
                <a:solidFill>
                  <a:srgbClr val="000000"/>
                </a:solidFill>
                <a:latin typeface="Asap Regular"/>
              </a:rPr>
              <a:t>2016, Maria Sharapova (tennis)</a:t>
            </a:r>
          </a:p>
        </p:txBody>
      </p:sp>
      <p:sp>
        <p:nvSpPr>
          <p:cNvPr id="51" name="TextBox 51"/>
          <p:cNvSpPr txBox="1"/>
          <p:nvPr/>
        </p:nvSpPr>
        <p:spPr>
          <a:xfrm>
            <a:off x="6028911" y="5890209"/>
            <a:ext cx="3724689" cy="1211039"/>
          </a:xfrm>
          <a:prstGeom prst="rect">
            <a:avLst/>
          </a:prstGeom>
        </p:spPr>
        <p:txBody>
          <a:bodyPr lIns="0" tIns="0" rIns="0" bIns="0" rtlCol="0" anchor="t">
            <a:spAutoFit/>
          </a:bodyPr>
          <a:lstStyle/>
          <a:p>
            <a:pPr>
              <a:lnSpc>
                <a:spcPts val="1904"/>
              </a:lnSpc>
              <a:spcBef>
                <a:spcPct val="0"/>
              </a:spcBef>
            </a:pPr>
            <a:r>
              <a:rPr lang="en-US" sz="1359">
                <a:solidFill>
                  <a:srgbClr val="000000"/>
                </a:solidFill>
                <a:latin typeface="Asap Regular"/>
              </a:rPr>
              <a:t>Anabolic steroids</a:t>
            </a:r>
          </a:p>
          <a:p>
            <a:pPr>
              <a:lnSpc>
                <a:spcPts val="1904"/>
              </a:lnSpc>
              <a:spcBef>
                <a:spcPct val="0"/>
              </a:spcBef>
            </a:pPr>
            <a:r>
              <a:rPr lang="en-US" sz="1359">
                <a:solidFill>
                  <a:srgbClr val="000000"/>
                </a:solidFill>
                <a:latin typeface="Asap Regular"/>
              </a:rPr>
              <a:t>Amphetamines</a:t>
            </a:r>
          </a:p>
          <a:p>
            <a:pPr>
              <a:lnSpc>
                <a:spcPts val="1904"/>
              </a:lnSpc>
              <a:spcBef>
                <a:spcPct val="0"/>
              </a:spcBef>
            </a:pPr>
            <a:r>
              <a:rPr lang="en-US" sz="1359">
                <a:solidFill>
                  <a:srgbClr val="000000"/>
                </a:solidFill>
                <a:latin typeface="Asap Regular"/>
              </a:rPr>
              <a:t>Anabolic steroids</a:t>
            </a:r>
          </a:p>
          <a:p>
            <a:pPr>
              <a:lnSpc>
                <a:spcPts val="1904"/>
              </a:lnSpc>
              <a:spcBef>
                <a:spcPct val="0"/>
              </a:spcBef>
            </a:pPr>
            <a:r>
              <a:rPr lang="en-US" sz="1359">
                <a:solidFill>
                  <a:srgbClr val="000000"/>
                </a:solidFill>
                <a:latin typeface="Asap Regular"/>
              </a:rPr>
              <a:t>Kenacort, EPO</a:t>
            </a:r>
          </a:p>
          <a:p>
            <a:pPr>
              <a:lnSpc>
                <a:spcPts val="1903"/>
              </a:lnSpc>
              <a:spcBef>
                <a:spcPct val="0"/>
              </a:spcBef>
            </a:pPr>
            <a:r>
              <a:rPr lang="en-US" sz="1359">
                <a:solidFill>
                  <a:srgbClr val="000000"/>
                </a:solidFill>
                <a:latin typeface="Asap Regular"/>
              </a:rPr>
              <a:t>Meldonium</a:t>
            </a:r>
          </a:p>
        </p:txBody>
      </p:sp>
      <p:sp>
        <p:nvSpPr>
          <p:cNvPr id="52" name="TextBox 52"/>
          <p:cNvSpPr txBox="1"/>
          <p:nvPr/>
        </p:nvSpPr>
        <p:spPr>
          <a:xfrm>
            <a:off x="-116790" y="22839"/>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4997" y="-24700"/>
            <a:ext cx="84970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Know about the Role of Sport in Promoting Values</a:t>
            </a:r>
          </a:p>
        </p:txBody>
      </p:sp>
      <p:grpSp>
        <p:nvGrpSpPr>
          <p:cNvPr id="3" name="Group 3"/>
          <p:cNvGrpSpPr/>
          <p:nvPr/>
        </p:nvGrpSpPr>
        <p:grpSpPr>
          <a:xfrm>
            <a:off x="101837" y="384063"/>
            <a:ext cx="9563389" cy="3927192"/>
            <a:chOff x="0" y="0"/>
            <a:chExt cx="8290428" cy="3404453"/>
          </a:xfrm>
        </p:grpSpPr>
        <p:sp>
          <p:nvSpPr>
            <p:cNvPr id="4" name="Freeform 4"/>
            <p:cNvSpPr/>
            <p:nvPr/>
          </p:nvSpPr>
          <p:spPr>
            <a:xfrm>
              <a:off x="0" y="0"/>
              <a:ext cx="8290428" cy="3404453"/>
            </a:xfrm>
            <a:custGeom>
              <a:avLst/>
              <a:gdLst/>
              <a:ahLst/>
              <a:cxnLst/>
              <a:rect l="l" t="t" r="r" b="b"/>
              <a:pathLst>
                <a:path w="8290428" h="3404453">
                  <a:moveTo>
                    <a:pt x="0" y="0"/>
                  </a:moveTo>
                  <a:lnTo>
                    <a:pt x="0" y="3404453"/>
                  </a:lnTo>
                  <a:lnTo>
                    <a:pt x="8290428" y="3404453"/>
                  </a:lnTo>
                  <a:lnTo>
                    <a:pt x="8290428" y="0"/>
                  </a:lnTo>
                  <a:lnTo>
                    <a:pt x="0" y="0"/>
                  </a:lnTo>
                  <a:close/>
                  <a:moveTo>
                    <a:pt x="8229467" y="3343492"/>
                  </a:moveTo>
                  <a:lnTo>
                    <a:pt x="59690" y="3343492"/>
                  </a:lnTo>
                  <a:lnTo>
                    <a:pt x="59690" y="59690"/>
                  </a:lnTo>
                  <a:lnTo>
                    <a:pt x="8229467" y="59690"/>
                  </a:lnTo>
                  <a:lnTo>
                    <a:pt x="8229467" y="3343492"/>
                  </a:lnTo>
                  <a:close/>
                </a:path>
              </a:pathLst>
            </a:custGeom>
            <a:solidFill>
              <a:srgbClr val="D9D9D9"/>
            </a:solidFill>
          </p:spPr>
        </p:sp>
      </p:grpSp>
      <p:sp>
        <p:nvSpPr>
          <p:cNvPr id="5" name="TextBox 5"/>
          <p:cNvSpPr txBox="1"/>
          <p:nvPr/>
        </p:nvSpPr>
        <p:spPr>
          <a:xfrm>
            <a:off x="2882976" y="409715"/>
            <a:ext cx="39876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World Anti-Doping Agency (WADA)</a:t>
            </a:r>
          </a:p>
        </p:txBody>
      </p:sp>
      <p:sp>
        <p:nvSpPr>
          <p:cNvPr id="6" name="TextBox 6"/>
          <p:cNvSpPr txBox="1"/>
          <p:nvPr/>
        </p:nvSpPr>
        <p:spPr>
          <a:xfrm>
            <a:off x="515969" y="772109"/>
            <a:ext cx="8735123" cy="252673"/>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a:rPr>
              <a:t>WADA was founded in 1999 and it aims to ensure a drug-free sporting environment all over the world.</a:t>
            </a:r>
          </a:p>
        </p:txBody>
      </p:sp>
      <p:sp>
        <p:nvSpPr>
          <p:cNvPr id="7" name="TextBox 7"/>
          <p:cNvSpPr txBox="1"/>
          <p:nvPr/>
        </p:nvSpPr>
        <p:spPr>
          <a:xfrm>
            <a:off x="197087" y="1053587"/>
            <a:ext cx="9372889" cy="3127772"/>
          </a:xfrm>
          <a:prstGeom prst="rect">
            <a:avLst/>
          </a:prstGeom>
        </p:spPr>
        <p:txBody>
          <a:bodyPr lIns="0" tIns="0" rIns="0" bIns="0" rtlCol="0" anchor="t">
            <a:spAutoFit/>
          </a:bodyPr>
          <a:lstStyle/>
          <a:p>
            <a:pPr algn="ctr">
              <a:lnSpc>
                <a:spcPts val="1904"/>
              </a:lnSpc>
              <a:spcBef>
                <a:spcPct val="0"/>
              </a:spcBef>
            </a:pPr>
            <a:r>
              <a:rPr lang="en-US" sz="1359">
                <a:solidFill>
                  <a:srgbClr val="FF5757"/>
                </a:solidFill>
                <a:latin typeface="Asap Regular"/>
              </a:rPr>
              <a:t>The whereabouts rule:</a:t>
            </a:r>
          </a:p>
          <a:p>
            <a:pPr algn="ctr">
              <a:lnSpc>
                <a:spcPts val="1904"/>
              </a:lnSpc>
              <a:spcBef>
                <a:spcPct val="0"/>
              </a:spcBef>
            </a:pPr>
            <a:r>
              <a:rPr lang="en-US" sz="1359">
                <a:solidFill>
                  <a:srgbClr val="000000"/>
                </a:solidFill>
                <a:latin typeface="Asap Regular"/>
              </a:rPr>
              <a:t>Select groups of elite athletes must provide information to the International Sport Federation (IF) or the National Anti-Doping Organisation (NADO). The information they must supply includes:</a:t>
            </a:r>
          </a:p>
          <a:p>
            <a:pPr algn="ctr">
              <a:lnSpc>
                <a:spcPts val="1904"/>
              </a:lnSpc>
              <a:spcBef>
                <a:spcPct val="0"/>
              </a:spcBef>
            </a:pPr>
            <a:r>
              <a:rPr lang="en-US" sz="1359">
                <a:solidFill>
                  <a:srgbClr val="000000"/>
                </a:solidFill>
                <a:latin typeface="Asap Regular"/>
              </a:rPr>
              <a:t>- Their location</a:t>
            </a:r>
          </a:p>
          <a:p>
            <a:pPr algn="ctr">
              <a:lnSpc>
                <a:spcPts val="1904"/>
              </a:lnSpc>
              <a:spcBef>
                <a:spcPct val="0"/>
              </a:spcBef>
            </a:pPr>
            <a:r>
              <a:rPr lang="en-US" sz="1359">
                <a:solidFill>
                  <a:srgbClr val="000000"/>
                </a:solidFill>
                <a:latin typeface="Asap Regular"/>
              </a:rPr>
              <a:t>- Accommodation</a:t>
            </a:r>
            <a:r>
              <a:rPr lang="en-US" sz="1360">
                <a:solidFill>
                  <a:srgbClr val="000000"/>
                </a:solidFill>
                <a:latin typeface="Asap Regular"/>
              </a:rPr>
              <a:t> being used</a:t>
            </a:r>
          </a:p>
          <a:p>
            <a:pPr algn="ctr">
              <a:lnSpc>
                <a:spcPts val="1904"/>
              </a:lnSpc>
              <a:spcBef>
                <a:spcPct val="0"/>
              </a:spcBef>
            </a:pPr>
            <a:r>
              <a:rPr lang="en-US" sz="1359">
                <a:solidFill>
                  <a:srgbClr val="000000"/>
                </a:solidFill>
                <a:latin typeface="Asap Regular"/>
              </a:rPr>
              <a:t>- 60 minute timeslot every day when the athlete must be in a set place for testing</a:t>
            </a:r>
          </a:p>
          <a:p>
            <a:pPr algn="ctr">
              <a:lnSpc>
                <a:spcPts val="1904"/>
              </a:lnSpc>
              <a:spcBef>
                <a:spcPct val="0"/>
              </a:spcBef>
            </a:pPr>
            <a:r>
              <a:rPr lang="en-US" sz="1359">
                <a:solidFill>
                  <a:srgbClr val="000000"/>
                </a:solidFill>
                <a:latin typeface="Asap Regular"/>
              </a:rPr>
              <a:t>- Training schedule</a:t>
            </a:r>
          </a:p>
          <a:p>
            <a:pPr algn="ctr">
              <a:lnSpc>
                <a:spcPts val="1904"/>
              </a:lnSpc>
              <a:spcBef>
                <a:spcPct val="0"/>
              </a:spcBef>
            </a:pPr>
            <a:r>
              <a:rPr lang="en-US" sz="1359">
                <a:solidFill>
                  <a:srgbClr val="000000"/>
                </a:solidFill>
                <a:latin typeface="Asap Regular"/>
              </a:rPr>
              <a:t>Competition schedule</a:t>
            </a:r>
          </a:p>
          <a:p>
            <a:pPr algn="ctr">
              <a:lnSpc>
                <a:spcPts val="1904"/>
              </a:lnSpc>
              <a:spcBef>
                <a:spcPct val="0"/>
              </a:spcBef>
            </a:pPr>
            <a:endParaRPr lang="en-US" sz="1359">
              <a:solidFill>
                <a:srgbClr val="000000"/>
              </a:solidFill>
              <a:latin typeface="Asap Regular"/>
            </a:endParaRPr>
          </a:p>
          <a:p>
            <a:pPr algn="ctr">
              <a:lnSpc>
                <a:spcPts val="1904"/>
              </a:lnSpc>
              <a:spcBef>
                <a:spcPct val="0"/>
              </a:spcBef>
            </a:pPr>
            <a:r>
              <a:rPr lang="en-US" sz="1359">
                <a:solidFill>
                  <a:srgbClr val="FF5757"/>
                </a:solidFill>
                <a:latin typeface="Asap Regular"/>
              </a:rPr>
              <a:t>Testing methods:</a:t>
            </a:r>
          </a:p>
          <a:p>
            <a:pPr algn="ctr">
              <a:lnSpc>
                <a:spcPts val="1904"/>
              </a:lnSpc>
              <a:spcBef>
                <a:spcPct val="0"/>
              </a:spcBef>
            </a:pPr>
            <a:r>
              <a:rPr lang="en-US" sz="1359">
                <a:solidFill>
                  <a:srgbClr val="000000"/>
                </a:solidFill>
                <a:latin typeface="Asap Regular"/>
              </a:rPr>
              <a:t>Athletes can be tested at any time and in any place. Testing methods include:</a:t>
            </a:r>
          </a:p>
          <a:p>
            <a:pPr algn="ctr">
              <a:lnSpc>
                <a:spcPts val="1904"/>
              </a:lnSpc>
              <a:spcBef>
                <a:spcPct val="0"/>
              </a:spcBef>
            </a:pPr>
            <a:r>
              <a:rPr lang="en-US" sz="1359">
                <a:solidFill>
                  <a:srgbClr val="000000"/>
                </a:solidFill>
                <a:latin typeface="Asap Regular"/>
              </a:rPr>
              <a:t>- Blood or urine samples</a:t>
            </a:r>
          </a:p>
          <a:p>
            <a:pPr algn="ctr">
              <a:lnSpc>
                <a:spcPts val="1903"/>
              </a:lnSpc>
              <a:spcBef>
                <a:spcPct val="0"/>
              </a:spcBef>
            </a:pPr>
            <a:r>
              <a:rPr lang="en-US" sz="1359">
                <a:solidFill>
                  <a:srgbClr val="000000"/>
                </a:solidFill>
                <a:latin typeface="Asap Regular"/>
              </a:rPr>
              <a:t>- Hair or nail samples</a:t>
            </a:r>
          </a:p>
        </p:txBody>
      </p:sp>
      <p:grpSp>
        <p:nvGrpSpPr>
          <p:cNvPr id="8" name="Group 8"/>
          <p:cNvGrpSpPr/>
          <p:nvPr/>
        </p:nvGrpSpPr>
        <p:grpSpPr>
          <a:xfrm>
            <a:off x="101837" y="4181359"/>
            <a:ext cx="2882976" cy="3012792"/>
            <a:chOff x="0" y="0"/>
            <a:chExt cx="2499230" cy="2611766"/>
          </a:xfrm>
        </p:grpSpPr>
        <p:sp>
          <p:nvSpPr>
            <p:cNvPr id="9" name="Freeform 9"/>
            <p:cNvSpPr/>
            <p:nvPr/>
          </p:nvSpPr>
          <p:spPr>
            <a:xfrm>
              <a:off x="0" y="0"/>
              <a:ext cx="2499230" cy="2611766"/>
            </a:xfrm>
            <a:custGeom>
              <a:avLst/>
              <a:gdLst/>
              <a:ahLst/>
              <a:cxnLst/>
              <a:rect l="l" t="t" r="r" b="b"/>
              <a:pathLst>
                <a:path w="2499230" h="2611766">
                  <a:moveTo>
                    <a:pt x="0" y="0"/>
                  </a:moveTo>
                  <a:lnTo>
                    <a:pt x="0" y="2611766"/>
                  </a:lnTo>
                  <a:lnTo>
                    <a:pt x="2499230" y="2611766"/>
                  </a:lnTo>
                  <a:lnTo>
                    <a:pt x="2499230" y="0"/>
                  </a:lnTo>
                  <a:lnTo>
                    <a:pt x="0" y="0"/>
                  </a:lnTo>
                  <a:close/>
                  <a:moveTo>
                    <a:pt x="2438270" y="2550806"/>
                  </a:moveTo>
                  <a:lnTo>
                    <a:pt x="59690" y="2550806"/>
                  </a:lnTo>
                  <a:lnTo>
                    <a:pt x="59690" y="59690"/>
                  </a:lnTo>
                  <a:lnTo>
                    <a:pt x="2438270" y="59690"/>
                  </a:lnTo>
                  <a:lnTo>
                    <a:pt x="2438270" y="2550806"/>
                  </a:lnTo>
                  <a:close/>
                </a:path>
              </a:pathLst>
            </a:custGeom>
            <a:solidFill>
              <a:srgbClr val="D9D9D9"/>
            </a:solidFill>
          </p:spPr>
        </p:sp>
      </p:grpSp>
      <p:grpSp>
        <p:nvGrpSpPr>
          <p:cNvPr id="10" name="Group 10"/>
          <p:cNvGrpSpPr/>
          <p:nvPr/>
        </p:nvGrpSpPr>
        <p:grpSpPr>
          <a:xfrm>
            <a:off x="2984813" y="4181359"/>
            <a:ext cx="3702186" cy="3012792"/>
            <a:chOff x="0" y="0"/>
            <a:chExt cx="3209397" cy="2611766"/>
          </a:xfrm>
        </p:grpSpPr>
        <p:sp>
          <p:nvSpPr>
            <p:cNvPr id="11" name="Freeform 11"/>
            <p:cNvSpPr/>
            <p:nvPr/>
          </p:nvSpPr>
          <p:spPr>
            <a:xfrm>
              <a:off x="0" y="0"/>
              <a:ext cx="3209397" cy="2611766"/>
            </a:xfrm>
            <a:custGeom>
              <a:avLst/>
              <a:gdLst/>
              <a:ahLst/>
              <a:cxnLst/>
              <a:rect l="l" t="t" r="r" b="b"/>
              <a:pathLst>
                <a:path w="3209397" h="2611766">
                  <a:moveTo>
                    <a:pt x="0" y="0"/>
                  </a:moveTo>
                  <a:lnTo>
                    <a:pt x="0" y="2611766"/>
                  </a:lnTo>
                  <a:lnTo>
                    <a:pt x="3209397" y="2611766"/>
                  </a:lnTo>
                  <a:lnTo>
                    <a:pt x="3209397" y="0"/>
                  </a:lnTo>
                  <a:lnTo>
                    <a:pt x="0" y="0"/>
                  </a:lnTo>
                  <a:close/>
                  <a:moveTo>
                    <a:pt x="3148437" y="2550806"/>
                  </a:moveTo>
                  <a:lnTo>
                    <a:pt x="59690" y="2550806"/>
                  </a:lnTo>
                  <a:lnTo>
                    <a:pt x="59690" y="59690"/>
                  </a:lnTo>
                  <a:lnTo>
                    <a:pt x="3148437" y="59690"/>
                  </a:lnTo>
                  <a:lnTo>
                    <a:pt x="3148437" y="2550806"/>
                  </a:lnTo>
                  <a:close/>
                </a:path>
              </a:pathLst>
            </a:custGeom>
            <a:solidFill>
              <a:srgbClr val="D9D9D9"/>
            </a:solidFill>
          </p:spPr>
        </p:sp>
      </p:grpSp>
      <p:grpSp>
        <p:nvGrpSpPr>
          <p:cNvPr id="12" name="Group 12"/>
          <p:cNvGrpSpPr/>
          <p:nvPr/>
        </p:nvGrpSpPr>
        <p:grpSpPr>
          <a:xfrm>
            <a:off x="6686999" y="4181359"/>
            <a:ext cx="2978226" cy="3012792"/>
            <a:chOff x="0" y="0"/>
            <a:chExt cx="2581801" cy="2611766"/>
          </a:xfrm>
        </p:grpSpPr>
        <p:sp>
          <p:nvSpPr>
            <p:cNvPr id="13" name="Freeform 13"/>
            <p:cNvSpPr/>
            <p:nvPr/>
          </p:nvSpPr>
          <p:spPr>
            <a:xfrm>
              <a:off x="0" y="0"/>
              <a:ext cx="2581801" cy="2611766"/>
            </a:xfrm>
            <a:custGeom>
              <a:avLst/>
              <a:gdLst/>
              <a:ahLst/>
              <a:cxnLst/>
              <a:rect l="l" t="t" r="r" b="b"/>
              <a:pathLst>
                <a:path w="2581801" h="2611766">
                  <a:moveTo>
                    <a:pt x="0" y="0"/>
                  </a:moveTo>
                  <a:lnTo>
                    <a:pt x="0" y="2611766"/>
                  </a:lnTo>
                  <a:lnTo>
                    <a:pt x="2581801" y="2611766"/>
                  </a:lnTo>
                  <a:lnTo>
                    <a:pt x="2581801" y="0"/>
                  </a:lnTo>
                  <a:lnTo>
                    <a:pt x="0" y="0"/>
                  </a:lnTo>
                  <a:close/>
                  <a:moveTo>
                    <a:pt x="2520841" y="2550806"/>
                  </a:moveTo>
                  <a:lnTo>
                    <a:pt x="59690" y="2550806"/>
                  </a:lnTo>
                  <a:lnTo>
                    <a:pt x="59690" y="59690"/>
                  </a:lnTo>
                  <a:lnTo>
                    <a:pt x="2520841" y="59690"/>
                  </a:lnTo>
                  <a:lnTo>
                    <a:pt x="2520841" y="2550806"/>
                  </a:lnTo>
                  <a:close/>
                </a:path>
              </a:pathLst>
            </a:custGeom>
            <a:solidFill>
              <a:srgbClr val="D9D9D9"/>
            </a:solidFill>
          </p:spPr>
        </p:sp>
      </p:grpSp>
      <p:sp>
        <p:nvSpPr>
          <p:cNvPr id="14" name="TextBox 14"/>
          <p:cNvSpPr txBox="1"/>
          <p:nvPr/>
        </p:nvSpPr>
        <p:spPr>
          <a:xfrm>
            <a:off x="-450499" y="4263631"/>
            <a:ext cx="39876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Current initiatives</a:t>
            </a:r>
          </a:p>
        </p:txBody>
      </p:sp>
      <p:sp>
        <p:nvSpPr>
          <p:cNvPr id="15" name="TextBox 15"/>
          <p:cNvSpPr txBox="1"/>
          <p:nvPr/>
        </p:nvSpPr>
        <p:spPr>
          <a:xfrm>
            <a:off x="343030" y="4829175"/>
            <a:ext cx="2400589" cy="2169405"/>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Athletes can be banned from competing for several years if they are caught taking PEDs</a:t>
            </a:r>
            <a:r>
              <a:rPr lang="en-US" sz="1360">
                <a:solidFill>
                  <a:srgbClr val="000000"/>
                </a:solidFill>
                <a:latin typeface="Asap Regular"/>
              </a:rPr>
              <a:t>.</a:t>
            </a:r>
          </a:p>
          <a:p>
            <a:pPr algn="ctr">
              <a:lnSpc>
                <a:spcPts val="1904"/>
              </a:lnSpc>
              <a:spcBef>
                <a:spcPct val="0"/>
              </a:spcBef>
            </a:pPr>
            <a:endParaRPr lang="en-US" sz="1360">
              <a:solidFill>
                <a:srgbClr val="000000"/>
              </a:solidFill>
              <a:latin typeface="Asap Regular"/>
            </a:endParaRPr>
          </a:p>
          <a:p>
            <a:pPr algn="ctr">
              <a:lnSpc>
                <a:spcPts val="1903"/>
              </a:lnSpc>
              <a:spcBef>
                <a:spcPct val="0"/>
              </a:spcBef>
            </a:pPr>
            <a:r>
              <a:rPr lang="en-US" sz="1359">
                <a:solidFill>
                  <a:srgbClr val="000000"/>
                </a:solidFill>
                <a:latin typeface="Asap Regular"/>
              </a:rPr>
              <a:t>The Russian Olympic Committee was suspended in December 2017 due to evidence of state-sponsored doping.</a:t>
            </a:r>
          </a:p>
        </p:txBody>
      </p:sp>
      <p:sp>
        <p:nvSpPr>
          <p:cNvPr id="16" name="TextBox 16"/>
          <p:cNvSpPr txBox="1"/>
          <p:nvPr/>
        </p:nvSpPr>
        <p:spPr>
          <a:xfrm>
            <a:off x="3238957" y="4263631"/>
            <a:ext cx="3289147" cy="6417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Impact of drug taking on the reputation of the sport</a:t>
            </a:r>
          </a:p>
        </p:txBody>
      </p:sp>
      <p:sp>
        <p:nvSpPr>
          <p:cNvPr id="17" name="TextBox 17"/>
          <p:cNvSpPr txBox="1"/>
          <p:nvPr/>
        </p:nvSpPr>
        <p:spPr>
          <a:xfrm>
            <a:off x="3124437" y="4948971"/>
            <a:ext cx="3403668" cy="192981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 The reputation of the sport may be tarnished</a:t>
            </a:r>
          </a:p>
          <a:p>
            <a:pPr algn="ctr">
              <a:lnSpc>
                <a:spcPts val="1904"/>
              </a:lnSpc>
              <a:spcBef>
                <a:spcPct val="0"/>
              </a:spcBef>
            </a:pPr>
            <a:r>
              <a:rPr lang="en-US" sz="1359">
                <a:solidFill>
                  <a:srgbClr val="000000"/>
                </a:solidFill>
                <a:latin typeface="Asap Regular"/>
              </a:rPr>
              <a:t>- Spectators may question whether they are viewing a 'clean' and fair sport</a:t>
            </a:r>
          </a:p>
          <a:p>
            <a:pPr algn="ctr">
              <a:lnSpc>
                <a:spcPts val="1904"/>
              </a:lnSpc>
              <a:spcBef>
                <a:spcPct val="0"/>
              </a:spcBef>
            </a:pPr>
            <a:r>
              <a:rPr lang="en-US" sz="1359">
                <a:solidFill>
                  <a:srgbClr val="000000"/>
                </a:solidFill>
                <a:latin typeface="Asap Regular"/>
              </a:rPr>
              <a:t>- There may be mistrust of results</a:t>
            </a:r>
          </a:p>
          <a:p>
            <a:pPr algn="ctr">
              <a:lnSpc>
                <a:spcPts val="1903"/>
              </a:lnSpc>
              <a:spcBef>
                <a:spcPct val="0"/>
              </a:spcBef>
            </a:pPr>
            <a:r>
              <a:rPr lang="en-US" sz="1359">
                <a:solidFill>
                  <a:srgbClr val="000000"/>
                </a:solidFill>
                <a:latin typeface="Asap Regular"/>
              </a:rPr>
              <a:t>- After to many cases in one sport or event spectators may become sceptical about the whole field, for example the Tour de France.</a:t>
            </a:r>
          </a:p>
        </p:txBody>
      </p:sp>
      <p:sp>
        <p:nvSpPr>
          <p:cNvPr id="18" name="TextBox 18"/>
          <p:cNvSpPr txBox="1"/>
          <p:nvPr/>
        </p:nvSpPr>
        <p:spPr>
          <a:xfrm>
            <a:off x="6693578" y="4263631"/>
            <a:ext cx="2971647" cy="6417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rter One Bold"/>
              </a:rPr>
              <a:t>Ethical issues related to drug taking</a:t>
            </a:r>
          </a:p>
        </p:txBody>
      </p:sp>
      <p:sp>
        <p:nvSpPr>
          <p:cNvPr id="19" name="TextBox 19"/>
          <p:cNvSpPr txBox="1"/>
          <p:nvPr/>
        </p:nvSpPr>
        <p:spPr>
          <a:xfrm>
            <a:off x="6693578" y="4948971"/>
            <a:ext cx="2901161" cy="2169405"/>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 Should doping be classed as cheating?</a:t>
            </a:r>
          </a:p>
          <a:p>
            <a:pPr algn="ctr">
              <a:lnSpc>
                <a:spcPts val="1904"/>
              </a:lnSpc>
              <a:spcBef>
                <a:spcPct val="0"/>
              </a:spcBef>
            </a:pPr>
            <a:r>
              <a:rPr lang="en-US" sz="1359">
                <a:solidFill>
                  <a:srgbClr val="000000"/>
                </a:solidFill>
                <a:latin typeface="Asap Regular"/>
              </a:rPr>
              <a:t>- Should those who get caught be allowed to compete again?</a:t>
            </a:r>
          </a:p>
          <a:p>
            <a:pPr algn="ctr">
              <a:lnSpc>
                <a:spcPts val="1904"/>
              </a:lnSpc>
              <a:spcBef>
                <a:spcPct val="0"/>
              </a:spcBef>
            </a:pPr>
            <a:r>
              <a:rPr lang="en-US" sz="1359">
                <a:solidFill>
                  <a:srgbClr val="000000"/>
                </a:solidFill>
                <a:latin typeface="Asap Regular"/>
              </a:rPr>
              <a:t>- Is it fair that some performers appear to get away with doping whereas others don't?</a:t>
            </a:r>
          </a:p>
          <a:p>
            <a:pPr algn="ctr">
              <a:lnSpc>
                <a:spcPts val="1903"/>
              </a:lnSpc>
              <a:spcBef>
                <a:spcPct val="0"/>
              </a:spcBef>
            </a:pPr>
            <a:r>
              <a:rPr lang="en-US" sz="1359">
                <a:solidFill>
                  <a:srgbClr val="000000"/>
                </a:solidFill>
                <a:latin typeface="Asap Regular"/>
              </a:rPr>
              <a:t>- Is it fair that the illegal drugs list does not include all drugs?</a:t>
            </a:r>
          </a:p>
        </p:txBody>
      </p:sp>
      <p:pic>
        <p:nvPicPr>
          <p:cNvPr id="20" name="Picture 20"/>
          <p:cNvPicPr>
            <a:picLocks noChangeAspect="1"/>
          </p:cNvPicPr>
          <p:nvPr/>
        </p:nvPicPr>
        <p:blipFill>
          <a:blip r:embed="rId2"/>
          <a:srcRect/>
          <a:stretch>
            <a:fillRect/>
          </a:stretch>
        </p:blipFill>
        <p:spPr>
          <a:xfrm>
            <a:off x="995426" y="3409199"/>
            <a:ext cx="772160" cy="772160"/>
          </a:xfrm>
          <a:prstGeom prst="rect">
            <a:avLst/>
          </a:prstGeom>
        </p:spPr>
      </p:pic>
      <p:pic>
        <p:nvPicPr>
          <p:cNvPr id="21" name="Picture 21"/>
          <p:cNvPicPr>
            <a:picLocks noChangeAspect="1"/>
          </p:cNvPicPr>
          <p:nvPr/>
        </p:nvPicPr>
        <p:blipFill>
          <a:blip r:embed="rId3"/>
          <a:srcRect/>
          <a:stretch>
            <a:fillRect/>
          </a:stretch>
        </p:blipFill>
        <p:spPr>
          <a:xfrm>
            <a:off x="7854228" y="3505348"/>
            <a:ext cx="579862" cy="579862"/>
          </a:xfrm>
          <a:prstGeom prst="rect">
            <a:avLst/>
          </a:prstGeom>
        </p:spPr>
      </p:pic>
      <p:sp>
        <p:nvSpPr>
          <p:cNvPr id="22" name="TextBox 22"/>
          <p:cNvSpPr txBox="1"/>
          <p:nvPr/>
        </p:nvSpPr>
        <p:spPr>
          <a:xfrm>
            <a:off x="-116790" y="-23689"/>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037" y="21616"/>
            <a:ext cx="96019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Understand the Importance of Hosting Major Sporting Events</a:t>
            </a:r>
          </a:p>
        </p:txBody>
      </p:sp>
      <p:grpSp>
        <p:nvGrpSpPr>
          <p:cNvPr id="3" name="Group 3"/>
          <p:cNvGrpSpPr/>
          <p:nvPr/>
        </p:nvGrpSpPr>
        <p:grpSpPr>
          <a:xfrm>
            <a:off x="133237" y="430379"/>
            <a:ext cx="9525768" cy="3897851"/>
            <a:chOff x="0" y="0"/>
            <a:chExt cx="8257814" cy="3379017"/>
          </a:xfrm>
        </p:grpSpPr>
        <p:sp>
          <p:nvSpPr>
            <p:cNvPr id="4" name="Freeform 4"/>
            <p:cNvSpPr/>
            <p:nvPr/>
          </p:nvSpPr>
          <p:spPr>
            <a:xfrm>
              <a:off x="0" y="0"/>
              <a:ext cx="8257814" cy="3379017"/>
            </a:xfrm>
            <a:custGeom>
              <a:avLst/>
              <a:gdLst/>
              <a:ahLst/>
              <a:cxnLst/>
              <a:rect l="l" t="t" r="r" b="b"/>
              <a:pathLst>
                <a:path w="8257814" h="3379017">
                  <a:moveTo>
                    <a:pt x="0" y="0"/>
                  </a:moveTo>
                  <a:lnTo>
                    <a:pt x="0" y="3379017"/>
                  </a:lnTo>
                  <a:lnTo>
                    <a:pt x="8257814" y="3379017"/>
                  </a:lnTo>
                  <a:lnTo>
                    <a:pt x="8257814" y="0"/>
                  </a:lnTo>
                  <a:lnTo>
                    <a:pt x="0" y="0"/>
                  </a:lnTo>
                  <a:close/>
                  <a:moveTo>
                    <a:pt x="8196854" y="3318057"/>
                  </a:moveTo>
                  <a:lnTo>
                    <a:pt x="59690" y="3318057"/>
                  </a:lnTo>
                  <a:lnTo>
                    <a:pt x="59690" y="59690"/>
                  </a:lnTo>
                  <a:lnTo>
                    <a:pt x="8196854" y="59690"/>
                  </a:lnTo>
                  <a:lnTo>
                    <a:pt x="8196854" y="3318057"/>
                  </a:lnTo>
                  <a:close/>
                </a:path>
              </a:pathLst>
            </a:custGeom>
            <a:solidFill>
              <a:srgbClr val="D9D9D9"/>
            </a:solidFill>
          </p:spPr>
        </p:sp>
      </p:grpSp>
      <p:grpSp>
        <p:nvGrpSpPr>
          <p:cNvPr id="5" name="Group 5"/>
          <p:cNvGrpSpPr/>
          <p:nvPr/>
        </p:nvGrpSpPr>
        <p:grpSpPr>
          <a:xfrm>
            <a:off x="133237" y="4239031"/>
            <a:ext cx="4762884" cy="2973934"/>
            <a:chOff x="0" y="0"/>
            <a:chExt cx="4128907" cy="2578081"/>
          </a:xfrm>
        </p:grpSpPr>
        <p:sp>
          <p:nvSpPr>
            <p:cNvPr id="6" name="Freeform 6"/>
            <p:cNvSpPr/>
            <p:nvPr/>
          </p:nvSpPr>
          <p:spPr>
            <a:xfrm>
              <a:off x="0" y="0"/>
              <a:ext cx="4128907" cy="2578081"/>
            </a:xfrm>
            <a:custGeom>
              <a:avLst/>
              <a:gdLst/>
              <a:ahLst/>
              <a:cxnLst/>
              <a:rect l="l" t="t" r="r" b="b"/>
              <a:pathLst>
                <a:path w="4128907" h="2578081">
                  <a:moveTo>
                    <a:pt x="0" y="0"/>
                  </a:moveTo>
                  <a:lnTo>
                    <a:pt x="0" y="2578081"/>
                  </a:lnTo>
                  <a:lnTo>
                    <a:pt x="4128907" y="2578081"/>
                  </a:lnTo>
                  <a:lnTo>
                    <a:pt x="4128907" y="0"/>
                  </a:lnTo>
                  <a:lnTo>
                    <a:pt x="0" y="0"/>
                  </a:lnTo>
                  <a:close/>
                  <a:moveTo>
                    <a:pt x="4067947" y="2517121"/>
                  </a:moveTo>
                  <a:lnTo>
                    <a:pt x="59690" y="2517121"/>
                  </a:lnTo>
                  <a:lnTo>
                    <a:pt x="59690" y="59690"/>
                  </a:lnTo>
                  <a:lnTo>
                    <a:pt x="4067947" y="59690"/>
                  </a:lnTo>
                  <a:lnTo>
                    <a:pt x="4067947" y="2517121"/>
                  </a:lnTo>
                  <a:close/>
                </a:path>
              </a:pathLst>
            </a:custGeom>
            <a:solidFill>
              <a:srgbClr val="D9D9D9"/>
            </a:solidFill>
          </p:spPr>
        </p:sp>
      </p:grpSp>
      <p:sp>
        <p:nvSpPr>
          <p:cNvPr id="7" name="TextBox 7"/>
          <p:cNvSpPr txBox="1"/>
          <p:nvPr/>
        </p:nvSpPr>
        <p:spPr>
          <a:xfrm>
            <a:off x="57037" y="6689073"/>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
        <p:nvSpPr>
          <p:cNvPr id="8" name="TextBox 8"/>
          <p:cNvSpPr txBox="1"/>
          <p:nvPr/>
        </p:nvSpPr>
        <p:spPr>
          <a:xfrm>
            <a:off x="2711526" y="546805"/>
            <a:ext cx="43305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The features of major sporting events</a:t>
            </a:r>
          </a:p>
        </p:txBody>
      </p:sp>
      <p:sp>
        <p:nvSpPr>
          <p:cNvPr id="9" name="TextBox 9"/>
          <p:cNvSpPr txBox="1"/>
          <p:nvPr/>
        </p:nvSpPr>
        <p:spPr>
          <a:xfrm>
            <a:off x="2692747" y="820985"/>
            <a:ext cx="4330547" cy="321805"/>
          </a:xfrm>
          <a:prstGeom prst="rect">
            <a:avLst/>
          </a:prstGeom>
        </p:spPr>
        <p:txBody>
          <a:bodyPr lIns="0" tIns="0" rIns="0" bIns="0" rtlCol="0" anchor="t">
            <a:spAutoFit/>
          </a:bodyPr>
          <a:lstStyle/>
          <a:p>
            <a:pPr algn="ctr">
              <a:lnSpc>
                <a:spcPts val="2519"/>
              </a:lnSpc>
              <a:spcBef>
                <a:spcPct val="0"/>
              </a:spcBef>
            </a:pPr>
            <a:r>
              <a:rPr lang="en-US" sz="1799">
                <a:solidFill>
                  <a:srgbClr val="FF5757"/>
                </a:solidFill>
                <a:latin typeface="Carter One Bold"/>
              </a:rPr>
              <a:t>Regularity/scheduling</a:t>
            </a:r>
          </a:p>
        </p:txBody>
      </p:sp>
      <p:sp>
        <p:nvSpPr>
          <p:cNvPr id="10" name="TextBox 10"/>
          <p:cNvSpPr txBox="1"/>
          <p:nvPr/>
        </p:nvSpPr>
        <p:spPr>
          <a:xfrm>
            <a:off x="304858" y="949693"/>
            <a:ext cx="2387889" cy="1929814"/>
          </a:xfrm>
          <a:prstGeom prst="rect">
            <a:avLst/>
          </a:prstGeom>
        </p:spPr>
        <p:txBody>
          <a:bodyPr lIns="0" tIns="0" rIns="0" bIns="0" rtlCol="0" anchor="t">
            <a:spAutoFit/>
          </a:bodyPr>
          <a:lstStyle/>
          <a:p>
            <a:pPr algn="ctr">
              <a:lnSpc>
                <a:spcPts val="1904"/>
              </a:lnSpc>
              <a:spcBef>
                <a:spcPct val="0"/>
              </a:spcBef>
            </a:pPr>
            <a:r>
              <a:rPr lang="en-US" sz="1359">
                <a:solidFill>
                  <a:srgbClr val="FF5757"/>
                </a:solidFill>
                <a:latin typeface="Asap Regular Bold"/>
              </a:rPr>
              <a:t>'One-off' events</a:t>
            </a:r>
          </a:p>
          <a:p>
            <a:pPr algn="ctr">
              <a:lnSpc>
                <a:spcPts val="1904"/>
              </a:lnSpc>
              <a:spcBef>
                <a:spcPct val="0"/>
              </a:spcBef>
            </a:pPr>
            <a:r>
              <a:rPr lang="en-US" sz="1359">
                <a:solidFill>
                  <a:srgbClr val="000000"/>
                </a:solidFill>
                <a:latin typeface="Asap Regular"/>
              </a:rPr>
              <a:t>One-off events are  held once in a certain place or at a certain time.</a:t>
            </a:r>
          </a:p>
          <a:p>
            <a:pPr algn="ctr">
              <a:lnSpc>
                <a:spcPts val="1903"/>
              </a:lnSpc>
              <a:spcBef>
                <a:spcPct val="0"/>
              </a:spcBef>
            </a:pPr>
            <a:r>
              <a:rPr lang="en-US" sz="1359">
                <a:solidFill>
                  <a:srgbClr val="000000"/>
                </a:solidFill>
                <a:latin typeface="Asap Regular"/>
              </a:rPr>
              <a:t>For example when a city hosts the Olympic or Paralympic Games it may be a once in a generation event.</a:t>
            </a:r>
          </a:p>
        </p:txBody>
      </p:sp>
      <p:pic>
        <p:nvPicPr>
          <p:cNvPr id="11" name="Picture 11"/>
          <p:cNvPicPr>
            <a:picLocks noChangeAspect="1"/>
          </p:cNvPicPr>
          <p:nvPr/>
        </p:nvPicPr>
        <p:blipFill>
          <a:blip r:embed="rId2"/>
          <a:srcRect/>
          <a:stretch>
            <a:fillRect/>
          </a:stretch>
        </p:blipFill>
        <p:spPr>
          <a:xfrm>
            <a:off x="592425" y="2977817"/>
            <a:ext cx="906378" cy="453189"/>
          </a:xfrm>
          <a:prstGeom prst="rect">
            <a:avLst/>
          </a:prstGeom>
        </p:spPr>
      </p:pic>
      <p:pic>
        <p:nvPicPr>
          <p:cNvPr id="12" name="Picture 12"/>
          <p:cNvPicPr>
            <a:picLocks noChangeAspect="1"/>
          </p:cNvPicPr>
          <p:nvPr/>
        </p:nvPicPr>
        <p:blipFill>
          <a:blip r:embed="rId3"/>
          <a:srcRect/>
          <a:stretch>
            <a:fillRect/>
          </a:stretch>
        </p:blipFill>
        <p:spPr>
          <a:xfrm>
            <a:off x="1498802" y="2977817"/>
            <a:ext cx="604252" cy="453189"/>
          </a:xfrm>
          <a:prstGeom prst="rect">
            <a:avLst/>
          </a:prstGeom>
        </p:spPr>
      </p:pic>
      <p:sp>
        <p:nvSpPr>
          <p:cNvPr id="13" name="TextBox 13"/>
          <p:cNvSpPr txBox="1"/>
          <p:nvPr/>
        </p:nvSpPr>
        <p:spPr>
          <a:xfrm>
            <a:off x="3332356" y="1195443"/>
            <a:ext cx="2806989" cy="2408997"/>
          </a:xfrm>
          <a:prstGeom prst="rect">
            <a:avLst/>
          </a:prstGeom>
        </p:spPr>
        <p:txBody>
          <a:bodyPr lIns="0" tIns="0" rIns="0" bIns="0" rtlCol="0" anchor="t">
            <a:spAutoFit/>
          </a:bodyPr>
          <a:lstStyle/>
          <a:p>
            <a:pPr algn="ctr">
              <a:lnSpc>
                <a:spcPts val="1904"/>
              </a:lnSpc>
              <a:spcBef>
                <a:spcPct val="0"/>
              </a:spcBef>
            </a:pPr>
            <a:r>
              <a:rPr lang="en-US" sz="1359">
                <a:solidFill>
                  <a:srgbClr val="FF5757"/>
                </a:solidFill>
                <a:latin typeface="Asap Regular Bold"/>
              </a:rPr>
              <a:t>Regular events</a:t>
            </a:r>
          </a:p>
          <a:p>
            <a:pPr algn="ctr">
              <a:lnSpc>
                <a:spcPts val="1904"/>
              </a:lnSpc>
              <a:spcBef>
                <a:spcPct val="0"/>
              </a:spcBef>
            </a:pPr>
            <a:r>
              <a:rPr lang="en-US" sz="1359">
                <a:solidFill>
                  <a:srgbClr val="000000"/>
                </a:solidFill>
                <a:latin typeface="Asap Regular"/>
              </a:rPr>
              <a:t>Most major sporting events are regular in that they are held annually (every year) or biennially (every second year).</a:t>
            </a:r>
          </a:p>
          <a:p>
            <a:pPr algn="ctr">
              <a:lnSpc>
                <a:spcPts val="1903"/>
              </a:lnSpc>
              <a:spcBef>
                <a:spcPct val="0"/>
              </a:spcBef>
            </a:pPr>
            <a:r>
              <a:rPr lang="en-US" sz="1359">
                <a:solidFill>
                  <a:srgbClr val="000000"/>
                </a:solidFill>
                <a:latin typeface="Asap Regular"/>
              </a:rPr>
              <a:t>For example the UEFA Champions League Final is held every year. A city could host it more than once in a relatively short space of time, but it tends to be shared around.</a:t>
            </a:r>
          </a:p>
        </p:txBody>
      </p:sp>
      <p:pic>
        <p:nvPicPr>
          <p:cNvPr id="14" name="Picture 14"/>
          <p:cNvPicPr>
            <a:picLocks noChangeAspect="1"/>
          </p:cNvPicPr>
          <p:nvPr/>
        </p:nvPicPr>
        <p:blipFill>
          <a:blip r:embed="rId4"/>
          <a:srcRect/>
          <a:stretch>
            <a:fillRect/>
          </a:stretch>
        </p:blipFill>
        <p:spPr>
          <a:xfrm>
            <a:off x="4090453" y="3604440"/>
            <a:ext cx="645397" cy="619388"/>
          </a:xfrm>
          <a:prstGeom prst="rect">
            <a:avLst/>
          </a:prstGeom>
        </p:spPr>
      </p:pic>
      <p:pic>
        <p:nvPicPr>
          <p:cNvPr id="15" name="Picture 15"/>
          <p:cNvPicPr>
            <a:picLocks noChangeAspect="1"/>
          </p:cNvPicPr>
          <p:nvPr/>
        </p:nvPicPr>
        <p:blipFill>
          <a:blip r:embed="rId5"/>
          <a:srcRect l="25180" t="6564" r="25033" b="6834"/>
          <a:stretch>
            <a:fillRect/>
          </a:stretch>
        </p:blipFill>
        <p:spPr>
          <a:xfrm>
            <a:off x="4735851" y="3589238"/>
            <a:ext cx="664097" cy="649793"/>
          </a:xfrm>
          <a:prstGeom prst="rect">
            <a:avLst/>
          </a:prstGeom>
        </p:spPr>
      </p:pic>
      <p:sp>
        <p:nvSpPr>
          <p:cNvPr id="16" name="TextBox 16"/>
          <p:cNvSpPr txBox="1"/>
          <p:nvPr/>
        </p:nvSpPr>
        <p:spPr>
          <a:xfrm>
            <a:off x="6436247" y="949693"/>
            <a:ext cx="3126727" cy="2408997"/>
          </a:xfrm>
          <a:prstGeom prst="rect">
            <a:avLst/>
          </a:prstGeom>
        </p:spPr>
        <p:txBody>
          <a:bodyPr lIns="0" tIns="0" rIns="0" bIns="0" rtlCol="0" anchor="t">
            <a:spAutoFit/>
          </a:bodyPr>
          <a:lstStyle/>
          <a:p>
            <a:pPr algn="ctr">
              <a:lnSpc>
                <a:spcPts val="1904"/>
              </a:lnSpc>
              <a:spcBef>
                <a:spcPct val="0"/>
              </a:spcBef>
            </a:pPr>
            <a:r>
              <a:rPr lang="en-US" sz="1359">
                <a:solidFill>
                  <a:srgbClr val="FF5757"/>
                </a:solidFill>
                <a:latin typeface="Asap Regular Bold"/>
              </a:rPr>
              <a:t>Regular and recurring events</a:t>
            </a:r>
          </a:p>
          <a:p>
            <a:pPr algn="ctr">
              <a:lnSpc>
                <a:spcPts val="1904"/>
              </a:lnSpc>
              <a:spcBef>
                <a:spcPct val="0"/>
              </a:spcBef>
            </a:pPr>
            <a:r>
              <a:rPr lang="en-US" sz="1359">
                <a:solidFill>
                  <a:srgbClr val="000000"/>
                </a:solidFill>
                <a:latin typeface="Asap Regular"/>
              </a:rPr>
              <a:t>Many sporting events are regular and recurring - regular in that they happen often at set intervals, and recurring in that they are periodically repeated in the same place.</a:t>
            </a:r>
          </a:p>
          <a:p>
            <a:pPr algn="ctr">
              <a:lnSpc>
                <a:spcPts val="1903"/>
              </a:lnSpc>
              <a:spcBef>
                <a:spcPct val="0"/>
              </a:spcBef>
            </a:pPr>
            <a:r>
              <a:rPr lang="en-US" sz="1359">
                <a:solidFill>
                  <a:srgbClr val="000000"/>
                </a:solidFill>
                <a:latin typeface="Asap Regular"/>
              </a:rPr>
              <a:t>For example The FA Cup Final happens at Wembley every May and Wimbledon is an annual tournament held at the All England Club in Wimbledon.</a:t>
            </a:r>
          </a:p>
        </p:txBody>
      </p:sp>
      <p:pic>
        <p:nvPicPr>
          <p:cNvPr id="17" name="Picture 17"/>
          <p:cNvPicPr>
            <a:picLocks noChangeAspect="1"/>
          </p:cNvPicPr>
          <p:nvPr/>
        </p:nvPicPr>
        <p:blipFill>
          <a:blip r:embed="rId6"/>
          <a:srcRect/>
          <a:stretch>
            <a:fillRect/>
          </a:stretch>
        </p:blipFill>
        <p:spPr>
          <a:xfrm>
            <a:off x="7327219" y="3431006"/>
            <a:ext cx="672391" cy="636953"/>
          </a:xfrm>
          <a:prstGeom prst="rect">
            <a:avLst/>
          </a:prstGeom>
        </p:spPr>
      </p:pic>
      <p:pic>
        <p:nvPicPr>
          <p:cNvPr id="18" name="Picture 18"/>
          <p:cNvPicPr>
            <a:picLocks noChangeAspect="1"/>
          </p:cNvPicPr>
          <p:nvPr/>
        </p:nvPicPr>
        <p:blipFill>
          <a:blip r:embed="rId7"/>
          <a:srcRect/>
          <a:stretch>
            <a:fillRect/>
          </a:stretch>
        </p:blipFill>
        <p:spPr>
          <a:xfrm>
            <a:off x="7999610" y="3505794"/>
            <a:ext cx="1022470" cy="487377"/>
          </a:xfrm>
          <a:prstGeom prst="rect">
            <a:avLst/>
          </a:prstGeom>
        </p:spPr>
      </p:pic>
      <p:sp>
        <p:nvSpPr>
          <p:cNvPr id="19" name="TextBox 19"/>
          <p:cNvSpPr txBox="1"/>
          <p:nvPr/>
        </p:nvSpPr>
        <p:spPr>
          <a:xfrm>
            <a:off x="405303" y="4359415"/>
            <a:ext cx="4330547" cy="321805"/>
          </a:xfrm>
          <a:prstGeom prst="rect">
            <a:avLst/>
          </a:prstGeom>
        </p:spPr>
        <p:txBody>
          <a:bodyPr lIns="0" tIns="0" rIns="0" bIns="0" rtlCol="0" anchor="t">
            <a:spAutoFit/>
          </a:bodyPr>
          <a:lstStyle/>
          <a:p>
            <a:pPr algn="ctr">
              <a:lnSpc>
                <a:spcPts val="2519"/>
              </a:lnSpc>
              <a:spcBef>
                <a:spcPct val="0"/>
              </a:spcBef>
            </a:pPr>
            <a:r>
              <a:rPr lang="en-US" sz="1799">
                <a:solidFill>
                  <a:srgbClr val="FF5757"/>
                </a:solidFill>
                <a:latin typeface="Carter One Bold"/>
              </a:rPr>
              <a:t>International element to the event</a:t>
            </a:r>
          </a:p>
        </p:txBody>
      </p:sp>
      <p:sp>
        <p:nvSpPr>
          <p:cNvPr id="20" name="TextBox 20"/>
          <p:cNvSpPr txBox="1"/>
          <p:nvPr/>
        </p:nvSpPr>
        <p:spPr>
          <a:xfrm>
            <a:off x="253934" y="4643709"/>
            <a:ext cx="4481917" cy="971447"/>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a:rPr>
              <a:t>Many major sporting events have an international element, in that the performers involved come from different countries. As the competitors come from different countries, so do the spectators and the media.</a:t>
            </a:r>
          </a:p>
        </p:txBody>
      </p:sp>
      <p:pic>
        <p:nvPicPr>
          <p:cNvPr id="21" name="Picture 21"/>
          <p:cNvPicPr>
            <a:picLocks noChangeAspect="1"/>
          </p:cNvPicPr>
          <p:nvPr/>
        </p:nvPicPr>
        <p:blipFill>
          <a:blip r:embed="rId2"/>
          <a:srcRect/>
          <a:stretch>
            <a:fillRect/>
          </a:stretch>
        </p:blipFill>
        <p:spPr>
          <a:xfrm>
            <a:off x="692435" y="5872020"/>
            <a:ext cx="1268126" cy="634063"/>
          </a:xfrm>
          <a:prstGeom prst="rect">
            <a:avLst/>
          </a:prstGeom>
        </p:spPr>
      </p:pic>
      <p:pic>
        <p:nvPicPr>
          <p:cNvPr id="22" name="Picture 22"/>
          <p:cNvPicPr>
            <a:picLocks noChangeAspect="1"/>
          </p:cNvPicPr>
          <p:nvPr/>
        </p:nvPicPr>
        <p:blipFill>
          <a:blip r:embed="rId3"/>
          <a:srcRect/>
          <a:stretch>
            <a:fillRect/>
          </a:stretch>
        </p:blipFill>
        <p:spPr>
          <a:xfrm>
            <a:off x="2171617" y="6418642"/>
            <a:ext cx="845418" cy="634063"/>
          </a:xfrm>
          <a:prstGeom prst="rect">
            <a:avLst/>
          </a:prstGeom>
        </p:spPr>
      </p:pic>
      <p:pic>
        <p:nvPicPr>
          <p:cNvPr id="23" name="Picture 23"/>
          <p:cNvPicPr>
            <a:picLocks noChangeAspect="1"/>
          </p:cNvPicPr>
          <p:nvPr/>
        </p:nvPicPr>
        <p:blipFill>
          <a:blip r:embed="rId8"/>
          <a:srcRect r="427" b="7465"/>
          <a:stretch>
            <a:fillRect/>
          </a:stretch>
        </p:blipFill>
        <p:spPr>
          <a:xfrm>
            <a:off x="4017056" y="6176211"/>
            <a:ext cx="718795" cy="836103"/>
          </a:xfrm>
          <a:prstGeom prst="rect">
            <a:avLst/>
          </a:prstGeom>
        </p:spPr>
      </p:pic>
      <p:pic>
        <p:nvPicPr>
          <p:cNvPr id="24" name="Picture 24"/>
          <p:cNvPicPr>
            <a:picLocks noChangeAspect="1"/>
          </p:cNvPicPr>
          <p:nvPr/>
        </p:nvPicPr>
        <p:blipFill>
          <a:blip r:embed="rId6"/>
          <a:srcRect/>
          <a:stretch>
            <a:fillRect/>
          </a:stretch>
        </p:blipFill>
        <p:spPr>
          <a:xfrm>
            <a:off x="3017035" y="5752769"/>
            <a:ext cx="888311" cy="841493"/>
          </a:xfrm>
          <a:prstGeom prst="rect">
            <a:avLst/>
          </a:prstGeom>
        </p:spPr>
      </p:pic>
      <p:grpSp>
        <p:nvGrpSpPr>
          <p:cNvPr id="25" name="Group 25"/>
          <p:cNvGrpSpPr/>
          <p:nvPr/>
        </p:nvGrpSpPr>
        <p:grpSpPr>
          <a:xfrm>
            <a:off x="4876800" y="4239031"/>
            <a:ext cx="4762884" cy="2973934"/>
            <a:chOff x="0" y="0"/>
            <a:chExt cx="4128907" cy="2578081"/>
          </a:xfrm>
        </p:grpSpPr>
        <p:sp>
          <p:nvSpPr>
            <p:cNvPr id="26" name="Freeform 26"/>
            <p:cNvSpPr/>
            <p:nvPr/>
          </p:nvSpPr>
          <p:spPr>
            <a:xfrm>
              <a:off x="0" y="0"/>
              <a:ext cx="4128907" cy="2578081"/>
            </a:xfrm>
            <a:custGeom>
              <a:avLst/>
              <a:gdLst/>
              <a:ahLst/>
              <a:cxnLst/>
              <a:rect l="l" t="t" r="r" b="b"/>
              <a:pathLst>
                <a:path w="4128907" h="2578081">
                  <a:moveTo>
                    <a:pt x="0" y="0"/>
                  </a:moveTo>
                  <a:lnTo>
                    <a:pt x="0" y="2578081"/>
                  </a:lnTo>
                  <a:lnTo>
                    <a:pt x="4128907" y="2578081"/>
                  </a:lnTo>
                  <a:lnTo>
                    <a:pt x="4128907" y="0"/>
                  </a:lnTo>
                  <a:lnTo>
                    <a:pt x="0" y="0"/>
                  </a:lnTo>
                  <a:close/>
                  <a:moveTo>
                    <a:pt x="4067947" y="2517121"/>
                  </a:moveTo>
                  <a:lnTo>
                    <a:pt x="59690" y="2517121"/>
                  </a:lnTo>
                  <a:lnTo>
                    <a:pt x="59690" y="59690"/>
                  </a:lnTo>
                  <a:lnTo>
                    <a:pt x="4067947" y="59690"/>
                  </a:lnTo>
                  <a:lnTo>
                    <a:pt x="4067947" y="2517121"/>
                  </a:lnTo>
                  <a:close/>
                </a:path>
              </a:pathLst>
            </a:custGeom>
            <a:solidFill>
              <a:srgbClr val="D9D9D9"/>
            </a:solidFill>
          </p:spPr>
        </p:sp>
      </p:grpSp>
      <p:sp>
        <p:nvSpPr>
          <p:cNvPr id="27" name="TextBox 27"/>
          <p:cNvSpPr txBox="1"/>
          <p:nvPr/>
        </p:nvSpPr>
        <p:spPr>
          <a:xfrm>
            <a:off x="5161945" y="4359415"/>
            <a:ext cx="4330547" cy="321805"/>
          </a:xfrm>
          <a:prstGeom prst="rect">
            <a:avLst/>
          </a:prstGeom>
        </p:spPr>
        <p:txBody>
          <a:bodyPr lIns="0" tIns="0" rIns="0" bIns="0" rtlCol="0" anchor="t">
            <a:spAutoFit/>
          </a:bodyPr>
          <a:lstStyle/>
          <a:p>
            <a:pPr algn="ctr">
              <a:lnSpc>
                <a:spcPts val="2519"/>
              </a:lnSpc>
              <a:spcBef>
                <a:spcPct val="0"/>
              </a:spcBef>
            </a:pPr>
            <a:r>
              <a:rPr lang="en-US" sz="1799">
                <a:solidFill>
                  <a:srgbClr val="FF5757"/>
                </a:solidFill>
                <a:latin typeface="Carter One Bold"/>
              </a:rPr>
              <a:t>Level of investment</a:t>
            </a:r>
          </a:p>
        </p:txBody>
      </p:sp>
      <p:sp>
        <p:nvSpPr>
          <p:cNvPr id="28" name="TextBox 28"/>
          <p:cNvSpPr txBox="1"/>
          <p:nvPr/>
        </p:nvSpPr>
        <p:spPr>
          <a:xfrm>
            <a:off x="4896121" y="4643709"/>
            <a:ext cx="4666853" cy="2408997"/>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Major sporting events require a significant amount of investment to be a success.</a:t>
            </a:r>
          </a:p>
          <a:p>
            <a:pPr algn="ctr">
              <a:lnSpc>
                <a:spcPts val="1904"/>
              </a:lnSpc>
              <a:spcBef>
                <a:spcPct val="0"/>
              </a:spcBef>
            </a:pPr>
            <a:r>
              <a:rPr lang="en-US" sz="1359">
                <a:solidFill>
                  <a:srgbClr val="000000"/>
                </a:solidFill>
                <a:latin typeface="Asap Regular"/>
              </a:rPr>
              <a:t>For example it costs Russia $11.8bn in construction and preparation costs to host the 2018 World Cup.</a:t>
            </a:r>
          </a:p>
          <a:p>
            <a:pPr algn="ctr">
              <a:lnSpc>
                <a:spcPts val="1904"/>
              </a:lnSpc>
              <a:spcBef>
                <a:spcPct val="0"/>
              </a:spcBef>
            </a:pPr>
            <a:endParaRPr lang="en-US" sz="1359">
              <a:solidFill>
                <a:srgbClr val="000000"/>
              </a:solidFill>
              <a:latin typeface="Asap Regular"/>
            </a:endParaRPr>
          </a:p>
          <a:p>
            <a:pPr algn="ctr">
              <a:lnSpc>
                <a:spcPts val="1904"/>
              </a:lnSpc>
              <a:spcBef>
                <a:spcPct val="0"/>
              </a:spcBef>
            </a:pPr>
            <a:r>
              <a:rPr lang="en-US" sz="1359">
                <a:solidFill>
                  <a:srgbClr val="000000"/>
                </a:solidFill>
                <a:latin typeface="Asap Regular"/>
              </a:rPr>
              <a:t>Big events can also attract funding.</a:t>
            </a:r>
          </a:p>
          <a:p>
            <a:pPr algn="ctr">
              <a:lnSpc>
                <a:spcPts val="1904"/>
              </a:lnSpc>
              <a:spcBef>
                <a:spcPct val="0"/>
              </a:spcBef>
            </a:pPr>
            <a:r>
              <a:rPr lang="en-US" sz="1359">
                <a:solidFill>
                  <a:srgbClr val="000000"/>
                </a:solidFill>
                <a:latin typeface="Asap Regular"/>
              </a:rPr>
              <a:t>Sponsorship is a crucial elemt of funding, to ensure that major sporting events are financially viable. </a:t>
            </a:r>
          </a:p>
          <a:p>
            <a:pPr algn="ctr">
              <a:lnSpc>
                <a:spcPts val="1903"/>
              </a:lnSpc>
              <a:spcBef>
                <a:spcPct val="0"/>
              </a:spcBef>
            </a:pPr>
            <a:r>
              <a:rPr lang="en-US" sz="1359">
                <a:solidFill>
                  <a:srgbClr val="000000"/>
                </a:solidFill>
                <a:latin typeface="Asap Regular"/>
              </a:rPr>
              <a:t>For example companies such as Ralph Lauren and Robinsons pay significant money to be official sponsors of Wimbledon.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137" y="-16484"/>
            <a:ext cx="96019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Understand the Importance of Hosting Major Sporting Events</a:t>
            </a:r>
          </a:p>
        </p:txBody>
      </p:sp>
      <p:grpSp>
        <p:nvGrpSpPr>
          <p:cNvPr id="3" name="Group 3"/>
          <p:cNvGrpSpPr/>
          <p:nvPr/>
        </p:nvGrpSpPr>
        <p:grpSpPr>
          <a:xfrm>
            <a:off x="133237" y="430379"/>
            <a:ext cx="9525768" cy="3478751"/>
            <a:chOff x="0" y="0"/>
            <a:chExt cx="8257814" cy="3015702"/>
          </a:xfrm>
        </p:grpSpPr>
        <p:sp>
          <p:nvSpPr>
            <p:cNvPr id="4" name="Freeform 4"/>
            <p:cNvSpPr/>
            <p:nvPr/>
          </p:nvSpPr>
          <p:spPr>
            <a:xfrm>
              <a:off x="0" y="0"/>
              <a:ext cx="8257814" cy="3015702"/>
            </a:xfrm>
            <a:custGeom>
              <a:avLst/>
              <a:gdLst/>
              <a:ahLst/>
              <a:cxnLst/>
              <a:rect l="l" t="t" r="r" b="b"/>
              <a:pathLst>
                <a:path w="8257814" h="3015702">
                  <a:moveTo>
                    <a:pt x="0" y="0"/>
                  </a:moveTo>
                  <a:lnTo>
                    <a:pt x="0" y="3015702"/>
                  </a:lnTo>
                  <a:lnTo>
                    <a:pt x="8257814" y="3015702"/>
                  </a:lnTo>
                  <a:lnTo>
                    <a:pt x="8257814" y="0"/>
                  </a:lnTo>
                  <a:lnTo>
                    <a:pt x="0" y="0"/>
                  </a:lnTo>
                  <a:close/>
                  <a:moveTo>
                    <a:pt x="8196854" y="2954742"/>
                  </a:moveTo>
                  <a:lnTo>
                    <a:pt x="59690" y="2954742"/>
                  </a:lnTo>
                  <a:lnTo>
                    <a:pt x="59690" y="59690"/>
                  </a:lnTo>
                  <a:lnTo>
                    <a:pt x="8196854" y="59690"/>
                  </a:lnTo>
                  <a:lnTo>
                    <a:pt x="8196854" y="2954742"/>
                  </a:lnTo>
                  <a:close/>
                </a:path>
              </a:pathLst>
            </a:custGeom>
            <a:solidFill>
              <a:srgbClr val="D9D9D9"/>
            </a:solidFill>
          </p:spPr>
        </p:sp>
      </p:grpSp>
      <p:sp>
        <p:nvSpPr>
          <p:cNvPr id="5" name="TextBox 5"/>
          <p:cNvSpPr txBox="1"/>
          <p:nvPr/>
        </p:nvSpPr>
        <p:spPr>
          <a:xfrm>
            <a:off x="2730847" y="470605"/>
            <a:ext cx="43305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The features of major sporting events</a:t>
            </a:r>
          </a:p>
        </p:txBody>
      </p:sp>
      <p:sp>
        <p:nvSpPr>
          <p:cNvPr id="6" name="TextBox 6"/>
          <p:cNvSpPr txBox="1"/>
          <p:nvPr/>
        </p:nvSpPr>
        <p:spPr>
          <a:xfrm>
            <a:off x="2730847" y="770185"/>
            <a:ext cx="4330547" cy="321805"/>
          </a:xfrm>
          <a:prstGeom prst="rect">
            <a:avLst/>
          </a:prstGeom>
        </p:spPr>
        <p:txBody>
          <a:bodyPr lIns="0" tIns="0" rIns="0" bIns="0" rtlCol="0" anchor="t">
            <a:spAutoFit/>
          </a:bodyPr>
          <a:lstStyle/>
          <a:p>
            <a:pPr algn="ctr">
              <a:lnSpc>
                <a:spcPts val="2519"/>
              </a:lnSpc>
              <a:spcBef>
                <a:spcPct val="0"/>
              </a:spcBef>
            </a:pPr>
            <a:r>
              <a:rPr lang="en-US" sz="1799">
                <a:solidFill>
                  <a:srgbClr val="FF5757"/>
                </a:solidFill>
                <a:latin typeface="Carter One Bold"/>
              </a:rPr>
              <a:t>Potential 'legacy' of the event</a:t>
            </a:r>
          </a:p>
        </p:txBody>
      </p:sp>
      <p:sp>
        <p:nvSpPr>
          <p:cNvPr id="7" name="TextBox 7"/>
          <p:cNvSpPr txBox="1"/>
          <p:nvPr/>
        </p:nvSpPr>
        <p:spPr>
          <a:xfrm>
            <a:off x="342958" y="1044365"/>
            <a:ext cx="3848389" cy="2408997"/>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Sporting legacy</a:t>
            </a:r>
          </a:p>
          <a:p>
            <a:pPr algn="ctr">
              <a:lnSpc>
                <a:spcPts val="1904"/>
              </a:lnSpc>
              <a:spcBef>
                <a:spcPct val="0"/>
              </a:spcBef>
            </a:pPr>
            <a:r>
              <a:rPr lang="en-US" sz="1359">
                <a:solidFill>
                  <a:srgbClr val="000000"/>
                </a:solidFill>
                <a:latin typeface="Asap Regular"/>
              </a:rPr>
              <a:t>Hosting a major sporting event can lead to:</a:t>
            </a:r>
          </a:p>
          <a:p>
            <a:pPr algn="ctr">
              <a:lnSpc>
                <a:spcPts val="1904"/>
              </a:lnSpc>
              <a:spcBef>
                <a:spcPct val="0"/>
              </a:spcBef>
            </a:pPr>
            <a:r>
              <a:rPr lang="en-US" sz="1359">
                <a:solidFill>
                  <a:srgbClr val="000000"/>
                </a:solidFill>
                <a:latin typeface="Asap Regular"/>
              </a:rPr>
              <a:t>- A raised profile of the sport, leading to more people participating and watching.</a:t>
            </a:r>
          </a:p>
          <a:p>
            <a:pPr algn="ctr">
              <a:lnSpc>
                <a:spcPts val="1904"/>
              </a:lnSpc>
              <a:spcBef>
                <a:spcPct val="0"/>
              </a:spcBef>
            </a:pPr>
            <a:r>
              <a:rPr lang="en-US" sz="1359">
                <a:solidFill>
                  <a:srgbClr val="000000"/>
                </a:solidFill>
                <a:latin typeface="Asap Regular"/>
              </a:rPr>
              <a:t>- New and regenerated sporting venues which leave a positive legacy for years after.</a:t>
            </a:r>
          </a:p>
          <a:p>
            <a:pPr algn="ctr">
              <a:lnSpc>
                <a:spcPts val="1904"/>
              </a:lnSpc>
              <a:spcBef>
                <a:spcPct val="0"/>
              </a:spcBef>
            </a:pPr>
            <a:r>
              <a:rPr lang="en-US" sz="1359">
                <a:solidFill>
                  <a:srgbClr val="000000"/>
                </a:solidFill>
                <a:latin typeface="Asap Regular"/>
              </a:rPr>
              <a:t>- Minority sports and Paralympic sports get more exposure.</a:t>
            </a:r>
          </a:p>
          <a:p>
            <a:pPr algn="ctr">
              <a:lnSpc>
                <a:spcPts val="1903"/>
              </a:lnSpc>
              <a:spcBef>
                <a:spcPct val="0"/>
              </a:spcBef>
            </a:pPr>
            <a:r>
              <a:rPr lang="en-US" sz="1359">
                <a:solidFill>
                  <a:srgbClr val="000000"/>
                </a:solidFill>
                <a:latin typeface="Asap Regular"/>
              </a:rPr>
              <a:t>- Increased funding to ensure the host nation do well.</a:t>
            </a:r>
          </a:p>
        </p:txBody>
      </p:sp>
      <p:sp>
        <p:nvSpPr>
          <p:cNvPr id="8" name="TextBox 8"/>
          <p:cNvSpPr txBox="1"/>
          <p:nvPr/>
        </p:nvSpPr>
        <p:spPr>
          <a:xfrm>
            <a:off x="4692700" y="1044365"/>
            <a:ext cx="4737389" cy="1211039"/>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Social legacy</a:t>
            </a:r>
          </a:p>
          <a:p>
            <a:pPr algn="ctr">
              <a:lnSpc>
                <a:spcPts val="1904"/>
              </a:lnSpc>
              <a:spcBef>
                <a:spcPct val="0"/>
              </a:spcBef>
            </a:pPr>
            <a:r>
              <a:rPr lang="en-US" sz="1359">
                <a:solidFill>
                  <a:srgbClr val="000000"/>
                </a:solidFill>
                <a:latin typeface="Asap Regular"/>
              </a:rPr>
              <a:t>Hosting a major sporting event can lead to:</a:t>
            </a:r>
          </a:p>
          <a:p>
            <a:pPr algn="ctr">
              <a:lnSpc>
                <a:spcPts val="1904"/>
              </a:lnSpc>
              <a:spcBef>
                <a:spcPct val="0"/>
              </a:spcBef>
            </a:pPr>
            <a:r>
              <a:rPr lang="en-US" sz="1359">
                <a:solidFill>
                  <a:srgbClr val="000000"/>
                </a:solidFill>
                <a:latin typeface="Asap Regular"/>
              </a:rPr>
              <a:t>- More money brought in to the city to support public services.</a:t>
            </a:r>
          </a:p>
          <a:p>
            <a:pPr algn="ctr">
              <a:lnSpc>
                <a:spcPts val="1904"/>
              </a:lnSpc>
              <a:spcBef>
                <a:spcPct val="0"/>
              </a:spcBef>
            </a:pPr>
            <a:r>
              <a:rPr lang="en-US" sz="1359">
                <a:solidFill>
                  <a:srgbClr val="000000"/>
                </a:solidFill>
                <a:latin typeface="Asap Regular"/>
              </a:rPr>
              <a:t>- Generates a sense of national pride</a:t>
            </a:r>
            <a:r>
              <a:rPr lang="en-US" sz="1360">
                <a:solidFill>
                  <a:srgbClr val="000000"/>
                </a:solidFill>
                <a:latin typeface="Asap Regular"/>
              </a:rPr>
              <a:t>.</a:t>
            </a:r>
          </a:p>
          <a:p>
            <a:pPr algn="ctr">
              <a:lnSpc>
                <a:spcPts val="1903"/>
              </a:lnSpc>
              <a:spcBef>
                <a:spcPct val="0"/>
              </a:spcBef>
            </a:pPr>
            <a:r>
              <a:rPr lang="en-US" sz="1359">
                <a:solidFill>
                  <a:srgbClr val="000000"/>
                </a:solidFill>
                <a:latin typeface="Asap Regular"/>
              </a:rPr>
              <a:t>- Improvements in transport and city infra-structure.</a:t>
            </a:r>
          </a:p>
        </p:txBody>
      </p:sp>
      <p:sp>
        <p:nvSpPr>
          <p:cNvPr id="9" name="TextBox 9"/>
          <p:cNvSpPr txBox="1"/>
          <p:nvPr/>
        </p:nvSpPr>
        <p:spPr>
          <a:xfrm>
            <a:off x="4692700" y="2331679"/>
            <a:ext cx="4737389" cy="1450631"/>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Economic legacy</a:t>
            </a:r>
          </a:p>
          <a:p>
            <a:pPr algn="ctr">
              <a:lnSpc>
                <a:spcPts val="1904"/>
              </a:lnSpc>
              <a:spcBef>
                <a:spcPct val="0"/>
              </a:spcBef>
            </a:pPr>
            <a:r>
              <a:rPr lang="en-US" sz="1359">
                <a:solidFill>
                  <a:srgbClr val="000000"/>
                </a:solidFill>
                <a:latin typeface="Asap Regular"/>
              </a:rPr>
              <a:t>Hosting a major sporting event can lead to:</a:t>
            </a:r>
          </a:p>
          <a:p>
            <a:pPr algn="ctr">
              <a:lnSpc>
                <a:spcPts val="1904"/>
              </a:lnSpc>
              <a:spcBef>
                <a:spcPct val="0"/>
              </a:spcBef>
            </a:pPr>
            <a:r>
              <a:rPr lang="en-US" sz="1359">
                <a:solidFill>
                  <a:srgbClr val="000000"/>
                </a:solidFill>
                <a:latin typeface="Asap Regular"/>
              </a:rPr>
              <a:t>- Increased awareness about the city around the world</a:t>
            </a:r>
            <a:r>
              <a:rPr lang="en-US" sz="1360">
                <a:solidFill>
                  <a:srgbClr val="000000"/>
                </a:solidFill>
                <a:latin typeface="Asap Regular"/>
              </a:rPr>
              <a:t>.</a:t>
            </a:r>
          </a:p>
          <a:p>
            <a:pPr algn="ctr">
              <a:lnSpc>
                <a:spcPts val="1904"/>
              </a:lnSpc>
              <a:spcBef>
                <a:spcPct val="0"/>
              </a:spcBef>
            </a:pPr>
            <a:r>
              <a:rPr lang="en-US" sz="1359">
                <a:solidFill>
                  <a:srgbClr val="000000"/>
                </a:solidFill>
                <a:latin typeface="Asap Regular"/>
              </a:rPr>
              <a:t>- Increased tourism as a result of the event and its legacy</a:t>
            </a:r>
            <a:r>
              <a:rPr lang="en-US" sz="1360">
                <a:solidFill>
                  <a:srgbClr val="000000"/>
                </a:solidFill>
                <a:latin typeface="Asap Regular"/>
              </a:rPr>
              <a:t>.</a:t>
            </a:r>
          </a:p>
          <a:p>
            <a:pPr algn="ctr">
              <a:lnSpc>
                <a:spcPts val="1903"/>
              </a:lnSpc>
              <a:spcBef>
                <a:spcPct val="0"/>
              </a:spcBef>
            </a:pPr>
            <a:r>
              <a:rPr lang="en-US" sz="1359">
                <a:solidFill>
                  <a:srgbClr val="000000"/>
                </a:solidFill>
                <a:latin typeface="Asap Regular"/>
              </a:rPr>
              <a:t>- Business and economic developments within the city and country.</a:t>
            </a:r>
          </a:p>
        </p:txBody>
      </p:sp>
      <p:grpSp>
        <p:nvGrpSpPr>
          <p:cNvPr id="10" name="Group 10"/>
          <p:cNvGrpSpPr/>
          <p:nvPr/>
        </p:nvGrpSpPr>
        <p:grpSpPr>
          <a:xfrm>
            <a:off x="133237" y="3836449"/>
            <a:ext cx="9525768" cy="3389851"/>
            <a:chOff x="0" y="0"/>
            <a:chExt cx="8257814" cy="2938636"/>
          </a:xfrm>
        </p:grpSpPr>
        <p:sp>
          <p:nvSpPr>
            <p:cNvPr id="11" name="Freeform 11"/>
            <p:cNvSpPr/>
            <p:nvPr/>
          </p:nvSpPr>
          <p:spPr>
            <a:xfrm>
              <a:off x="0" y="0"/>
              <a:ext cx="8257814" cy="2938636"/>
            </a:xfrm>
            <a:custGeom>
              <a:avLst/>
              <a:gdLst/>
              <a:ahLst/>
              <a:cxnLst/>
              <a:rect l="l" t="t" r="r" b="b"/>
              <a:pathLst>
                <a:path w="8257814" h="2938636">
                  <a:moveTo>
                    <a:pt x="0" y="0"/>
                  </a:moveTo>
                  <a:lnTo>
                    <a:pt x="0" y="2938636"/>
                  </a:lnTo>
                  <a:lnTo>
                    <a:pt x="8257814" y="2938636"/>
                  </a:lnTo>
                  <a:lnTo>
                    <a:pt x="8257814" y="0"/>
                  </a:lnTo>
                  <a:lnTo>
                    <a:pt x="0" y="0"/>
                  </a:lnTo>
                  <a:close/>
                  <a:moveTo>
                    <a:pt x="8196854" y="2877676"/>
                  </a:moveTo>
                  <a:lnTo>
                    <a:pt x="59690" y="2877676"/>
                  </a:lnTo>
                  <a:lnTo>
                    <a:pt x="59690" y="59690"/>
                  </a:lnTo>
                  <a:lnTo>
                    <a:pt x="8196854" y="59690"/>
                  </a:lnTo>
                  <a:lnTo>
                    <a:pt x="8196854" y="2877676"/>
                  </a:lnTo>
                  <a:close/>
                </a:path>
              </a:pathLst>
            </a:custGeom>
            <a:solidFill>
              <a:srgbClr val="D9D9D9"/>
            </a:solidFill>
          </p:spPr>
        </p:sp>
      </p:grpSp>
      <p:sp>
        <p:nvSpPr>
          <p:cNvPr id="12" name="TextBox 12"/>
          <p:cNvSpPr txBox="1"/>
          <p:nvPr/>
        </p:nvSpPr>
        <p:spPr>
          <a:xfrm>
            <a:off x="1225897" y="3861505"/>
            <a:ext cx="73404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The potential benefits of hosting major sporting events</a:t>
            </a:r>
          </a:p>
        </p:txBody>
      </p:sp>
      <p:sp>
        <p:nvSpPr>
          <p:cNvPr id="13" name="TextBox 13"/>
          <p:cNvSpPr txBox="1"/>
          <p:nvPr/>
        </p:nvSpPr>
        <p:spPr>
          <a:xfrm>
            <a:off x="215958" y="4174683"/>
            <a:ext cx="9360189" cy="2648589"/>
          </a:xfrm>
          <a:prstGeom prst="rect">
            <a:avLst/>
          </a:prstGeom>
        </p:spPr>
        <p:txBody>
          <a:bodyPr lIns="0" tIns="0" rIns="0" bIns="0" rtlCol="0" anchor="t">
            <a:spAutoFit/>
          </a:bodyPr>
          <a:lstStyle/>
          <a:p>
            <a:pPr algn="ctr">
              <a:lnSpc>
                <a:spcPts val="1904"/>
              </a:lnSpc>
            </a:pPr>
            <a:r>
              <a:rPr lang="en-US" sz="1359">
                <a:solidFill>
                  <a:srgbClr val="000000"/>
                </a:solidFill>
                <a:latin typeface="Asap Regular"/>
              </a:rPr>
              <a:t>- Investment will be used to develop the transport system within the city. The city must be able to deal with the influx of tourists.</a:t>
            </a:r>
          </a:p>
          <a:p>
            <a:pPr algn="ctr">
              <a:lnSpc>
                <a:spcPts val="1904"/>
              </a:lnSpc>
              <a:spcBef>
                <a:spcPct val="0"/>
              </a:spcBef>
            </a:pPr>
            <a:r>
              <a:rPr lang="en-US" sz="1359">
                <a:solidFill>
                  <a:srgbClr val="000000"/>
                </a:solidFill>
                <a:latin typeface="Asap Regular"/>
              </a:rPr>
              <a:t>- There will be an increase in tourism. Direct tourism is when visitors visit the host city to attend the major sporting event. In direct tourism is when visitors visit the host city after the event.</a:t>
            </a:r>
          </a:p>
          <a:p>
            <a:pPr algn="ctr">
              <a:lnSpc>
                <a:spcPts val="1904"/>
              </a:lnSpc>
              <a:spcBef>
                <a:spcPct val="0"/>
              </a:spcBef>
            </a:pPr>
            <a:r>
              <a:rPr lang="en-US" sz="1359">
                <a:solidFill>
                  <a:srgbClr val="000000"/>
                </a:solidFill>
                <a:latin typeface="Asap Regular"/>
              </a:rPr>
              <a:t>- There will be some commercial benefits. For example, the city will receive money from sponsors.</a:t>
            </a:r>
          </a:p>
          <a:p>
            <a:pPr algn="ctr">
              <a:lnSpc>
                <a:spcPts val="1904"/>
              </a:lnSpc>
              <a:spcBef>
                <a:spcPct val="0"/>
              </a:spcBef>
            </a:pPr>
            <a:r>
              <a:rPr lang="en-US" sz="1359">
                <a:solidFill>
                  <a:srgbClr val="000000"/>
                </a:solidFill>
                <a:latin typeface="Asap Regular"/>
              </a:rPr>
              <a:t>- External investment which would not otherwise have been attracted will come in to the city.</a:t>
            </a:r>
          </a:p>
          <a:p>
            <a:pPr algn="ctr">
              <a:lnSpc>
                <a:spcPts val="1904"/>
              </a:lnSpc>
              <a:spcBef>
                <a:spcPct val="0"/>
              </a:spcBef>
            </a:pPr>
            <a:r>
              <a:rPr lang="en-US" sz="1359">
                <a:solidFill>
                  <a:srgbClr val="000000"/>
                </a:solidFill>
                <a:latin typeface="Asap Regular"/>
              </a:rPr>
              <a:t>- Participation may increase as a result of the population being inspired.</a:t>
            </a:r>
          </a:p>
          <a:p>
            <a:pPr algn="ctr">
              <a:lnSpc>
                <a:spcPts val="1904"/>
              </a:lnSpc>
              <a:spcBef>
                <a:spcPct val="0"/>
              </a:spcBef>
            </a:pPr>
            <a:r>
              <a:rPr lang="en-US" sz="1359">
                <a:solidFill>
                  <a:srgbClr val="000000"/>
                </a:solidFill>
                <a:latin typeface="Asap Regular"/>
              </a:rPr>
              <a:t>- Jobs will be created to build, manage and administer the new infrastructure.</a:t>
            </a:r>
          </a:p>
          <a:p>
            <a:pPr algn="ctr">
              <a:lnSpc>
                <a:spcPts val="1904"/>
              </a:lnSpc>
              <a:spcBef>
                <a:spcPct val="0"/>
              </a:spcBef>
            </a:pPr>
            <a:r>
              <a:rPr lang="en-US" sz="1359">
                <a:solidFill>
                  <a:srgbClr val="000000"/>
                </a:solidFill>
                <a:latin typeface="Asap Regular"/>
              </a:rPr>
              <a:t>- Sports facilities will be improved or new facilities will be build.</a:t>
            </a:r>
          </a:p>
          <a:p>
            <a:pPr algn="ctr">
              <a:lnSpc>
                <a:spcPts val="1904"/>
              </a:lnSpc>
              <a:spcBef>
                <a:spcPct val="0"/>
              </a:spcBef>
            </a:pPr>
            <a:r>
              <a:rPr lang="en-US" sz="1359">
                <a:solidFill>
                  <a:srgbClr val="000000"/>
                </a:solidFill>
                <a:latin typeface="Asap Regular"/>
              </a:rPr>
              <a:t>- The event can raise the status of the city or country as it is advertised to the world.</a:t>
            </a:r>
          </a:p>
          <a:p>
            <a:pPr algn="ctr">
              <a:lnSpc>
                <a:spcPts val="1903"/>
              </a:lnSpc>
              <a:spcBef>
                <a:spcPct val="0"/>
              </a:spcBef>
            </a:pPr>
            <a:r>
              <a:rPr lang="en-US" sz="1359">
                <a:solidFill>
                  <a:srgbClr val="000000"/>
                </a:solidFill>
                <a:latin typeface="Asap Regular"/>
              </a:rPr>
              <a:t>- The morale of the country is often raised as the population shows pride in their city, country and athletes.  </a:t>
            </a:r>
          </a:p>
        </p:txBody>
      </p:sp>
      <p:pic>
        <p:nvPicPr>
          <p:cNvPr id="14" name="Picture 14"/>
          <p:cNvPicPr>
            <a:picLocks noChangeAspect="1"/>
          </p:cNvPicPr>
          <p:nvPr/>
        </p:nvPicPr>
        <p:blipFill>
          <a:blip r:embed="rId2"/>
          <a:srcRect/>
          <a:stretch>
            <a:fillRect/>
          </a:stretch>
        </p:blipFill>
        <p:spPr>
          <a:xfrm>
            <a:off x="635058" y="5656084"/>
            <a:ext cx="927596" cy="927596"/>
          </a:xfrm>
          <a:prstGeom prst="rect">
            <a:avLst/>
          </a:prstGeom>
        </p:spPr>
      </p:pic>
      <p:pic>
        <p:nvPicPr>
          <p:cNvPr id="15" name="Picture 15"/>
          <p:cNvPicPr>
            <a:picLocks noChangeAspect="1"/>
          </p:cNvPicPr>
          <p:nvPr/>
        </p:nvPicPr>
        <p:blipFill>
          <a:blip r:embed="rId3"/>
          <a:srcRect/>
          <a:stretch>
            <a:fillRect/>
          </a:stretch>
        </p:blipFill>
        <p:spPr>
          <a:xfrm>
            <a:off x="8718463" y="5052677"/>
            <a:ext cx="711625" cy="711625"/>
          </a:xfrm>
          <a:prstGeom prst="rect">
            <a:avLst/>
          </a:prstGeom>
        </p:spPr>
      </p:pic>
      <p:pic>
        <p:nvPicPr>
          <p:cNvPr id="16" name="Picture 16"/>
          <p:cNvPicPr>
            <a:picLocks noChangeAspect="1"/>
          </p:cNvPicPr>
          <p:nvPr/>
        </p:nvPicPr>
        <p:blipFill>
          <a:blip r:embed="rId4"/>
          <a:srcRect/>
          <a:stretch>
            <a:fillRect/>
          </a:stretch>
        </p:blipFill>
        <p:spPr>
          <a:xfrm>
            <a:off x="8122420" y="5892529"/>
            <a:ext cx="691151" cy="691151"/>
          </a:xfrm>
          <a:prstGeom prst="rect">
            <a:avLst/>
          </a:prstGeom>
        </p:spPr>
      </p:pic>
      <p:sp>
        <p:nvSpPr>
          <p:cNvPr id="17" name="TextBox 17"/>
          <p:cNvSpPr txBox="1"/>
          <p:nvPr/>
        </p:nvSpPr>
        <p:spPr>
          <a:xfrm>
            <a:off x="0" y="6788876"/>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816" y="-47625"/>
            <a:ext cx="9601968" cy="408763"/>
          </a:xfrm>
          <a:prstGeom prst="rect">
            <a:avLst/>
          </a:prstGeom>
        </p:spPr>
        <p:txBody>
          <a:bodyPr lIns="0" tIns="0" rIns="0" bIns="0" rtlCol="0" anchor="t">
            <a:spAutoFit/>
          </a:bodyPr>
          <a:lstStyle/>
          <a:p>
            <a:pPr algn="ctr">
              <a:lnSpc>
                <a:spcPts val="3337"/>
              </a:lnSpc>
              <a:spcBef>
                <a:spcPct val="0"/>
              </a:spcBef>
            </a:pPr>
            <a:r>
              <a:rPr lang="en-US" sz="2383">
                <a:solidFill>
                  <a:srgbClr val="000000"/>
                </a:solidFill>
                <a:latin typeface="Carter One"/>
              </a:rPr>
              <a:t>Understand the Importance of Hosting Major Sporting Events</a:t>
            </a:r>
          </a:p>
        </p:txBody>
      </p:sp>
      <p:grpSp>
        <p:nvGrpSpPr>
          <p:cNvPr id="3" name="Group 3"/>
          <p:cNvGrpSpPr/>
          <p:nvPr/>
        </p:nvGrpSpPr>
        <p:grpSpPr>
          <a:xfrm>
            <a:off x="95137" y="382049"/>
            <a:ext cx="9525768" cy="2500851"/>
            <a:chOff x="0" y="0"/>
            <a:chExt cx="8257814" cy="2167969"/>
          </a:xfrm>
        </p:grpSpPr>
        <p:sp>
          <p:nvSpPr>
            <p:cNvPr id="4" name="Freeform 4"/>
            <p:cNvSpPr/>
            <p:nvPr/>
          </p:nvSpPr>
          <p:spPr>
            <a:xfrm>
              <a:off x="0" y="0"/>
              <a:ext cx="8257814" cy="2167968"/>
            </a:xfrm>
            <a:custGeom>
              <a:avLst/>
              <a:gdLst/>
              <a:ahLst/>
              <a:cxnLst/>
              <a:rect l="l" t="t" r="r" b="b"/>
              <a:pathLst>
                <a:path w="8257814" h="2167968">
                  <a:moveTo>
                    <a:pt x="0" y="0"/>
                  </a:moveTo>
                  <a:lnTo>
                    <a:pt x="0" y="2167968"/>
                  </a:lnTo>
                  <a:lnTo>
                    <a:pt x="8257814" y="2167968"/>
                  </a:lnTo>
                  <a:lnTo>
                    <a:pt x="8257814" y="0"/>
                  </a:lnTo>
                  <a:lnTo>
                    <a:pt x="0" y="0"/>
                  </a:lnTo>
                  <a:close/>
                  <a:moveTo>
                    <a:pt x="8196854" y="2107008"/>
                  </a:moveTo>
                  <a:lnTo>
                    <a:pt x="59690" y="2107008"/>
                  </a:lnTo>
                  <a:lnTo>
                    <a:pt x="59690" y="59690"/>
                  </a:lnTo>
                  <a:lnTo>
                    <a:pt x="8196854" y="59690"/>
                  </a:lnTo>
                  <a:lnTo>
                    <a:pt x="8196854" y="2107008"/>
                  </a:lnTo>
                  <a:close/>
                </a:path>
              </a:pathLst>
            </a:custGeom>
            <a:solidFill>
              <a:srgbClr val="D9D9D9"/>
            </a:solidFill>
          </p:spPr>
        </p:sp>
      </p:grpSp>
      <p:sp>
        <p:nvSpPr>
          <p:cNvPr id="5" name="TextBox 5"/>
          <p:cNvSpPr txBox="1"/>
          <p:nvPr/>
        </p:nvSpPr>
        <p:spPr>
          <a:xfrm>
            <a:off x="1098856" y="432505"/>
            <a:ext cx="73404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The potential drawbacks of hosting major sporting events</a:t>
            </a:r>
          </a:p>
        </p:txBody>
      </p:sp>
      <p:sp>
        <p:nvSpPr>
          <p:cNvPr id="6" name="TextBox 6"/>
          <p:cNvSpPr txBox="1"/>
          <p:nvPr/>
        </p:nvSpPr>
        <p:spPr>
          <a:xfrm>
            <a:off x="196705" y="758383"/>
            <a:ext cx="9360189" cy="1929814"/>
          </a:xfrm>
          <a:prstGeom prst="rect">
            <a:avLst/>
          </a:prstGeom>
        </p:spPr>
        <p:txBody>
          <a:bodyPr lIns="0" tIns="0" rIns="0" bIns="0" rtlCol="0" anchor="t">
            <a:spAutoFit/>
          </a:bodyPr>
          <a:lstStyle/>
          <a:p>
            <a:pPr algn="ctr">
              <a:lnSpc>
                <a:spcPts val="1904"/>
              </a:lnSpc>
              <a:spcBef>
                <a:spcPct val="0"/>
              </a:spcBef>
            </a:pPr>
            <a:r>
              <a:rPr lang="en-US" sz="1359">
                <a:solidFill>
                  <a:srgbClr val="000000"/>
                </a:solidFill>
                <a:latin typeface="Asap Regular"/>
              </a:rPr>
              <a:t>- The bidding process to host a major sporting event can be very expensive and the country may not even be awarded the event.</a:t>
            </a:r>
          </a:p>
          <a:p>
            <a:pPr algn="ctr">
              <a:lnSpc>
                <a:spcPts val="1904"/>
              </a:lnSpc>
              <a:spcBef>
                <a:spcPct val="0"/>
              </a:spcBef>
            </a:pPr>
            <a:r>
              <a:rPr lang="en-US" sz="1359">
                <a:solidFill>
                  <a:srgbClr val="000000"/>
                </a:solidFill>
                <a:latin typeface="Asap Regular"/>
              </a:rPr>
              <a:t>- Hosting the event may cost more money than it makes</a:t>
            </a:r>
          </a:p>
          <a:p>
            <a:pPr algn="ctr">
              <a:lnSpc>
                <a:spcPts val="1904"/>
              </a:lnSpc>
              <a:spcBef>
                <a:spcPct val="0"/>
              </a:spcBef>
            </a:pPr>
            <a:r>
              <a:rPr lang="en-US" sz="1359">
                <a:solidFill>
                  <a:srgbClr val="000000"/>
                </a:solidFill>
                <a:latin typeface="Asap Regular"/>
              </a:rPr>
              <a:t>- Facilities may not end up being used after the event if the legacy is not planned properly.</a:t>
            </a:r>
          </a:p>
          <a:p>
            <a:pPr algn="ctr">
              <a:lnSpc>
                <a:spcPts val="1904"/>
              </a:lnSpc>
              <a:spcBef>
                <a:spcPct val="0"/>
              </a:spcBef>
            </a:pPr>
            <a:r>
              <a:rPr lang="en-US" sz="1359">
                <a:solidFill>
                  <a:srgbClr val="000000"/>
                </a:solidFill>
                <a:latin typeface="Asap Regular"/>
              </a:rPr>
              <a:t>- If the event is poorly run, it can have a negative impact on the status of the country. </a:t>
            </a:r>
          </a:p>
          <a:p>
            <a:pPr algn="ctr">
              <a:lnSpc>
                <a:spcPts val="1904"/>
              </a:lnSpc>
              <a:spcBef>
                <a:spcPct val="0"/>
              </a:spcBef>
            </a:pPr>
            <a:r>
              <a:rPr lang="en-US" sz="1359">
                <a:solidFill>
                  <a:srgbClr val="000000"/>
                </a:solidFill>
                <a:latin typeface="Asap Regular"/>
              </a:rPr>
              <a:t>- Hosting the event may only help to promote a few areas of sport.</a:t>
            </a:r>
          </a:p>
          <a:p>
            <a:pPr algn="ctr">
              <a:lnSpc>
                <a:spcPts val="1903"/>
              </a:lnSpc>
              <a:spcBef>
                <a:spcPct val="0"/>
              </a:spcBef>
            </a:pPr>
            <a:r>
              <a:rPr lang="en-US" sz="1359">
                <a:solidFill>
                  <a:srgbClr val="000000"/>
                </a:solidFill>
                <a:latin typeface="Asap Regular"/>
              </a:rPr>
              <a:t>- The public may resent the use of tax money, feeling that their individual part of the country is not gaining from an event that might be located hundreds of miles away from their homes.</a:t>
            </a:r>
          </a:p>
        </p:txBody>
      </p:sp>
      <p:grpSp>
        <p:nvGrpSpPr>
          <p:cNvPr id="7" name="Group 7"/>
          <p:cNvGrpSpPr/>
          <p:nvPr/>
        </p:nvGrpSpPr>
        <p:grpSpPr>
          <a:xfrm>
            <a:off x="95137" y="2795049"/>
            <a:ext cx="9525768" cy="4405851"/>
            <a:chOff x="0" y="0"/>
            <a:chExt cx="8257814" cy="3819398"/>
          </a:xfrm>
        </p:grpSpPr>
        <p:sp>
          <p:nvSpPr>
            <p:cNvPr id="8" name="Freeform 8"/>
            <p:cNvSpPr/>
            <p:nvPr/>
          </p:nvSpPr>
          <p:spPr>
            <a:xfrm>
              <a:off x="0" y="0"/>
              <a:ext cx="8257814" cy="3819398"/>
            </a:xfrm>
            <a:custGeom>
              <a:avLst/>
              <a:gdLst/>
              <a:ahLst/>
              <a:cxnLst/>
              <a:rect l="l" t="t" r="r" b="b"/>
              <a:pathLst>
                <a:path w="8257814" h="3819398">
                  <a:moveTo>
                    <a:pt x="0" y="0"/>
                  </a:moveTo>
                  <a:lnTo>
                    <a:pt x="0" y="3819398"/>
                  </a:lnTo>
                  <a:lnTo>
                    <a:pt x="8257814" y="3819398"/>
                  </a:lnTo>
                  <a:lnTo>
                    <a:pt x="8257814" y="0"/>
                  </a:lnTo>
                  <a:lnTo>
                    <a:pt x="0" y="0"/>
                  </a:lnTo>
                  <a:close/>
                  <a:moveTo>
                    <a:pt x="8196854" y="3758438"/>
                  </a:moveTo>
                  <a:lnTo>
                    <a:pt x="59690" y="3758438"/>
                  </a:lnTo>
                  <a:lnTo>
                    <a:pt x="59690" y="59690"/>
                  </a:lnTo>
                  <a:lnTo>
                    <a:pt x="8196854" y="59690"/>
                  </a:lnTo>
                  <a:lnTo>
                    <a:pt x="8196854" y="3758438"/>
                  </a:lnTo>
                  <a:close/>
                </a:path>
              </a:pathLst>
            </a:custGeom>
            <a:solidFill>
              <a:srgbClr val="D9D9D9"/>
            </a:solidFill>
          </p:spPr>
        </p:sp>
      </p:grpSp>
      <p:sp>
        <p:nvSpPr>
          <p:cNvPr id="9" name="TextBox 9"/>
          <p:cNvSpPr txBox="1"/>
          <p:nvPr/>
        </p:nvSpPr>
        <p:spPr>
          <a:xfrm>
            <a:off x="0" y="6661876"/>
            <a:ext cx="1270795" cy="437424"/>
          </a:xfrm>
          <a:prstGeom prst="rect">
            <a:avLst/>
          </a:prstGeom>
        </p:spPr>
        <p:txBody>
          <a:bodyPr lIns="0" tIns="0" rIns="0" bIns="0" rtlCol="0" anchor="t">
            <a:spAutoFit/>
          </a:bodyPr>
          <a:lstStyle/>
          <a:p>
            <a:pPr algn="ctr">
              <a:lnSpc>
                <a:spcPts val="1783"/>
              </a:lnSpc>
              <a:spcBef>
                <a:spcPct val="0"/>
              </a:spcBef>
            </a:pPr>
            <a:r>
              <a:rPr lang="en-US" sz="1274">
                <a:solidFill>
                  <a:srgbClr val="000000"/>
                </a:solidFill>
                <a:latin typeface="Carter One Bold"/>
              </a:rPr>
              <a:t>OCR Sport Studies</a:t>
            </a:r>
          </a:p>
        </p:txBody>
      </p:sp>
      <p:sp>
        <p:nvSpPr>
          <p:cNvPr id="10" name="TextBox 10"/>
          <p:cNvSpPr txBox="1"/>
          <p:nvPr/>
        </p:nvSpPr>
        <p:spPr>
          <a:xfrm>
            <a:off x="1098856" y="2835275"/>
            <a:ext cx="7340447" cy="321805"/>
          </a:xfrm>
          <a:prstGeom prst="rect">
            <a:avLst/>
          </a:prstGeom>
        </p:spPr>
        <p:txBody>
          <a:bodyPr lIns="0" tIns="0" rIns="0" bIns="0" rtlCol="0" anchor="t">
            <a:spAutoFit/>
          </a:bodyPr>
          <a:lstStyle/>
          <a:p>
            <a:pPr algn="ctr">
              <a:lnSpc>
                <a:spcPts val="2519"/>
              </a:lnSpc>
              <a:spcBef>
                <a:spcPct val="0"/>
              </a:spcBef>
            </a:pPr>
            <a:r>
              <a:rPr lang="en-US" sz="1799">
                <a:solidFill>
                  <a:srgbClr val="000000"/>
                </a:solidFill>
                <a:latin typeface="Carter One Bold"/>
              </a:rPr>
              <a:t>The links between potential benefits and drawbacks and legacy</a:t>
            </a:r>
          </a:p>
        </p:txBody>
      </p:sp>
      <p:sp>
        <p:nvSpPr>
          <p:cNvPr id="11" name="TextBox 11"/>
          <p:cNvSpPr txBox="1"/>
          <p:nvPr/>
        </p:nvSpPr>
        <p:spPr>
          <a:xfrm>
            <a:off x="177926" y="3222183"/>
            <a:ext cx="9360189" cy="492264"/>
          </a:xfrm>
          <a:prstGeom prst="rect">
            <a:avLst/>
          </a:prstGeom>
        </p:spPr>
        <p:txBody>
          <a:bodyPr lIns="0" tIns="0" rIns="0" bIns="0" rtlCol="0" anchor="t">
            <a:spAutoFit/>
          </a:bodyPr>
          <a:lstStyle/>
          <a:p>
            <a:pPr algn="ctr">
              <a:lnSpc>
                <a:spcPts val="1903"/>
              </a:lnSpc>
              <a:spcBef>
                <a:spcPct val="0"/>
              </a:spcBef>
            </a:pPr>
            <a:r>
              <a:rPr lang="en-US" sz="1359">
                <a:solidFill>
                  <a:srgbClr val="000000"/>
                </a:solidFill>
                <a:latin typeface="Asap Regular"/>
              </a:rPr>
              <a:t>There are some clear links between the potential benefits and drawbacks of hosting a major sporting event and the legacy it should provide.</a:t>
            </a:r>
          </a:p>
        </p:txBody>
      </p:sp>
      <p:sp>
        <p:nvSpPr>
          <p:cNvPr id="12" name="TextBox 12"/>
          <p:cNvSpPr txBox="1"/>
          <p:nvPr/>
        </p:nvSpPr>
        <p:spPr>
          <a:xfrm>
            <a:off x="196705" y="3863765"/>
            <a:ext cx="2895889" cy="1929814"/>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Developing facilities:</a:t>
            </a:r>
          </a:p>
          <a:p>
            <a:pPr algn="ctr">
              <a:lnSpc>
                <a:spcPts val="1903"/>
              </a:lnSpc>
              <a:spcBef>
                <a:spcPct val="0"/>
              </a:spcBef>
            </a:pPr>
            <a:r>
              <a:rPr lang="en-US" sz="1359">
                <a:solidFill>
                  <a:srgbClr val="000000"/>
                </a:solidFill>
                <a:latin typeface="Asap Regular"/>
              </a:rPr>
              <a:t>Although this can be very costly, it can allow future generations to make use of the facilities (sports development) and enhance opportunities for people to take part in social activities (social development).</a:t>
            </a:r>
          </a:p>
        </p:txBody>
      </p:sp>
      <p:sp>
        <p:nvSpPr>
          <p:cNvPr id="13" name="TextBox 13"/>
          <p:cNvSpPr txBox="1"/>
          <p:nvPr/>
        </p:nvSpPr>
        <p:spPr>
          <a:xfrm>
            <a:off x="3486005" y="3863765"/>
            <a:ext cx="2781589" cy="1929814"/>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Infrastructure:</a:t>
            </a:r>
          </a:p>
          <a:p>
            <a:pPr algn="ctr">
              <a:lnSpc>
                <a:spcPts val="1903"/>
              </a:lnSpc>
              <a:spcBef>
                <a:spcPct val="0"/>
              </a:spcBef>
            </a:pPr>
            <a:r>
              <a:rPr lang="en-US" sz="1359">
                <a:solidFill>
                  <a:srgbClr val="000000"/>
                </a:solidFill>
                <a:latin typeface="Asap Regular"/>
              </a:rPr>
              <a:t>Although the cost of improving transport can be costly, it can be built and run in a more environmentally friendly way and allow the population to travel to take part in sport (sport development/social development)</a:t>
            </a:r>
          </a:p>
        </p:txBody>
      </p:sp>
      <p:sp>
        <p:nvSpPr>
          <p:cNvPr id="14" name="TextBox 14"/>
          <p:cNvSpPr txBox="1"/>
          <p:nvPr/>
        </p:nvSpPr>
        <p:spPr>
          <a:xfrm>
            <a:off x="6680055" y="3863765"/>
            <a:ext cx="2781589" cy="1929814"/>
          </a:xfrm>
          <a:prstGeom prst="rect">
            <a:avLst/>
          </a:prstGeom>
        </p:spPr>
        <p:txBody>
          <a:bodyPr lIns="0" tIns="0" rIns="0" bIns="0" rtlCol="0" anchor="t">
            <a:spAutoFit/>
          </a:bodyPr>
          <a:lstStyle/>
          <a:p>
            <a:pPr algn="ctr">
              <a:lnSpc>
                <a:spcPts val="1904"/>
              </a:lnSpc>
              <a:spcBef>
                <a:spcPct val="0"/>
              </a:spcBef>
            </a:pPr>
            <a:r>
              <a:rPr lang="en-US" sz="1360">
                <a:solidFill>
                  <a:srgbClr val="FF5757"/>
                </a:solidFill>
                <a:latin typeface="Asap Regular Bold"/>
              </a:rPr>
              <a:t>Tourism:</a:t>
            </a:r>
          </a:p>
          <a:p>
            <a:pPr algn="ctr">
              <a:lnSpc>
                <a:spcPts val="1903"/>
              </a:lnSpc>
              <a:spcBef>
                <a:spcPct val="0"/>
              </a:spcBef>
            </a:pPr>
            <a:r>
              <a:rPr lang="en-US" sz="1359">
                <a:solidFill>
                  <a:srgbClr val="000000"/>
                </a:solidFill>
                <a:latin typeface="Asap Regular"/>
              </a:rPr>
              <a:t>It is costly to cater for the number of direct and in direct tourists but there will be an increase in income to the city (economic development) and it will help others to appreciate the cultural value that the city offers.</a:t>
            </a:r>
          </a:p>
        </p:txBody>
      </p:sp>
      <p:pic>
        <p:nvPicPr>
          <p:cNvPr id="15" name="Picture 15"/>
          <p:cNvPicPr>
            <a:picLocks noChangeAspect="1"/>
          </p:cNvPicPr>
          <p:nvPr/>
        </p:nvPicPr>
        <p:blipFill>
          <a:blip r:embed="rId2"/>
          <a:srcRect/>
          <a:stretch>
            <a:fillRect/>
          </a:stretch>
        </p:blipFill>
        <p:spPr>
          <a:xfrm>
            <a:off x="4382770" y="5902053"/>
            <a:ext cx="988060" cy="988060"/>
          </a:xfrm>
          <a:prstGeom prst="rect">
            <a:avLst/>
          </a:prstGeom>
        </p:spPr>
      </p:pic>
      <p:pic>
        <p:nvPicPr>
          <p:cNvPr id="16" name="Picture 16"/>
          <p:cNvPicPr>
            <a:picLocks noChangeAspect="1"/>
          </p:cNvPicPr>
          <p:nvPr/>
        </p:nvPicPr>
        <p:blipFill>
          <a:blip r:embed="rId3"/>
          <a:srcRect/>
          <a:stretch>
            <a:fillRect/>
          </a:stretch>
        </p:blipFill>
        <p:spPr>
          <a:xfrm>
            <a:off x="1180852" y="5962517"/>
            <a:ext cx="927596" cy="927596"/>
          </a:xfrm>
          <a:prstGeom prst="rect">
            <a:avLst/>
          </a:prstGeom>
        </p:spPr>
      </p:pic>
      <p:pic>
        <p:nvPicPr>
          <p:cNvPr id="17" name="Picture 17"/>
          <p:cNvPicPr>
            <a:picLocks noChangeAspect="1"/>
          </p:cNvPicPr>
          <p:nvPr/>
        </p:nvPicPr>
        <p:blipFill>
          <a:blip r:embed="rId4"/>
          <a:srcRect l="19648" t="9208" r="19648" b="17223"/>
          <a:stretch>
            <a:fillRect/>
          </a:stretch>
        </p:blipFill>
        <p:spPr>
          <a:xfrm>
            <a:off x="7682979" y="5874759"/>
            <a:ext cx="775743" cy="10153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5" ma:contentTypeDescription="Create a new document." ma:contentTypeScope="" ma:versionID="87ad42cf114df5d79d43f210da1d5b0a">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91be83512b16dd643e883333fb239d6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98A8D6-E01E-459D-8816-FFEB314D03D3}"/>
</file>

<file path=customXml/itemProps2.xml><?xml version="1.0" encoding="utf-8"?>
<ds:datastoreItem xmlns:ds="http://schemas.openxmlformats.org/officeDocument/2006/customXml" ds:itemID="{9CADC03B-C4DA-44EC-9FFF-42ADE35F1194}"/>
</file>

<file path=customXml/itemProps3.xml><?xml version="1.0" encoding="utf-8"?>
<ds:datastoreItem xmlns:ds="http://schemas.openxmlformats.org/officeDocument/2006/customXml" ds:itemID="{E89D4E67-765E-4968-A979-5A17E9F4071D}"/>
</file>

<file path=docProps/app.xml><?xml version="1.0" encoding="utf-8"?>
<Properties xmlns="http://schemas.openxmlformats.org/officeDocument/2006/extended-properties" xmlns:vt="http://schemas.openxmlformats.org/officeDocument/2006/docPropsVTypes">
  <TotalTime>1</TotalTime>
  <Words>3097</Words>
  <Application>Microsoft Office PowerPoint</Application>
  <PresentationFormat>Custom</PresentationFormat>
  <Paragraphs>328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Asap Regular Bold</vt:lpstr>
      <vt:lpstr>Arial</vt:lpstr>
      <vt:lpstr>Calibri</vt:lpstr>
      <vt:lpstr>Carter One Bold</vt:lpstr>
      <vt:lpstr>League Spartan</vt:lpstr>
      <vt:lpstr>Asap Regular</vt:lpstr>
      <vt:lpstr>Carter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Issues in Sport</dc:title>
  <dc:creator>hanna</dc:creator>
  <cp:lastModifiedBy>Lewis Bergin</cp:lastModifiedBy>
  <cp:revision>2</cp:revision>
  <dcterms:created xsi:type="dcterms:W3CDTF">2006-08-16T00:00:00Z</dcterms:created>
  <dcterms:modified xsi:type="dcterms:W3CDTF">2024-10-16T12:49:42Z</dcterms:modified>
  <dc:identifier>DADmUrzwg6U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ies>
</file>