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8" r:id="rId3"/>
    <p:sldId id="259" r:id="rId4"/>
    <p:sldId id="262" r:id="rId5"/>
    <p:sldId id="265" r:id="rId6"/>
  </p:sldIdLst>
  <p:sldSz cx="9753600" cy="73152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98" d="100"/>
          <a:sy n="98" d="100"/>
        </p:scale>
        <p:origin x="-6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26"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interSettings" Target="printerSettings/printerSettings1.bin"/><Relationship Id="rId25" Type="http://schemas.microsoft.com/office/2016/11/relationships/changesInfo" Target="changesInfos/changesInfo1.xml"/><Relationship Id="rId2" Type="http://schemas.openxmlformats.org/officeDocument/2006/relationships/slide" Target="slides/slide1.xml"/><Relationship Id="rId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28" Type="http://schemas.openxmlformats.org/officeDocument/2006/relationships/customXml" Target="../customXml/item3.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27"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Reid" userId="242921a31460f62e" providerId="LiveId" clId="{58A0EDA6-1DB6-445A-B948-534D64A140E5}"/>
    <pc:docChg chg="undo modSld">
      <pc:chgData name="Hannah Reid" userId="242921a31460f62e" providerId="LiveId" clId="{58A0EDA6-1DB6-445A-B948-534D64A140E5}" dt="2020-05-14T16:55:44.377" v="4" actId="2710"/>
      <pc:docMkLst>
        <pc:docMk/>
      </pc:docMkLst>
      <pc:sldChg chg="modSp">
        <pc:chgData name="Hannah Reid" userId="242921a31460f62e" providerId="LiveId" clId="{58A0EDA6-1DB6-445A-B948-534D64A140E5}" dt="2020-05-14T16:55:44.377" v="4" actId="2710"/>
        <pc:sldMkLst>
          <pc:docMk/>
          <pc:sldMk cId="0" sldId="259"/>
        </pc:sldMkLst>
        <pc:spChg chg="mod">
          <ac:chgData name="Hannah Reid" userId="242921a31460f62e" providerId="LiveId" clId="{58A0EDA6-1DB6-445A-B948-534D64A140E5}" dt="2020-05-14T16:55:44.377" v="4" actId="2710"/>
          <ac:spMkLst>
            <pc:docMk/>
            <pc:sldMk cId="0" sldId="259"/>
            <ac:spMk id="1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22/01/24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22/01/24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22/01/24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22/01/24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22/01/24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8.png"/><Relationship Id="rId20" Type="http://schemas.openxmlformats.org/officeDocument/2006/relationships/image" Target="../media/image19.png"/><Relationship Id="rId21" Type="http://schemas.openxmlformats.org/officeDocument/2006/relationships/image" Target="../media/image20.png"/><Relationship Id="rId22" Type="http://schemas.openxmlformats.org/officeDocument/2006/relationships/image" Target="../media/image21.png"/><Relationship Id="rId23" Type="http://schemas.openxmlformats.org/officeDocument/2006/relationships/image" Target="../media/image22.png"/><Relationship Id="rId24" Type="http://schemas.openxmlformats.org/officeDocument/2006/relationships/image" Target="../media/image23.png"/><Relationship Id="rId25" Type="http://schemas.openxmlformats.org/officeDocument/2006/relationships/image" Target="../media/image24.png"/><Relationship Id="rId10" Type="http://schemas.openxmlformats.org/officeDocument/2006/relationships/image" Target="../media/image9.png"/><Relationship Id="rId11" Type="http://schemas.openxmlformats.org/officeDocument/2006/relationships/image" Target="../media/image10.png"/><Relationship Id="rId12" Type="http://schemas.openxmlformats.org/officeDocument/2006/relationships/image" Target="../media/image11.png"/><Relationship Id="rId13" Type="http://schemas.openxmlformats.org/officeDocument/2006/relationships/image" Target="../media/image12.png"/><Relationship Id="rId14" Type="http://schemas.openxmlformats.org/officeDocument/2006/relationships/image" Target="../media/image13.png"/><Relationship Id="rId15" Type="http://schemas.openxmlformats.org/officeDocument/2006/relationships/image" Target="../media/image14.png"/><Relationship Id="rId16" Type="http://schemas.openxmlformats.org/officeDocument/2006/relationships/image" Target="../media/image15.png"/><Relationship Id="rId17" Type="http://schemas.openxmlformats.org/officeDocument/2006/relationships/image" Target="../media/image16.png"/><Relationship Id="rId18" Type="http://schemas.openxmlformats.org/officeDocument/2006/relationships/image" Target="../media/image17.png"/><Relationship Id="rId19" Type="http://schemas.openxmlformats.org/officeDocument/2006/relationships/image" Target="../media/image18.png"/><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26.png"/><Relationship Id="rId1" Type="http://schemas.openxmlformats.org/officeDocument/2006/relationships/slideLayout" Target="../slideLayouts/slideLayout7.xml"/><Relationship Id="rId2" Type="http://schemas.openxmlformats.org/officeDocument/2006/relationships/image" Target="../media/image25.png"/></Relationships>
</file>

<file path=ppt/slides/_rels/slide3.xml.rels><?xml version="1.0" encoding="UTF-8" standalone="yes"?>
<Relationships xmlns="http://schemas.openxmlformats.org/package/2006/relationships"><Relationship Id="rId3" Type="http://schemas.openxmlformats.org/officeDocument/2006/relationships/image" Target="../media/image28.png"/><Relationship Id="rId4" Type="http://schemas.openxmlformats.org/officeDocument/2006/relationships/image" Target="../media/image29.png"/><Relationship Id="rId5" Type="http://schemas.openxmlformats.org/officeDocument/2006/relationships/image" Target="../media/image30.png"/><Relationship Id="rId6" Type="http://schemas.openxmlformats.org/officeDocument/2006/relationships/image" Target="../media/image31.png"/><Relationship Id="rId7" Type="http://schemas.openxmlformats.org/officeDocument/2006/relationships/image" Target="../media/image32.png"/><Relationship Id="rId8" Type="http://schemas.openxmlformats.org/officeDocument/2006/relationships/image" Target="../media/image33.png"/><Relationship Id="rId9" Type="http://schemas.openxmlformats.org/officeDocument/2006/relationships/image" Target="../media/image34.png"/><Relationship Id="rId10" Type="http://schemas.openxmlformats.org/officeDocument/2006/relationships/image" Target="../media/image35.png"/><Relationship Id="rId11" Type="http://schemas.openxmlformats.org/officeDocument/2006/relationships/image" Target="../media/image36.png"/><Relationship Id="rId1" Type="http://schemas.openxmlformats.org/officeDocument/2006/relationships/slideLayout" Target="../slideLayouts/slideLayout7.xml"/><Relationship Id="rId2" Type="http://schemas.openxmlformats.org/officeDocument/2006/relationships/image" Target="../media/image27.png"/></Relationships>
</file>

<file path=ppt/slides/_rels/slide4.xml.rels><?xml version="1.0" encoding="UTF-8" standalone="yes"?>
<Relationships xmlns="http://schemas.openxmlformats.org/package/2006/relationships"><Relationship Id="rId11" Type="http://schemas.openxmlformats.org/officeDocument/2006/relationships/image" Target="../media/image46.png"/><Relationship Id="rId12" Type="http://schemas.openxmlformats.org/officeDocument/2006/relationships/image" Target="../media/image47.png"/><Relationship Id="rId13" Type="http://schemas.openxmlformats.org/officeDocument/2006/relationships/image" Target="../media/image48.png"/><Relationship Id="rId14" Type="http://schemas.openxmlformats.org/officeDocument/2006/relationships/image" Target="../media/image49.png"/><Relationship Id="rId15" Type="http://schemas.openxmlformats.org/officeDocument/2006/relationships/image" Target="../media/image50.png"/><Relationship Id="rId16" Type="http://schemas.openxmlformats.org/officeDocument/2006/relationships/image" Target="../media/image51.png"/><Relationship Id="rId1" Type="http://schemas.openxmlformats.org/officeDocument/2006/relationships/slideLayout" Target="../slideLayouts/slideLayout7.xml"/><Relationship Id="rId2" Type="http://schemas.openxmlformats.org/officeDocument/2006/relationships/image" Target="../media/image37.png"/><Relationship Id="rId3" Type="http://schemas.openxmlformats.org/officeDocument/2006/relationships/image" Target="../media/image38.png"/><Relationship Id="rId4" Type="http://schemas.openxmlformats.org/officeDocument/2006/relationships/image" Target="../media/image39.png"/><Relationship Id="rId5" Type="http://schemas.openxmlformats.org/officeDocument/2006/relationships/image" Target="../media/image40.png"/><Relationship Id="rId6" Type="http://schemas.openxmlformats.org/officeDocument/2006/relationships/image" Target="../media/image41.png"/><Relationship Id="rId7" Type="http://schemas.openxmlformats.org/officeDocument/2006/relationships/image" Target="../media/image42.png"/><Relationship Id="rId8" Type="http://schemas.openxmlformats.org/officeDocument/2006/relationships/image" Target="../media/image43.png"/><Relationship Id="rId9" Type="http://schemas.openxmlformats.org/officeDocument/2006/relationships/image" Target="../media/image44.png"/><Relationship Id="rId10" Type="http://schemas.openxmlformats.org/officeDocument/2006/relationships/image" Target="../media/image4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1.png"/><Relationship Id="rId3" Type="http://schemas.openxmlformats.org/officeDocument/2006/relationships/image" Target="../media/image5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828800" y="76200"/>
            <a:ext cx="6834931" cy="407911"/>
          </a:xfrm>
          <a:prstGeom prst="rect">
            <a:avLst/>
          </a:prstGeom>
        </p:spPr>
        <p:txBody>
          <a:bodyPr wrap="square" lIns="0" tIns="0" rIns="0" bIns="0" rtlCol="0" anchor="t">
            <a:spAutoFit/>
          </a:bodyPr>
          <a:lstStyle/>
          <a:p>
            <a:pPr>
              <a:lnSpc>
                <a:spcPts val="3337"/>
              </a:lnSpc>
              <a:spcBef>
                <a:spcPct val="0"/>
              </a:spcBef>
            </a:pPr>
            <a:r>
              <a:rPr lang="en-US" sz="2000" dirty="0" smtClean="0">
                <a:solidFill>
                  <a:srgbClr val="000000"/>
                </a:solidFill>
                <a:latin typeface="Carter One"/>
              </a:rPr>
              <a:t>Understand </a:t>
            </a:r>
            <a:r>
              <a:rPr lang="en-US" sz="2000" dirty="0">
                <a:solidFill>
                  <a:srgbClr val="000000"/>
                </a:solidFill>
                <a:latin typeface="Carter One"/>
              </a:rPr>
              <a:t>the Issues which Affect Participation in Sport</a:t>
            </a:r>
          </a:p>
        </p:txBody>
      </p:sp>
      <p:grpSp>
        <p:nvGrpSpPr>
          <p:cNvPr id="4" name="Group 4"/>
          <p:cNvGrpSpPr/>
          <p:nvPr/>
        </p:nvGrpSpPr>
        <p:grpSpPr>
          <a:xfrm>
            <a:off x="-1527" y="885491"/>
            <a:ext cx="2842546" cy="4076571"/>
            <a:chOff x="0" y="0"/>
            <a:chExt cx="1571407" cy="2547856"/>
          </a:xfrm>
        </p:grpSpPr>
        <p:sp>
          <p:nvSpPr>
            <p:cNvPr id="5" name="Freeform 5"/>
            <p:cNvSpPr/>
            <p:nvPr/>
          </p:nvSpPr>
          <p:spPr>
            <a:xfrm>
              <a:off x="0" y="0"/>
              <a:ext cx="1571407" cy="2547856"/>
            </a:xfrm>
            <a:custGeom>
              <a:avLst/>
              <a:gdLst/>
              <a:ahLst/>
              <a:cxnLst/>
              <a:rect l="l" t="t" r="r" b="b"/>
              <a:pathLst>
                <a:path w="1571407" h="2547856">
                  <a:moveTo>
                    <a:pt x="0" y="0"/>
                  </a:moveTo>
                  <a:lnTo>
                    <a:pt x="0" y="2547856"/>
                  </a:lnTo>
                  <a:lnTo>
                    <a:pt x="1571407" y="2547856"/>
                  </a:lnTo>
                  <a:lnTo>
                    <a:pt x="1571407" y="0"/>
                  </a:lnTo>
                  <a:lnTo>
                    <a:pt x="0" y="0"/>
                  </a:lnTo>
                  <a:close/>
                  <a:moveTo>
                    <a:pt x="1510447" y="2486896"/>
                  </a:moveTo>
                  <a:lnTo>
                    <a:pt x="59690" y="2486896"/>
                  </a:lnTo>
                  <a:lnTo>
                    <a:pt x="59690" y="59690"/>
                  </a:lnTo>
                  <a:lnTo>
                    <a:pt x="1510447" y="59690"/>
                  </a:lnTo>
                  <a:lnTo>
                    <a:pt x="1510447" y="2486896"/>
                  </a:lnTo>
                  <a:close/>
                </a:path>
              </a:pathLst>
            </a:custGeom>
            <a:solidFill>
              <a:srgbClr val="D9D9D9"/>
            </a:solidFill>
          </p:spPr>
        </p:sp>
      </p:grpSp>
      <p:sp>
        <p:nvSpPr>
          <p:cNvPr id="6" name="TextBox 6"/>
          <p:cNvSpPr txBox="1"/>
          <p:nvPr/>
        </p:nvSpPr>
        <p:spPr>
          <a:xfrm>
            <a:off x="609600" y="457200"/>
            <a:ext cx="2058854" cy="339195"/>
          </a:xfrm>
          <a:prstGeom prst="rect">
            <a:avLst/>
          </a:prstGeom>
        </p:spPr>
        <p:txBody>
          <a:bodyPr lIns="0" tIns="0" rIns="0" bIns="0" rtlCol="0" anchor="t">
            <a:spAutoFit/>
          </a:bodyPr>
          <a:lstStyle/>
          <a:p>
            <a:pPr algn="ctr">
              <a:lnSpc>
                <a:spcPts val="2889"/>
              </a:lnSpc>
              <a:spcBef>
                <a:spcPct val="0"/>
              </a:spcBef>
            </a:pPr>
            <a:r>
              <a:rPr lang="en-US" sz="2064" b="1" dirty="0">
                <a:solidFill>
                  <a:srgbClr val="000000"/>
                </a:solidFill>
                <a:latin typeface="Carter One Bold"/>
              </a:rPr>
              <a:t>User groups</a:t>
            </a:r>
          </a:p>
        </p:txBody>
      </p:sp>
      <p:sp>
        <p:nvSpPr>
          <p:cNvPr id="7" name="TextBox 7"/>
          <p:cNvSpPr txBox="1"/>
          <p:nvPr/>
        </p:nvSpPr>
        <p:spPr>
          <a:xfrm>
            <a:off x="187998" y="1042787"/>
            <a:ext cx="2459505" cy="2192908"/>
          </a:xfrm>
          <a:prstGeom prst="rect">
            <a:avLst/>
          </a:prstGeom>
        </p:spPr>
        <p:txBody>
          <a:bodyPr lIns="0" tIns="0" rIns="0" bIns="0" rtlCol="0" anchor="t">
            <a:spAutoFit/>
          </a:bodyPr>
          <a:lstStyle/>
          <a:p>
            <a:pPr algn="ctr">
              <a:lnSpc>
                <a:spcPts val="1907"/>
              </a:lnSpc>
              <a:spcBef>
                <a:spcPct val="0"/>
              </a:spcBef>
            </a:pPr>
            <a:r>
              <a:rPr lang="en-US" sz="1362" b="1" dirty="0">
                <a:solidFill>
                  <a:srgbClr val="000000"/>
                </a:solidFill>
                <a:latin typeface="Asap Regular"/>
              </a:rPr>
              <a:t>- Ethnic minorities</a:t>
            </a:r>
          </a:p>
          <a:p>
            <a:pPr algn="ctr">
              <a:lnSpc>
                <a:spcPts val="1907"/>
              </a:lnSpc>
              <a:spcBef>
                <a:spcPct val="0"/>
              </a:spcBef>
            </a:pPr>
            <a:r>
              <a:rPr lang="en-US" sz="1362" b="1" dirty="0">
                <a:solidFill>
                  <a:srgbClr val="000000"/>
                </a:solidFill>
                <a:latin typeface="Asap Regular"/>
              </a:rPr>
              <a:t>- Retired </a:t>
            </a:r>
            <a:r>
              <a:rPr lang="en-US" sz="1362" b="1" dirty="0" smtClean="0">
                <a:solidFill>
                  <a:srgbClr val="000000"/>
                </a:solidFill>
                <a:latin typeface="Asap Regular"/>
              </a:rPr>
              <a:t>people</a:t>
            </a:r>
            <a:endParaRPr lang="en-US" sz="1362" b="1" dirty="0">
              <a:solidFill>
                <a:srgbClr val="000000"/>
              </a:solidFill>
              <a:latin typeface="Asap Regular"/>
            </a:endParaRPr>
          </a:p>
          <a:p>
            <a:pPr algn="ctr">
              <a:lnSpc>
                <a:spcPts val="1907"/>
              </a:lnSpc>
              <a:spcBef>
                <a:spcPct val="0"/>
              </a:spcBef>
            </a:pPr>
            <a:r>
              <a:rPr lang="en-US" sz="1362" b="1" dirty="0">
                <a:solidFill>
                  <a:srgbClr val="000000"/>
                </a:solidFill>
                <a:latin typeface="Asap Regular"/>
              </a:rPr>
              <a:t>- Families with </a:t>
            </a:r>
            <a:r>
              <a:rPr lang="en-US" sz="1362" b="1" u="sng" dirty="0">
                <a:solidFill>
                  <a:srgbClr val="000000"/>
                </a:solidFill>
                <a:latin typeface="Asap Regular"/>
              </a:rPr>
              <a:t>young children</a:t>
            </a:r>
          </a:p>
          <a:p>
            <a:pPr algn="ctr">
              <a:lnSpc>
                <a:spcPts val="1907"/>
              </a:lnSpc>
              <a:spcBef>
                <a:spcPct val="0"/>
              </a:spcBef>
            </a:pPr>
            <a:r>
              <a:rPr lang="en-US" sz="1362" b="1" dirty="0">
                <a:solidFill>
                  <a:srgbClr val="000000"/>
                </a:solidFill>
                <a:latin typeface="Asap Regular"/>
              </a:rPr>
              <a:t>- Single parents</a:t>
            </a:r>
          </a:p>
          <a:p>
            <a:pPr algn="ctr">
              <a:lnSpc>
                <a:spcPts val="1907"/>
              </a:lnSpc>
              <a:spcBef>
                <a:spcPct val="0"/>
              </a:spcBef>
            </a:pPr>
            <a:r>
              <a:rPr lang="en-US" sz="1362" b="1" dirty="0">
                <a:solidFill>
                  <a:srgbClr val="000000"/>
                </a:solidFill>
                <a:latin typeface="Asap Regular"/>
              </a:rPr>
              <a:t>- Children</a:t>
            </a:r>
          </a:p>
          <a:p>
            <a:pPr algn="ctr">
              <a:lnSpc>
                <a:spcPts val="1907"/>
              </a:lnSpc>
              <a:spcBef>
                <a:spcPct val="0"/>
              </a:spcBef>
            </a:pPr>
            <a:r>
              <a:rPr lang="en-US" sz="1362" b="1" dirty="0">
                <a:solidFill>
                  <a:srgbClr val="000000"/>
                </a:solidFill>
                <a:latin typeface="Asap Regular"/>
              </a:rPr>
              <a:t>- Teenagers</a:t>
            </a:r>
          </a:p>
          <a:p>
            <a:pPr algn="ctr">
              <a:lnSpc>
                <a:spcPts val="1907"/>
              </a:lnSpc>
              <a:spcBef>
                <a:spcPct val="0"/>
              </a:spcBef>
            </a:pPr>
            <a:r>
              <a:rPr lang="en-US" sz="1362" b="1" dirty="0">
                <a:solidFill>
                  <a:srgbClr val="000000"/>
                </a:solidFill>
                <a:latin typeface="Asap Regular"/>
              </a:rPr>
              <a:t>- Disabled</a:t>
            </a:r>
          </a:p>
          <a:p>
            <a:pPr marL="285750" indent="-285750" algn="ctr">
              <a:lnSpc>
                <a:spcPts val="1907"/>
              </a:lnSpc>
              <a:spcBef>
                <a:spcPct val="0"/>
              </a:spcBef>
              <a:buFontTx/>
              <a:buChar char="-"/>
            </a:pPr>
            <a:r>
              <a:rPr lang="en-US" sz="1362" b="1" dirty="0" smtClean="0">
                <a:solidFill>
                  <a:srgbClr val="000000"/>
                </a:solidFill>
                <a:latin typeface="Asap Regular"/>
              </a:rPr>
              <a:t>Unemployed</a:t>
            </a:r>
            <a:endParaRPr lang="en-US" sz="1362" b="1" dirty="0">
              <a:solidFill>
                <a:srgbClr val="000000"/>
              </a:solidFill>
              <a:latin typeface="Asap Regular"/>
            </a:endParaRPr>
          </a:p>
          <a:p>
            <a:pPr algn="ctr">
              <a:lnSpc>
                <a:spcPts val="1907"/>
              </a:lnSpc>
              <a:spcBef>
                <a:spcPct val="0"/>
              </a:spcBef>
            </a:pPr>
            <a:r>
              <a:rPr lang="en-US" sz="1362" b="1" dirty="0" smtClean="0">
                <a:solidFill>
                  <a:srgbClr val="000000"/>
                </a:solidFill>
                <a:latin typeface="Asap Regular"/>
              </a:rPr>
              <a:t>- </a:t>
            </a:r>
            <a:r>
              <a:rPr lang="en-US" sz="1362" b="1" dirty="0">
                <a:solidFill>
                  <a:srgbClr val="000000"/>
                </a:solidFill>
                <a:latin typeface="Asap Regular"/>
              </a:rPr>
              <a:t>Working </a:t>
            </a:r>
            <a:r>
              <a:rPr lang="en-US" sz="1362" b="1" dirty="0" smtClean="0">
                <a:solidFill>
                  <a:srgbClr val="000000"/>
                </a:solidFill>
                <a:latin typeface="Asap Regular"/>
              </a:rPr>
              <a:t>people</a:t>
            </a:r>
            <a:endParaRPr lang="en-US" sz="1362" b="1" dirty="0">
              <a:solidFill>
                <a:srgbClr val="000000"/>
              </a:solidFill>
              <a:latin typeface="Asap Regular"/>
            </a:endParaRPr>
          </a:p>
        </p:txBody>
      </p:sp>
      <p:grpSp>
        <p:nvGrpSpPr>
          <p:cNvPr id="8" name="Group 8"/>
          <p:cNvGrpSpPr/>
          <p:nvPr/>
        </p:nvGrpSpPr>
        <p:grpSpPr>
          <a:xfrm>
            <a:off x="88439" y="4969985"/>
            <a:ext cx="9620738" cy="2295709"/>
            <a:chOff x="0" y="0"/>
            <a:chExt cx="8380743" cy="2168323"/>
          </a:xfrm>
        </p:grpSpPr>
        <p:sp>
          <p:nvSpPr>
            <p:cNvPr id="9" name="Freeform 9"/>
            <p:cNvSpPr/>
            <p:nvPr/>
          </p:nvSpPr>
          <p:spPr>
            <a:xfrm>
              <a:off x="0" y="0"/>
              <a:ext cx="8380743" cy="2168323"/>
            </a:xfrm>
            <a:custGeom>
              <a:avLst/>
              <a:gdLst/>
              <a:ahLst/>
              <a:cxnLst/>
              <a:rect l="l" t="t" r="r" b="b"/>
              <a:pathLst>
                <a:path w="8273229" h="2168323">
                  <a:moveTo>
                    <a:pt x="0" y="0"/>
                  </a:moveTo>
                  <a:lnTo>
                    <a:pt x="0" y="2168323"/>
                  </a:lnTo>
                  <a:lnTo>
                    <a:pt x="8273229" y="2168323"/>
                  </a:lnTo>
                  <a:lnTo>
                    <a:pt x="8273229" y="0"/>
                  </a:lnTo>
                  <a:lnTo>
                    <a:pt x="0" y="0"/>
                  </a:lnTo>
                  <a:close/>
                  <a:moveTo>
                    <a:pt x="8212269" y="2107363"/>
                  </a:moveTo>
                  <a:lnTo>
                    <a:pt x="59690" y="2107363"/>
                  </a:lnTo>
                  <a:lnTo>
                    <a:pt x="59690" y="59690"/>
                  </a:lnTo>
                  <a:lnTo>
                    <a:pt x="8212269" y="59690"/>
                  </a:lnTo>
                  <a:lnTo>
                    <a:pt x="8212269" y="2107363"/>
                  </a:lnTo>
                  <a:close/>
                </a:path>
              </a:pathLst>
            </a:custGeom>
            <a:solidFill>
              <a:srgbClr val="D9D9D9"/>
            </a:solidFill>
          </p:spPr>
        </p:sp>
      </p:grpSp>
      <p:sp>
        <p:nvSpPr>
          <p:cNvPr id="10" name="TextBox 10"/>
          <p:cNvSpPr txBox="1"/>
          <p:nvPr/>
        </p:nvSpPr>
        <p:spPr>
          <a:xfrm>
            <a:off x="6705600" y="457200"/>
            <a:ext cx="2389054" cy="339195"/>
          </a:xfrm>
          <a:prstGeom prst="rect">
            <a:avLst/>
          </a:prstGeom>
        </p:spPr>
        <p:txBody>
          <a:bodyPr lIns="0" tIns="0" rIns="0" bIns="0" rtlCol="0" anchor="t">
            <a:spAutoFit/>
          </a:bodyPr>
          <a:lstStyle/>
          <a:p>
            <a:pPr algn="ctr">
              <a:lnSpc>
                <a:spcPts val="2889"/>
              </a:lnSpc>
              <a:spcBef>
                <a:spcPct val="0"/>
              </a:spcBef>
            </a:pPr>
            <a:r>
              <a:rPr lang="en-US" sz="2064" b="1" dirty="0">
                <a:solidFill>
                  <a:srgbClr val="000000"/>
                </a:solidFill>
                <a:latin typeface="Carter One Bold"/>
              </a:rPr>
              <a:t>Solutions</a:t>
            </a:r>
          </a:p>
        </p:txBody>
      </p:sp>
      <p:grpSp>
        <p:nvGrpSpPr>
          <p:cNvPr id="11" name="Group 11"/>
          <p:cNvGrpSpPr/>
          <p:nvPr/>
        </p:nvGrpSpPr>
        <p:grpSpPr>
          <a:xfrm>
            <a:off x="2795826" y="881952"/>
            <a:ext cx="6821195" cy="4080110"/>
            <a:chOff x="0" y="0"/>
            <a:chExt cx="4129559" cy="2547856"/>
          </a:xfrm>
        </p:grpSpPr>
        <p:sp>
          <p:nvSpPr>
            <p:cNvPr id="12" name="Freeform 12"/>
            <p:cNvSpPr/>
            <p:nvPr/>
          </p:nvSpPr>
          <p:spPr>
            <a:xfrm>
              <a:off x="0" y="0"/>
              <a:ext cx="4129559" cy="2547856"/>
            </a:xfrm>
            <a:custGeom>
              <a:avLst/>
              <a:gdLst/>
              <a:ahLst/>
              <a:cxnLst/>
              <a:rect l="l" t="t" r="r" b="b"/>
              <a:pathLst>
                <a:path w="4129559" h="2547856">
                  <a:moveTo>
                    <a:pt x="0" y="0"/>
                  </a:moveTo>
                  <a:lnTo>
                    <a:pt x="0" y="2547856"/>
                  </a:lnTo>
                  <a:lnTo>
                    <a:pt x="4129559" y="2547856"/>
                  </a:lnTo>
                  <a:lnTo>
                    <a:pt x="4129559" y="0"/>
                  </a:lnTo>
                  <a:lnTo>
                    <a:pt x="0" y="0"/>
                  </a:lnTo>
                  <a:close/>
                  <a:moveTo>
                    <a:pt x="4068599" y="2486896"/>
                  </a:moveTo>
                  <a:lnTo>
                    <a:pt x="59690" y="2486896"/>
                  </a:lnTo>
                  <a:lnTo>
                    <a:pt x="59690" y="59690"/>
                  </a:lnTo>
                  <a:lnTo>
                    <a:pt x="4068599" y="59690"/>
                  </a:lnTo>
                  <a:lnTo>
                    <a:pt x="4068599" y="2486896"/>
                  </a:lnTo>
                  <a:close/>
                </a:path>
              </a:pathLst>
            </a:custGeom>
            <a:solidFill>
              <a:srgbClr val="D9D9D9"/>
            </a:solidFill>
          </p:spPr>
        </p:sp>
      </p:grpSp>
      <p:sp>
        <p:nvSpPr>
          <p:cNvPr id="13" name="TextBox 13"/>
          <p:cNvSpPr txBox="1"/>
          <p:nvPr/>
        </p:nvSpPr>
        <p:spPr>
          <a:xfrm>
            <a:off x="1676400" y="533400"/>
            <a:ext cx="6397693" cy="303481"/>
          </a:xfrm>
          <a:prstGeom prst="rect">
            <a:avLst/>
          </a:prstGeom>
        </p:spPr>
        <p:txBody>
          <a:bodyPr lIns="0" tIns="0" rIns="0" bIns="0" rtlCol="0" anchor="t">
            <a:spAutoFit/>
          </a:bodyPr>
          <a:lstStyle/>
          <a:p>
            <a:pPr algn="ctr">
              <a:lnSpc>
                <a:spcPts val="2564"/>
              </a:lnSpc>
              <a:spcBef>
                <a:spcPct val="0"/>
              </a:spcBef>
            </a:pPr>
            <a:r>
              <a:rPr lang="en-US" sz="1831" b="1" dirty="0" smtClean="0">
                <a:solidFill>
                  <a:srgbClr val="000000"/>
                </a:solidFill>
                <a:latin typeface="Carter One Bold"/>
              </a:rPr>
              <a:t>Barriers influencing participation </a:t>
            </a:r>
            <a:endParaRPr lang="en-US" sz="1831" b="1" dirty="0">
              <a:solidFill>
                <a:srgbClr val="000000"/>
              </a:solidFill>
              <a:latin typeface="Carter One Bold"/>
            </a:endParaRPr>
          </a:p>
        </p:txBody>
      </p:sp>
      <p:sp>
        <p:nvSpPr>
          <p:cNvPr id="14" name="TextBox 14"/>
          <p:cNvSpPr txBox="1"/>
          <p:nvPr/>
        </p:nvSpPr>
        <p:spPr>
          <a:xfrm>
            <a:off x="3801252" y="2450557"/>
            <a:ext cx="1654227" cy="221471"/>
          </a:xfrm>
          <a:prstGeom prst="rect">
            <a:avLst/>
          </a:prstGeom>
        </p:spPr>
        <p:txBody>
          <a:bodyPr lIns="0" tIns="0" rIns="0" bIns="0" rtlCol="0" anchor="t">
            <a:spAutoFit/>
          </a:bodyPr>
          <a:lstStyle/>
          <a:p>
            <a:pPr algn="ctr">
              <a:lnSpc>
                <a:spcPts val="1903"/>
              </a:lnSpc>
              <a:spcBef>
                <a:spcPct val="0"/>
              </a:spcBef>
            </a:pPr>
            <a:r>
              <a:rPr lang="en-US" sz="1360" b="1" u="sng" dirty="0">
                <a:latin typeface="Asap Regular Bold"/>
              </a:rPr>
              <a:t>Lack of </a:t>
            </a:r>
            <a:r>
              <a:rPr lang="en-US" sz="1360" b="1" dirty="0" smtClean="0">
                <a:latin typeface="Asap Regular Bold"/>
              </a:rPr>
              <a:t>time</a:t>
            </a:r>
            <a:endParaRPr lang="en-US" sz="1360" b="1" dirty="0">
              <a:latin typeface="Asap Regular Bold"/>
            </a:endParaRPr>
          </a:p>
        </p:txBody>
      </p:sp>
      <p:sp>
        <p:nvSpPr>
          <p:cNvPr id="15" name="TextBox 15"/>
          <p:cNvSpPr txBox="1"/>
          <p:nvPr/>
        </p:nvSpPr>
        <p:spPr>
          <a:xfrm>
            <a:off x="3709300" y="2889836"/>
            <a:ext cx="2065314" cy="243656"/>
          </a:xfrm>
          <a:prstGeom prst="rect">
            <a:avLst/>
          </a:prstGeom>
        </p:spPr>
        <p:txBody>
          <a:bodyPr wrap="square" lIns="0" tIns="0" rIns="0" bIns="0" rtlCol="0" anchor="t">
            <a:spAutoFit/>
          </a:bodyPr>
          <a:lstStyle/>
          <a:p>
            <a:pPr algn="ctr">
              <a:lnSpc>
                <a:spcPts val="1903"/>
              </a:lnSpc>
              <a:spcBef>
                <a:spcPct val="0"/>
              </a:spcBef>
            </a:pPr>
            <a:r>
              <a:rPr lang="en-US" sz="1360" b="1" u="sng" dirty="0">
                <a:latin typeface="Asap Regular Bold"/>
              </a:rPr>
              <a:t>Lack of </a:t>
            </a:r>
            <a:r>
              <a:rPr lang="en-US" sz="1360" b="1" dirty="0">
                <a:latin typeface="Asap Regular Bold"/>
              </a:rPr>
              <a:t>disposable </a:t>
            </a:r>
            <a:r>
              <a:rPr lang="en-US" sz="1360" b="1" dirty="0" smtClean="0">
                <a:latin typeface="Asap Regular Bold"/>
              </a:rPr>
              <a:t>income</a:t>
            </a:r>
            <a:r>
              <a:rPr lang="en-US" sz="1360" dirty="0" smtClean="0">
                <a:solidFill>
                  <a:srgbClr val="000000"/>
                </a:solidFill>
                <a:latin typeface="Asap Regular"/>
              </a:rPr>
              <a:t>.</a:t>
            </a:r>
            <a:endParaRPr lang="en-US" sz="1360" dirty="0">
              <a:solidFill>
                <a:srgbClr val="000000"/>
              </a:solidFill>
              <a:latin typeface="Asap Regular"/>
            </a:endParaRPr>
          </a:p>
        </p:txBody>
      </p:sp>
      <p:sp>
        <p:nvSpPr>
          <p:cNvPr id="16" name="TextBox 16"/>
          <p:cNvSpPr txBox="1"/>
          <p:nvPr/>
        </p:nvSpPr>
        <p:spPr>
          <a:xfrm>
            <a:off x="3884527" y="1444192"/>
            <a:ext cx="1585097" cy="221471"/>
          </a:xfrm>
          <a:prstGeom prst="rect">
            <a:avLst/>
          </a:prstGeom>
        </p:spPr>
        <p:txBody>
          <a:bodyPr lIns="0" tIns="0" rIns="0" bIns="0" rtlCol="0" anchor="t">
            <a:spAutoFit/>
          </a:bodyPr>
          <a:lstStyle/>
          <a:p>
            <a:pPr algn="ctr">
              <a:lnSpc>
                <a:spcPts val="1903"/>
              </a:lnSpc>
              <a:spcBef>
                <a:spcPct val="0"/>
              </a:spcBef>
            </a:pPr>
            <a:r>
              <a:rPr lang="en-US" sz="1360" b="1" u="sng" dirty="0">
                <a:latin typeface="Asap Regular Bold"/>
              </a:rPr>
              <a:t>Lack of </a:t>
            </a:r>
            <a:r>
              <a:rPr lang="en-US" sz="1360" b="1" dirty="0" smtClean="0">
                <a:latin typeface="Asap Regular Bold"/>
              </a:rPr>
              <a:t>access</a:t>
            </a:r>
            <a:endParaRPr lang="en-US" sz="1360" b="1" dirty="0">
              <a:latin typeface="Asap Regular Bold"/>
            </a:endParaRPr>
          </a:p>
        </p:txBody>
      </p:sp>
      <p:sp>
        <p:nvSpPr>
          <p:cNvPr id="17" name="TextBox 17"/>
          <p:cNvSpPr txBox="1"/>
          <p:nvPr/>
        </p:nvSpPr>
        <p:spPr>
          <a:xfrm>
            <a:off x="3676358" y="1049680"/>
            <a:ext cx="2083170" cy="487313"/>
          </a:xfrm>
          <a:prstGeom prst="rect">
            <a:avLst/>
          </a:prstGeom>
        </p:spPr>
        <p:txBody>
          <a:bodyPr lIns="0" tIns="0" rIns="0" bIns="0" rtlCol="0" anchor="t">
            <a:spAutoFit/>
          </a:bodyPr>
          <a:lstStyle/>
          <a:p>
            <a:pPr algn="ctr">
              <a:lnSpc>
                <a:spcPts val="1903"/>
              </a:lnSpc>
              <a:spcBef>
                <a:spcPct val="0"/>
              </a:spcBef>
            </a:pPr>
            <a:r>
              <a:rPr lang="en-US" sz="1360" b="1" u="sng" dirty="0">
                <a:latin typeface="Asap Regular Bold"/>
              </a:rPr>
              <a:t>Lack of </a:t>
            </a:r>
            <a:r>
              <a:rPr lang="en-US" sz="1360" b="1" dirty="0">
                <a:latin typeface="Asap Regular Bold"/>
              </a:rPr>
              <a:t>role </a:t>
            </a:r>
            <a:r>
              <a:rPr lang="en-US" sz="1360" b="1" dirty="0" smtClean="0">
                <a:latin typeface="Asap Regular Bold"/>
              </a:rPr>
              <a:t>models</a:t>
            </a:r>
            <a:endParaRPr lang="en-US" sz="1360" b="1" dirty="0">
              <a:latin typeface="Asap Regular Bold"/>
            </a:endParaRPr>
          </a:p>
          <a:p>
            <a:pPr algn="ctr">
              <a:lnSpc>
                <a:spcPts val="1904"/>
              </a:lnSpc>
              <a:spcBef>
                <a:spcPct val="0"/>
              </a:spcBef>
            </a:pPr>
            <a:r>
              <a:rPr lang="en-US" sz="1360" dirty="0" smtClean="0">
                <a:solidFill>
                  <a:srgbClr val="000000"/>
                </a:solidFill>
                <a:latin typeface="Asap Regular"/>
              </a:rPr>
              <a:t>.</a:t>
            </a:r>
            <a:endParaRPr lang="en-US" sz="1360" dirty="0">
              <a:solidFill>
                <a:srgbClr val="000000"/>
              </a:solidFill>
              <a:latin typeface="Asap Regular"/>
            </a:endParaRPr>
          </a:p>
        </p:txBody>
      </p:sp>
      <p:sp>
        <p:nvSpPr>
          <p:cNvPr id="18" name="TextBox 18"/>
          <p:cNvSpPr txBox="1"/>
          <p:nvPr/>
        </p:nvSpPr>
        <p:spPr>
          <a:xfrm>
            <a:off x="4008046" y="1930904"/>
            <a:ext cx="1419290" cy="243656"/>
          </a:xfrm>
          <a:prstGeom prst="rect">
            <a:avLst/>
          </a:prstGeom>
        </p:spPr>
        <p:txBody>
          <a:bodyPr lIns="0" tIns="0" rIns="0" bIns="0" rtlCol="0" anchor="t">
            <a:spAutoFit/>
          </a:bodyPr>
          <a:lstStyle/>
          <a:p>
            <a:pPr algn="ctr">
              <a:lnSpc>
                <a:spcPts val="1903"/>
              </a:lnSpc>
              <a:spcBef>
                <a:spcPct val="0"/>
              </a:spcBef>
            </a:pPr>
            <a:r>
              <a:rPr lang="en-US" sz="1359" b="1" u="sng" dirty="0">
                <a:latin typeface="Asap Regular Bold"/>
              </a:rPr>
              <a:t>Lack of</a:t>
            </a:r>
            <a:r>
              <a:rPr lang="en-US" sz="1359" b="1" dirty="0">
                <a:latin typeface="Asap Regular Bold"/>
              </a:rPr>
              <a:t> </a:t>
            </a:r>
            <a:r>
              <a:rPr lang="en-US" sz="1359" b="1" dirty="0" smtClean="0">
                <a:latin typeface="Asap Regular Bold"/>
              </a:rPr>
              <a:t>provision</a:t>
            </a:r>
            <a:r>
              <a:rPr lang="en-US" sz="1359" dirty="0" smtClean="0">
                <a:solidFill>
                  <a:srgbClr val="000000"/>
                </a:solidFill>
                <a:latin typeface="Asap Regular"/>
              </a:rPr>
              <a:t>.</a:t>
            </a:r>
            <a:endParaRPr lang="en-US" sz="1359" dirty="0">
              <a:solidFill>
                <a:srgbClr val="000000"/>
              </a:solidFill>
              <a:latin typeface="Asap Regular"/>
            </a:endParaRPr>
          </a:p>
        </p:txBody>
      </p:sp>
      <p:sp>
        <p:nvSpPr>
          <p:cNvPr id="19" name="TextBox 19"/>
          <p:cNvSpPr txBox="1"/>
          <p:nvPr/>
        </p:nvSpPr>
        <p:spPr>
          <a:xfrm>
            <a:off x="3998111" y="3303042"/>
            <a:ext cx="1503361" cy="221471"/>
          </a:xfrm>
          <a:prstGeom prst="rect">
            <a:avLst/>
          </a:prstGeom>
        </p:spPr>
        <p:txBody>
          <a:bodyPr wrap="square" lIns="0" tIns="0" rIns="0" bIns="0" rtlCol="0" anchor="t">
            <a:spAutoFit/>
          </a:bodyPr>
          <a:lstStyle/>
          <a:p>
            <a:pPr algn="ctr">
              <a:lnSpc>
                <a:spcPts val="1903"/>
              </a:lnSpc>
              <a:spcBef>
                <a:spcPct val="0"/>
              </a:spcBef>
            </a:pPr>
            <a:r>
              <a:rPr lang="en-US" sz="1360" b="1" u="sng" dirty="0">
                <a:latin typeface="Asap Regular Bold"/>
              </a:rPr>
              <a:t>Lack of </a:t>
            </a:r>
            <a:r>
              <a:rPr lang="en-US" sz="1360" b="1" dirty="0" smtClean="0">
                <a:latin typeface="Asap Regular Bold"/>
              </a:rPr>
              <a:t>awareness</a:t>
            </a:r>
            <a:endParaRPr lang="en-US" sz="1360" b="1" dirty="0">
              <a:latin typeface="Asap Regular Bold"/>
            </a:endParaRPr>
          </a:p>
        </p:txBody>
      </p:sp>
      <p:sp>
        <p:nvSpPr>
          <p:cNvPr id="20" name="TextBox 20"/>
          <p:cNvSpPr txBox="1"/>
          <p:nvPr/>
        </p:nvSpPr>
        <p:spPr>
          <a:xfrm>
            <a:off x="3946772" y="3641570"/>
            <a:ext cx="1571341" cy="243656"/>
          </a:xfrm>
          <a:prstGeom prst="rect">
            <a:avLst/>
          </a:prstGeom>
        </p:spPr>
        <p:txBody>
          <a:bodyPr wrap="square" lIns="0" tIns="0" rIns="0" bIns="0" rtlCol="0" anchor="t">
            <a:spAutoFit/>
          </a:bodyPr>
          <a:lstStyle/>
          <a:p>
            <a:pPr algn="ctr">
              <a:lnSpc>
                <a:spcPts val="1903"/>
              </a:lnSpc>
              <a:spcBef>
                <a:spcPct val="0"/>
              </a:spcBef>
            </a:pPr>
            <a:r>
              <a:rPr lang="en-US" sz="1360" b="1" dirty="0" smtClean="0">
                <a:latin typeface="Asap Regular Bold"/>
              </a:rPr>
              <a:t>Stereotyping</a:t>
            </a:r>
            <a:endParaRPr lang="en-US" sz="1360" b="1" dirty="0">
              <a:latin typeface="Asap Regular Bold"/>
            </a:endParaRPr>
          </a:p>
        </p:txBody>
      </p:sp>
      <p:pic>
        <p:nvPicPr>
          <p:cNvPr id="21" name="Picture 21"/>
          <p:cNvPicPr>
            <a:picLocks noChangeAspect="1"/>
          </p:cNvPicPr>
          <p:nvPr/>
        </p:nvPicPr>
        <p:blipFill>
          <a:blip r:embed="rId2"/>
          <a:srcRect/>
          <a:stretch>
            <a:fillRect/>
          </a:stretch>
        </p:blipFill>
        <p:spPr>
          <a:xfrm>
            <a:off x="5597337" y="2104271"/>
            <a:ext cx="487149" cy="487149"/>
          </a:xfrm>
          <a:prstGeom prst="rect">
            <a:avLst/>
          </a:prstGeom>
        </p:spPr>
      </p:pic>
      <p:pic>
        <p:nvPicPr>
          <p:cNvPr id="22" name="Picture 22"/>
          <p:cNvPicPr>
            <a:picLocks noChangeAspect="1"/>
          </p:cNvPicPr>
          <p:nvPr/>
        </p:nvPicPr>
        <p:blipFill>
          <a:blip r:embed="rId3"/>
          <a:srcRect/>
          <a:stretch>
            <a:fillRect/>
          </a:stretch>
        </p:blipFill>
        <p:spPr>
          <a:xfrm>
            <a:off x="3153982" y="2874854"/>
            <a:ext cx="459090" cy="459090"/>
          </a:xfrm>
          <a:prstGeom prst="rect">
            <a:avLst/>
          </a:prstGeom>
        </p:spPr>
      </p:pic>
      <p:pic>
        <p:nvPicPr>
          <p:cNvPr id="23" name="Picture 23"/>
          <p:cNvPicPr>
            <a:picLocks noChangeAspect="1"/>
          </p:cNvPicPr>
          <p:nvPr/>
        </p:nvPicPr>
        <p:blipFill>
          <a:blip r:embed="rId4"/>
          <a:srcRect/>
          <a:stretch>
            <a:fillRect/>
          </a:stretch>
        </p:blipFill>
        <p:spPr>
          <a:xfrm>
            <a:off x="3294297" y="1025357"/>
            <a:ext cx="439221" cy="943989"/>
          </a:xfrm>
          <a:prstGeom prst="rect">
            <a:avLst/>
          </a:prstGeom>
        </p:spPr>
      </p:pic>
      <p:pic>
        <p:nvPicPr>
          <p:cNvPr id="24" name="Picture 24"/>
          <p:cNvPicPr>
            <a:picLocks noChangeAspect="1"/>
          </p:cNvPicPr>
          <p:nvPr/>
        </p:nvPicPr>
        <p:blipFill>
          <a:blip r:embed="rId5"/>
          <a:srcRect/>
          <a:stretch>
            <a:fillRect/>
          </a:stretch>
        </p:blipFill>
        <p:spPr>
          <a:xfrm>
            <a:off x="5728718" y="1182893"/>
            <a:ext cx="488890" cy="488890"/>
          </a:xfrm>
          <a:prstGeom prst="rect">
            <a:avLst/>
          </a:prstGeom>
        </p:spPr>
      </p:pic>
      <p:pic>
        <p:nvPicPr>
          <p:cNvPr id="25" name="Picture 25"/>
          <p:cNvPicPr>
            <a:picLocks noChangeAspect="1"/>
          </p:cNvPicPr>
          <p:nvPr/>
        </p:nvPicPr>
        <p:blipFill>
          <a:blip r:embed="rId6"/>
          <a:srcRect l="31081" t="192" r="30162"/>
          <a:stretch>
            <a:fillRect/>
          </a:stretch>
        </p:blipFill>
        <p:spPr>
          <a:xfrm>
            <a:off x="3081463" y="1937761"/>
            <a:ext cx="430300" cy="766834"/>
          </a:xfrm>
          <a:prstGeom prst="rect">
            <a:avLst/>
          </a:prstGeom>
        </p:spPr>
      </p:pic>
      <p:sp>
        <p:nvSpPr>
          <p:cNvPr id="27" name="TextBox 27"/>
          <p:cNvSpPr txBox="1"/>
          <p:nvPr/>
        </p:nvSpPr>
        <p:spPr>
          <a:xfrm>
            <a:off x="102434" y="5421831"/>
            <a:ext cx="9592747" cy="487313"/>
          </a:xfrm>
          <a:prstGeom prst="rect">
            <a:avLst/>
          </a:prstGeom>
        </p:spPr>
        <p:txBody>
          <a:bodyPr wrap="square" lIns="0" tIns="0" rIns="0" bIns="0" rtlCol="0" anchor="t">
            <a:spAutoFit/>
          </a:bodyPr>
          <a:lstStyle/>
          <a:p>
            <a:pPr algn="ctr">
              <a:lnSpc>
                <a:spcPts val="1907"/>
              </a:lnSpc>
              <a:spcBef>
                <a:spcPct val="0"/>
              </a:spcBef>
            </a:pPr>
            <a:r>
              <a:rPr lang="en-GB" sz="1400" dirty="0">
                <a:solidFill>
                  <a:srgbClr val="FF0000"/>
                </a:solidFill>
                <a:latin typeface="Arial" panose="020B0604020202020204" pitchFamily="34" charset="0"/>
                <a:cs typeface="Arial" panose="020B0604020202020204" pitchFamily="34" charset="0"/>
              </a:rPr>
              <a:t>Environment/climate</a:t>
            </a:r>
            <a:r>
              <a:rPr lang="en-GB" sz="1400" b="1" dirty="0">
                <a:solidFill>
                  <a:srgbClr val="FF0000"/>
                </a:solidFill>
                <a:latin typeface="Arial" panose="020B0604020202020204" pitchFamily="34" charset="0"/>
                <a:cs typeface="Arial" panose="020B0604020202020204" pitchFamily="34" charset="0"/>
              </a:rPr>
              <a:t>:</a:t>
            </a:r>
          </a:p>
          <a:p>
            <a:pPr algn="ctr">
              <a:lnSpc>
                <a:spcPts val="1907"/>
              </a:lnSpc>
              <a:spcBef>
                <a:spcPct val="0"/>
              </a:spcBef>
            </a:pPr>
            <a:r>
              <a:rPr lang="en-GB" sz="1400" dirty="0" smtClean="0">
                <a:solidFill>
                  <a:srgbClr val="000000"/>
                </a:solidFill>
                <a:latin typeface="Arial" panose="020B0604020202020204" pitchFamily="34" charset="0"/>
                <a:cs typeface="Arial" panose="020B0604020202020204" pitchFamily="34" charset="0"/>
              </a:rPr>
              <a:t>The </a:t>
            </a:r>
            <a:r>
              <a:rPr lang="en-GB" sz="1400" dirty="0">
                <a:solidFill>
                  <a:srgbClr val="000000"/>
                </a:solidFill>
                <a:latin typeface="Arial" panose="020B0604020202020204" pitchFamily="34" charset="0"/>
                <a:cs typeface="Arial" panose="020B0604020202020204" pitchFamily="34" charset="0"/>
              </a:rPr>
              <a:t>weather in the UK can also pose a barrier to those who do not like getting cold or wet</a:t>
            </a:r>
            <a:r>
              <a:rPr lang="en-GB" sz="1362" dirty="0">
                <a:solidFill>
                  <a:srgbClr val="000000"/>
                </a:solidFill>
                <a:latin typeface="Asap Regular"/>
              </a:rPr>
              <a:t>.</a:t>
            </a:r>
          </a:p>
        </p:txBody>
      </p:sp>
      <p:pic>
        <p:nvPicPr>
          <p:cNvPr id="28" name="Picture 28"/>
          <p:cNvPicPr>
            <a:picLocks noChangeAspect="1"/>
          </p:cNvPicPr>
          <p:nvPr/>
        </p:nvPicPr>
        <p:blipFill>
          <a:blip r:embed="rId7"/>
          <a:srcRect/>
          <a:stretch>
            <a:fillRect/>
          </a:stretch>
        </p:blipFill>
        <p:spPr>
          <a:xfrm rot="742730">
            <a:off x="5811140" y="3077074"/>
            <a:ext cx="561193" cy="406865"/>
          </a:xfrm>
          <a:prstGeom prst="rect">
            <a:avLst/>
          </a:prstGeom>
        </p:spPr>
      </p:pic>
      <p:sp>
        <p:nvSpPr>
          <p:cNvPr id="36" name="TextBox 36"/>
          <p:cNvSpPr txBox="1"/>
          <p:nvPr/>
        </p:nvSpPr>
        <p:spPr>
          <a:xfrm>
            <a:off x="8151506" y="4405748"/>
            <a:ext cx="1786128" cy="211212"/>
          </a:xfrm>
          <a:prstGeom prst="rect">
            <a:avLst/>
          </a:prstGeom>
        </p:spPr>
        <p:txBody>
          <a:bodyPr wrap="square" lIns="0" tIns="0" rIns="0" bIns="0" rtlCol="0" anchor="t">
            <a:spAutoFit/>
          </a:bodyPr>
          <a:lstStyle/>
          <a:p>
            <a:pPr algn="ctr">
              <a:lnSpc>
                <a:spcPts val="1904"/>
              </a:lnSpc>
              <a:spcBef>
                <a:spcPct val="0"/>
              </a:spcBef>
            </a:pPr>
            <a:r>
              <a:rPr lang="en-US" sz="1000" dirty="0" smtClean="0">
                <a:solidFill>
                  <a:srgbClr val="FF5757"/>
                </a:solidFill>
                <a:latin typeface="Asap Regular Bold"/>
              </a:rPr>
              <a:t>.</a:t>
            </a:r>
            <a:endParaRPr lang="en-US" sz="1000" dirty="0">
              <a:solidFill>
                <a:srgbClr val="FF5757"/>
              </a:solidFill>
              <a:latin typeface="Asap Regular Bold"/>
            </a:endParaRPr>
          </a:p>
        </p:txBody>
      </p:sp>
      <p:pic>
        <p:nvPicPr>
          <p:cNvPr id="37" name="Picture 37"/>
          <p:cNvPicPr>
            <a:picLocks noChangeAspect="1"/>
          </p:cNvPicPr>
          <p:nvPr/>
        </p:nvPicPr>
        <p:blipFill>
          <a:blip r:embed="rId8"/>
          <a:srcRect r="2043" b="13495"/>
          <a:stretch>
            <a:fillRect/>
          </a:stretch>
        </p:blipFill>
        <p:spPr>
          <a:xfrm>
            <a:off x="196333" y="1854684"/>
            <a:ext cx="686949" cy="653304"/>
          </a:xfrm>
          <a:prstGeom prst="rect">
            <a:avLst/>
          </a:prstGeom>
        </p:spPr>
      </p:pic>
      <p:pic>
        <p:nvPicPr>
          <p:cNvPr id="38" name="Picture 38"/>
          <p:cNvPicPr>
            <a:picLocks noChangeAspect="1"/>
          </p:cNvPicPr>
          <p:nvPr/>
        </p:nvPicPr>
        <p:blipFill>
          <a:blip r:embed="rId9"/>
          <a:srcRect/>
          <a:stretch>
            <a:fillRect/>
          </a:stretch>
        </p:blipFill>
        <p:spPr>
          <a:xfrm>
            <a:off x="1067999" y="3206949"/>
            <a:ext cx="730556" cy="653847"/>
          </a:xfrm>
          <a:prstGeom prst="rect">
            <a:avLst/>
          </a:prstGeom>
        </p:spPr>
      </p:pic>
      <p:pic>
        <p:nvPicPr>
          <p:cNvPr id="39" name="Picture 39"/>
          <p:cNvPicPr>
            <a:picLocks noChangeAspect="1"/>
          </p:cNvPicPr>
          <p:nvPr/>
        </p:nvPicPr>
        <p:blipFill>
          <a:blip r:embed="rId10"/>
          <a:srcRect/>
          <a:stretch>
            <a:fillRect/>
          </a:stretch>
        </p:blipFill>
        <p:spPr>
          <a:xfrm>
            <a:off x="2177852" y="1852446"/>
            <a:ext cx="281106" cy="864941"/>
          </a:xfrm>
          <a:prstGeom prst="rect">
            <a:avLst/>
          </a:prstGeom>
        </p:spPr>
      </p:pic>
      <p:pic>
        <p:nvPicPr>
          <p:cNvPr id="40" name="Picture 40"/>
          <p:cNvPicPr>
            <a:picLocks noChangeAspect="1"/>
          </p:cNvPicPr>
          <p:nvPr/>
        </p:nvPicPr>
        <p:blipFill>
          <a:blip r:embed="rId11"/>
          <a:srcRect/>
          <a:stretch>
            <a:fillRect/>
          </a:stretch>
        </p:blipFill>
        <p:spPr>
          <a:xfrm>
            <a:off x="2234178" y="2777692"/>
            <a:ext cx="281886" cy="880894"/>
          </a:xfrm>
          <a:prstGeom prst="rect">
            <a:avLst/>
          </a:prstGeom>
        </p:spPr>
      </p:pic>
      <p:pic>
        <p:nvPicPr>
          <p:cNvPr id="41" name="Picture 41"/>
          <p:cNvPicPr>
            <a:picLocks noChangeAspect="1"/>
          </p:cNvPicPr>
          <p:nvPr/>
        </p:nvPicPr>
        <p:blipFill>
          <a:blip r:embed="rId12"/>
          <a:srcRect/>
          <a:stretch>
            <a:fillRect/>
          </a:stretch>
        </p:blipFill>
        <p:spPr>
          <a:xfrm>
            <a:off x="369058" y="2586585"/>
            <a:ext cx="326300" cy="870133"/>
          </a:xfrm>
          <a:prstGeom prst="rect">
            <a:avLst/>
          </a:prstGeom>
        </p:spPr>
      </p:pic>
      <p:pic>
        <p:nvPicPr>
          <p:cNvPr id="42" name="Picture 4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1702" y="45824"/>
            <a:ext cx="1477824" cy="658006"/>
          </a:xfrm>
          <a:prstGeom prst="rect">
            <a:avLst/>
          </a:prstGeom>
        </p:spPr>
      </p:pic>
      <p:pic>
        <p:nvPicPr>
          <p:cNvPr id="3" name="Picture 2"/>
          <p:cNvPicPr>
            <a:picLocks noChangeAspect="1"/>
          </p:cNvPicPr>
          <p:nvPr/>
        </p:nvPicPr>
        <p:blipFill>
          <a:blip r:embed="rId14"/>
          <a:stretch>
            <a:fillRect/>
          </a:stretch>
        </p:blipFill>
        <p:spPr>
          <a:xfrm>
            <a:off x="3535381" y="3556644"/>
            <a:ext cx="396274" cy="377985"/>
          </a:xfrm>
          <a:prstGeom prst="rect">
            <a:avLst/>
          </a:prstGeom>
        </p:spPr>
      </p:pic>
      <p:pic>
        <p:nvPicPr>
          <p:cNvPr id="26" name="Picture 25"/>
          <p:cNvPicPr>
            <a:picLocks noChangeAspect="1"/>
          </p:cNvPicPr>
          <p:nvPr/>
        </p:nvPicPr>
        <p:blipFill>
          <a:blip r:embed="rId15"/>
          <a:stretch>
            <a:fillRect/>
          </a:stretch>
        </p:blipFill>
        <p:spPr>
          <a:xfrm>
            <a:off x="2812530" y="3872615"/>
            <a:ext cx="3781649" cy="1089447"/>
          </a:xfrm>
          <a:prstGeom prst="rect">
            <a:avLst/>
          </a:prstGeom>
        </p:spPr>
      </p:pic>
      <p:sp>
        <p:nvSpPr>
          <p:cNvPr id="45" name="TextBox 44"/>
          <p:cNvSpPr txBox="1"/>
          <p:nvPr/>
        </p:nvSpPr>
        <p:spPr>
          <a:xfrm>
            <a:off x="3549445" y="3854142"/>
            <a:ext cx="2495723" cy="369332"/>
          </a:xfrm>
          <a:prstGeom prst="rect">
            <a:avLst/>
          </a:prstGeom>
          <a:noFill/>
        </p:spPr>
        <p:txBody>
          <a:bodyPr wrap="square" rtlCol="0">
            <a:spAutoFit/>
          </a:bodyPr>
          <a:lstStyle/>
          <a:p>
            <a:r>
              <a:rPr lang="en-GB" b="1" dirty="0" smtClean="0">
                <a:solidFill>
                  <a:srgbClr val="FF0000"/>
                </a:solidFill>
              </a:rPr>
              <a:t>Deeper Questioning …</a:t>
            </a:r>
            <a:endParaRPr lang="en-GB" b="1" dirty="0">
              <a:solidFill>
                <a:srgbClr val="FF0000"/>
              </a:solidFill>
            </a:endParaRPr>
          </a:p>
        </p:txBody>
      </p:sp>
      <p:sp>
        <p:nvSpPr>
          <p:cNvPr id="46" name="TextBox 45"/>
          <p:cNvSpPr txBox="1"/>
          <p:nvPr/>
        </p:nvSpPr>
        <p:spPr>
          <a:xfrm>
            <a:off x="2879801" y="4132220"/>
            <a:ext cx="3755345" cy="738664"/>
          </a:xfrm>
          <a:prstGeom prst="rect">
            <a:avLst/>
          </a:prstGeom>
          <a:noFill/>
        </p:spPr>
        <p:txBody>
          <a:bodyPr wrap="square" rtlCol="0">
            <a:spAutoFit/>
          </a:bodyPr>
          <a:lstStyle/>
          <a:p>
            <a:pPr marL="285750" indent="-285750">
              <a:buFont typeface="Wingdings" panose="05000000000000000000" pitchFamily="2" charset="2"/>
              <a:buChar char="v"/>
            </a:pPr>
            <a:r>
              <a:rPr lang="en-GB" sz="1400" dirty="0" smtClean="0"/>
              <a:t>What impact could these barriers have on participation?</a:t>
            </a:r>
          </a:p>
          <a:p>
            <a:pPr marL="285750" indent="-285750">
              <a:buFont typeface="Wingdings" panose="05000000000000000000" pitchFamily="2" charset="2"/>
              <a:buChar char="v"/>
            </a:pPr>
            <a:r>
              <a:rPr lang="en-GB" sz="1400" dirty="0" smtClean="0"/>
              <a:t>What user group could this barrier apply to?</a:t>
            </a:r>
            <a:endParaRPr lang="en-GB" sz="1400" dirty="0"/>
          </a:p>
        </p:txBody>
      </p:sp>
      <p:pic>
        <p:nvPicPr>
          <p:cNvPr id="47" name="Picture 46"/>
          <p:cNvPicPr>
            <a:picLocks noChangeAspect="1"/>
          </p:cNvPicPr>
          <p:nvPr/>
        </p:nvPicPr>
        <p:blipFill>
          <a:blip r:embed="rId16"/>
          <a:stretch>
            <a:fillRect/>
          </a:stretch>
        </p:blipFill>
        <p:spPr>
          <a:xfrm>
            <a:off x="60467" y="3865836"/>
            <a:ext cx="2705251" cy="1070204"/>
          </a:xfrm>
          <a:prstGeom prst="rect">
            <a:avLst/>
          </a:prstGeom>
        </p:spPr>
      </p:pic>
      <p:sp>
        <p:nvSpPr>
          <p:cNvPr id="48" name="Rectangle 47"/>
          <p:cNvSpPr/>
          <p:nvPr/>
        </p:nvSpPr>
        <p:spPr>
          <a:xfrm>
            <a:off x="394447" y="3780627"/>
            <a:ext cx="2309287" cy="369332"/>
          </a:xfrm>
          <a:prstGeom prst="rect">
            <a:avLst/>
          </a:prstGeom>
        </p:spPr>
        <p:txBody>
          <a:bodyPr wrap="none">
            <a:spAutoFit/>
          </a:bodyPr>
          <a:lstStyle/>
          <a:p>
            <a:r>
              <a:rPr lang="en-GB" b="1" dirty="0">
                <a:solidFill>
                  <a:srgbClr val="FF0000"/>
                </a:solidFill>
              </a:rPr>
              <a:t>Deeper Questioning …</a:t>
            </a:r>
          </a:p>
        </p:txBody>
      </p:sp>
      <p:sp>
        <p:nvSpPr>
          <p:cNvPr id="49" name="TextBox 48"/>
          <p:cNvSpPr txBox="1"/>
          <p:nvPr/>
        </p:nvSpPr>
        <p:spPr>
          <a:xfrm>
            <a:off x="77391" y="4029673"/>
            <a:ext cx="2617569" cy="1231106"/>
          </a:xfrm>
          <a:prstGeom prst="rect">
            <a:avLst/>
          </a:prstGeom>
          <a:noFill/>
        </p:spPr>
        <p:txBody>
          <a:bodyPr wrap="square" rtlCol="0">
            <a:spAutoFit/>
          </a:bodyPr>
          <a:lstStyle/>
          <a:p>
            <a:pPr marL="285750" indent="-285750" algn="ctr">
              <a:buFont typeface="Wingdings" panose="05000000000000000000" pitchFamily="2" charset="2"/>
              <a:buChar char="v"/>
            </a:pPr>
            <a:r>
              <a:rPr lang="en-GB" sz="1400" dirty="0" smtClean="0"/>
              <a:t>Recall the 8 user groups</a:t>
            </a:r>
          </a:p>
          <a:p>
            <a:pPr marL="285750" indent="-285750" algn="ctr">
              <a:buFont typeface="Wingdings" panose="05000000000000000000" pitchFamily="2" charset="2"/>
              <a:buChar char="v"/>
            </a:pPr>
            <a:r>
              <a:rPr lang="en-GB" sz="1400" dirty="0" smtClean="0"/>
              <a:t>What would be the main issue for these user groups to participate in sport?</a:t>
            </a:r>
          </a:p>
          <a:p>
            <a:endParaRPr lang="en-GB" dirty="0"/>
          </a:p>
        </p:txBody>
      </p:sp>
      <p:pic>
        <p:nvPicPr>
          <p:cNvPr id="50" name="Picture 49"/>
          <p:cNvPicPr>
            <a:picLocks noChangeAspect="1"/>
          </p:cNvPicPr>
          <p:nvPr/>
        </p:nvPicPr>
        <p:blipFill>
          <a:blip r:embed="rId17"/>
          <a:stretch>
            <a:fillRect/>
          </a:stretch>
        </p:blipFill>
        <p:spPr>
          <a:xfrm>
            <a:off x="6563920" y="903537"/>
            <a:ext cx="3101339" cy="3993206"/>
          </a:xfrm>
          <a:prstGeom prst="rect">
            <a:avLst/>
          </a:prstGeom>
        </p:spPr>
      </p:pic>
      <p:sp>
        <p:nvSpPr>
          <p:cNvPr id="51" name="Rectangle 50"/>
          <p:cNvSpPr/>
          <p:nvPr/>
        </p:nvSpPr>
        <p:spPr>
          <a:xfrm>
            <a:off x="6578066" y="967572"/>
            <a:ext cx="2933138" cy="2031325"/>
          </a:xfrm>
          <a:prstGeom prst="rect">
            <a:avLst/>
          </a:prstGeom>
        </p:spPr>
        <p:txBody>
          <a:bodyPr wrap="square">
            <a:spAutoFit/>
          </a:bodyPr>
          <a:lstStyle/>
          <a:p>
            <a:pPr algn="ctr"/>
            <a:r>
              <a:rPr lang="en-GB" sz="1400" b="1" u="sng" dirty="0" smtClean="0"/>
              <a:t>Provide</a:t>
            </a:r>
            <a:r>
              <a:rPr lang="en-GB" sz="1400" dirty="0" smtClean="0"/>
              <a:t> </a:t>
            </a:r>
            <a:r>
              <a:rPr lang="en-GB" sz="1400" dirty="0"/>
              <a:t>positive role </a:t>
            </a:r>
            <a:r>
              <a:rPr lang="en-GB" sz="1400" dirty="0" smtClean="0"/>
              <a:t>models</a:t>
            </a:r>
          </a:p>
          <a:p>
            <a:pPr algn="ctr"/>
            <a:endParaRPr lang="en-GB" sz="1400" dirty="0"/>
          </a:p>
          <a:p>
            <a:pPr algn="ctr"/>
            <a:r>
              <a:rPr lang="en-GB" sz="1400" b="1" u="sng" dirty="0" smtClean="0"/>
              <a:t>Provide </a:t>
            </a:r>
            <a:r>
              <a:rPr lang="en-GB" sz="1400" dirty="0" smtClean="0"/>
              <a:t>accessibility, free buses</a:t>
            </a:r>
          </a:p>
          <a:p>
            <a:pPr algn="ctr"/>
            <a:endParaRPr lang="en-GB" sz="1400" dirty="0"/>
          </a:p>
          <a:p>
            <a:pPr algn="ctr"/>
            <a:r>
              <a:rPr lang="en-GB" sz="1400" b="1" u="sng" dirty="0" smtClean="0"/>
              <a:t>Provide </a:t>
            </a:r>
            <a:r>
              <a:rPr lang="en-GB" sz="1400" dirty="0" smtClean="0"/>
              <a:t> suitable activities</a:t>
            </a:r>
          </a:p>
          <a:p>
            <a:pPr algn="ctr"/>
            <a:endParaRPr lang="en-GB" sz="1400" dirty="0" smtClean="0"/>
          </a:p>
          <a:p>
            <a:pPr algn="ctr"/>
            <a:r>
              <a:rPr lang="en-GB" sz="1400" b="1" u="sng" dirty="0" smtClean="0"/>
              <a:t>Provide </a:t>
            </a:r>
            <a:r>
              <a:rPr lang="en-GB" sz="1400" dirty="0" smtClean="0"/>
              <a:t>concessionary prices</a:t>
            </a:r>
          </a:p>
          <a:p>
            <a:pPr algn="ctr"/>
            <a:endParaRPr lang="en-GB" sz="1400" dirty="0"/>
          </a:p>
          <a:p>
            <a:pPr algn="ctr"/>
            <a:r>
              <a:rPr lang="en-GB" sz="1400" b="1" u="sng" dirty="0" smtClean="0"/>
              <a:t>Provide</a:t>
            </a:r>
            <a:r>
              <a:rPr lang="en-GB" sz="1400" dirty="0" smtClean="0"/>
              <a:t> targeted promotion</a:t>
            </a:r>
            <a:endParaRPr lang="en-GB" sz="1400" dirty="0"/>
          </a:p>
        </p:txBody>
      </p:sp>
      <p:cxnSp>
        <p:nvCxnSpPr>
          <p:cNvPr id="53" name="Elbow Connector 52"/>
          <p:cNvCxnSpPr/>
          <p:nvPr/>
        </p:nvCxnSpPr>
        <p:spPr>
          <a:xfrm rot="16200000" flipV="1">
            <a:off x="5471669" y="2444614"/>
            <a:ext cx="2799038" cy="98197"/>
          </a:xfrm>
          <a:prstGeom prst="bentConnector3">
            <a:avLst>
              <a:gd name="adj1" fmla="val 50000"/>
            </a:avLst>
          </a:prstGeom>
          <a:ln>
            <a:tailEnd type="triangle"/>
          </a:ln>
        </p:spPr>
        <p:style>
          <a:lnRef idx="1">
            <a:schemeClr val="accent2"/>
          </a:lnRef>
          <a:fillRef idx="0">
            <a:schemeClr val="accent2"/>
          </a:fillRef>
          <a:effectRef idx="0">
            <a:schemeClr val="accent2"/>
          </a:effectRef>
          <a:fontRef idx="minor">
            <a:schemeClr val="tx1"/>
          </a:fontRef>
        </p:style>
      </p:cxnSp>
      <p:sp>
        <p:nvSpPr>
          <p:cNvPr id="56" name="Rectangle 55"/>
          <p:cNvSpPr/>
          <p:nvPr/>
        </p:nvSpPr>
        <p:spPr>
          <a:xfrm>
            <a:off x="7122904" y="3051067"/>
            <a:ext cx="1512455" cy="769441"/>
          </a:xfrm>
          <a:prstGeom prst="rect">
            <a:avLst/>
          </a:prstGeom>
        </p:spPr>
        <p:txBody>
          <a:bodyPr wrap="square">
            <a:spAutoFit/>
          </a:bodyPr>
          <a:lstStyle/>
          <a:p>
            <a:pPr algn="ctr"/>
            <a:r>
              <a:rPr lang="en-GB" sz="1100" dirty="0"/>
              <a:t>For example walking football could be launched for elderly people.</a:t>
            </a:r>
          </a:p>
        </p:txBody>
      </p:sp>
      <p:cxnSp>
        <p:nvCxnSpPr>
          <p:cNvPr id="58" name="Straight Arrow Connector 57"/>
          <p:cNvCxnSpPr/>
          <p:nvPr/>
        </p:nvCxnSpPr>
        <p:spPr>
          <a:xfrm flipV="1">
            <a:off x="7921006" y="2071531"/>
            <a:ext cx="0" cy="1011296"/>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60" name="Rectangle 59"/>
          <p:cNvSpPr/>
          <p:nvPr/>
        </p:nvSpPr>
        <p:spPr>
          <a:xfrm>
            <a:off x="6553290" y="3788747"/>
            <a:ext cx="1557452" cy="1107996"/>
          </a:xfrm>
          <a:prstGeom prst="rect">
            <a:avLst/>
          </a:prstGeom>
        </p:spPr>
        <p:txBody>
          <a:bodyPr wrap="square">
            <a:spAutoFit/>
          </a:bodyPr>
          <a:lstStyle/>
          <a:p>
            <a:r>
              <a:rPr lang="en-GB" sz="1100" dirty="0"/>
              <a:t>. For example the promotion of Paralympic athletes could encourage people with disabilities to take part in sport</a:t>
            </a:r>
          </a:p>
        </p:txBody>
      </p:sp>
      <p:sp>
        <p:nvSpPr>
          <p:cNvPr id="61" name="TextBox 60"/>
          <p:cNvSpPr txBox="1"/>
          <p:nvPr/>
        </p:nvSpPr>
        <p:spPr>
          <a:xfrm>
            <a:off x="8313280" y="3765860"/>
            <a:ext cx="1088914" cy="938719"/>
          </a:xfrm>
          <a:prstGeom prst="rect">
            <a:avLst/>
          </a:prstGeom>
          <a:noFill/>
        </p:spPr>
        <p:txBody>
          <a:bodyPr wrap="square" rtlCol="0">
            <a:spAutoFit/>
          </a:bodyPr>
          <a:lstStyle/>
          <a:p>
            <a:pPr algn="ctr"/>
            <a:r>
              <a:rPr lang="en-GB" sz="1100" dirty="0" smtClean="0"/>
              <a:t>For promotion to elderly, flyers in bus stops, or opticians </a:t>
            </a:r>
            <a:endParaRPr lang="en-GB" sz="1100" dirty="0"/>
          </a:p>
        </p:txBody>
      </p:sp>
      <p:cxnSp>
        <p:nvCxnSpPr>
          <p:cNvPr id="63" name="Elbow Connector 62"/>
          <p:cNvCxnSpPr/>
          <p:nvPr/>
        </p:nvCxnSpPr>
        <p:spPr>
          <a:xfrm rot="5400000" flipH="1" flipV="1">
            <a:off x="8574164" y="3147625"/>
            <a:ext cx="977527" cy="180080"/>
          </a:xfrm>
          <a:prstGeom prst="bentConnector3">
            <a:avLst/>
          </a:prstGeom>
          <a:ln>
            <a:tailEnd type="triangle"/>
          </a:ln>
        </p:spPr>
        <p:style>
          <a:lnRef idx="1">
            <a:schemeClr val="accent2"/>
          </a:lnRef>
          <a:fillRef idx="0">
            <a:schemeClr val="accent2"/>
          </a:fillRef>
          <a:effectRef idx="0">
            <a:schemeClr val="accent2"/>
          </a:effectRef>
          <a:fontRef idx="minor">
            <a:schemeClr val="tx1"/>
          </a:fontRef>
        </p:style>
      </p:cxnSp>
      <p:pic>
        <p:nvPicPr>
          <p:cNvPr id="64" name="Picture 63"/>
          <p:cNvPicPr>
            <a:picLocks noChangeAspect="1"/>
          </p:cNvPicPr>
          <p:nvPr/>
        </p:nvPicPr>
        <p:blipFill>
          <a:blip r:embed="rId18"/>
          <a:stretch>
            <a:fillRect/>
          </a:stretch>
        </p:blipFill>
        <p:spPr>
          <a:xfrm>
            <a:off x="3643901" y="5399364"/>
            <a:ext cx="365792" cy="353599"/>
          </a:xfrm>
          <a:prstGeom prst="rect">
            <a:avLst/>
          </a:prstGeom>
        </p:spPr>
      </p:pic>
      <p:pic>
        <p:nvPicPr>
          <p:cNvPr id="65" name="Picture 64"/>
          <p:cNvPicPr>
            <a:picLocks noChangeAspect="1"/>
          </p:cNvPicPr>
          <p:nvPr/>
        </p:nvPicPr>
        <p:blipFill>
          <a:blip r:embed="rId18"/>
          <a:stretch>
            <a:fillRect/>
          </a:stretch>
        </p:blipFill>
        <p:spPr>
          <a:xfrm>
            <a:off x="5840631" y="5412451"/>
            <a:ext cx="365792" cy="353599"/>
          </a:xfrm>
          <a:prstGeom prst="rect">
            <a:avLst/>
          </a:prstGeom>
        </p:spPr>
      </p:pic>
      <p:sp>
        <p:nvSpPr>
          <p:cNvPr id="67" name="Rectangle 66"/>
          <p:cNvSpPr/>
          <p:nvPr/>
        </p:nvSpPr>
        <p:spPr>
          <a:xfrm>
            <a:off x="1252284" y="5870037"/>
            <a:ext cx="7618777" cy="584775"/>
          </a:xfrm>
          <a:prstGeom prst="rect">
            <a:avLst/>
          </a:prstGeom>
        </p:spPr>
        <p:txBody>
          <a:bodyPr wrap="square">
            <a:spAutoFit/>
          </a:bodyPr>
          <a:lstStyle/>
          <a:p>
            <a:pPr algn="ctr"/>
            <a:r>
              <a:rPr lang="en-GB" sz="1400" b="1" dirty="0">
                <a:solidFill>
                  <a:srgbClr val="FF0000"/>
                </a:solidFill>
              </a:rPr>
              <a:t>Spectatorship/media coverage:</a:t>
            </a:r>
          </a:p>
          <a:p>
            <a:pPr algn="ctr"/>
            <a:r>
              <a:rPr lang="en-GB" sz="1400" dirty="0"/>
              <a:t>The amount of media coverage given to a sport can affect its popularity</a:t>
            </a:r>
            <a:r>
              <a:rPr lang="en-GB" dirty="0"/>
              <a:t>. </a:t>
            </a:r>
          </a:p>
        </p:txBody>
      </p:sp>
      <p:pic>
        <p:nvPicPr>
          <p:cNvPr id="68" name="Picture 67"/>
          <p:cNvPicPr>
            <a:picLocks noChangeAspect="1"/>
          </p:cNvPicPr>
          <p:nvPr/>
        </p:nvPicPr>
        <p:blipFill>
          <a:blip r:embed="rId14"/>
          <a:stretch>
            <a:fillRect/>
          </a:stretch>
        </p:blipFill>
        <p:spPr>
          <a:xfrm>
            <a:off x="1714988" y="6428721"/>
            <a:ext cx="396274" cy="377985"/>
          </a:xfrm>
          <a:prstGeom prst="rect">
            <a:avLst/>
          </a:prstGeom>
        </p:spPr>
      </p:pic>
      <p:pic>
        <p:nvPicPr>
          <p:cNvPr id="69" name="Picture 68"/>
          <p:cNvPicPr>
            <a:picLocks noChangeAspect="1"/>
          </p:cNvPicPr>
          <p:nvPr/>
        </p:nvPicPr>
        <p:blipFill>
          <a:blip r:embed="rId19"/>
          <a:stretch>
            <a:fillRect/>
          </a:stretch>
        </p:blipFill>
        <p:spPr>
          <a:xfrm>
            <a:off x="7733533" y="6220991"/>
            <a:ext cx="277289" cy="420660"/>
          </a:xfrm>
          <a:prstGeom prst="rect">
            <a:avLst/>
          </a:prstGeom>
        </p:spPr>
      </p:pic>
      <p:pic>
        <p:nvPicPr>
          <p:cNvPr id="70" name="Picture 69"/>
          <p:cNvPicPr>
            <a:picLocks noChangeAspect="1"/>
          </p:cNvPicPr>
          <p:nvPr/>
        </p:nvPicPr>
        <p:blipFill>
          <a:blip r:embed="rId20"/>
          <a:stretch>
            <a:fillRect/>
          </a:stretch>
        </p:blipFill>
        <p:spPr>
          <a:xfrm>
            <a:off x="3292796" y="5874466"/>
            <a:ext cx="550396" cy="344523"/>
          </a:xfrm>
          <a:prstGeom prst="rect">
            <a:avLst/>
          </a:prstGeom>
        </p:spPr>
      </p:pic>
      <p:pic>
        <p:nvPicPr>
          <p:cNvPr id="71" name="Picture 70"/>
          <p:cNvPicPr>
            <a:picLocks noChangeAspect="1"/>
          </p:cNvPicPr>
          <p:nvPr/>
        </p:nvPicPr>
        <p:blipFill>
          <a:blip r:embed="rId21"/>
          <a:stretch>
            <a:fillRect/>
          </a:stretch>
        </p:blipFill>
        <p:spPr>
          <a:xfrm>
            <a:off x="6285874" y="5917068"/>
            <a:ext cx="881209" cy="287022"/>
          </a:xfrm>
          <a:prstGeom prst="rect">
            <a:avLst/>
          </a:prstGeom>
        </p:spPr>
      </p:pic>
      <p:sp>
        <p:nvSpPr>
          <p:cNvPr id="72" name="Rectangle 71"/>
          <p:cNvSpPr/>
          <p:nvPr/>
        </p:nvSpPr>
        <p:spPr>
          <a:xfrm>
            <a:off x="1190643" y="6314408"/>
            <a:ext cx="7354560" cy="954107"/>
          </a:xfrm>
          <a:prstGeom prst="rect">
            <a:avLst/>
          </a:prstGeom>
        </p:spPr>
        <p:txBody>
          <a:bodyPr wrap="square">
            <a:spAutoFit/>
          </a:bodyPr>
          <a:lstStyle/>
          <a:p>
            <a:pPr algn="ctr"/>
            <a:r>
              <a:rPr lang="en-GB" sz="1400" dirty="0">
                <a:solidFill>
                  <a:srgbClr val="FF0000"/>
                </a:solidFill>
              </a:rPr>
              <a:t>Provision:</a:t>
            </a:r>
          </a:p>
          <a:p>
            <a:pPr algn="ctr"/>
            <a:r>
              <a:rPr lang="en-GB" sz="1400" dirty="0"/>
              <a:t>People can not participate if there is little or no provision </a:t>
            </a:r>
            <a:r>
              <a:rPr lang="en-GB" sz="1400" dirty="0" smtClean="0"/>
              <a:t>available</a:t>
            </a:r>
          </a:p>
          <a:p>
            <a:pPr algn="ctr"/>
            <a:r>
              <a:rPr lang="en-GB" sz="1400" dirty="0">
                <a:solidFill>
                  <a:srgbClr val="FF0000"/>
                </a:solidFill>
              </a:rPr>
              <a:t>Acceptability:</a:t>
            </a:r>
          </a:p>
          <a:p>
            <a:pPr algn="ctr"/>
            <a:r>
              <a:rPr lang="en-GB" sz="1400" dirty="0"/>
              <a:t>Culture can dictate what is deemed to be an acceptable or unacceptable sport</a:t>
            </a:r>
          </a:p>
        </p:txBody>
      </p:sp>
      <p:sp>
        <p:nvSpPr>
          <p:cNvPr id="73" name="Rectangle 72"/>
          <p:cNvSpPr/>
          <p:nvPr/>
        </p:nvSpPr>
        <p:spPr>
          <a:xfrm>
            <a:off x="1199520" y="4961914"/>
            <a:ext cx="7315200" cy="523220"/>
          </a:xfrm>
          <a:prstGeom prst="rect">
            <a:avLst/>
          </a:prstGeom>
        </p:spPr>
        <p:txBody>
          <a:bodyPr wrap="square">
            <a:spAutoFit/>
          </a:bodyPr>
          <a:lstStyle/>
          <a:p>
            <a:pPr algn="ctr"/>
            <a:r>
              <a:rPr lang="en-GB" sz="1400" dirty="0">
                <a:solidFill>
                  <a:srgbClr val="FF0000"/>
                </a:solidFill>
              </a:rPr>
              <a:t>Success for both teams and individuals:</a:t>
            </a:r>
          </a:p>
          <a:p>
            <a:pPr algn="ctr"/>
            <a:r>
              <a:rPr lang="en-GB" sz="1400" dirty="0"/>
              <a:t>As sporting success is achieved, people are generally inspired to take part. </a:t>
            </a:r>
          </a:p>
        </p:txBody>
      </p:sp>
      <p:pic>
        <p:nvPicPr>
          <p:cNvPr id="76" name="Picture 75"/>
          <p:cNvPicPr>
            <a:picLocks noChangeAspect="1"/>
          </p:cNvPicPr>
          <p:nvPr/>
        </p:nvPicPr>
        <p:blipFill>
          <a:blip r:embed="rId22"/>
          <a:stretch>
            <a:fillRect/>
          </a:stretch>
        </p:blipFill>
        <p:spPr>
          <a:xfrm>
            <a:off x="150917" y="6398806"/>
            <a:ext cx="732365" cy="728107"/>
          </a:xfrm>
          <a:prstGeom prst="rect">
            <a:avLst/>
          </a:prstGeom>
        </p:spPr>
      </p:pic>
      <p:pic>
        <p:nvPicPr>
          <p:cNvPr id="77" name="Picture 76"/>
          <p:cNvPicPr>
            <a:picLocks noChangeAspect="1"/>
          </p:cNvPicPr>
          <p:nvPr/>
        </p:nvPicPr>
        <p:blipFill>
          <a:blip r:embed="rId23"/>
          <a:stretch>
            <a:fillRect/>
          </a:stretch>
        </p:blipFill>
        <p:spPr>
          <a:xfrm>
            <a:off x="8785191" y="6243160"/>
            <a:ext cx="735845" cy="883753"/>
          </a:xfrm>
          <a:prstGeom prst="rect">
            <a:avLst/>
          </a:prstGeom>
        </p:spPr>
      </p:pic>
      <p:pic>
        <p:nvPicPr>
          <p:cNvPr id="78" name="Picture 77"/>
          <p:cNvPicPr>
            <a:picLocks noChangeAspect="1"/>
          </p:cNvPicPr>
          <p:nvPr/>
        </p:nvPicPr>
        <p:blipFill>
          <a:blip r:embed="rId24"/>
          <a:stretch>
            <a:fillRect/>
          </a:stretch>
        </p:blipFill>
        <p:spPr>
          <a:xfrm>
            <a:off x="151852" y="5098606"/>
            <a:ext cx="1596745" cy="654192"/>
          </a:xfrm>
          <a:prstGeom prst="rect">
            <a:avLst/>
          </a:prstGeom>
        </p:spPr>
      </p:pic>
      <p:pic>
        <p:nvPicPr>
          <p:cNvPr id="79" name="Picture 78"/>
          <p:cNvPicPr>
            <a:picLocks noChangeAspect="1"/>
          </p:cNvPicPr>
          <p:nvPr/>
        </p:nvPicPr>
        <p:blipFill>
          <a:blip r:embed="rId25"/>
          <a:stretch>
            <a:fillRect/>
          </a:stretch>
        </p:blipFill>
        <p:spPr>
          <a:xfrm>
            <a:off x="8411971" y="5018946"/>
            <a:ext cx="1121831" cy="619519"/>
          </a:xfrm>
          <a:prstGeom prst="rect">
            <a:avLst/>
          </a:prstGeom>
        </p:spPr>
      </p:pic>
      <p:sp>
        <p:nvSpPr>
          <p:cNvPr id="80" name="TextBox 79"/>
          <p:cNvSpPr txBox="1"/>
          <p:nvPr/>
        </p:nvSpPr>
        <p:spPr>
          <a:xfrm>
            <a:off x="120531" y="5740901"/>
            <a:ext cx="1149653" cy="646331"/>
          </a:xfrm>
          <a:prstGeom prst="rect">
            <a:avLst/>
          </a:prstGeom>
          <a:noFill/>
        </p:spPr>
        <p:txBody>
          <a:bodyPr wrap="square" rtlCol="0">
            <a:spAutoFit/>
          </a:bodyPr>
          <a:lstStyle/>
          <a:p>
            <a:r>
              <a:rPr lang="en-GB" dirty="0" smtClean="0">
                <a:solidFill>
                  <a:srgbClr val="FF0000"/>
                </a:solidFill>
              </a:rPr>
              <a:t>Emerging sports</a:t>
            </a:r>
            <a:endParaRPr lang="en-GB" dirty="0">
              <a:solidFill>
                <a:srgbClr val="FF0000"/>
              </a:solidFill>
            </a:endParaRPr>
          </a:p>
        </p:txBody>
      </p:sp>
      <p:sp>
        <p:nvSpPr>
          <p:cNvPr id="81" name="Rectangle 80"/>
          <p:cNvSpPr/>
          <p:nvPr/>
        </p:nvSpPr>
        <p:spPr>
          <a:xfrm>
            <a:off x="8586036" y="5689965"/>
            <a:ext cx="1377099" cy="646331"/>
          </a:xfrm>
          <a:prstGeom prst="rect">
            <a:avLst/>
          </a:prstGeom>
        </p:spPr>
        <p:txBody>
          <a:bodyPr wrap="square">
            <a:spAutoFit/>
          </a:bodyPr>
          <a:lstStyle/>
          <a:p>
            <a:r>
              <a:rPr lang="en-GB" dirty="0">
                <a:solidFill>
                  <a:srgbClr val="FF0000"/>
                </a:solidFill>
              </a:rPr>
              <a:t>Emerging sports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28266" y="51500"/>
            <a:ext cx="8497068" cy="407911"/>
          </a:xfrm>
          <a:prstGeom prst="rect">
            <a:avLst/>
          </a:prstGeom>
        </p:spPr>
        <p:txBody>
          <a:bodyPr lIns="0" tIns="0" rIns="0" bIns="0" rtlCol="0" anchor="t">
            <a:spAutoFit/>
          </a:bodyPr>
          <a:lstStyle/>
          <a:p>
            <a:pPr algn="ctr">
              <a:lnSpc>
                <a:spcPts val="3337"/>
              </a:lnSpc>
              <a:spcBef>
                <a:spcPct val="0"/>
              </a:spcBef>
            </a:pPr>
            <a:r>
              <a:rPr lang="en-US" sz="2000" dirty="0" smtClean="0">
                <a:solidFill>
                  <a:srgbClr val="000000"/>
                </a:solidFill>
                <a:latin typeface="Carter One"/>
              </a:rPr>
              <a:t>To </a:t>
            </a:r>
            <a:r>
              <a:rPr lang="en-US" sz="2000" dirty="0" smtClean="0">
                <a:solidFill>
                  <a:srgbClr val="000000"/>
                </a:solidFill>
                <a:latin typeface="Carter One"/>
              </a:rPr>
              <a:t>know </a:t>
            </a:r>
            <a:r>
              <a:rPr lang="en-US" sz="2000" dirty="0">
                <a:solidFill>
                  <a:srgbClr val="000000"/>
                </a:solidFill>
                <a:latin typeface="Carter One"/>
              </a:rPr>
              <a:t>about the Role of Sport in Promoting Values</a:t>
            </a:r>
          </a:p>
        </p:txBody>
      </p:sp>
      <p:grpSp>
        <p:nvGrpSpPr>
          <p:cNvPr id="3" name="Group 3"/>
          <p:cNvGrpSpPr/>
          <p:nvPr/>
        </p:nvGrpSpPr>
        <p:grpSpPr>
          <a:xfrm>
            <a:off x="95104" y="718825"/>
            <a:ext cx="9555944" cy="976767"/>
            <a:chOff x="0" y="0"/>
            <a:chExt cx="8290428" cy="1436966"/>
          </a:xfrm>
        </p:grpSpPr>
        <p:sp>
          <p:nvSpPr>
            <p:cNvPr id="4" name="Freeform 4"/>
            <p:cNvSpPr/>
            <p:nvPr/>
          </p:nvSpPr>
          <p:spPr>
            <a:xfrm>
              <a:off x="0" y="0"/>
              <a:ext cx="8290428" cy="1436966"/>
            </a:xfrm>
            <a:custGeom>
              <a:avLst/>
              <a:gdLst/>
              <a:ahLst/>
              <a:cxnLst/>
              <a:rect l="l" t="t" r="r" b="b"/>
              <a:pathLst>
                <a:path w="8290428" h="1436966">
                  <a:moveTo>
                    <a:pt x="0" y="0"/>
                  </a:moveTo>
                  <a:lnTo>
                    <a:pt x="0" y="1436966"/>
                  </a:lnTo>
                  <a:lnTo>
                    <a:pt x="8290428" y="1436966"/>
                  </a:lnTo>
                  <a:lnTo>
                    <a:pt x="8290428" y="0"/>
                  </a:lnTo>
                  <a:lnTo>
                    <a:pt x="0" y="0"/>
                  </a:lnTo>
                  <a:close/>
                  <a:moveTo>
                    <a:pt x="8229467" y="1376006"/>
                  </a:moveTo>
                  <a:lnTo>
                    <a:pt x="59690" y="1376006"/>
                  </a:lnTo>
                  <a:lnTo>
                    <a:pt x="59690" y="59690"/>
                  </a:lnTo>
                  <a:lnTo>
                    <a:pt x="8229467" y="59690"/>
                  </a:lnTo>
                  <a:lnTo>
                    <a:pt x="8229467" y="1376006"/>
                  </a:lnTo>
                  <a:close/>
                </a:path>
              </a:pathLst>
            </a:custGeom>
            <a:solidFill>
              <a:srgbClr val="D9D9D9"/>
            </a:solidFill>
          </p:spPr>
        </p:sp>
      </p:grpSp>
      <p:sp>
        <p:nvSpPr>
          <p:cNvPr id="6" name="TextBox 6"/>
          <p:cNvSpPr txBox="1"/>
          <p:nvPr/>
        </p:nvSpPr>
        <p:spPr>
          <a:xfrm>
            <a:off x="3681223" y="1277477"/>
            <a:ext cx="1804767" cy="292947"/>
          </a:xfrm>
          <a:prstGeom prst="rect">
            <a:avLst/>
          </a:prstGeom>
        </p:spPr>
        <p:txBody>
          <a:bodyPr lIns="0" tIns="0" rIns="0" bIns="0" rtlCol="0" anchor="t">
            <a:spAutoFit/>
          </a:bodyPr>
          <a:lstStyle/>
          <a:p>
            <a:pPr algn="ctr">
              <a:lnSpc>
                <a:spcPts val="2182"/>
              </a:lnSpc>
            </a:pPr>
            <a:r>
              <a:rPr lang="en-US" sz="2297" spc="-114" dirty="0">
                <a:solidFill>
                  <a:srgbClr val="000000"/>
                </a:solidFill>
                <a:latin typeface="League Spartan"/>
              </a:rPr>
              <a:t>Team spirit</a:t>
            </a:r>
          </a:p>
        </p:txBody>
      </p:sp>
      <p:sp>
        <p:nvSpPr>
          <p:cNvPr id="7" name="TextBox 7"/>
          <p:cNvSpPr txBox="1"/>
          <p:nvPr/>
        </p:nvSpPr>
        <p:spPr>
          <a:xfrm>
            <a:off x="-87830" y="1277981"/>
            <a:ext cx="1804767" cy="292947"/>
          </a:xfrm>
          <a:prstGeom prst="rect">
            <a:avLst/>
          </a:prstGeom>
        </p:spPr>
        <p:txBody>
          <a:bodyPr lIns="0" tIns="0" rIns="0" bIns="0" rtlCol="0" anchor="t">
            <a:spAutoFit/>
          </a:bodyPr>
          <a:lstStyle/>
          <a:p>
            <a:pPr algn="ctr">
              <a:lnSpc>
                <a:spcPts val="2182"/>
              </a:lnSpc>
            </a:pPr>
            <a:r>
              <a:rPr lang="en-US" sz="2297" spc="-114" dirty="0">
                <a:solidFill>
                  <a:srgbClr val="000000"/>
                </a:solidFill>
                <a:latin typeface="League Spartan"/>
              </a:rPr>
              <a:t>Fair play</a:t>
            </a:r>
          </a:p>
        </p:txBody>
      </p:sp>
      <p:sp>
        <p:nvSpPr>
          <p:cNvPr id="8" name="TextBox 8"/>
          <p:cNvSpPr txBox="1"/>
          <p:nvPr/>
        </p:nvSpPr>
        <p:spPr>
          <a:xfrm>
            <a:off x="1669095" y="1324350"/>
            <a:ext cx="1804767" cy="292947"/>
          </a:xfrm>
          <a:prstGeom prst="rect">
            <a:avLst/>
          </a:prstGeom>
        </p:spPr>
        <p:txBody>
          <a:bodyPr lIns="0" tIns="0" rIns="0" bIns="0" rtlCol="0" anchor="t">
            <a:spAutoFit/>
          </a:bodyPr>
          <a:lstStyle/>
          <a:p>
            <a:pPr algn="ctr">
              <a:lnSpc>
                <a:spcPts val="2182"/>
              </a:lnSpc>
            </a:pPr>
            <a:r>
              <a:rPr lang="en-US" sz="2297" spc="-114" dirty="0">
                <a:solidFill>
                  <a:srgbClr val="000000"/>
                </a:solidFill>
                <a:latin typeface="League Spartan"/>
              </a:rPr>
              <a:t>Citizenship</a:t>
            </a:r>
          </a:p>
        </p:txBody>
      </p:sp>
      <p:sp>
        <p:nvSpPr>
          <p:cNvPr id="9" name="TextBox 9"/>
          <p:cNvSpPr txBox="1"/>
          <p:nvPr/>
        </p:nvSpPr>
        <p:spPr>
          <a:xfrm>
            <a:off x="500252" y="910348"/>
            <a:ext cx="3171121" cy="292947"/>
          </a:xfrm>
          <a:prstGeom prst="rect">
            <a:avLst/>
          </a:prstGeom>
        </p:spPr>
        <p:txBody>
          <a:bodyPr lIns="0" tIns="0" rIns="0" bIns="0" rtlCol="0" anchor="t">
            <a:spAutoFit/>
          </a:bodyPr>
          <a:lstStyle/>
          <a:p>
            <a:pPr algn="ctr">
              <a:lnSpc>
                <a:spcPts val="2182"/>
              </a:lnSpc>
            </a:pPr>
            <a:r>
              <a:rPr lang="en-US" sz="2297" spc="-114" dirty="0">
                <a:solidFill>
                  <a:srgbClr val="000000"/>
                </a:solidFill>
                <a:latin typeface="League Spartan"/>
              </a:rPr>
              <a:t>Tolerance and respect</a:t>
            </a:r>
          </a:p>
        </p:txBody>
      </p:sp>
      <p:sp>
        <p:nvSpPr>
          <p:cNvPr id="10" name="TextBox 10"/>
          <p:cNvSpPr txBox="1"/>
          <p:nvPr/>
        </p:nvSpPr>
        <p:spPr>
          <a:xfrm>
            <a:off x="7766680" y="1269974"/>
            <a:ext cx="1804767" cy="292947"/>
          </a:xfrm>
          <a:prstGeom prst="rect">
            <a:avLst/>
          </a:prstGeom>
        </p:spPr>
        <p:txBody>
          <a:bodyPr lIns="0" tIns="0" rIns="0" bIns="0" rtlCol="0" anchor="t">
            <a:spAutoFit/>
          </a:bodyPr>
          <a:lstStyle/>
          <a:p>
            <a:pPr algn="ctr">
              <a:lnSpc>
                <a:spcPts val="2182"/>
              </a:lnSpc>
            </a:pPr>
            <a:r>
              <a:rPr lang="en-US" sz="2297" spc="-114" dirty="0">
                <a:solidFill>
                  <a:srgbClr val="000000"/>
                </a:solidFill>
                <a:latin typeface="League Spartan"/>
              </a:rPr>
              <a:t>Inclusion</a:t>
            </a:r>
          </a:p>
        </p:txBody>
      </p:sp>
      <p:sp>
        <p:nvSpPr>
          <p:cNvPr id="11" name="TextBox 11"/>
          <p:cNvSpPr txBox="1"/>
          <p:nvPr/>
        </p:nvSpPr>
        <p:spPr>
          <a:xfrm>
            <a:off x="6356296" y="908247"/>
            <a:ext cx="2312767" cy="292947"/>
          </a:xfrm>
          <a:prstGeom prst="rect">
            <a:avLst/>
          </a:prstGeom>
        </p:spPr>
        <p:txBody>
          <a:bodyPr lIns="0" tIns="0" rIns="0" bIns="0" rtlCol="0" anchor="t">
            <a:spAutoFit/>
          </a:bodyPr>
          <a:lstStyle/>
          <a:p>
            <a:pPr algn="ctr">
              <a:lnSpc>
                <a:spcPts val="2182"/>
              </a:lnSpc>
            </a:pPr>
            <a:r>
              <a:rPr lang="en-US" sz="2297" spc="-114" dirty="0">
                <a:solidFill>
                  <a:srgbClr val="000000"/>
                </a:solidFill>
                <a:latin typeface="League Spartan"/>
              </a:rPr>
              <a:t>National pride</a:t>
            </a:r>
          </a:p>
        </p:txBody>
      </p:sp>
      <p:sp>
        <p:nvSpPr>
          <p:cNvPr id="12" name="TextBox 12"/>
          <p:cNvSpPr txBox="1"/>
          <p:nvPr/>
        </p:nvSpPr>
        <p:spPr>
          <a:xfrm>
            <a:off x="5961913" y="1338754"/>
            <a:ext cx="1804767" cy="292947"/>
          </a:xfrm>
          <a:prstGeom prst="rect">
            <a:avLst/>
          </a:prstGeom>
        </p:spPr>
        <p:txBody>
          <a:bodyPr lIns="0" tIns="0" rIns="0" bIns="0" rtlCol="0" anchor="t">
            <a:spAutoFit/>
          </a:bodyPr>
          <a:lstStyle/>
          <a:p>
            <a:pPr algn="ctr">
              <a:lnSpc>
                <a:spcPts val="2182"/>
              </a:lnSpc>
            </a:pPr>
            <a:r>
              <a:rPr lang="en-US" sz="2297" spc="-114" dirty="0">
                <a:solidFill>
                  <a:srgbClr val="000000"/>
                </a:solidFill>
                <a:latin typeface="League Spartan"/>
              </a:rPr>
              <a:t>Excellence</a:t>
            </a:r>
          </a:p>
        </p:txBody>
      </p:sp>
      <p:grpSp>
        <p:nvGrpSpPr>
          <p:cNvPr id="13" name="Group 13"/>
          <p:cNvGrpSpPr/>
          <p:nvPr/>
        </p:nvGrpSpPr>
        <p:grpSpPr>
          <a:xfrm>
            <a:off x="64342" y="1780686"/>
            <a:ext cx="4781695" cy="3530207"/>
            <a:chOff x="0" y="0"/>
            <a:chExt cx="4145214" cy="2752383"/>
          </a:xfrm>
        </p:grpSpPr>
        <p:sp>
          <p:nvSpPr>
            <p:cNvPr id="14" name="Freeform 14"/>
            <p:cNvSpPr/>
            <p:nvPr/>
          </p:nvSpPr>
          <p:spPr>
            <a:xfrm>
              <a:off x="0" y="0"/>
              <a:ext cx="4145214" cy="2752383"/>
            </a:xfrm>
            <a:custGeom>
              <a:avLst/>
              <a:gdLst/>
              <a:ahLst/>
              <a:cxnLst/>
              <a:rect l="l" t="t" r="r" b="b"/>
              <a:pathLst>
                <a:path w="4145214" h="2752383">
                  <a:moveTo>
                    <a:pt x="0" y="0"/>
                  </a:moveTo>
                  <a:lnTo>
                    <a:pt x="0" y="2752383"/>
                  </a:lnTo>
                  <a:lnTo>
                    <a:pt x="4145214" y="2752383"/>
                  </a:lnTo>
                  <a:lnTo>
                    <a:pt x="4145214" y="0"/>
                  </a:lnTo>
                  <a:lnTo>
                    <a:pt x="0" y="0"/>
                  </a:lnTo>
                  <a:close/>
                  <a:moveTo>
                    <a:pt x="4084254" y="2691423"/>
                  </a:moveTo>
                  <a:lnTo>
                    <a:pt x="59690" y="2691423"/>
                  </a:lnTo>
                  <a:lnTo>
                    <a:pt x="59690" y="59690"/>
                  </a:lnTo>
                  <a:lnTo>
                    <a:pt x="4084254" y="59690"/>
                  </a:lnTo>
                  <a:lnTo>
                    <a:pt x="4084254" y="2691423"/>
                  </a:lnTo>
                  <a:close/>
                </a:path>
              </a:pathLst>
            </a:custGeom>
            <a:solidFill>
              <a:srgbClr val="D9D9D9"/>
            </a:solidFill>
          </p:spPr>
        </p:sp>
      </p:grpSp>
      <p:sp>
        <p:nvSpPr>
          <p:cNvPr id="15" name="TextBox 15"/>
          <p:cNvSpPr txBox="1"/>
          <p:nvPr/>
        </p:nvSpPr>
        <p:spPr>
          <a:xfrm>
            <a:off x="-826466" y="1897687"/>
            <a:ext cx="6624838" cy="293029"/>
          </a:xfrm>
          <a:prstGeom prst="rect">
            <a:avLst/>
          </a:prstGeom>
        </p:spPr>
        <p:txBody>
          <a:bodyPr lIns="0" tIns="0" rIns="0" bIns="0" rtlCol="0" anchor="t">
            <a:spAutoFit/>
          </a:bodyPr>
          <a:lstStyle/>
          <a:p>
            <a:pPr algn="ctr">
              <a:lnSpc>
                <a:spcPts val="2520"/>
              </a:lnSpc>
              <a:spcBef>
                <a:spcPct val="0"/>
              </a:spcBef>
            </a:pPr>
            <a:r>
              <a:rPr lang="en-US" sz="1800" b="1" dirty="0">
                <a:solidFill>
                  <a:srgbClr val="000000"/>
                </a:solidFill>
                <a:latin typeface="Carter One Bold"/>
              </a:rPr>
              <a:t>The Olympic Creed</a:t>
            </a:r>
          </a:p>
        </p:txBody>
      </p:sp>
      <p:sp>
        <p:nvSpPr>
          <p:cNvPr id="16" name="TextBox 16"/>
          <p:cNvSpPr txBox="1"/>
          <p:nvPr/>
        </p:nvSpPr>
        <p:spPr>
          <a:xfrm>
            <a:off x="253548" y="2334942"/>
            <a:ext cx="4443953" cy="971447"/>
          </a:xfrm>
          <a:prstGeom prst="rect">
            <a:avLst/>
          </a:prstGeom>
        </p:spPr>
        <p:txBody>
          <a:bodyPr lIns="0" tIns="0" rIns="0" bIns="0" rtlCol="0" anchor="t">
            <a:spAutoFit/>
          </a:bodyPr>
          <a:lstStyle/>
          <a:p>
            <a:pPr algn="ctr">
              <a:lnSpc>
                <a:spcPts val="1903"/>
              </a:lnSpc>
              <a:spcBef>
                <a:spcPct val="0"/>
              </a:spcBef>
            </a:pPr>
            <a:r>
              <a:rPr lang="en-US" sz="1359" dirty="0">
                <a:solidFill>
                  <a:srgbClr val="000000"/>
                </a:solidFill>
                <a:latin typeface="Asap Regular Bold"/>
              </a:rPr>
              <a:t>'The most important thing in the Olympic Games is not to win but to take part, just as the most important thing in life is not the triumph, but the struggle. The essential thing is not to have conquered, but to have fought well.'</a:t>
            </a:r>
          </a:p>
        </p:txBody>
      </p:sp>
      <p:pic>
        <p:nvPicPr>
          <p:cNvPr id="17" name="Picture 17"/>
          <p:cNvPicPr>
            <a:picLocks noChangeAspect="1"/>
          </p:cNvPicPr>
          <p:nvPr/>
        </p:nvPicPr>
        <p:blipFill>
          <a:blip r:embed="rId2"/>
          <a:srcRect/>
          <a:stretch>
            <a:fillRect/>
          </a:stretch>
        </p:blipFill>
        <p:spPr>
          <a:xfrm>
            <a:off x="1572371" y="3720490"/>
            <a:ext cx="1910001" cy="881784"/>
          </a:xfrm>
          <a:prstGeom prst="rect">
            <a:avLst/>
          </a:prstGeom>
        </p:spPr>
      </p:pic>
      <p:sp>
        <p:nvSpPr>
          <p:cNvPr id="18" name="TextBox 18"/>
          <p:cNvSpPr txBox="1"/>
          <p:nvPr/>
        </p:nvSpPr>
        <p:spPr>
          <a:xfrm>
            <a:off x="-785047" y="3311782"/>
            <a:ext cx="6624838" cy="293029"/>
          </a:xfrm>
          <a:prstGeom prst="rect">
            <a:avLst/>
          </a:prstGeom>
        </p:spPr>
        <p:txBody>
          <a:bodyPr lIns="0" tIns="0" rIns="0" bIns="0" rtlCol="0" anchor="t">
            <a:spAutoFit/>
          </a:bodyPr>
          <a:lstStyle/>
          <a:p>
            <a:pPr algn="ctr">
              <a:lnSpc>
                <a:spcPts val="2520"/>
              </a:lnSpc>
              <a:spcBef>
                <a:spcPct val="0"/>
              </a:spcBef>
            </a:pPr>
            <a:r>
              <a:rPr lang="en-US" sz="1800" b="1" dirty="0">
                <a:solidFill>
                  <a:srgbClr val="000000"/>
                </a:solidFill>
                <a:latin typeface="Carter One Bold"/>
              </a:rPr>
              <a:t>The Olympic Symbol</a:t>
            </a:r>
          </a:p>
        </p:txBody>
      </p:sp>
      <p:sp>
        <p:nvSpPr>
          <p:cNvPr id="19" name="TextBox 19"/>
          <p:cNvSpPr txBox="1"/>
          <p:nvPr/>
        </p:nvSpPr>
        <p:spPr>
          <a:xfrm>
            <a:off x="253547" y="4688525"/>
            <a:ext cx="4443953" cy="492264"/>
          </a:xfrm>
          <a:prstGeom prst="rect">
            <a:avLst/>
          </a:prstGeom>
        </p:spPr>
        <p:txBody>
          <a:bodyPr wrap="square" lIns="0" tIns="0" rIns="0" bIns="0" rtlCol="0" anchor="t">
            <a:spAutoFit/>
          </a:bodyPr>
          <a:lstStyle/>
          <a:p>
            <a:pPr algn="ctr">
              <a:lnSpc>
                <a:spcPts val="1903"/>
              </a:lnSpc>
              <a:spcBef>
                <a:spcPct val="0"/>
              </a:spcBef>
            </a:pPr>
            <a:r>
              <a:rPr lang="en-US" sz="1359">
                <a:solidFill>
                  <a:srgbClr val="000000"/>
                </a:solidFill>
                <a:latin typeface="Asap Regular Bold"/>
              </a:rPr>
              <a:t>The five interlocking rings represent the union of the five continents of the world which take part.</a:t>
            </a:r>
          </a:p>
        </p:txBody>
      </p:sp>
      <p:grpSp>
        <p:nvGrpSpPr>
          <p:cNvPr id="20" name="Group 20"/>
          <p:cNvGrpSpPr/>
          <p:nvPr/>
        </p:nvGrpSpPr>
        <p:grpSpPr>
          <a:xfrm>
            <a:off x="4876800" y="1784911"/>
            <a:ext cx="4781695" cy="3510522"/>
            <a:chOff x="0" y="0"/>
            <a:chExt cx="4145214" cy="2752383"/>
          </a:xfrm>
        </p:grpSpPr>
        <p:sp>
          <p:nvSpPr>
            <p:cNvPr id="21" name="Freeform 21"/>
            <p:cNvSpPr/>
            <p:nvPr/>
          </p:nvSpPr>
          <p:spPr>
            <a:xfrm>
              <a:off x="0" y="0"/>
              <a:ext cx="4145214" cy="2752383"/>
            </a:xfrm>
            <a:custGeom>
              <a:avLst/>
              <a:gdLst/>
              <a:ahLst/>
              <a:cxnLst/>
              <a:rect l="l" t="t" r="r" b="b"/>
              <a:pathLst>
                <a:path w="4145214" h="2752383">
                  <a:moveTo>
                    <a:pt x="0" y="0"/>
                  </a:moveTo>
                  <a:lnTo>
                    <a:pt x="0" y="2752383"/>
                  </a:lnTo>
                  <a:lnTo>
                    <a:pt x="4145214" y="2752383"/>
                  </a:lnTo>
                  <a:lnTo>
                    <a:pt x="4145214" y="0"/>
                  </a:lnTo>
                  <a:lnTo>
                    <a:pt x="0" y="0"/>
                  </a:lnTo>
                  <a:close/>
                  <a:moveTo>
                    <a:pt x="4084254" y="2691423"/>
                  </a:moveTo>
                  <a:lnTo>
                    <a:pt x="59690" y="2691423"/>
                  </a:lnTo>
                  <a:lnTo>
                    <a:pt x="59690" y="59690"/>
                  </a:lnTo>
                  <a:lnTo>
                    <a:pt x="4084254" y="59690"/>
                  </a:lnTo>
                  <a:lnTo>
                    <a:pt x="4084254" y="2691423"/>
                  </a:lnTo>
                  <a:close/>
                </a:path>
              </a:pathLst>
            </a:custGeom>
            <a:solidFill>
              <a:srgbClr val="D9D9D9"/>
            </a:solidFill>
          </p:spPr>
        </p:sp>
      </p:grpSp>
      <p:sp>
        <p:nvSpPr>
          <p:cNvPr id="22" name="TextBox 22"/>
          <p:cNvSpPr txBox="1"/>
          <p:nvPr/>
        </p:nvSpPr>
        <p:spPr>
          <a:xfrm>
            <a:off x="3955228" y="2164319"/>
            <a:ext cx="6624838" cy="320601"/>
          </a:xfrm>
          <a:prstGeom prst="rect">
            <a:avLst/>
          </a:prstGeom>
        </p:spPr>
        <p:txBody>
          <a:bodyPr lIns="0" tIns="0" rIns="0" bIns="0" rtlCol="0" anchor="t">
            <a:spAutoFit/>
          </a:bodyPr>
          <a:lstStyle/>
          <a:p>
            <a:pPr algn="ctr">
              <a:lnSpc>
                <a:spcPts val="2520"/>
              </a:lnSpc>
              <a:spcBef>
                <a:spcPct val="0"/>
              </a:spcBef>
            </a:pPr>
            <a:r>
              <a:rPr lang="en-US" sz="1800" b="1" dirty="0" smtClean="0">
                <a:solidFill>
                  <a:srgbClr val="000000"/>
                </a:solidFill>
                <a:latin typeface="Carter One Bold"/>
              </a:rPr>
              <a:t>Olympic &amp; </a:t>
            </a:r>
            <a:r>
              <a:rPr lang="en-US" sz="1800" b="1" dirty="0">
                <a:solidFill>
                  <a:srgbClr val="000000"/>
                </a:solidFill>
                <a:latin typeface="Carter One Bold"/>
              </a:rPr>
              <a:t>Paralympic </a:t>
            </a:r>
            <a:r>
              <a:rPr lang="en-US" sz="1800" b="1" dirty="0" smtClean="0">
                <a:solidFill>
                  <a:srgbClr val="000000"/>
                </a:solidFill>
                <a:latin typeface="Carter One Bold"/>
              </a:rPr>
              <a:t>Values </a:t>
            </a:r>
            <a:endParaRPr lang="en-US" sz="1800" b="1" dirty="0">
              <a:solidFill>
                <a:srgbClr val="000000"/>
              </a:solidFill>
              <a:latin typeface="Carter One Bold"/>
            </a:endParaRPr>
          </a:p>
        </p:txBody>
      </p:sp>
      <p:sp>
        <p:nvSpPr>
          <p:cNvPr id="23" name="TextBox 23"/>
          <p:cNvSpPr txBox="1"/>
          <p:nvPr/>
        </p:nvSpPr>
        <p:spPr>
          <a:xfrm>
            <a:off x="5219011" y="2549473"/>
            <a:ext cx="4097272" cy="2436564"/>
          </a:xfrm>
          <a:prstGeom prst="rect">
            <a:avLst/>
          </a:prstGeom>
        </p:spPr>
        <p:txBody>
          <a:bodyPr lIns="0" tIns="0" rIns="0" bIns="0" rtlCol="0" anchor="t">
            <a:spAutoFit/>
          </a:bodyPr>
          <a:lstStyle/>
          <a:p>
            <a:pPr algn="ctr">
              <a:lnSpc>
                <a:spcPts val="1904"/>
              </a:lnSpc>
              <a:spcBef>
                <a:spcPct val="0"/>
              </a:spcBef>
            </a:pPr>
            <a:r>
              <a:rPr lang="en-US" b="1" dirty="0" smtClean="0">
                <a:solidFill>
                  <a:srgbClr val="000000"/>
                </a:solidFill>
                <a:latin typeface="Asap Regular Bold"/>
              </a:rPr>
              <a:t>Olympic </a:t>
            </a:r>
            <a:r>
              <a:rPr lang="en-US" b="1" dirty="0">
                <a:solidFill>
                  <a:srgbClr val="000000"/>
                </a:solidFill>
                <a:latin typeface="Asap Regular Bold"/>
              </a:rPr>
              <a:t>values:</a:t>
            </a:r>
          </a:p>
          <a:p>
            <a:pPr algn="ctr">
              <a:lnSpc>
                <a:spcPts val="1904"/>
              </a:lnSpc>
            </a:pPr>
            <a:r>
              <a:rPr lang="en-US" dirty="0">
                <a:solidFill>
                  <a:srgbClr val="000000"/>
                </a:solidFill>
                <a:latin typeface="Asap Regular Bold"/>
              </a:rPr>
              <a:t>- Friendship</a:t>
            </a:r>
          </a:p>
          <a:p>
            <a:pPr algn="ctr">
              <a:lnSpc>
                <a:spcPts val="1904"/>
              </a:lnSpc>
            </a:pPr>
            <a:r>
              <a:rPr lang="en-US" dirty="0">
                <a:solidFill>
                  <a:srgbClr val="000000"/>
                </a:solidFill>
                <a:latin typeface="Asap Regular Bold"/>
              </a:rPr>
              <a:t>- Respect</a:t>
            </a:r>
          </a:p>
          <a:p>
            <a:pPr algn="ctr">
              <a:lnSpc>
                <a:spcPts val="1904"/>
              </a:lnSpc>
            </a:pPr>
            <a:r>
              <a:rPr lang="en-US" dirty="0">
                <a:solidFill>
                  <a:srgbClr val="000000"/>
                </a:solidFill>
                <a:latin typeface="Asap Regular Bold"/>
              </a:rPr>
              <a:t>- Excellence</a:t>
            </a:r>
          </a:p>
          <a:p>
            <a:pPr algn="ctr">
              <a:lnSpc>
                <a:spcPts val="1904"/>
              </a:lnSpc>
            </a:pPr>
            <a:endParaRPr lang="en-US" dirty="0">
              <a:solidFill>
                <a:srgbClr val="000000"/>
              </a:solidFill>
              <a:latin typeface="Asap Regular Bold"/>
            </a:endParaRPr>
          </a:p>
          <a:p>
            <a:pPr algn="ctr">
              <a:lnSpc>
                <a:spcPts val="1904"/>
              </a:lnSpc>
            </a:pPr>
            <a:r>
              <a:rPr lang="en-US" dirty="0" smtClean="0">
                <a:solidFill>
                  <a:srgbClr val="000000"/>
                </a:solidFill>
                <a:latin typeface="Asap Regular Bold"/>
              </a:rPr>
              <a:t> </a:t>
            </a:r>
            <a:r>
              <a:rPr lang="en-US" b="1" dirty="0">
                <a:solidFill>
                  <a:srgbClr val="000000"/>
                </a:solidFill>
                <a:latin typeface="Asap Regular Bold"/>
              </a:rPr>
              <a:t>Paralympic values:</a:t>
            </a:r>
          </a:p>
          <a:p>
            <a:pPr algn="ctr">
              <a:lnSpc>
                <a:spcPts val="1904"/>
              </a:lnSpc>
            </a:pPr>
            <a:r>
              <a:rPr lang="en-US" dirty="0">
                <a:solidFill>
                  <a:srgbClr val="000000"/>
                </a:solidFill>
                <a:latin typeface="Asap Regular Bold"/>
              </a:rPr>
              <a:t>- Determination</a:t>
            </a:r>
          </a:p>
          <a:p>
            <a:pPr algn="ctr">
              <a:lnSpc>
                <a:spcPts val="1904"/>
              </a:lnSpc>
            </a:pPr>
            <a:r>
              <a:rPr lang="en-US" dirty="0">
                <a:solidFill>
                  <a:srgbClr val="000000"/>
                </a:solidFill>
                <a:latin typeface="Asap Regular Bold"/>
              </a:rPr>
              <a:t>- Inspiration</a:t>
            </a:r>
          </a:p>
          <a:p>
            <a:pPr algn="ctr">
              <a:lnSpc>
                <a:spcPts val="1904"/>
              </a:lnSpc>
            </a:pPr>
            <a:r>
              <a:rPr lang="en-US" dirty="0">
                <a:solidFill>
                  <a:srgbClr val="000000"/>
                </a:solidFill>
                <a:latin typeface="Asap Regular Bold"/>
              </a:rPr>
              <a:t>- Courage</a:t>
            </a:r>
          </a:p>
          <a:p>
            <a:pPr algn="ctr">
              <a:lnSpc>
                <a:spcPts val="1903"/>
              </a:lnSpc>
            </a:pPr>
            <a:r>
              <a:rPr lang="en-US" dirty="0">
                <a:solidFill>
                  <a:srgbClr val="000000"/>
                </a:solidFill>
                <a:latin typeface="Asap Regular Bold"/>
              </a:rPr>
              <a:t>- Equality</a:t>
            </a:r>
          </a:p>
        </p:txBody>
      </p:sp>
      <p:grpSp>
        <p:nvGrpSpPr>
          <p:cNvPr id="24" name="Group 24"/>
          <p:cNvGrpSpPr/>
          <p:nvPr/>
        </p:nvGrpSpPr>
        <p:grpSpPr>
          <a:xfrm>
            <a:off x="64342" y="5356259"/>
            <a:ext cx="9594153" cy="1958941"/>
            <a:chOff x="0" y="0"/>
            <a:chExt cx="8290428" cy="1566077"/>
          </a:xfrm>
        </p:grpSpPr>
        <p:sp>
          <p:nvSpPr>
            <p:cNvPr id="25" name="Freeform 25"/>
            <p:cNvSpPr/>
            <p:nvPr/>
          </p:nvSpPr>
          <p:spPr>
            <a:xfrm>
              <a:off x="0" y="0"/>
              <a:ext cx="8290428" cy="1566077"/>
            </a:xfrm>
            <a:custGeom>
              <a:avLst/>
              <a:gdLst/>
              <a:ahLst/>
              <a:cxnLst/>
              <a:rect l="l" t="t" r="r" b="b"/>
              <a:pathLst>
                <a:path w="8290428" h="1772833">
                  <a:moveTo>
                    <a:pt x="0" y="0"/>
                  </a:moveTo>
                  <a:lnTo>
                    <a:pt x="0" y="1772833"/>
                  </a:lnTo>
                  <a:lnTo>
                    <a:pt x="8290428" y="1772833"/>
                  </a:lnTo>
                  <a:lnTo>
                    <a:pt x="8290428" y="0"/>
                  </a:lnTo>
                  <a:lnTo>
                    <a:pt x="0" y="0"/>
                  </a:lnTo>
                  <a:close/>
                  <a:moveTo>
                    <a:pt x="8229467" y="1711873"/>
                  </a:moveTo>
                  <a:lnTo>
                    <a:pt x="59690" y="1711873"/>
                  </a:lnTo>
                  <a:lnTo>
                    <a:pt x="59690" y="59690"/>
                  </a:lnTo>
                  <a:lnTo>
                    <a:pt x="8229467" y="59690"/>
                  </a:lnTo>
                  <a:lnTo>
                    <a:pt x="8229467" y="1711873"/>
                  </a:lnTo>
                  <a:close/>
                </a:path>
              </a:pathLst>
            </a:custGeom>
            <a:solidFill>
              <a:srgbClr val="D9D9D9"/>
            </a:solidFill>
          </p:spPr>
        </p:sp>
      </p:grpSp>
      <p:pic>
        <p:nvPicPr>
          <p:cNvPr id="38" name="Picture 3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05" y="91343"/>
            <a:ext cx="1276496" cy="605629"/>
          </a:xfrm>
          <a:prstGeom prst="rect">
            <a:avLst/>
          </a:prstGeom>
        </p:spPr>
      </p:pic>
      <p:sp>
        <p:nvSpPr>
          <p:cNvPr id="41" name="TextBox 40"/>
          <p:cNvSpPr txBox="1"/>
          <p:nvPr/>
        </p:nvSpPr>
        <p:spPr>
          <a:xfrm>
            <a:off x="4100661" y="724589"/>
            <a:ext cx="2216610" cy="461665"/>
          </a:xfrm>
          <a:prstGeom prst="rect">
            <a:avLst/>
          </a:prstGeom>
          <a:noFill/>
        </p:spPr>
        <p:txBody>
          <a:bodyPr wrap="square" rtlCol="0">
            <a:spAutoFit/>
          </a:bodyPr>
          <a:lstStyle/>
          <a:p>
            <a:r>
              <a:rPr lang="en-GB" sz="2400" b="1" dirty="0" smtClean="0">
                <a:solidFill>
                  <a:srgbClr val="7030A0"/>
                </a:solidFill>
              </a:rPr>
              <a:t>Sporting Values</a:t>
            </a:r>
            <a:endParaRPr lang="en-GB" sz="2400" b="1" dirty="0">
              <a:solidFill>
                <a:srgbClr val="7030A0"/>
              </a:solidFill>
            </a:endParaRPr>
          </a:p>
        </p:txBody>
      </p:sp>
      <p:sp>
        <p:nvSpPr>
          <p:cNvPr id="5" name="TextBox 4"/>
          <p:cNvSpPr txBox="1"/>
          <p:nvPr/>
        </p:nvSpPr>
        <p:spPr>
          <a:xfrm>
            <a:off x="119468" y="5323719"/>
            <a:ext cx="3099253" cy="369332"/>
          </a:xfrm>
          <a:prstGeom prst="rect">
            <a:avLst/>
          </a:prstGeom>
          <a:noFill/>
        </p:spPr>
        <p:txBody>
          <a:bodyPr wrap="square" rtlCol="0">
            <a:spAutoFit/>
          </a:bodyPr>
          <a:lstStyle/>
          <a:p>
            <a:r>
              <a:rPr lang="en-GB" b="1" dirty="0" smtClean="0">
                <a:solidFill>
                  <a:srgbClr val="FF0000"/>
                </a:solidFill>
              </a:rPr>
              <a:t>Deeper Questioning … Values</a:t>
            </a:r>
            <a:endParaRPr lang="en-GB" b="1" dirty="0">
              <a:solidFill>
                <a:srgbClr val="FF0000"/>
              </a:solidFill>
            </a:endParaRPr>
          </a:p>
        </p:txBody>
      </p:sp>
      <p:sp>
        <p:nvSpPr>
          <p:cNvPr id="37" name="TextBox 36"/>
          <p:cNvSpPr txBox="1"/>
          <p:nvPr/>
        </p:nvSpPr>
        <p:spPr>
          <a:xfrm>
            <a:off x="101393" y="5528510"/>
            <a:ext cx="4760025" cy="2031325"/>
          </a:xfrm>
          <a:prstGeom prst="rect">
            <a:avLst/>
          </a:prstGeom>
          <a:noFill/>
        </p:spPr>
        <p:txBody>
          <a:bodyPr wrap="square" rtlCol="0">
            <a:spAutoFit/>
          </a:bodyPr>
          <a:lstStyle/>
          <a:p>
            <a:r>
              <a:rPr lang="en-GB" dirty="0" smtClean="0"/>
              <a:t>For sporting Values what word could you make to remember the 7 values? </a:t>
            </a:r>
            <a:r>
              <a:rPr lang="en-GB" dirty="0" err="1" smtClean="0"/>
              <a:t>Ie</a:t>
            </a:r>
            <a:r>
              <a:rPr lang="en-GB" dirty="0" smtClean="0"/>
              <a:t> TENT FIC/NETFICT</a:t>
            </a:r>
          </a:p>
          <a:p>
            <a:r>
              <a:rPr lang="en-GB" dirty="0" smtClean="0"/>
              <a:t>What word could you make to remember the   7 Olympic values? </a:t>
            </a:r>
            <a:r>
              <a:rPr lang="en-GB" dirty="0" err="1" smtClean="0"/>
              <a:t>Ie</a:t>
            </a:r>
            <a:r>
              <a:rPr lang="en-GB" dirty="0" smtClean="0"/>
              <a:t> FRED ICE</a:t>
            </a:r>
          </a:p>
          <a:p>
            <a:r>
              <a:rPr lang="en-GB" dirty="0" smtClean="0"/>
              <a:t>Can you describe an example from sport for </a:t>
            </a:r>
            <a:r>
              <a:rPr lang="en-GB" dirty="0"/>
              <a:t>e</a:t>
            </a:r>
            <a:r>
              <a:rPr lang="en-GB" dirty="0" smtClean="0"/>
              <a:t>ach value?</a:t>
            </a:r>
          </a:p>
          <a:p>
            <a:endParaRPr lang="en-GB" dirty="0"/>
          </a:p>
        </p:txBody>
      </p:sp>
      <p:pic>
        <p:nvPicPr>
          <p:cNvPr id="39" name="Picture 38"/>
          <p:cNvPicPr>
            <a:picLocks noChangeAspect="1"/>
          </p:cNvPicPr>
          <p:nvPr/>
        </p:nvPicPr>
        <p:blipFill>
          <a:blip r:embed="rId4"/>
          <a:stretch>
            <a:fillRect/>
          </a:stretch>
        </p:blipFill>
        <p:spPr>
          <a:xfrm>
            <a:off x="4861418" y="5366490"/>
            <a:ext cx="4764157" cy="1948710"/>
          </a:xfrm>
          <a:prstGeom prst="rect">
            <a:avLst/>
          </a:prstGeom>
        </p:spPr>
      </p:pic>
      <p:sp>
        <p:nvSpPr>
          <p:cNvPr id="43" name="Rectangle 42"/>
          <p:cNvSpPr/>
          <p:nvPr/>
        </p:nvSpPr>
        <p:spPr>
          <a:xfrm>
            <a:off x="4886663" y="5407644"/>
            <a:ext cx="3237425" cy="369332"/>
          </a:xfrm>
          <a:prstGeom prst="rect">
            <a:avLst/>
          </a:prstGeom>
        </p:spPr>
        <p:txBody>
          <a:bodyPr wrap="none">
            <a:spAutoFit/>
          </a:bodyPr>
          <a:lstStyle/>
          <a:p>
            <a:r>
              <a:rPr lang="en-GB" b="1" dirty="0">
                <a:solidFill>
                  <a:srgbClr val="FF0000"/>
                </a:solidFill>
              </a:rPr>
              <a:t>Deeper Questioning … </a:t>
            </a:r>
            <a:r>
              <a:rPr lang="en-GB" b="1" dirty="0" smtClean="0">
                <a:solidFill>
                  <a:srgbClr val="FF0000"/>
                </a:solidFill>
              </a:rPr>
              <a:t>Olympics</a:t>
            </a:r>
            <a:endParaRPr lang="en-GB" b="1" dirty="0">
              <a:solidFill>
                <a:srgbClr val="FF0000"/>
              </a:solidFill>
            </a:endParaRPr>
          </a:p>
        </p:txBody>
      </p:sp>
      <p:sp>
        <p:nvSpPr>
          <p:cNvPr id="44" name="TextBox 43"/>
          <p:cNvSpPr txBox="1"/>
          <p:nvPr/>
        </p:nvSpPr>
        <p:spPr>
          <a:xfrm>
            <a:off x="4886663" y="5748346"/>
            <a:ext cx="4684784" cy="1754326"/>
          </a:xfrm>
          <a:prstGeom prst="rect">
            <a:avLst/>
          </a:prstGeom>
          <a:noFill/>
        </p:spPr>
        <p:txBody>
          <a:bodyPr wrap="square" rtlCol="0">
            <a:spAutoFit/>
          </a:bodyPr>
          <a:lstStyle/>
          <a:p>
            <a:r>
              <a:rPr lang="en-GB" dirty="0" smtClean="0"/>
              <a:t>What </a:t>
            </a:r>
            <a:r>
              <a:rPr lang="en-GB" b="1" dirty="0" smtClean="0"/>
              <a:t>Feature</a:t>
            </a:r>
            <a:r>
              <a:rPr lang="en-GB" dirty="0" smtClean="0"/>
              <a:t> describes the Olympic games?</a:t>
            </a:r>
          </a:p>
          <a:p>
            <a:r>
              <a:rPr lang="en-GB" dirty="0" smtClean="0"/>
              <a:t>can you identify past Olympic games?</a:t>
            </a:r>
          </a:p>
          <a:p>
            <a:r>
              <a:rPr lang="en-GB" dirty="0" smtClean="0"/>
              <a:t>What 3 statements describe the Olympic creed?</a:t>
            </a:r>
          </a:p>
          <a:p>
            <a:r>
              <a:rPr lang="en-GB" dirty="0" smtClean="0"/>
              <a:t>Can you link the values in events that occur in the Olympic games?</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240791" y="21446"/>
            <a:ext cx="7596911" cy="407911"/>
          </a:xfrm>
          <a:prstGeom prst="rect">
            <a:avLst/>
          </a:prstGeom>
        </p:spPr>
        <p:txBody>
          <a:bodyPr wrap="square" lIns="0" tIns="0" rIns="0" bIns="0" rtlCol="0" anchor="t">
            <a:spAutoFit/>
          </a:bodyPr>
          <a:lstStyle/>
          <a:p>
            <a:pPr algn="ctr">
              <a:lnSpc>
                <a:spcPts val="3337"/>
              </a:lnSpc>
              <a:spcBef>
                <a:spcPct val="0"/>
              </a:spcBef>
            </a:pPr>
            <a:r>
              <a:rPr lang="en-US" sz="2000" dirty="0" smtClean="0">
                <a:solidFill>
                  <a:srgbClr val="000000"/>
                </a:solidFill>
                <a:latin typeface="Carter One"/>
              </a:rPr>
              <a:t>To </a:t>
            </a:r>
            <a:r>
              <a:rPr lang="en-US" sz="2000" dirty="0" smtClean="0">
                <a:solidFill>
                  <a:srgbClr val="000000"/>
                </a:solidFill>
                <a:latin typeface="Carter One"/>
              </a:rPr>
              <a:t>Know </a:t>
            </a:r>
            <a:r>
              <a:rPr lang="en-US" sz="2000" dirty="0">
                <a:solidFill>
                  <a:srgbClr val="000000"/>
                </a:solidFill>
                <a:latin typeface="Carter One"/>
              </a:rPr>
              <a:t>about the Role of Sport in Promoting Values</a:t>
            </a:r>
          </a:p>
        </p:txBody>
      </p:sp>
      <p:grpSp>
        <p:nvGrpSpPr>
          <p:cNvPr id="3" name="Group 3"/>
          <p:cNvGrpSpPr/>
          <p:nvPr/>
        </p:nvGrpSpPr>
        <p:grpSpPr>
          <a:xfrm>
            <a:off x="95104" y="878491"/>
            <a:ext cx="9563389" cy="4544810"/>
            <a:chOff x="0" y="0"/>
            <a:chExt cx="8290428" cy="3996460"/>
          </a:xfrm>
        </p:grpSpPr>
        <p:sp>
          <p:nvSpPr>
            <p:cNvPr id="4" name="Freeform 4"/>
            <p:cNvSpPr/>
            <p:nvPr/>
          </p:nvSpPr>
          <p:spPr>
            <a:xfrm>
              <a:off x="0" y="0"/>
              <a:ext cx="8290428" cy="3996460"/>
            </a:xfrm>
            <a:custGeom>
              <a:avLst/>
              <a:gdLst/>
              <a:ahLst/>
              <a:cxnLst/>
              <a:rect l="l" t="t" r="r" b="b"/>
              <a:pathLst>
                <a:path w="8290428" h="3996460">
                  <a:moveTo>
                    <a:pt x="0" y="0"/>
                  </a:moveTo>
                  <a:lnTo>
                    <a:pt x="0" y="3996460"/>
                  </a:lnTo>
                  <a:lnTo>
                    <a:pt x="8290428" y="3996460"/>
                  </a:lnTo>
                  <a:lnTo>
                    <a:pt x="8290428" y="0"/>
                  </a:lnTo>
                  <a:lnTo>
                    <a:pt x="0" y="0"/>
                  </a:lnTo>
                  <a:close/>
                  <a:moveTo>
                    <a:pt x="8229467" y="3935500"/>
                  </a:moveTo>
                  <a:lnTo>
                    <a:pt x="59690" y="3935500"/>
                  </a:lnTo>
                  <a:lnTo>
                    <a:pt x="59690" y="59690"/>
                  </a:lnTo>
                  <a:lnTo>
                    <a:pt x="8229467" y="59690"/>
                  </a:lnTo>
                  <a:lnTo>
                    <a:pt x="8229467" y="3935500"/>
                  </a:lnTo>
                  <a:close/>
                </a:path>
              </a:pathLst>
            </a:custGeom>
            <a:solidFill>
              <a:srgbClr val="D9D9D9"/>
            </a:solidFill>
          </p:spPr>
        </p:sp>
      </p:grpSp>
      <p:sp>
        <p:nvSpPr>
          <p:cNvPr id="5" name="TextBox 5"/>
          <p:cNvSpPr txBox="1"/>
          <p:nvPr/>
        </p:nvSpPr>
        <p:spPr>
          <a:xfrm>
            <a:off x="502593" y="616764"/>
            <a:ext cx="9406138" cy="293029"/>
          </a:xfrm>
          <a:prstGeom prst="rect">
            <a:avLst/>
          </a:prstGeom>
        </p:spPr>
        <p:txBody>
          <a:bodyPr lIns="0" tIns="0" rIns="0" bIns="0" rtlCol="0" anchor="t">
            <a:spAutoFit/>
          </a:bodyPr>
          <a:lstStyle/>
          <a:p>
            <a:pPr algn="ctr">
              <a:lnSpc>
                <a:spcPts val="2520"/>
              </a:lnSpc>
              <a:spcBef>
                <a:spcPct val="0"/>
              </a:spcBef>
            </a:pPr>
            <a:r>
              <a:rPr lang="en-US" sz="1800" dirty="0">
                <a:solidFill>
                  <a:srgbClr val="000000"/>
                </a:solidFill>
                <a:latin typeface="Carter One Bold"/>
              </a:rPr>
              <a:t>The importance of etiquette and sporting behaviour of both </a:t>
            </a:r>
            <a:r>
              <a:rPr lang="en-US" sz="1800" b="1" dirty="0">
                <a:solidFill>
                  <a:srgbClr val="000000"/>
                </a:solidFill>
                <a:latin typeface="Carter One Bold"/>
              </a:rPr>
              <a:t>performers</a:t>
            </a:r>
            <a:r>
              <a:rPr lang="en-US" sz="1800" dirty="0">
                <a:solidFill>
                  <a:srgbClr val="000000"/>
                </a:solidFill>
                <a:latin typeface="Carter One Bold"/>
              </a:rPr>
              <a:t> and </a:t>
            </a:r>
            <a:r>
              <a:rPr lang="en-US" sz="1800" b="1" dirty="0">
                <a:solidFill>
                  <a:srgbClr val="000000"/>
                </a:solidFill>
                <a:latin typeface="Carter One Bold"/>
              </a:rPr>
              <a:t>spectators</a:t>
            </a:r>
          </a:p>
        </p:txBody>
      </p:sp>
      <p:pic>
        <p:nvPicPr>
          <p:cNvPr id="6" name="Picture 6"/>
          <p:cNvPicPr>
            <a:picLocks noChangeAspect="1"/>
          </p:cNvPicPr>
          <p:nvPr/>
        </p:nvPicPr>
        <p:blipFill>
          <a:blip r:embed="rId2"/>
          <a:srcRect/>
          <a:stretch>
            <a:fillRect/>
          </a:stretch>
        </p:blipFill>
        <p:spPr>
          <a:xfrm>
            <a:off x="367213" y="1023289"/>
            <a:ext cx="332829" cy="440833"/>
          </a:xfrm>
          <a:prstGeom prst="rect">
            <a:avLst/>
          </a:prstGeom>
        </p:spPr>
      </p:pic>
      <p:sp>
        <p:nvSpPr>
          <p:cNvPr id="7" name="TextBox 7"/>
          <p:cNvSpPr txBox="1"/>
          <p:nvPr/>
        </p:nvSpPr>
        <p:spPr>
          <a:xfrm>
            <a:off x="610729" y="1243706"/>
            <a:ext cx="4264283" cy="974626"/>
          </a:xfrm>
          <a:prstGeom prst="rect">
            <a:avLst/>
          </a:prstGeom>
        </p:spPr>
        <p:txBody>
          <a:bodyPr lIns="0" tIns="0" rIns="0" bIns="0" rtlCol="0" anchor="t">
            <a:spAutoFit/>
          </a:bodyPr>
          <a:lstStyle/>
          <a:p>
            <a:pPr algn="ctr">
              <a:lnSpc>
                <a:spcPts val="1903"/>
              </a:lnSpc>
              <a:spcBef>
                <a:spcPct val="0"/>
              </a:spcBef>
            </a:pPr>
            <a:r>
              <a:rPr lang="en-US" sz="1360" dirty="0">
                <a:solidFill>
                  <a:srgbClr val="FF5757"/>
                </a:solidFill>
                <a:latin typeface="Asap Regular Bold"/>
              </a:rPr>
              <a:t>Etiquette:</a:t>
            </a:r>
            <a:r>
              <a:rPr lang="en-US" sz="1360" dirty="0">
                <a:solidFill>
                  <a:srgbClr val="000000"/>
                </a:solidFill>
                <a:latin typeface="Asap Regular Bold"/>
              </a:rPr>
              <a:t> </a:t>
            </a:r>
            <a:r>
              <a:rPr lang="en-US" sz="1360" b="1" dirty="0">
                <a:solidFill>
                  <a:srgbClr val="000000"/>
                </a:solidFill>
                <a:latin typeface="Asap Regular Bold"/>
              </a:rPr>
              <a:t>The unwritten </a:t>
            </a:r>
            <a:r>
              <a:rPr lang="en-US" sz="1360" b="1" dirty="0" smtClean="0">
                <a:solidFill>
                  <a:srgbClr val="000000"/>
                </a:solidFill>
                <a:latin typeface="Asap Regular Bold"/>
              </a:rPr>
              <a:t>rules.</a:t>
            </a:r>
            <a:endParaRPr lang="en-US" sz="1360" b="1" dirty="0">
              <a:solidFill>
                <a:srgbClr val="000000"/>
              </a:solidFill>
              <a:latin typeface="Asap Regular Bold"/>
            </a:endParaRPr>
          </a:p>
          <a:p>
            <a:pPr algn="ctr">
              <a:lnSpc>
                <a:spcPts val="1903"/>
              </a:lnSpc>
              <a:spcBef>
                <a:spcPct val="0"/>
              </a:spcBef>
            </a:pPr>
            <a:r>
              <a:rPr lang="en-US" sz="1360" dirty="0" smtClean="0">
                <a:solidFill>
                  <a:srgbClr val="000000"/>
                </a:solidFill>
                <a:latin typeface="Asap Regular Bold"/>
              </a:rPr>
              <a:t>For </a:t>
            </a:r>
            <a:r>
              <a:rPr lang="en-US" sz="1360" dirty="0">
                <a:solidFill>
                  <a:srgbClr val="000000"/>
                </a:solidFill>
                <a:latin typeface="Asap Regular Bold"/>
              </a:rPr>
              <a:t>example, kicking the ball out of play when someone is injured in football. The ball is then returned to the team that kicked it out</a:t>
            </a:r>
            <a:r>
              <a:rPr lang="en-US" sz="1360" dirty="0" smtClean="0">
                <a:solidFill>
                  <a:srgbClr val="000000"/>
                </a:solidFill>
                <a:latin typeface="Asap Regular Bold"/>
              </a:rPr>
              <a:t>.</a:t>
            </a:r>
            <a:endParaRPr lang="en-US" sz="1360" dirty="0">
              <a:solidFill>
                <a:srgbClr val="000000"/>
              </a:solidFill>
              <a:latin typeface="Asap Regular Bold"/>
            </a:endParaRPr>
          </a:p>
        </p:txBody>
      </p:sp>
      <p:sp>
        <p:nvSpPr>
          <p:cNvPr id="8" name="TextBox 8"/>
          <p:cNvSpPr txBox="1"/>
          <p:nvPr/>
        </p:nvSpPr>
        <p:spPr>
          <a:xfrm>
            <a:off x="872293" y="3305675"/>
            <a:ext cx="4286426" cy="487313"/>
          </a:xfrm>
          <a:prstGeom prst="rect">
            <a:avLst/>
          </a:prstGeom>
        </p:spPr>
        <p:txBody>
          <a:bodyPr lIns="0" tIns="0" rIns="0" bIns="0" rtlCol="0" anchor="t">
            <a:spAutoFit/>
          </a:bodyPr>
          <a:lstStyle/>
          <a:p>
            <a:pPr algn="ctr">
              <a:lnSpc>
                <a:spcPts val="1904"/>
              </a:lnSpc>
              <a:spcBef>
                <a:spcPct val="0"/>
              </a:spcBef>
            </a:pPr>
            <a:r>
              <a:rPr lang="en-US" sz="1359" dirty="0">
                <a:solidFill>
                  <a:srgbClr val="FF5757"/>
                </a:solidFill>
                <a:latin typeface="Asap Regular Bold"/>
              </a:rPr>
              <a:t>Sportsmanship: </a:t>
            </a:r>
            <a:r>
              <a:rPr lang="en-US" sz="1359" dirty="0">
                <a:solidFill>
                  <a:srgbClr val="000000"/>
                </a:solidFill>
                <a:latin typeface="Asap Regular Bold"/>
              </a:rPr>
              <a:t>Behaving in a way that is </a:t>
            </a:r>
            <a:r>
              <a:rPr lang="en-US" sz="1359" b="1" dirty="0" smtClean="0">
                <a:solidFill>
                  <a:srgbClr val="000000"/>
                </a:solidFill>
                <a:latin typeface="Asap Regular Bold"/>
              </a:rPr>
              <a:t>fair and polite</a:t>
            </a:r>
            <a:endParaRPr lang="en-US" sz="1359" b="1" dirty="0">
              <a:solidFill>
                <a:srgbClr val="000000"/>
              </a:solidFill>
              <a:latin typeface="Asap Regular Bold"/>
            </a:endParaRPr>
          </a:p>
          <a:p>
            <a:pPr algn="ctr">
              <a:lnSpc>
                <a:spcPts val="1904"/>
              </a:lnSpc>
              <a:spcBef>
                <a:spcPct val="0"/>
              </a:spcBef>
            </a:pPr>
            <a:r>
              <a:rPr lang="en-US" sz="1359" dirty="0">
                <a:solidFill>
                  <a:srgbClr val="000000"/>
                </a:solidFill>
                <a:latin typeface="Asap Regular Bold"/>
              </a:rPr>
              <a:t>For example, shaking hands before and after a </a:t>
            </a:r>
            <a:r>
              <a:rPr lang="en-US" sz="1359" dirty="0" smtClean="0">
                <a:solidFill>
                  <a:srgbClr val="000000"/>
                </a:solidFill>
                <a:latin typeface="Asap Regular Bold"/>
              </a:rPr>
              <a:t>game.</a:t>
            </a:r>
            <a:endParaRPr lang="en-US" sz="1359" dirty="0">
              <a:solidFill>
                <a:srgbClr val="000000"/>
              </a:solidFill>
              <a:latin typeface="Asap Regular Bold"/>
            </a:endParaRPr>
          </a:p>
        </p:txBody>
      </p:sp>
      <p:pic>
        <p:nvPicPr>
          <p:cNvPr id="9" name="Picture 9"/>
          <p:cNvPicPr>
            <a:picLocks noChangeAspect="1"/>
          </p:cNvPicPr>
          <p:nvPr/>
        </p:nvPicPr>
        <p:blipFill>
          <a:blip r:embed="rId2"/>
          <a:srcRect/>
          <a:stretch>
            <a:fillRect/>
          </a:stretch>
        </p:blipFill>
        <p:spPr>
          <a:xfrm>
            <a:off x="455640" y="3106284"/>
            <a:ext cx="332829" cy="440833"/>
          </a:xfrm>
          <a:prstGeom prst="rect">
            <a:avLst/>
          </a:prstGeom>
        </p:spPr>
      </p:pic>
      <p:sp>
        <p:nvSpPr>
          <p:cNvPr id="10" name="TextBox 10"/>
          <p:cNvSpPr txBox="1"/>
          <p:nvPr/>
        </p:nvSpPr>
        <p:spPr>
          <a:xfrm>
            <a:off x="906706" y="3907838"/>
            <a:ext cx="4296219" cy="974626"/>
          </a:xfrm>
          <a:prstGeom prst="rect">
            <a:avLst/>
          </a:prstGeom>
        </p:spPr>
        <p:txBody>
          <a:bodyPr lIns="0" tIns="0" rIns="0" bIns="0" rtlCol="0" anchor="t">
            <a:spAutoFit/>
          </a:bodyPr>
          <a:lstStyle/>
          <a:p>
            <a:pPr algn="ctr">
              <a:lnSpc>
                <a:spcPts val="1904"/>
              </a:lnSpc>
              <a:spcBef>
                <a:spcPct val="0"/>
              </a:spcBef>
            </a:pPr>
            <a:r>
              <a:rPr lang="en-US" sz="1359" dirty="0">
                <a:solidFill>
                  <a:srgbClr val="FF5757"/>
                </a:solidFill>
                <a:latin typeface="Asap Regular Bold"/>
              </a:rPr>
              <a:t>Gamesmanship: </a:t>
            </a:r>
            <a:r>
              <a:rPr lang="en-US" sz="1359" dirty="0">
                <a:solidFill>
                  <a:srgbClr val="000000"/>
                </a:solidFill>
                <a:latin typeface="Asap Regular Bold"/>
              </a:rPr>
              <a:t>This is when performers </a:t>
            </a:r>
            <a:r>
              <a:rPr lang="en-US" sz="1359" b="1" dirty="0">
                <a:solidFill>
                  <a:srgbClr val="000000"/>
                </a:solidFill>
                <a:latin typeface="Asap Regular Bold"/>
              </a:rPr>
              <a:t>bend the rules </a:t>
            </a:r>
            <a:r>
              <a:rPr lang="en-US" sz="1359" dirty="0">
                <a:solidFill>
                  <a:srgbClr val="000000"/>
                </a:solidFill>
                <a:latin typeface="Asap Regular Bold"/>
              </a:rPr>
              <a:t>to gain an advantage.</a:t>
            </a:r>
          </a:p>
          <a:p>
            <a:pPr algn="ctr">
              <a:lnSpc>
                <a:spcPts val="1903"/>
              </a:lnSpc>
              <a:spcBef>
                <a:spcPct val="0"/>
              </a:spcBef>
            </a:pPr>
            <a:r>
              <a:rPr lang="en-US" sz="1359" dirty="0" smtClean="0">
                <a:solidFill>
                  <a:srgbClr val="000000"/>
                </a:solidFill>
                <a:latin typeface="Asap Regular Bold"/>
              </a:rPr>
              <a:t>For </a:t>
            </a:r>
            <a:r>
              <a:rPr lang="en-US" sz="1359" dirty="0">
                <a:solidFill>
                  <a:srgbClr val="000000"/>
                </a:solidFill>
                <a:latin typeface="Asap Regular Bold"/>
              </a:rPr>
              <a:t>example, taking a long time to collect the ball to waste time in </a:t>
            </a:r>
            <a:r>
              <a:rPr lang="en-US" sz="1359" dirty="0" smtClean="0">
                <a:solidFill>
                  <a:srgbClr val="000000"/>
                </a:solidFill>
                <a:latin typeface="Asap Regular Bold"/>
              </a:rPr>
              <a:t>football.</a:t>
            </a:r>
            <a:endParaRPr lang="en-US" sz="1359" dirty="0">
              <a:solidFill>
                <a:srgbClr val="000000"/>
              </a:solidFill>
              <a:latin typeface="Asap Regular Bold"/>
            </a:endParaRPr>
          </a:p>
        </p:txBody>
      </p:sp>
      <p:pic>
        <p:nvPicPr>
          <p:cNvPr id="11" name="Picture 11"/>
          <p:cNvPicPr>
            <a:picLocks noChangeAspect="1"/>
          </p:cNvPicPr>
          <p:nvPr/>
        </p:nvPicPr>
        <p:blipFill>
          <a:blip r:embed="rId2"/>
          <a:srcRect/>
          <a:stretch>
            <a:fillRect/>
          </a:stretch>
        </p:blipFill>
        <p:spPr>
          <a:xfrm>
            <a:off x="490053" y="3874416"/>
            <a:ext cx="332829" cy="440833"/>
          </a:xfrm>
          <a:prstGeom prst="rect">
            <a:avLst/>
          </a:prstGeom>
        </p:spPr>
      </p:pic>
      <p:sp>
        <p:nvSpPr>
          <p:cNvPr id="12" name="TextBox 12"/>
          <p:cNvSpPr txBox="1"/>
          <p:nvPr/>
        </p:nvSpPr>
        <p:spPr>
          <a:xfrm>
            <a:off x="700042" y="2238578"/>
            <a:ext cx="4264283" cy="974626"/>
          </a:xfrm>
          <a:prstGeom prst="rect">
            <a:avLst/>
          </a:prstGeom>
        </p:spPr>
        <p:txBody>
          <a:bodyPr lIns="0" tIns="0" rIns="0" bIns="0" rtlCol="0" anchor="t">
            <a:spAutoFit/>
          </a:bodyPr>
          <a:lstStyle/>
          <a:p>
            <a:pPr algn="ctr">
              <a:lnSpc>
                <a:spcPts val="1903"/>
              </a:lnSpc>
              <a:spcBef>
                <a:spcPct val="0"/>
              </a:spcBef>
            </a:pPr>
            <a:r>
              <a:rPr lang="en-US" sz="1360" dirty="0">
                <a:solidFill>
                  <a:srgbClr val="FF5757"/>
                </a:solidFill>
                <a:latin typeface="Asap Regular Bold"/>
              </a:rPr>
              <a:t>Spectator etiquette:</a:t>
            </a:r>
            <a:r>
              <a:rPr lang="en-US" sz="1360" b="1" dirty="0">
                <a:solidFill>
                  <a:srgbClr val="000000"/>
                </a:solidFill>
                <a:latin typeface="Asap Regular Bold"/>
              </a:rPr>
              <a:t> Spectators </a:t>
            </a:r>
            <a:r>
              <a:rPr lang="en-US" sz="1360" dirty="0">
                <a:solidFill>
                  <a:srgbClr val="000000"/>
                </a:solidFill>
                <a:latin typeface="Asap Regular Bold"/>
              </a:rPr>
              <a:t>also have unwritten </a:t>
            </a:r>
            <a:r>
              <a:rPr lang="en-US" sz="1360" dirty="0" smtClean="0">
                <a:solidFill>
                  <a:srgbClr val="000000"/>
                </a:solidFill>
                <a:latin typeface="Asap Regular Bold"/>
              </a:rPr>
              <a:t>rules, to </a:t>
            </a:r>
            <a:r>
              <a:rPr lang="en-US" sz="1360" b="1" dirty="0" smtClean="0">
                <a:solidFill>
                  <a:srgbClr val="000000"/>
                </a:solidFill>
                <a:latin typeface="Asap Regular Bold"/>
              </a:rPr>
              <a:t>behave in </a:t>
            </a:r>
            <a:r>
              <a:rPr lang="en-US" sz="1360" b="1" dirty="0">
                <a:solidFill>
                  <a:srgbClr val="000000"/>
                </a:solidFill>
                <a:latin typeface="Asap Regular Bold"/>
              </a:rPr>
              <a:t>an </a:t>
            </a:r>
            <a:r>
              <a:rPr lang="en-US" sz="1360" b="1" dirty="0" smtClean="0">
                <a:solidFill>
                  <a:srgbClr val="000000"/>
                </a:solidFill>
                <a:latin typeface="Asap Regular Bold"/>
              </a:rPr>
              <a:t>appropriate </a:t>
            </a:r>
            <a:r>
              <a:rPr lang="en-US" sz="1360" b="1" dirty="0">
                <a:solidFill>
                  <a:srgbClr val="000000"/>
                </a:solidFill>
                <a:latin typeface="Asap Regular Bold"/>
              </a:rPr>
              <a:t>sporting way</a:t>
            </a:r>
            <a:r>
              <a:rPr lang="en-US" sz="1360" dirty="0" smtClean="0">
                <a:solidFill>
                  <a:srgbClr val="000000"/>
                </a:solidFill>
                <a:latin typeface="Asap Regular Bold"/>
              </a:rPr>
              <a:t>.</a:t>
            </a:r>
            <a:endParaRPr lang="en-US" sz="1360" dirty="0">
              <a:solidFill>
                <a:srgbClr val="000000"/>
              </a:solidFill>
              <a:latin typeface="Asap Regular Bold"/>
            </a:endParaRPr>
          </a:p>
          <a:p>
            <a:pPr algn="ctr">
              <a:lnSpc>
                <a:spcPts val="1904"/>
              </a:lnSpc>
              <a:spcBef>
                <a:spcPct val="0"/>
              </a:spcBef>
            </a:pPr>
            <a:r>
              <a:rPr lang="en-US" sz="1360" dirty="0">
                <a:solidFill>
                  <a:srgbClr val="000000"/>
                </a:solidFill>
                <a:latin typeface="Asap Regular Bold"/>
              </a:rPr>
              <a:t>For example, being quiet during rallies in a tennis match or respecting an opponent's national anthem.</a:t>
            </a:r>
          </a:p>
        </p:txBody>
      </p:sp>
      <p:pic>
        <p:nvPicPr>
          <p:cNvPr id="13" name="Picture 13"/>
          <p:cNvPicPr>
            <a:picLocks noChangeAspect="1"/>
          </p:cNvPicPr>
          <p:nvPr/>
        </p:nvPicPr>
        <p:blipFill>
          <a:blip r:embed="rId2"/>
          <a:srcRect/>
          <a:stretch>
            <a:fillRect/>
          </a:stretch>
        </p:blipFill>
        <p:spPr>
          <a:xfrm>
            <a:off x="444314" y="2014682"/>
            <a:ext cx="332829" cy="440833"/>
          </a:xfrm>
          <a:prstGeom prst="rect">
            <a:avLst/>
          </a:prstGeom>
        </p:spPr>
      </p:pic>
      <p:grpSp>
        <p:nvGrpSpPr>
          <p:cNvPr id="14" name="Group 14"/>
          <p:cNvGrpSpPr/>
          <p:nvPr/>
        </p:nvGrpSpPr>
        <p:grpSpPr>
          <a:xfrm>
            <a:off x="91139" y="5212963"/>
            <a:ext cx="9563389" cy="2015762"/>
            <a:chOff x="0" y="0"/>
            <a:chExt cx="8290428" cy="1940185"/>
          </a:xfrm>
        </p:grpSpPr>
        <p:sp>
          <p:nvSpPr>
            <p:cNvPr id="15" name="Freeform 15"/>
            <p:cNvSpPr/>
            <p:nvPr/>
          </p:nvSpPr>
          <p:spPr>
            <a:xfrm>
              <a:off x="0" y="0"/>
              <a:ext cx="8290428" cy="1940185"/>
            </a:xfrm>
            <a:custGeom>
              <a:avLst/>
              <a:gdLst/>
              <a:ahLst/>
              <a:cxnLst/>
              <a:rect l="l" t="t" r="r" b="b"/>
              <a:pathLst>
                <a:path w="8290428" h="1940185">
                  <a:moveTo>
                    <a:pt x="0" y="0"/>
                  </a:moveTo>
                  <a:lnTo>
                    <a:pt x="0" y="1940185"/>
                  </a:lnTo>
                  <a:lnTo>
                    <a:pt x="8290428" y="1940185"/>
                  </a:lnTo>
                  <a:lnTo>
                    <a:pt x="8290428" y="0"/>
                  </a:lnTo>
                  <a:lnTo>
                    <a:pt x="0" y="0"/>
                  </a:lnTo>
                  <a:close/>
                  <a:moveTo>
                    <a:pt x="8229467" y="1879225"/>
                  </a:moveTo>
                  <a:lnTo>
                    <a:pt x="59690" y="1879225"/>
                  </a:lnTo>
                  <a:lnTo>
                    <a:pt x="59690" y="59690"/>
                  </a:lnTo>
                  <a:lnTo>
                    <a:pt x="8229467" y="59690"/>
                  </a:lnTo>
                  <a:lnTo>
                    <a:pt x="8229467" y="1879225"/>
                  </a:lnTo>
                  <a:close/>
                </a:path>
              </a:pathLst>
            </a:custGeom>
            <a:solidFill>
              <a:srgbClr val="D9D9D9"/>
            </a:solidFill>
          </p:spPr>
        </p:sp>
      </p:grpSp>
      <p:sp>
        <p:nvSpPr>
          <p:cNvPr id="16" name="TextBox 16"/>
          <p:cNvSpPr txBox="1"/>
          <p:nvPr/>
        </p:nvSpPr>
        <p:spPr>
          <a:xfrm>
            <a:off x="4776087" y="3468544"/>
            <a:ext cx="4754862" cy="537776"/>
          </a:xfrm>
          <a:prstGeom prst="rect">
            <a:avLst/>
          </a:prstGeom>
        </p:spPr>
        <p:txBody>
          <a:bodyPr wrap="square" lIns="0" tIns="0" rIns="0" bIns="0" rtlCol="0" anchor="t">
            <a:spAutoFit/>
          </a:bodyPr>
          <a:lstStyle/>
          <a:p>
            <a:pPr algn="ctr">
              <a:lnSpc>
                <a:spcPts val="1000"/>
              </a:lnSpc>
              <a:spcBef>
                <a:spcPct val="0"/>
              </a:spcBef>
            </a:pPr>
            <a:r>
              <a:rPr lang="en-US" sz="1400" b="1" dirty="0">
                <a:solidFill>
                  <a:srgbClr val="000000"/>
                </a:solidFill>
                <a:latin typeface="Arial" panose="020B0604020202020204" pitchFamily="34" charset="0"/>
                <a:cs typeface="Arial" panose="020B0604020202020204" pitchFamily="34" charset="0"/>
              </a:rPr>
              <a:t>Reasons for observing etiquette </a:t>
            </a:r>
            <a:endParaRPr lang="en-US" sz="1400" b="1" dirty="0" smtClean="0">
              <a:solidFill>
                <a:srgbClr val="000000"/>
              </a:solidFill>
              <a:latin typeface="Arial" panose="020B0604020202020204" pitchFamily="34" charset="0"/>
              <a:cs typeface="Arial" panose="020B0604020202020204" pitchFamily="34" charset="0"/>
            </a:endParaRPr>
          </a:p>
          <a:p>
            <a:pPr algn="ctr">
              <a:lnSpc>
                <a:spcPts val="1000"/>
              </a:lnSpc>
              <a:spcBef>
                <a:spcPct val="0"/>
              </a:spcBef>
            </a:pPr>
            <a:r>
              <a:rPr lang="en-US" sz="1400" b="1" dirty="0" smtClean="0">
                <a:solidFill>
                  <a:srgbClr val="000000"/>
                </a:solidFill>
                <a:latin typeface="Arial" panose="020B0604020202020204" pitchFamily="34" charset="0"/>
                <a:cs typeface="Arial" panose="020B0604020202020204" pitchFamily="34" charset="0"/>
              </a:rPr>
              <a:t>and </a:t>
            </a:r>
            <a:r>
              <a:rPr lang="en-US" sz="1400" b="1" dirty="0">
                <a:solidFill>
                  <a:srgbClr val="000000"/>
                </a:solidFill>
                <a:latin typeface="Arial" panose="020B0604020202020204" pitchFamily="34" charset="0"/>
                <a:cs typeface="Arial" panose="020B0604020202020204" pitchFamily="34" charset="0"/>
              </a:rPr>
              <a:t>sporting </a:t>
            </a:r>
            <a:r>
              <a:rPr lang="en-US" sz="1400" b="1" dirty="0" err="1" smtClean="0">
                <a:solidFill>
                  <a:srgbClr val="000000"/>
                </a:solidFill>
                <a:latin typeface="Arial" panose="020B0604020202020204" pitchFamily="34" charset="0"/>
                <a:cs typeface="Arial" panose="020B0604020202020204" pitchFamily="34" charset="0"/>
              </a:rPr>
              <a:t>behaviour</a:t>
            </a:r>
            <a:endParaRPr lang="en-US" sz="1400" b="1" dirty="0" smtClean="0">
              <a:solidFill>
                <a:srgbClr val="000000"/>
              </a:solidFill>
              <a:latin typeface="Arial" panose="020B0604020202020204" pitchFamily="34" charset="0"/>
              <a:cs typeface="Arial" panose="020B0604020202020204" pitchFamily="34" charset="0"/>
            </a:endParaRPr>
          </a:p>
          <a:p>
            <a:pPr algn="ctr">
              <a:lnSpc>
                <a:spcPts val="2520"/>
              </a:lnSpc>
              <a:spcBef>
                <a:spcPct val="0"/>
              </a:spcBef>
            </a:pPr>
            <a:endParaRPr lang="en-US" sz="1400" b="1" dirty="0">
              <a:solidFill>
                <a:srgbClr val="000000"/>
              </a:solidFill>
              <a:latin typeface="Arial" panose="020B0604020202020204" pitchFamily="34" charset="0"/>
              <a:cs typeface="Arial" panose="020B0604020202020204" pitchFamily="34" charset="0"/>
            </a:endParaRPr>
          </a:p>
        </p:txBody>
      </p:sp>
      <p:sp>
        <p:nvSpPr>
          <p:cNvPr id="17" name="TextBox 17"/>
          <p:cNvSpPr txBox="1"/>
          <p:nvPr/>
        </p:nvSpPr>
        <p:spPr>
          <a:xfrm>
            <a:off x="5039246" y="3761426"/>
            <a:ext cx="4282689" cy="1477328"/>
          </a:xfrm>
          <a:prstGeom prst="rect">
            <a:avLst/>
          </a:prstGeom>
        </p:spPr>
        <p:txBody>
          <a:bodyPr wrap="square" lIns="0" tIns="0" rIns="0" bIns="0" rtlCol="0" anchor="t">
            <a:spAutoFit/>
          </a:bodyPr>
          <a:lstStyle/>
          <a:p>
            <a:pPr algn="ctr">
              <a:spcBef>
                <a:spcPct val="0"/>
              </a:spcBef>
            </a:pPr>
            <a:r>
              <a:rPr lang="en-US" sz="1400" dirty="0">
                <a:solidFill>
                  <a:srgbClr val="000000"/>
                </a:solidFill>
                <a:latin typeface="Arial Narrow" panose="020B0606020202030204" pitchFamily="34" charset="0"/>
                <a:cs typeface="Arial" panose="020B0604020202020204" pitchFamily="34" charset="0"/>
              </a:rPr>
              <a:t>- </a:t>
            </a:r>
            <a:r>
              <a:rPr lang="en-US" sz="1600" dirty="0" smtClean="0">
                <a:solidFill>
                  <a:srgbClr val="000000"/>
                </a:solidFill>
                <a:latin typeface="Arial Narrow" panose="020B0606020202030204" pitchFamily="34" charset="0"/>
                <a:cs typeface="Arial" panose="020B0604020202020204" pitchFamily="34" charset="0"/>
              </a:rPr>
              <a:t>Performing in a fair way</a:t>
            </a:r>
          </a:p>
          <a:p>
            <a:pPr algn="ctr">
              <a:spcBef>
                <a:spcPct val="0"/>
              </a:spcBef>
            </a:pPr>
            <a:r>
              <a:rPr lang="en-US" sz="1600" dirty="0" smtClean="0">
                <a:solidFill>
                  <a:srgbClr val="000000"/>
                </a:solidFill>
                <a:latin typeface="Arial Narrow" panose="020B0606020202030204" pitchFamily="34" charset="0"/>
                <a:cs typeface="Arial" panose="020B0604020202020204" pitchFamily="34" charset="0"/>
              </a:rPr>
              <a:t>- Promoting positive values</a:t>
            </a:r>
          </a:p>
          <a:p>
            <a:pPr algn="ctr">
              <a:spcBef>
                <a:spcPct val="0"/>
              </a:spcBef>
            </a:pPr>
            <a:r>
              <a:rPr lang="en-US" sz="1600" dirty="0" smtClean="0">
                <a:solidFill>
                  <a:srgbClr val="000000"/>
                </a:solidFill>
                <a:latin typeface="Arial Narrow" panose="020B0606020202030204" pitchFamily="34" charset="0"/>
                <a:cs typeface="Arial" panose="020B0604020202020204" pitchFamily="34" charset="0"/>
              </a:rPr>
              <a:t>- </a:t>
            </a:r>
            <a:r>
              <a:rPr lang="en-US" sz="1600" dirty="0">
                <a:solidFill>
                  <a:srgbClr val="000000"/>
                </a:solidFill>
                <a:latin typeface="Arial Narrow" panose="020B0606020202030204" pitchFamily="34" charset="0"/>
                <a:cs typeface="Arial" panose="020B0604020202020204" pitchFamily="34" charset="0"/>
              </a:rPr>
              <a:t>Ensuring the safety of themselves and other </a:t>
            </a:r>
            <a:r>
              <a:rPr lang="en-US" sz="1600" dirty="0" smtClean="0">
                <a:solidFill>
                  <a:srgbClr val="000000"/>
                </a:solidFill>
                <a:latin typeface="Arial Narrow" panose="020B0606020202030204" pitchFamily="34" charset="0"/>
                <a:cs typeface="Arial" panose="020B0604020202020204" pitchFamily="34" charset="0"/>
              </a:rPr>
              <a:t>performers</a:t>
            </a:r>
            <a:endParaRPr lang="en-US" sz="1600" dirty="0">
              <a:solidFill>
                <a:srgbClr val="000000"/>
              </a:solidFill>
              <a:latin typeface="Arial Narrow" panose="020B0606020202030204" pitchFamily="34" charset="0"/>
              <a:cs typeface="Arial" panose="020B0604020202020204" pitchFamily="34" charset="0"/>
            </a:endParaRPr>
          </a:p>
          <a:p>
            <a:pPr algn="ctr">
              <a:spcBef>
                <a:spcPct val="0"/>
              </a:spcBef>
            </a:pPr>
            <a:r>
              <a:rPr lang="en-US" sz="1600" dirty="0">
                <a:solidFill>
                  <a:srgbClr val="000000"/>
                </a:solidFill>
                <a:latin typeface="Arial Narrow" panose="020B0606020202030204" pitchFamily="34" charset="0"/>
                <a:cs typeface="Arial" panose="020B0604020202020204" pitchFamily="34" charset="0"/>
              </a:rPr>
              <a:t>- Being respectful to those in their own team and the opposition</a:t>
            </a:r>
          </a:p>
          <a:p>
            <a:pPr algn="ctr">
              <a:spcBef>
                <a:spcPct val="0"/>
              </a:spcBef>
            </a:pPr>
            <a:r>
              <a:rPr lang="en-US" sz="1600" dirty="0" smtClean="0">
                <a:solidFill>
                  <a:srgbClr val="000000"/>
                </a:solidFill>
                <a:latin typeface="Arial Narrow" panose="020B0606020202030204" pitchFamily="34" charset="0"/>
                <a:cs typeface="Arial" panose="020B0604020202020204" pitchFamily="34" charset="0"/>
              </a:rPr>
              <a:t>- </a:t>
            </a:r>
            <a:r>
              <a:rPr lang="en-US" sz="1600" dirty="0">
                <a:solidFill>
                  <a:srgbClr val="000000"/>
                </a:solidFill>
                <a:latin typeface="Arial Narrow" panose="020B0606020202030204" pitchFamily="34" charset="0"/>
                <a:cs typeface="Arial" panose="020B0604020202020204" pitchFamily="34" charset="0"/>
              </a:rPr>
              <a:t>Acting as a positive role model for children</a:t>
            </a:r>
          </a:p>
        </p:txBody>
      </p:sp>
      <p:pic>
        <p:nvPicPr>
          <p:cNvPr id="19" name="Picture 18"/>
          <p:cNvPicPr>
            <a:picLocks noChangeAspect="1"/>
          </p:cNvPicPr>
          <p:nvPr/>
        </p:nvPicPr>
        <p:blipFill>
          <a:blip r:embed="rId3"/>
          <a:stretch>
            <a:fillRect/>
          </a:stretch>
        </p:blipFill>
        <p:spPr>
          <a:xfrm>
            <a:off x="95104" y="79883"/>
            <a:ext cx="1505095" cy="778362"/>
          </a:xfrm>
          <a:prstGeom prst="rect">
            <a:avLst/>
          </a:prstGeom>
        </p:spPr>
      </p:pic>
      <p:pic>
        <p:nvPicPr>
          <p:cNvPr id="22" name="Picture 21"/>
          <p:cNvPicPr>
            <a:picLocks noChangeAspect="1"/>
          </p:cNvPicPr>
          <p:nvPr/>
        </p:nvPicPr>
        <p:blipFill>
          <a:blip r:embed="rId4"/>
          <a:stretch>
            <a:fillRect/>
          </a:stretch>
        </p:blipFill>
        <p:spPr>
          <a:xfrm>
            <a:off x="274312" y="5424491"/>
            <a:ext cx="2602342" cy="827858"/>
          </a:xfrm>
          <a:prstGeom prst="rect">
            <a:avLst/>
          </a:prstGeom>
        </p:spPr>
      </p:pic>
      <p:sp>
        <p:nvSpPr>
          <p:cNvPr id="23" name="Rectangle 22"/>
          <p:cNvSpPr/>
          <p:nvPr/>
        </p:nvSpPr>
        <p:spPr>
          <a:xfrm>
            <a:off x="-44108" y="6365623"/>
            <a:ext cx="3253138" cy="830997"/>
          </a:xfrm>
          <a:prstGeom prst="rect">
            <a:avLst/>
          </a:prstGeom>
        </p:spPr>
        <p:txBody>
          <a:bodyPr wrap="square">
            <a:spAutoFit/>
          </a:bodyPr>
          <a:lstStyle/>
          <a:p>
            <a:pPr algn="ctr"/>
            <a:r>
              <a:rPr lang="en-GB" sz="1600" b="1" dirty="0"/>
              <a:t>Reasons against taking performance-enhancing </a:t>
            </a:r>
          </a:p>
          <a:p>
            <a:pPr algn="ctr"/>
            <a:r>
              <a:rPr lang="en-GB" sz="1600" b="1" dirty="0" smtClean="0"/>
              <a:t>drugs</a:t>
            </a:r>
            <a:endParaRPr lang="en-GB" sz="1600" b="1" dirty="0"/>
          </a:p>
        </p:txBody>
      </p:sp>
      <p:sp>
        <p:nvSpPr>
          <p:cNvPr id="24" name="TextBox 23"/>
          <p:cNvSpPr txBox="1"/>
          <p:nvPr/>
        </p:nvSpPr>
        <p:spPr>
          <a:xfrm>
            <a:off x="1277661" y="5954208"/>
            <a:ext cx="609600" cy="584775"/>
          </a:xfrm>
          <a:prstGeom prst="rect">
            <a:avLst/>
          </a:prstGeom>
          <a:noFill/>
        </p:spPr>
        <p:txBody>
          <a:bodyPr wrap="square" rtlCol="0">
            <a:spAutoFit/>
          </a:bodyPr>
          <a:lstStyle/>
          <a:p>
            <a:r>
              <a:rPr lang="en-GB" dirty="0" smtClean="0"/>
              <a:t> </a:t>
            </a:r>
            <a:r>
              <a:rPr lang="en-GB" sz="3200" b="1" dirty="0" smtClean="0"/>
              <a:t>v</a:t>
            </a:r>
            <a:endParaRPr lang="en-GB" sz="3200" b="1" dirty="0"/>
          </a:p>
        </p:txBody>
      </p:sp>
      <p:sp>
        <p:nvSpPr>
          <p:cNvPr id="26" name="Rectangle 25"/>
          <p:cNvSpPr/>
          <p:nvPr/>
        </p:nvSpPr>
        <p:spPr>
          <a:xfrm>
            <a:off x="3069404" y="5487465"/>
            <a:ext cx="1495922" cy="369332"/>
          </a:xfrm>
          <a:prstGeom prst="rect">
            <a:avLst/>
          </a:prstGeom>
        </p:spPr>
        <p:txBody>
          <a:bodyPr wrap="none">
            <a:spAutoFit/>
          </a:bodyPr>
          <a:lstStyle/>
          <a:p>
            <a:r>
              <a:rPr lang="en-GB" b="1" dirty="0"/>
              <a:t>Banned drugs</a:t>
            </a:r>
          </a:p>
        </p:txBody>
      </p:sp>
      <p:sp>
        <p:nvSpPr>
          <p:cNvPr id="29" name="TextBox 28"/>
          <p:cNvSpPr txBox="1"/>
          <p:nvPr/>
        </p:nvSpPr>
        <p:spPr>
          <a:xfrm>
            <a:off x="2371621" y="5769542"/>
            <a:ext cx="2891488" cy="369332"/>
          </a:xfrm>
          <a:prstGeom prst="rect">
            <a:avLst/>
          </a:prstGeom>
          <a:noFill/>
        </p:spPr>
        <p:txBody>
          <a:bodyPr wrap="square" rtlCol="0">
            <a:spAutoFit/>
          </a:bodyPr>
          <a:lstStyle/>
          <a:p>
            <a:pPr algn="ctr"/>
            <a:r>
              <a:rPr lang="en-GB" b="1" dirty="0" smtClean="0"/>
              <a:t>Banned performers</a:t>
            </a:r>
            <a:endParaRPr lang="en-GB" b="1" dirty="0"/>
          </a:p>
        </p:txBody>
      </p:sp>
      <p:sp>
        <p:nvSpPr>
          <p:cNvPr id="30" name="TextBox 29"/>
          <p:cNvSpPr txBox="1"/>
          <p:nvPr/>
        </p:nvSpPr>
        <p:spPr>
          <a:xfrm>
            <a:off x="2924401" y="6030088"/>
            <a:ext cx="2121349" cy="369332"/>
          </a:xfrm>
          <a:prstGeom prst="rect">
            <a:avLst/>
          </a:prstGeom>
          <a:noFill/>
        </p:spPr>
        <p:txBody>
          <a:bodyPr wrap="square" rtlCol="0">
            <a:spAutoFit/>
          </a:bodyPr>
          <a:lstStyle/>
          <a:p>
            <a:r>
              <a:rPr lang="en-GB" b="1" dirty="0" smtClean="0"/>
              <a:t>Testing methods</a:t>
            </a:r>
            <a:endParaRPr lang="en-GB" b="1" dirty="0"/>
          </a:p>
        </p:txBody>
      </p:sp>
      <p:sp>
        <p:nvSpPr>
          <p:cNvPr id="31" name="TextBox 30"/>
          <p:cNvSpPr txBox="1"/>
          <p:nvPr/>
        </p:nvSpPr>
        <p:spPr>
          <a:xfrm>
            <a:off x="2707042" y="6309280"/>
            <a:ext cx="2118263" cy="369332"/>
          </a:xfrm>
          <a:prstGeom prst="rect">
            <a:avLst/>
          </a:prstGeom>
          <a:noFill/>
        </p:spPr>
        <p:txBody>
          <a:bodyPr wrap="square" rtlCol="0">
            <a:spAutoFit/>
          </a:bodyPr>
          <a:lstStyle/>
          <a:p>
            <a:r>
              <a:rPr lang="en-GB" b="1" dirty="0" smtClean="0"/>
              <a:t>Whereabouts Rule</a:t>
            </a:r>
            <a:endParaRPr lang="en-GB" b="1" dirty="0"/>
          </a:p>
        </p:txBody>
      </p:sp>
      <p:pic>
        <p:nvPicPr>
          <p:cNvPr id="32" name="Picture 31"/>
          <p:cNvPicPr>
            <a:picLocks noChangeAspect="1"/>
          </p:cNvPicPr>
          <p:nvPr/>
        </p:nvPicPr>
        <p:blipFill>
          <a:blip r:embed="rId5"/>
          <a:stretch>
            <a:fillRect/>
          </a:stretch>
        </p:blipFill>
        <p:spPr>
          <a:xfrm>
            <a:off x="142137" y="5947658"/>
            <a:ext cx="1048389" cy="505636"/>
          </a:xfrm>
          <a:prstGeom prst="rect">
            <a:avLst/>
          </a:prstGeom>
        </p:spPr>
      </p:pic>
      <p:sp>
        <p:nvSpPr>
          <p:cNvPr id="33" name="TextBox 32"/>
          <p:cNvSpPr txBox="1"/>
          <p:nvPr/>
        </p:nvSpPr>
        <p:spPr>
          <a:xfrm>
            <a:off x="2832183" y="6569826"/>
            <a:ext cx="2136548" cy="369332"/>
          </a:xfrm>
          <a:prstGeom prst="rect">
            <a:avLst/>
          </a:prstGeom>
          <a:noFill/>
        </p:spPr>
        <p:txBody>
          <a:bodyPr wrap="square" rtlCol="0">
            <a:spAutoFit/>
          </a:bodyPr>
          <a:lstStyle/>
          <a:p>
            <a:r>
              <a:rPr lang="en-GB" b="1" dirty="0" smtClean="0"/>
              <a:t>Reputation of sport</a:t>
            </a:r>
            <a:endParaRPr lang="en-GB" b="1" dirty="0"/>
          </a:p>
        </p:txBody>
      </p:sp>
      <p:sp>
        <p:nvSpPr>
          <p:cNvPr id="34" name="TextBox 33"/>
          <p:cNvSpPr txBox="1"/>
          <p:nvPr/>
        </p:nvSpPr>
        <p:spPr>
          <a:xfrm>
            <a:off x="3105824" y="6827288"/>
            <a:ext cx="1704409" cy="369332"/>
          </a:xfrm>
          <a:prstGeom prst="rect">
            <a:avLst/>
          </a:prstGeom>
          <a:noFill/>
        </p:spPr>
        <p:txBody>
          <a:bodyPr wrap="square" rtlCol="0">
            <a:spAutoFit/>
          </a:bodyPr>
          <a:lstStyle/>
          <a:p>
            <a:r>
              <a:rPr lang="en-GB" b="1" dirty="0" smtClean="0"/>
              <a:t>Ethical Issues</a:t>
            </a:r>
            <a:endParaRPr lang="en-GB" b="1" dirty="0"/>
          </a:p>
        </p:txBody>
      </p:sp>
      <p:pic>
        <p:nvPicPr>
          <p:cNvPr id="18" name="Picture 17"/>
          <p:cNvPicPr>
            <a:picLocks noChangeAspect="1"/>
          </p:cNvPicPr>
          <p:nvPr/>
        </p:nvPicPr>
        <p:blipFill>
          <a:blip r:embed="rId6"/>
          <a:stretch>
            <a:fillRect/>
          </a:stretch>
        </p:blipFill>
        <p:spPr>
          <a:xfrm>
            <a:off x="4998738" y="877475"/>
            <a:ext cx="4627909" cy="2459096"/>
          </a:xfrm>
          <a:prstGeom prst="rect">
            <a:avLst/>
          </a:prstGeom>
        </p:spPr>
      </p:pic>
      <p:sp>
        <p:nvSpPr>
          <p:cNvPr id="21" name="TextBox 20"/>
          <p:cNvSpPr txBox="1"/>
          <p:nvPr/>
        </p:nvSpPr>
        <p:spPr>
          <a:xfrm>
            <a:off x="5053813" y="821782"/>
            <a:ext cx="4476985" cy="2739211"/>
          </a:xfrm>
          <a:prstGeom prst="rect">
            <a:avLst/>
          </a:prstGeom>
          <a:noFill/>
        </p:spPr>
        <p:txBody>
          <a:bodyPr wrap="square" rtlCol="0">
            <a:spAutoFit/>
          </a:bodyPr>
          <a:lstStyle/>
          <a:p>
            <a:pPr algn="ctr"/>
            <a:r>
              <a:rPr lang="en-GB" b="1" dirty="0" smtClean="0">
                <a:solidFill>
                  <a:srgbClr val="FF0000"/>
                </a:solidFill>
              </a:rPr>
              <a:t>Deeper Questioning…</a:t>
            </a:r>
            <a:endParaRPr lang="en-GB" sz="1400" dirty="0" smtClean="0"/>
          </a:p>
          <a:p>
            <a:r>
              <a:rPr lang="en-GB" sz="1400" dirty="0" smtClean="0"/>
              <a:t>Can you explain the difference between sportsmanship and gamesmanship?</a:t>
            </a:r>
          </a:p>
          <a:p>
            <a:r>
              <a:rPr lang="en-GB" sz="1400" dirty="0" smtClean="0"/>
              <a:t>Can you discuss etiquette in sport, for the performer and spectators?</a:t>
            </a:r>
            <a:endParaRPr lang="en-GB" dirty="0"/>
          </a:p>
          <a:p>
            <a:r>
              <a:rPr lang="en-GB" sz="1400" dirty="0" smtClean="0"/>
              <a:t>Can you discuss the impact that taking performance enhancing drugs can have on a performer, and their performance?</a:t>
            </a:r>
          </a:p>
          <a:p>
            <a:r>
              <a:rPr lang="en-GB" sz="1400" dirty="0" smtClean="0"/>
              <a:t>Can you explain the whereabouts rule?</a:t>
            </a:r>
          </a:p>
          <a:p>
            <a:r>
              <a:rPr lang="en-GB" sz="1400" dirty="0" smtClean="0"/>
              <a:t>Can you analyse case studies of performers for taking performance enhancing drugs?</a:t>
            </a:r>
          </a:p>
          <a:p>
            <a:endParaRPr lang="en-GB" sz="1400" b="1" dirty="0" smtClean="0"/>
          </a:p>
        </p:txBody>
      </p:sp>
      <p:pic>
        <p:nvPicPr>
          <p:cNvPr id="25" name="Picture 24"/>
          <p:cNvPicPr>
            <a:picLocks noChangeAspect="1"/>
          </p:cNvPicPr>
          <p:nvPr/>
        </p:nvPicPr>
        <p:blipFill>
          <a:blip r:embed="rId7"/>
          <a:stretch>
            <a:fillRect/>
          </a:stretch>
        </p:blipFill>
        <p:spPr>
          <a:xfrm>
            <a:off x="4727611" y="5458930"/>
            <a:ext cx="1182143" cy="673372"/>
          </a:xfrm>
          <a:prstGeom prst="rect">
            <a:avLst/>
          </a:prstGeom>
        </p:spPr>
      </p:pic>
      <p:sp>
        <p:nvSpPr>
          <p:cNvPr id="27" name="Rectangle 26"/>
          <p:cNvSpPr/>
          <p:nvPr/>
        </p:nvSpPr>
        <p:spPr>
          <a:xfrm>
            <a:off x="4898776" y="5865874"/>
            <a:ext cx="1096286" cy="646331"/>
          </a:xfrm>
          <a:prstGeom prst="rect">
            <a:avLst/>
          </a:prstGeom>
        </p:spPr>
        <p:txBody>
          <a:bodyPr wrap="square">
            <a:spAutoFit/>
          </a:bodyPr>
          <a:lstStyle/>
          <a:p>
            <a:r>
              <a:rPr lang="en-GB" sz="1200" dirty="0"/>
              <a:t>Aims to end </a:t>
            </a:r>
          </a:p>
          <a:p>
            <a:r>
              <a:rPr lang="en-GB" sz="1200" dirty="0"/>
              <a:t>racism</a:t>
            </a:r>
          </a:p>
          <a:p>
            <a:r>
              <a:rPr lang="en-GB" sz="1200" dirty="0"/>
              <a:t> in football</a:t>
            </a:r>
          </a:p>
        </p:txBody>
      </p:sp>
      <p:pic>
        <p:nvPicPr>
          <p:cNvPr id="28" name="Picture 27"/>
          <p:cNvPicPr>
            <a:picLocks noChangeAspect="1"/>
          </p:cNvPicPr>
          <p:nvPr/>
        </p:nvPicPr>
        <p:blipFill>
          <a:blip r:embed="rId8"/>
          <a:stretch>
            <a:fillRect/>
          </a:stretch>
        </p:blipFill>
        <p:spPr>
          <a:xfrm>
            <a:off x="8500012" y="5423301"/>
            <a:ext cx="1072989" cy="634039"/>
          </a:xfrm>
          <a:prstGeom prst="rect">
            <a:avLst/>
          </a:prstGeom>
        </p:spPr>
      </p:pic>
      <p:sp>
        <p:nvSpPr>
          <p:cNvPr id="35" name="Rectangle 34"/>
          <p:cNvSpPr/>
          <p:nvPr/>
        </p:nvSpPr>
        <p:spPr>
          <a:xfrm>
            <a:off x="8383002" y="6002847"/>
            <a:ext cx="1370598" cy="646331"/>
          </a:xfrm>
          <a:prstGeom prst="rect">
            <a:avLst/>
          </a:prstGeom>
        </p:spPr>
        <p:txBody>
          <a:bodyPr wrap="square">
            <a:spAutoFit/>
          </a:bodyPr>
          <a:lstStyle/>
          <a:p>
            <a:r>
              <a:rPr lang="en-GB" sz="1200" dirty="0"/>
              <a:t>Aims to get </a:t>
            </a:r>
          </a:p>
          <a:p>
            <a:r>
              <a:rPr lang="en-GB" sz="1200" dirty="0"/>
              <a:t>people of all ages</a:t>
            </a:r>
          </a:p>
          <a:p>
            <a:r>
              <a:rPr lang="en-GB" sz="1200" dirty="0"/>
              <a:t>involved in netball</a:t>
            </a:r>
          </a:p>
        </p:txBody>
      </p:sp>
      <p:pic>
        <p:nvPicPr>
          <p:cNvPr id="36" name="Picture 35"/>
          <p:cNvPicPr>
            <a:picLocks noChangeAspect="1"/>
          </p:cNvPicPr>
          <p:nvPr/>
        </p:nvPicPr>
        <p:blipFill>
          <a:blip r:embed="rId9"/>
          <a:stretch>
            <a:fillRect/>
          </a:stretch>
        </p:blipFill>
        <p:spPr>
          <a:xfrm>
            <a:off x="7580611" y="6284318"/>
            <a:ext cx="734768" cy="719777"/>
          </a:xfrm>
          <a:prstGeom prst="rect">
            <a:avLst/>
          </a:prstGeom>
        </p:spPr>
      </p:pic>
      <p:pic>
        <p:nvPicPr>
          <p:cNvPr id="38" name="Picture 37"/>
          <p:cNvPicPr>
            <a:picLocks noChangeAspect="1"/>
          </p:cNvPicPr>
          <p:nvPr/>
        </p:nvPicPr>
        <p:blipFill>
          <a:blip r:embed="rId10"/>
          <a:stretch>
            <a:fillRect/>
          </a:stretch>
        </p:blipFill>
        <p:spPr>
          <a:xfrm>
            <a:off x="5363026" y="6460436"/>
            <a:ext cx="953334" cy="558698"/>
          </a:xfrm>
          <a:prstGeom prst="rect">
            <a:avLst/>
          </a:prstGeom>
        </p:spPr>
      </p:pic>
      <p:pic>
        <p:nvPicPr>
          <p:cNvPr id="39" name="Picture 38"/>
          <p:cNvPicPr>
            <a:picLocks noChangeAspect="1"/>
          </p:cNvPicPr>
          <p:nvPr/>
        </p:nvPicPr>
        <p:blipFill>
          <a:blip r:embed="rId11"/>
          <a:stretch>
            <a:fillRect/>
          </a:stretch>
        </p:blipFill>
        <p:spPr>
          <a:xfrm>
            <a:off x="6271334" y="5575414"/>
            <a:ext cx="1579001" cy="530398"/>
          </a:xfrm>
          <a:prstGeom prst="rect">
            <a:avLst/>
          </a:prstGeom>
        </p:spPr>
      </p:pic>
      <p:sp>
        <p:nvSpPr>
          <p:cNvPr id="40" name="Rectangle 39"/>
          <p:cNvSpPr/>
          <p:nvPr/>
        </p:nvSpPr>
        <p:spPr>
          <a:xfrm>
            <a:off x="6289289" y="5947658"/>
            <a:ext cx="1336463" cy="1200329"/>
          </a:xfrm>
          <a:prstGeom prst="rect">
            <a:avLst/>
          </a:prstGeom>
        </p:spPr>
        <p:txBody>
          <a:bodyPr wrap="square">
            <a:spAutoFit/>
          </a:bodyPr>
          <a:lstStyle/>
          <a:p>
            <a:pPr algn="ctr"/>
            <a:r>
              <a:rPr lang="en-GB" sz="1200" dirty="0"/>
              <a:t>Encourages players </a:t>
            </a:r>
          </a:p>
          <a:p>
            <a:pPr algn="ctr"/>
            <a:r>
              <a:rPr lang="en-GB" sz="1200" dirty="0"/>
              <a:t>and spectators to </a:t>
            </a:r>
          </a:p>
          <a:p>
            <a:pPr algn="ctr"/>
            <a:r>
              <a:rPr lang="en-GB" sz="1200" dirty="0"/>
              <a:t>respect referees and </a:t>
            </a:r>
          </a:p>
          <a:p>
            <a:pPr algn="ctr"/>
            <a:r>
              <a:rPr lang="en-GB" sz="1200" dirty="0"/>
              <a:t>coaches</a:t>
            </a:r>
          </a:p>
        </p:txBody>
      </p:sp>
      <p:sp>
        <p:nvSpPr>
          <p:cNvPr id="42" name="TextBox 41"/>
          <p:cNvSpPr txBox="1"/>
          <p:nvPr/>
        </p:nvSpPr>
        <p:spPr>
          <a:xfrm>
            <a:off x="5803000" y="5384852"/>
            <a:ext cx="2633077" cy="461665"/>
          </a:xfrm>
          <a:prstGeom prst="rect">
            <a:avLst/>
          </a:prstGeom>
          <a:noFill/>
        </p:spPr>
        <p:txBody>
          <a:bodyPr wrap="square" rtlCol="0">
            <a:spAutoFit/>
          </a:bodyPr>
          <a:lstStyle/>
          <a:p>
            <a:r>
              <a:rPr lang="en-GB" sz="2400" b="1" dirty="0" smtClean="0"/>
              <a:t>Sporting initiatives</a:t>
            </a:r>
            <a:endParaRPr lang="en-GB"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743617" y="78912"/>
            <a:ext cx="6648563" cy="423193"/>
          </a:xfrm>
          <a:prstGeom prst="rect">
            <a:avLst/>
          </a:prstGeom>
        </p:spPr>
        <p:txBody>
          <a:bodyPr wrap="square" lIns="0" tIns="0" rIns="0" bIns="0" rtlCol="0" anchor="t">
            <a:spAutoFit/>
          </a:bodyPr>
          <a:lstStyle/>
          <a:p>
            <a:pPr algn="ctr">
              <a:lnSpc>
                <a:spcPts val="3337"/>
              </a:lnSpc>
              <a:spcBef>
                <a:spcPct val="0"/>
              </a:spcBef>
            </a:pPr>
            <a:r>
              <a:rPr lang="en-US" sz="2000" dirty="0" smtClean="0">
                <a:solidFill>
                  <a:srgbClr val="000000"/>
                </a:solidFill>
                <a:latin typeface="Carter One"/>
              </a:rPr>
              <a:t>Major </a:t>
            </a:r>
            <a:r>
              <a:rPr lang="en-US" sz="2000" dirty="0">
                <a:solidFill>
                  <a:srgbClr val="000000"/>
                </a:solidFill>
                <a:latin typeface="Carter One"/>
              </a:rPr>
              <a:t>Sporting Events</a:t>
            </a:r>
          </a:p>
        </p:txBody>
      </p:sp>
      <p:grpSp>
        <p:nvGrpSpPr>
          <p:cNvPr id="3" name="Group 3"/>
          <p:cNvGrpSpPr/>
          <p:nvPr/>
        </p:nvGrpSpPr>
        <p:grpSpPr>
          <a:xfrm>
            <a:off x="163776" y="665687"/>
            <a:ext cx="9525768" cy="4219847"/>
            <a:chOff x="0" y="0"/>
            <a:chExt cx="8257814" cy="3379017"/>
          </a:xfrm>
        </p:grpSpPr>
        <p:sp>
          <p:nvSpPr>
            <p:cNvPr id="4" name="Freeform 4"/>
            <p:cNvSpPr/>
            <p:nvPr/>
          </p:nvSpPr>
          <p:spPr>
            <a:xfrm>
              <a:off x="0" y="0"/>
              <a:ext cx="8257814" cy="3379017"/>
            </a:xfrm>
            <a:custGeom>
              <a:avLst/>
              <a:gdLst/>
              <a:ahLst/>
              <a:cxnLst/>
              <a:rect l="l" t="t" r="r" b="b"/>
              <a:pathLst>
                <a:path w="8257814" h="3379017">
                  <a:moveTo>
                    <a:pt x="0" y="0"/>
                  </a:moveTo>
                  <a:lnTo>
                    <a:pt x="0" y="3379017"/>
                  </a:lnTo>
                  <a:lnTo>
                    <a:pt x="8257814" y="3379017"/>
                  </a:lnTo>
                  <a:lnTo>
                    <a:pt x="8257814" y="0"/>
                  </a:lnTo>
                  <a:lnTo>
                    <a:pt x="0" y="0"/>
                  </a:lnTo>
                  <a:close/>
                  <a:moveTo>
                    <a:pt x="8196854" y="3318057"/>
                  </a:moveTo>
                  <a:lnTo>
                    <a:pt x="59690" y="3318057"/>
                  </a:lnTo>
                  <a:lnTo>
                    <a:pt x="59690" y="59690"/>
                  </a:lnTo>
                  <a:lnTo>
                    <a:pt x="8196854" y="59690"/>
                  </a:lnTo>
                  <a:lnTo>
                    <a:pt x="8196854" y="3318057"/>
                  </a:lnTo>
                  <a:close/>
                </a:path>
              </a:pathLst>
            </a:custGeom>
            <a:solidFill>
              <a:srgbClr val="D9D9D9"/>
            </a:solidFill>
          </p:spPr>
        </p:sp>
      </p:grpSp>
      <p:grpSp>
        <p:nvGrpSpPr>
          <p:cNvPr id="5" name="Group 5"/>
          <p:cNvGrpSpPr/>
          <p:nvPr/>
        </p:nvGrpSpPr>
        <p:grpSpPr>
          <a:xfrm>
            <a:off x="94594" y="4954549"/>
            <a:ext cx="4762884" cy="2207015"/>
            <a:chOff x="0" y="0"/>
            <a:chExt cx="4128907" cy="2578081"/>
          </a:xfrm>
        </p:grpSpPr>
        <p:sp>
          <p:nvSpPr>
            <p:cNvPr id="6" name="Freeform 6"/>
            <p:cNvSpPr/>
            <p:nvPr/>
          </p:nvSpPr>
          <p:spPr>
            <a:xfrm>
              <a:off x="0" y="0"/>
              <a:ext cx="4128907" cy="2578081"/>
            </a:xfrm>
            <a:custGeom>
              <a:avLst/>
              <a:gdLst/>
              <a:ahLst/>
              <a:cxnLst/>
              <a:rect l="l" t="t" r="r" b="b"/>
              <a:pathLst>
                <a:path w="4128907" h="2578081">
                  <a:moveTo>
                    <a:pt x="0" y="0"/>
                  </a:moveTo>
                  <a:lnTo>
                    <a:pt x="0" y="2578081"/>
                  </a:lnTo>
                  <a:lnTo>
                    <a:pt x="4128907" y="2578081"/>
                  </a:lnTo>
                  <a:lnTo>
                    <a:pt x="4128907" y="0"/>
                  </a:lnTo>
                  <a:lnTo>
                    <a:pt x="0" y="0"/>
                  </a:lnTo>
                  <a:close/>
                  <a:moveTo>
                    <a:pt x="4067947" y="2517121"/>
                  </a:moveTo>
                  <a:lnTo>
                    <a:pt x="59690" y="2517121"/>
                  </a:lnTo>
                  <a:lnTo>
                    <a:pt x="59690" y="59690"/>
                  </a:lnTo>
                  <a:lnTo>
                    <a:pt x="4067947" y="59690"/>
                  </a:lnTo>
                  <a:lnTo>
                    <a:pt x="4067947" y="2517121"/>
                  </a:lnTo>
                  <a:close/>
                </a:path>
              </a:pathLst>
            </a:custGeom>
            <a:solidFill>
              <a:srgbClr val="D9D9D9"/>
            </a:solidFill>
          </p:spPr>
        </p:sp>
      </p:grpSp>
      <p:sp>
        <p:nvSpPr>
          <p:cNvPr id="8" name="TextBox 8"/>
          <p:cNvSpPr txBox="1"/>
          <p:nvPr/>
        </p:nvSpPr>
        <p:spPr>
          <a:xfrm>
            <a:off x="-21730" y="1107627"/>
            <a:ext cx="4330547" cy="321805"/>
          </a:xfrm>
          <a:prstGeom prst="rect">
            <a:avLst/>
          </a:prstGeom>
        </p:spPr>
        <p:txBody>
          <a:bodyPr lIns="0" tIns="0" rIns="0" bIns="0" rtlCol="0" anchor="t">
            <a:spAutoFit/>
          </a:bodyPr>
          <a:lstStyle/>
          <a:p>
            <a:pPr algn="ctr">
              <a:lnSpc>
                <a:spcPts val="2519"/>
              </a:lnSpc>
              <a:spcBef>
                <a:spcPct val="0"/>
              </a:spcBef>
            </a:pPr>
            <a:r>
              <a:rPr lang="en-US" sz="1799" dirty="0">
                <a:solidFill>
                  <a:srgbClr val="000000"/>
                </a:solidFill>
                <a:latin typeface="Carter One Bold"/>
              </a:rPr>
              <a:t>The </a:t>
            </a:r>
            <a:r>
              <a:rPr lang="en-US" sz="1799" b="1" dirty="0">
                <a:solidFill>
                  <a:srgbClr val="000000"/>
                </a:solidFill>
                <a:latin typeface="Carter One Bold"/>
              </a:rPr>
              <a:t>features</a:t>
            </a:r>
            <a:r>
              <a:rPr lang="en-US" sz="1799" dirty="0">
                <a:solidFill>
                  <a:srgbClr val="000000"/>
                </a:solidFill>
                <a:latin typeface="Carter One Bold"/>
              </a:rPr>
              <a:t> of major sporting events</a:t>
            </a:r>
          </a:p>
        </p:txBody>
      </p:sp>
      <p:sp>
        <p:nvSpPr>
          <p:cNvPr id="9" name="TextBox 9"/>
          <p:cNvSpPr txBox="1"/>
          <p:nvPr/>
        </p:nvSpPr>
        <p:spPr>
          <a:xfrm>
            <a:off x="-204713" y="762994"/>
            <a:ext cx="4330547" cy="321805"/>
          </a:xfrm>
          <a:prstGeom prst="rect">
            <a:avLst/>
          </a:prstGeom>
        </p:spPr>
        <p:txBody>
          <a:bodyPr lIns="0" tIns="0" rIns="0" bIns="0" rtlCol="0" anchor="t">
            <a:spAutoFit/>
          </a:bodyPr>
          <a:lstStyle/>
          <a:p>
            <a:pPr algn="ctr">
              <a:lnSpc>
                <a:spcPts val="2519"/>
              </a:lnSpc>
              <a:spcBef>
                <a:spcPct val="0"/>
              </a:spcBef>
            </a:pPr>
            <a:r>
              <a:rPr lang="en-US" sz="1799" dirty="0">
                <a:solidFill>
                  <a:srgbClr val="FF5757"/>
                </a:solidFill>
                <a:latin typeface="Carter One Bold"/>
              </a:rPr>
              <a:t>Regularity/scheduling</a:t>
            </a:r>
          </a:p>
        </p:txBody>
      </p:sp>
      <p:sp>
        <p:nvSpPr>
          <p:cNvPr id="10" name="TextBox 10"/>
          <p:cNvSpPr txBox="1"/>
          <p:nvPr/>
        </p:nvSpPr>
        <p:spPr>
          <a:xfrm>
            <a:off x="94594" y="1452355"/>
            <a:ext cx="3010120" cy="974626"/>
          </a:xfrm>
          <a:prstGeom prst="rect">
            <a:avLst/>
          </a:prstGeom>
        </p:spPr>
        <p:txBody>
          <a:bodyPr wrap="square" lIns="0" tIns="0" rIns="0" bIns="0" rtlCol="0" anchor="t">
            <a:spAutoFit/>
          </a:bodyPr>
          <a:lstStyle/>
          <a:p>
            <a:pPr algn="ctr">
              <a:lnSpc>
                <a:spcPts val="1904"/>
              </a:lnSpc>
              <a:spcBef>
                <a:spcPct val="0"/>
              </a:spcBef>
            </a:pPr>
            <a:r>
              <a:rPr lang="en-US" sz="1359" dirty="0">
                <a:solidFill>
                  <a:srgbClr val="FF5757"/>
                </a:solidFill>
                <a:latin typeface="Asap Regular Bold"/>
              </a:rPr>
              <a:t>'One-off' events</a:t>
            </a:r>
          </a:p>
          <a:p>
            <a:pPr algn="ctr">
              <a:lnSpc>
                <a:spcPts val="1904"/>
              </a:lnSpc>
              <a:spcBef>
                <a:spcPct val="0"/>
              </a:spcBef>
            </a:pPr>
            <a:r>
              <a:rPr lang="en-US" sz="1359" b="1" dirty="0">
                <a:solidFill>
                  <a:srgbClr val="000000"/>
                </a:solidFill>
                <a:latin typeface="Asap Regular"/>
              </a:rPr>
              <a:t>One-off events </a:t>
            </a:r>
            <a:r>
              <a:rPr lang="en-US" sz="1359" dirty="0">
                <a:solidFill>
                  <a:srgbClr val="000000"/>
                </a:solidFill>
                <a:latin typeface="Asap Regular"/>
              </a:rPr>
              <a:t>are  held once in a certain place or at a certain time.</a:t>
            </a:r>
          </a:p>
          <a:p>
            <a:pPr algn="ctr">
              <a:lnSpc>
                <a:spcPts val="1903"/>
              </a:lnSpc>
              <a:spcBef>
                <a:spcPct val="0"/>
              </a:spcBef>
            </a:pPr>
            <a:r>
              <a:rPr lang="en-US" sz="1359" dirty="0">
                <a:solidFill>
                  <a:srgbClr val="000000"/>
                </a:solidFill>
                <a:latin typeface="Asap Regular"/>
              </a:rPr>
              <a:t>For </a:t>
            </a:r>
            <a:r>
              <a:rPr lang="en-US" sz="1359" dirty="0" smtClean="0">
                <a:solidFill>
                  <a:srgbClr val="000000"/>
                </a:solidFill>
                <a:latin typeface="Asap Regular"/>
              </a:rPr>
              <a:t>example; the Olympic</a:t>
            </a:r>
            <a:endParaRPr lang="en-US" sz="1359" dirty="0">
              <a:solidFill>
                <a:srgbClr val="000000"/>
              </a:solidFill>
              <a:latin typeface="Asap Regular"/>
            </a:endParaRPr>
          </a:p>
        </p:txBody>
      </p:sp>
      <p:pic>
        <p:nvPicPr>
          <p:cNvPr id="11" name="Picture 11"/>
          <p:cNvPicPr>
            <a:picLocks noChangeAspect="1"/>
          </p:cNvPicPr>
          <p:nvPr/>
        </p:nvPicPr>
        <p:blipFill>
          <a:blip r:embed="rId2"/>
          <a:srcRect/>
          <a:stretch>
            <a:fillRect/>
          </a:stretch>
        </p:blipFill>
        <p:spPr>
          <a:xfrm>
            <a:off x="3250657" y="1487240"/>
            <a:ext cx="906378" cy="453189"/>
          </a:xfrm>
          <a:prstGeom prst="rect">
            <a:avLst/>
          </a:prstGeom>
        </p:spPr>
      </p:pic>
      <p:sp>
        <p:nvSpPr>
          <p:cNvPr id="13" name="TextBox 13"/>
          <p:cNvSpPr txBox="1"/>
          <p:nvPr/>
        </p:nvSpPr>
        <p:spPr>
          <a:xfrm>
            <a:off x="220183" y="2389120"/>
            <a:ext cx="2806989" cy="1218282"/>
          </a:xfrm>
          <a:prstGeom prst="rect">
            <a:avLst/>
          </a:prstGeom>
        </p:spPr>
        <p:txBody>
          <a:bodyPr lIns="0" tIns="0" rIns="0" bIns="0" rtlCol="0" anchor="t">
            <a:spAutoFit/>
          </a:bodyPr>
          <a:lstStyle/>
          <a:p>
            <a:pPr algn="ctr">
              <a:lnSpc>
                <a:spcPts val="1904"/>
              </a:lnSpc>
              <a:spcBef>
                <a:spcPct val="0"/>
              </a:spcBef>
            </a:pPr>
            <a:r>
              <a:rPr lang="en-US" sz="1359" dirty="0" smtClean="0">
                <a:solidFill>
                  <a:srgbClr val="FF5757"/>
                </a:solidFill>
                <a:latin typeface="Asap Regular Bold"/>
              </a:rPr>
              <a:t>:Regular </a:t>
            </a:r>
            <a:r>
              <a:rPr lang="en-US" sz="1359" dirty="0">
                <a:solidFill>
                  <a:srgbClr val="FF5757"/>
                </a:solidFill>
                <a:latin typeface="Asap Regular Bold"/>
              </a:rPr>
              <a:t>events</a:t>
            </a:r>
          </a:p>
          <a:p>
            <a:pPr algn="ctr">
              <a:lnSpc>
                <a:spcPts val="1904"/>
              </a:lnSpc>
              <a:spcBef>
                <a:spcPct val="0"/>
              </a:spcBef>
            </a:pPr>
            <a:r>
              <a:rPr lang="en-US" sz="1359" b="1" dirty="0" smtClean="0">
                <a:solidFill>
                  <a:srgbClr val="000000"/>
                </a:solidFill>
                <a:latin typeface="Asap Regular"/>
              </a:rPr>
              <a:t>Regular events </a:t>
            </a:r>
            <a:r>
              <a:rPr lang="en-US" sz="1359" dirty="0" smtClean="0">
                <a:solidFill>
                  <a:srgbClr val="000000"/>
                </a:solidFill>
                <a:latin typeface="Asap Regular"/>
              </a:rPr>
              <a:t>are </a:t>
            </a:r>
            <a:r>
              <a:rPr lang="en-US" sz="1359" dirty="0">
                <a:solidFill>
                  <a:srgbClr val="000000"/>
                </a:solidFill>
                <a:latin typeface="Asap Regular"/>
              </a:rPr>
              <a:t>held annually (every year) </a:t>
            </a:r>
            <a:r>
              <a:rPr lang="en-US" sz="1359" dirty="0" smtClean="0">
                <a:solidFill>
                  <a:srgbClr val="000000"/>
                </a:solidFill>
                <a:latin typeface="Asap Regular"/>
              </a:rPr>
              <a:t> in a different place. </a:t>
            </a:r>
          </a:p>
          <a:p>
            <a:pPr algn="ctr">
              <a:lnSpc>
                <a:spcPts val="1904"/>
              </a:lnSpc>
              <a:spcBef>
                <a:spcPct val="0"/>
              </a:spcBef>
            </a:pPr>
            <a:r>
              <a:rPr lang="en-US" sz="1359" dirty="0" smtClean="0">
                <a:solidFill>
                  <a:srgbClr val="000000"/>
                </a:solidFill>
                <a:latin typeface="Asap Regular"/>
              </a:rPr>
              <a:t>For example; </a:t>
            </a:r>
            <a:r>
              <a:rPr lang="en-US" sz="1359" dirty="0">
                <a:solidFill>
                  <a:srgbClr val="000000"/>
                </a:solidFill>
                <a:latin typeface="Asap Regular"/>
              </a:rPr>
              <a:t>the UEFA Champions League </a:t>
            </a:r>
            <a:r>
              <a:rPr lang="en-US" sz="1359" dirty="0" smtClean="0">
                <a:solidFill>
                  <a:srgbClr val="000000"/>
                </a:solidFill>
                <a:latin typeface="Asap Regular"/>
              </a:rPr>
              <a:t>Final.</a:t>
            </a:r>
            <a:endParaRPr lang="en-US" sz="1359" dirty="0">
              <a:solidFill>
                <a:srgbClr val="000000"/>
              </a:solidFill>
              <a:latin typeface="Asap Regular"/>
            </a:endParaRPr>
          </a:p>
        </p:txBody>
      </p:sp>
      <p:pic>
        <p:nvPicPr>
          <p:cNvPr id="14" name="Picture 14"/>
          <p:cNvPicPr>
            <a:picLocks noChangeAspect="1"/>
          </p:cNvPicPr>
          <p:nvPr/>
        </p:nvPicPr>
        <p:blipFill>
          <a:blip r:embed="rId3"/>
          <a:srcRect/>
          <a:stretch>
            <a:fillRect/>
          </a:stretch>
        </p:blipFill>
        <p:spPr>
          <a:xfrm>
            <a:off x="2974791" y="2567500"/>
            <a:ext cx="645397" cy="619388"/>
          </a:xfrm>
          <a:prstGeom prst="rect">
            <a:avLst/>
          </a:prstGeom>
        </p:spPr>
      </p:pic>
      <p:sp>
        <p:nvSpPr>
          <p:cNvPr id="16" name="TextBox 16"/>
          <p:cNvSpPr txBox="1"/>
          <p:nvPr/>
        </p:nvSpPr>
        <p:spPr>
          <a:xfrm>
            <a:off x="123930" y="3648447"/>
            <a:ext cx="3126727" cy="1218282"/>
          </a:xfrm>
          <a:prstGeom prst="rect">
            <a:avLst/>
          </a:prstGeom>
        </p:spPr>
        <p:txBody>
          <a:bodyPr lIns="0" tIns="0" rIns="0" bIns="0" rtlCol="0" anchor="t">
            <a:spAutoFit/>
          </a:bodyPr>
          <a:lstStyle/>
          <a:p>
            <a:pPr algn="ctr">
              <a:lnSpc>
                <a:spcPts val="1904"/>
              </a:lnSpc>
              <a:spcBef>
                <a:spcPct val="0"/>
              </a:spcBef>
            </a:pPr>
            <a:r>
              <a:rPr lang="en-US" sz="1359" dirty="0">
                <a:solidFill>
                  <a:srgbClr val="FF5757"/>
                </a:solidFill>
                <a:latin typeface="Asap Regular Bold"/>
              </a:rPr>
              <a:t>Regular and recurring events</a:t>
            </a:r>
          </a:p>
          <a:p>
            <a:pPr algn="ctr">
              <a:lnSpc>
                <a:spcPts val="1904"/>
              </a:lnSpc>
              <a:spcBef>
                <a:spcPct val="0"/>
              </a:spcBef>
            </a:pPr>
            <a:r>
              <a:rPr lang="en-US" sz="1359" b="1" dirty="0" smtClean="0">
                <a:solidFill>
                  <a:srgbClr val="000000"/>
                </a:solidFill>
                <a:latin typeface="Asap Regular"/>
              </a:rPr>
              <a:t>Recurring events </a:t>
            </a:r>
            <a:r>
              <a:rPr lang="en-US" sz="1359" dirty="0" smtClean="0">
                <a:solidFill>
                  <a:srgbClr val="000000"/>
                </a:solidFill>
                <a:latin typeface="Asap Regular"/>
              </a:rPr>
              <a:t>are held annually, at the same place.</a:t>
            </a:r>
            <a:endParaRPr lang="en-US" sz="1359" dirty="0">
              <a:solidFill>
                <a:srgbClr val="000000"/>
              </a:solidFill>
              <a:latin typeface="Asap Regular"/>
            </a:endParaRPr>
          </a:p>
          <a:p>
            <a:pPr algn="ctr">
              <a:lnSpc>
                <a:spcPts val="1903"/>
              </a:lnSpc>
              <a:spcBef>
                <a:spcPct val="0"/>
              </a:spcBef>
            </a:pPr>
            <a:r>
              <a:rPr lang="en-US" sz="1359" dirty="0">
                <a:solidFill>
                  <a:srgbClr val="000000"/>
                </a:solidFill>
                <a:latin typeface="Asap Regular"/>
              </a:rPr>
              <a:t>For example </a:t>
            </a:r>
            <a:r>
              <a:rPr lang="en-US" sz="1359" dirty="0" smtClean="0">
                <a:solidFill>
                  <a:srgbClr val="000000"/>
                </a:solidFill>
                <a:latin typeface="Asap Regular"/>
              </a:rPr>
              <a:t>Wimbledon @All </a:t>
            </a:r>
            <a:r>
              <a:rPr lang="en-US" sz="1359" dirty="0">
                <a:solidFill>
                  <a:srgbClr val="000000"/>
                </a:solidFill>
                <a:latin typeface="Asap Regular"/>
              </a:rPr>
              <a:t>England </a:t>
            </a:r>
            <a:r>
              <a:rPr lang="en-US" sz="1359" dirty="0" smtClean="0">
                <a:solidFill>
                  <a:srgbClr val="000000"/>
                </a:solidFill>
                <a:latin typeface="Asap Regular"/>
              </a:rPr>
              <a:t>Club, </a:t>
            </a:r>
            <a:r>
              <a:rPr lang="en-US" sz="1359" dirty="0">
                <a:solidFill>
                  <a:srgbClr val="000000"/>
                </a:solidFill>
                <a:latin typeface="Asap Regular"/>
              </a:rPr>
              <a:t>in Wimbledon.</a:t>
            </a:r>
          </a:p>
        </p:txBody>
      </p:sp>
      <p:pic>
        <p:nvPicPr>
          <p:cNvPr id="17" name="Picture 17"/>
          <p:cNvPicPr>
            <a:picLocks noChangeAspect="1"/>
          </p:cNvPicPr>
          <p:nvPr/>
        </p:nvPicPr>
        <p:blipFill>
          <a:blip r:embed="rId4"/>
          <a:srcRect/>
          <a:stretch>
            <a:fillRect/>
          </a:stretch>
        </p:blipFill>
        <p:spPr>
          <a:xfrm>
            <a:off x="3166645" y="3578105"/>
            <a:ext cx="672391" cy="636953"/>
          </a:xfrm>
          <a:prstGeom prst="rect">
            <a:avLst/>
          </a:prstGeom>
        </p:spPr>
      </p:pic>
      <p:pic>
        <p:nvPicPr>
          <p:cNvPr id="18" name="Picture 18"/>
          <p:cNvPicPr>
            <a:picLocks noChangeAspect="1"/>
          </p:cNvPicPr>
          <p:nvPr/>
        </p:nvPicPr>
        <p:blipFill>
          <a:blip r:embed="rId5"/>
          <a:srcRect/>
          <a:stretch>
            <a:fillRect/>
          </a:stretch>
        </p:blipFill>
        <p:spPr>
          <a:xfrm>
            <a:off x="3310619" y="4270995"/>
            <a:ext cx="1022470" cy="487377"/>
          </a:xfrm>
          <a:prstGeom prst="rect">
            <a:avLst/>
          </a:prstGeom>
        </p:spPr>
      </p:pic>
      <p:sp>
        <p:nvSpPr>
          <p:cNvPr id="19" name="TextBox 19"/>
          <p:cNvSpPr txBox="1"/>
          <p:nvPr/>
        </p:nvSpPr>
        <p:spPr>
          <a:xfrm>
            <a:off x="220183" y="4999378"/>
            <a:ext cx="2351799" cy="320601"/>
          </a:xfrm>
          <a:prstGeom prst="rect">
            <a:avLst/>
          </a:prstGeom>
        </p:spPr>
        <p:txBody>
          <a:bodyPr wrap="square" lIns="0" tIns="0" rIns="0" bIns="0" rtlCol="0" anchor="t">
            <a:spAutoFit/>
          </a:bodyPr>
          <a:lstStyle/>
          <a:p>
            <a:pPr>
              <a:lnSpc>
                <a:spcPts val="2519"/>
              </a:lnSpc>
              <a:spcBef>
                <a:spcPct val="0"/>
              </a:spcBef>
            </a:pPr>
            <a:r>
              <a:rPr lang="en-US" sz="1799" b="1" dirty="0" smtClean="0">
                <a:solidFill>
                  <a:srgbClr val="FF5757"/>
                </a:solidFill>
                <a:latin typeface="Carter One Bold"/>
              </a:rPr>
              <a:t>Deeper Questions</a:t>
            </a:r>
            <a:endParaRPr lang="en-US" sz="1799" b="1" dirty="0">
              <a:solidFill>
                <a:srgbClr val="FF5757"/>
              </a:solidFill>
              <a:latin typeface="Carter One Bold"/>
            </a:endParaRPr>
          </a:p>
        </p:txBody>
      </p:sp>
      <p:grpSp>
        <p:nvGrpSpPr>
          <p:cNvPr id="25" name="Group 25"/>
          <p:cNvGrpSpPr/>
          <p:nvPr/>
        </p:nvGrpSpPr>
        <p:grpSpPr>
          <a:xfrm>
            <a:off x="4876800" y="4954549"/>
            <a:ext cx="4762884" cy="2207015"/>
            <a:chOff x="0" y="0"/>
            <a:chExt cx="4128907" cy="2578081"/>
          </a:xfrm>
        </p:grpSpPr>
        <p:sp>
          <p:nvSpPr>
            <p:cNvPr id="26" name="Freeform 26"/>
            <p:cNvSpPr/>
            <p:nvPr/>
          </p:nvSpPr>
          <p:spPr>
            <a:xfrm>
              <a:off x="0" y="0"/>
              <a:ext cx="4128907" cy="2578081"/>
            </a:xfrm>
            <a:custGeom>
              <a:avLst/>
              <a:gdLst/>
              <a:ahLst/>
              <a:cxnLst/>
              <a:rect l="l" t="t" r="r" b="b"/>
              <a:pathLst>
                <a:path w="4128907" h="2578081">
                  <a:moveTo>
                    <a:pt x="0" y="0"/>
                  </a:moveTo>
                  <a:lnTo>
                    <a:pt x="0" y="2578081"/>
                  </a:lnTo>
                  <a:lnTo>
                    <a:pt x="4128907" y="2578081"/>
                  </a:lnTo>
                  <a:lnTo>
                    <a:pt x="4128907" y="0"/>
                  </a:lnTo>
                  <a:lnTo>
                    <a:pt x="0" y="0"/>
                  </a:lnTo>
                  <a:close/>
                  <a:moveTo>
                    <a:pt x="4067947" y="2517121"/>
                  </a:moveTo>
                  <a:lnTo>
                    <a:pt x="59690" y="2517121"/>
                  </a:lnTo>
                  <a:lnTo>
                    <a:pt x="59690" y="59690"/>
                  </a:lnTo>
                  <a:lnTo>
                    <a:pt x="4067947" y="59690"/>
                  </a:lnTo>
                  <a:lnTo>
                    <a:pt x="4067947" y="2517121"/>
                  </a:lnTo>
                  <a:close/>
                </a:path>
              </a:pathLst>
            </a:custGeom>
            <a:solidFill>
              <a:srgbClr val="D9D9D9"/>
            </a:solidFill>
          </p:spPr>
        </p:sp>
      </p:grpSp>
      <p:sp>
        <p:nvSpPr>
          <p:cNvPr id="28" name="TextBox 28"/>
          <p:cNvSpPr txBox="1"/>
          <p:nvPr/>
        </p:nvSpPr>
        <p:spPr>
          <a:xfrm>
            <a:off x="4896121" y="4643709"/>
            <a:ext cx="4666853" cy="221407"/>
          </a:xfrm>
          <a:prstGeom prst="rect">
            <a:avLst/>
          </a:prstGeom>
        </p:spPr>
        <p:txBody>
          <a:bodyPr lIns="0" tIns="0" rIns="0" bIns="0" rtlCol="0" anchor="t">
            <a:spAutoFit/>
          </a:bodyPr>
          <a:lstStyle/>
          <a:p>
            <a:pPr algn="ctr">
              <a:lnSpc>
                <a:spcPts val="1904"/>
              </a:lnSpc>
              <a:spcBef>
                <a:spcPct val="0"/>
              </a:spcBef>
            </a:pPr>
            <a:r>
              <a:rPr lang="en-US" sz="1359" dirty="0" smtClean="0">
                <a:solidFill>
                  <a:srgbClr val="000000"/>
                </a:solidFill>
                <a:latin typeface="Asap Regular"/>
              </a:rPr>
              <a:t>.</a:t>
            </a:r>
            <a:endParaRPr lang="en-US" sz="1359" dirty="0">
              <a:solidFill>
                <a:srgbClr val="000000"/>
              </a:solidFill>
              <a:latin typeface="Asap Regular"/>
            </a:endParaRPr>
          </a:p>
        </p:txBody>
      </p:sp>
      <p:pic>
        <p:nvPicPr>
          <p:cNvPr id="29" name="Picture 28"/>
          <p:cNvPicPr>
            <a:picLocks noChangeAspect="1"/>
          </p:cNvPicPr>
          <p:nvPr/>
        </p:nvPicPr>
        <p:blipFill>
          <a:blip r:embed="rId6"/>
          <a:stretch>
            <a:fillRect/>
          </a:stretch>
        </p:blipFill>
        <p:spPr>
          <a:xfrm>
            <a:off x="94594" y="71027"/>
            <a:ext cx="1499746" cy="780356"/>
          </a:xfrm>
          <a:prstGeom prst="rect">
            <a:avLst/>
          </a:prstGeom>
        </p:spPr>
      </p:pic>
      <p:pic>
        <p:nvPicPr>
          <p:cNvPr id="31" name="Picture 30"/>
          <p:cNvPicPr>
            <a:picLocks noChangeAspect="1"/>
          </p:cNvPicPr>
          <p:nvPr/>
        </p:nvPicPr>
        <p:blipFill>
          <a:blip r:embed="rId7"/>
          <a:stretch>
            <a:fillRect/>
          </a:stretch>
        </p:blipFill>
        <p:spPr>
          <a:xfrm>
            <a:off x="3499126" y="1988840"/>
            <a:ext cx="452533" cy="545032"/>
          </a:xfrm>
          <a:prstGeom prst="rect">
            <a:avLst/>
          </a:prstGeom>
        </p:spPr>
      </p:pic>
      <p:pic>
        <p:nvPicPr>
          <p:cNvPr id="32" name="Picture 31"/>
          <p:cNvPicPr>
            <a:picLocks noChangeAspect="1"/>
          </p:cNvPicPr>
          <p:nvPr/>
        </p:nvPicPr>
        <p:blipFill>
          <a:blip r:embed="rId8"/>
          <a:stretch>
            <a:fillRect/>
          </a:stretch>
        </p:blipFill>
        <p:spPr>
          <a:xfrm>
            <a:off x="3647655" y="2700990"/>
            <a:ext cx="509380" cy="732744"/>
          </a:xfrm>
          <a:prstGeom prst="rect">
            <a:avLst/>
          </a:prstGeom>
        </p:spPr>
      </p:pic>
      <p:sp>
        <p:nvSpPr>
          <p:cNvPr id="33" name="Rectangle 32"/>
          <p:cNvSpPr/>
          <p:nvPr/>
        </p:nvSpPr>
        <p:spPr>
          <a:xfrm>
            <a:off x="5728413" y="851383"/>
            <a:ext cx="3751789" cy="369332"/>
          </a:xfrm>
          <a:prstGeom prst="rect">
            <a:avLst/>
          </a:prstGeom>
        </p:spPr>
        <p:txBody>
          <a:bodyPr wrap="square">
            <a:spAutoFit/>
          </a:bodyPr>
          <a:lstStyle/>
          <a:p>
            <a:r>
              <a:rPr lang="en-GB" dirty="0" smtClean="0">
                <a:solidFill>
                  <a:srgbClr val="FF0000"/>
                </a:solidFill>
              </a:rPr>
              <a:t>Potential </a:t>
            </a:r>
            <a:r>
              <a:rPr lang="en-GB" b="1" dirty="0" smtClean="0">
                <a:solidFill>
                  <a:srgbClr val="FF0000"/>
                </a:solidFill>
              </a:rPr>
              <a:t>Legacy</a:t>
            </a:r>
            <a:r>
              <a:rPr lang="en-GB" dirty="0" smtClean="0">
                <a:solidFill>
                  <a:srgbClr val="FF0000"/>
                </a:solidFill>
              </a:rPr>
              <a:t> of major events:</a:t>
            </a:r>
            <a:endParaRPr lang="en-GB" dirty="0">
              <a:solidFill>
                <a:srgbClr val="FF0000"/>
              </a:solidFill>
            </a:endParaRPr>
          </a:p>
        </p:txBody>
      </p:sp>
      <p:sp>
        <p:nvSpPr>
          <p:cNvPr id="34" name="TextBox 33"/>
          <p:cNvSpPr txBox="1"/>
          <p:nvPr/>
        </p:nvSpPr>
        <p:spPr>
          <a:xfrm>
            <a:off x="6133590" y="1185669"/>
            <a:ext cx="2191914" cy="923330"/>
          </a:xfrm>
          <a:prstGeom prst="rect">
            <a:avLst/>
          </a:prstGeom>
          <a:noFill/>
        </p:spPr>
        <p:txBody>
          <a:bodyPr wrap="square" rtlCol="0">
            <a:spAutoFit/>
          </a:bodyPr>
          <a:lstStyle/>
          <a:p>
            <a:pPr algn="ctr"/>
            <a:r>
              <a:rPr lang="en-GB" dirty="0" smtClean="0"/>
              <a:t>Sporting</a:t>
            </a:r>
          </a:p>
          <a:p>
            <a:pPr algn="ctr"/>
            <a:r>
              <a:rPr lang="en-GB" dirty="0" smtClean="0"/>
              <a:t>Social</a:t>
            </a:r>
          </a:p>
          <a:p>
            <a:pPr algn="ctr"/>
            <a:r>
              <a:rPr lang="en-GB" dirty="0" smtClean="0"/>
              <a:t>Economical</a:t>
            </a:r>
            <a:endParaRPr lang="en-GB" dirty="0"/>
          </a:p>
        </p:txBody>
      </p:sp>
      <p:sp>
        <p:nvSpPr>
          <p:cNvPr id="35" name="TextBox 34"/>
          <p:cNvSpPr txBox="1"/>
          <p:nvPr/>
        </p:nvSpPr>
        <p:spPr>
          <a:xfrm>
            <a:off x="4002771" y="2014074"/>
            <a:ext cx="3158783" cy="646331"/>
          </a:xfrm>
          <a:prstGeom prst="rect">
            <a:avLst/>
          </a:prstGeom>
          <a:noFill/>
        </p:spPr>
        <p:txBody>
          <a:bodyPr wrap="square" rtlCol="0">
            <a:spAutoFit/>
          </a:bodyPr>
          <a:lstStyle/>
          <a:p>
            <a:pPr algn="ctr"/>
            <a:r>
              <a:rPr lang="en-GB" b="1" dirty="0" smtClean="0">
                <a:solidFill>
                  <a:srgbClr val="FF0000"/>
                </a:solidFill>
              </a:rPr>
              <a:t>Benefits</a:t>
            </a:r>
            <a:r>
              <a:rPr lang="en-GB" dirty="0" smtClean="0">
                <a:solidFill>
                  <a:srgbClr val="FF0000"/>
                </a:solidFill>
              </a:rPr>
              <a:t> of hosting a major event</a:t>
            </a:r>
            <a:r>
              <a:rPr lang="en-GB" dirty="0"/>
              <a:t>:</a:t>
            </a:r>
          </a:p>
        </p:txBody>
      </p:sp>
      <p:sp>
        <p:nvSpPr>
          <p:cNvPr id="36" name="Rectangle 35"/>
          <p:cNvSpPr/>
          <p:nvPr/>
        </p:nvSpPr>
        <p:spPr>
          <a:xfrm>
            <a:off x="4424355" y="2591967"/>
            <a:ext cx="4314511" cy="2031325"/>
          </a:xfrm>
          <a:prstGeom prst="rect">
            <a:avLst/>
          </a:prstGeom>
        </p:spPr>
        <p:txBody>
          <a:bodyPr wrap="square">
            <a:spAutoFit/>
          </a:bodyPr>
          <a:lstStyle/>
          <a:p>
            <a:pPr marL="285750" indent="-285750">
              <a:buFontTx/>
              <a:buChar char="-"/>
            </a:pPr>
            <a:r>
              <a:rPr lang="en-GB" dirty="0" smtClean="0"/>
              <a:t>Infrastructure</a:t>
            </a:r>
          </a:p>
          <a:p>
            <a:pPr marL="285750" indent="-285750">
              <a:buFontTx/>
              <a:buChar char="-"/>
            </a:pPr>
            <a:r>
              <a:rPr lang="en-GB" dirty="0" smtClean="0"/>
              <a:t>Sponsorship</a:t>
            </a:r>
          </a:p>
          <a:p>
            <a:pPr marL="285750" indent="-285750">
              <a:buFontTx/>
              <a:buChar char="-"/>
            </a:pPr>
            <a:r>
              <a:rPr lang="en-GB" dirty="0" smtClean="0"/>
              <a:t>Tourism</a:t>
            </a:r>
            <a:endParaRPr lang="en-GB" dirty="0"/>
          </a:p>
          <a:p>
            <a:pPr marL="285750" indent="-285750">
              <a:buFontTx/>
              <a:buChar char="-"/>
            </a:pPr>
            <a:r>
              <a:rPr lang="en-GB" dirty="0" smtClean="0"/>
              <a:t>Jobs </a:t>
            </a:r>
          </a:p>
          <a:p>
            <a:pPr marL="285750" indent="-285750">
              <a:buFontTx/>
              <a:buChar char="-"/>
            </a:pPr>
            <a:r>
              <a:rPr lang="en-GB" dirty="0" smtClean="0"/>
              <a:t>Sports </a:t>
            </a:r>
            <a:r>
              <a:rPr lang="en-GB" dirty="0"/>
              <a:t>facilities </a:t>
            </a:r>
            <a:endParaRPr lang="en-GB" dirty="0" smtClean="0"/>
          </a:p>
          <a:p>
            <a:pPr marL="285750" indent="-285750">
              <a:buFontTx/>
              <a:buChar char="-"/>
            </a:pPr>
            <a:r>
              <a:rPr lang="en-GB" dirty="0" smtClean="0"/>
              <a:t>Status </a:t>
            </a:r>
            <a:r>
              <a:rPr lang="en-GB" dirty="0"/>
              <a:t>of the city </a:t>
            </a:r>
            <a:endParaRPr lang="en-GB" dirty="0" smtClean="0"/>
          </a:p>
          <a:p>
            <a:pPr marL="285750" indent="-285750">
              <a:buFontTx/>
              <a:buChar char="-"/>
            </a:pPr>
            <a:r>
              <a:rPr lang="en-GB" dirty="0" smtClean="0"/>
              <a:t>The </a:t>
            </a:r>
            <a:r>
              <a:rPr lang="en-GB" dirty="0"/>
              <a:t>morale of the </a:t>
            </a:r>
            <a:r>
              <a:rPr lang="en-GB" dirty="0" smtClean="0"/>
              <a:t>country</a:t>
            </a:r>
            <a:endParaRPr lang="en-GB" dirty="0"/>
          </a:p>
        </p:txBody>
      </p:sp>
      <p:pic>
        <p:nvPicPr>
          <p:cNvPr id="38" name="Picture 37"/>
          <p:cNvPicPr>
            <a:picLocks noChangeAspect="1"/>
          </p:cNvPicPr>
          <p:nvPr/>
        </p:nvPicPr>
        <p:blipFill>
          <a:blip r:embed="rId9"/>
          <a:stretch>
            <a:fillRect/>
          </a:stretch>
        </p:blipFill>
        <p:spPr>
          <a:xfrm>
            <a:off x="6306201" y="2520547"/>
            <a:ext cx="356647" cy="356647"/>
          </a:xfrm>
          <a:prstGeom prst="rect">
            <a:avLst/>
          </a:prstGeom>
        </p:spPr>
      </p:pic>
      <p:pic>
        <p:nvPicPr>
          <p:cNvPr id="39" name="Picture 38"/>
          <p:cNvPicPr>
            <a:picLocks noChangeAspect="1"/>
          </p:cNvPicPr>
          <p:nvPr/>
        </p:nvPicPr>
        <p:blipFill>
          <a:blip r:embed="rId10"/>
          <a:stretch>
            <a:fillRect/>
          </a:stretch>
        </p:blipFill>
        <p:spPr>
          <a:xfrm>
            <a:off x="6506019" y="3791251"/>
            <a:ext cx="356736" cy="353607"/>
          </a:xfrm>
          <a:prstGeom prst="rect">
            <a:avLst/>
          </a:prstGeom>
        </p:spPr>
      </p:pic>
      <p:sp>
        <p:nvSpPr>
          <p:cNvPr id="40" name="Rectangle 39"/>
          <p:cNvSpPr/>
          <p:nvPr/>
        </p:nvSpPr>
        <p:spPr>
          <a:xfrm>
            <a:off x="6924672" y="2062670"/>
            <a:ext cx="2672744" cy="646331"/>
          </a:xfrm>
          <a:prstGeom prst="rect">
            <a:avLst/>
          </a:prstGeom>
        </p:spPr>
        <p:txBody>
          <a:bodyPr wrap="square">
            <a:spAutoFit/>
          </a:bodyPr>
          <a:lstStyle/>
          <a:p>
            <a:pPr algn="ctr"/>
            <a:r>
              <a:rPr lang="en-GB" b="1" dirty="0" smtClean="0">
                <a:solidFill>
                  <a:srgbClr val="FF0000"/>
                </a:solidFill>
              </a:rPr>
              <a:t>Drawbacks</a:t>
            </a:r>
            <a:r>
              <a:rPr lang="en-GB" dirty="0" smtClean="0">
                <a:solidFill>
                  <a:srgbClr val="FF0000"/>
                </a:solidFill>
              </a:rPr>
              <a:t> </a:t>
            </a:r>
            <a:r>
              <a:rPr lang="en-GB" dirty="0">
                <a:solidFill>
                  <a:srgbClr val="FF0000"/>
                </a:solidFill>
              </a:rPr>
              <a:t>of hosting </a:t>
            </a:r>
            <a:r>
              <a:rPr lang="en-GB" dirty="0" smtClean="0">
                <a:solidFill>
                  <a:srgbClr val="FF0000"/>
                </a:solidFill>
              </a:rPr>
              <a:t>major events:</a:t>
            </a:r>
            <a:endParaRPr lang="en-GB" dirty="0">
              <a:solidFill>
                <a:srgbClr val="FF0000"/>
              </a:solidFill>
            </a:endParaRPr>
          </a:p>
        </p:txBody>
      </p:sp>
      <p:sp>
        <p:nvSpPr>
          <p:cNvPr id="41" name="TextBox 40"/>
          <p:cNvSpPr txBox="1"/>
          <p:nvPr/>
        </p:nvSpPr>
        <p:spPr>
          <a:xfrm>
            <a:off x="6823160" y="2729419"/>
            <a:ext cx="2816524" cy="2031325"/>
          </a:xfrm>
          <a:prstGeom prst="rect">
            <a:avLst/>
          </a:prstGeom>
          <a:noFill/>
        </p:spPr>
        <p:txBody>
          <a:bodyPr wrap="square" rtlCol="0">
            <a:spAutoFit/>
          </a:bodyPr>
          <a:lstStyle/>
          <a:p>
            <a:r>
              <a:rPr lang="en-GB" dirty="0" smtClean="0"/>
              <a:t>-Bidding process expensive</a:t>
            </a:r>
          </a:p>
          <a:p>
            <a:pPr marL="285750" indent="-285750">
              <a:buFontTx/>
              <a:buChar char="-"/>
            </a:pPr>
            <a:r>
              <a:rPr lang="en-GB" dirty="0" smtClean="0"/>
              <a:t>Hosting can be expensive</a:t>
            </a:r>
          </a:p>
          <a:p>
            <a:pPr marL="285750" indent="-285750">
              <a:buFontTx/>
              <a:buChar char="-"/>
            </a:pPr>
            <a:r>
              <a:rPr lang="en-GB" dirty="0" smtClean="0"/>
              <a:t>Negative impact</a:t>
            </a:r>
          </a:p>
          <a:p>
            <a:pPr marL="285750" indent="-285750">
              <a:buFontTx/>
              <a:buChar char="-"/>
            </a:pPr>
            <a:r>
              <a:rPr lang="en-GB" dirty="0" smtClean="0"/>
              <a:t>Unused facilities</a:t>
            </a:r>
          </a:p>
          <a:p>
            <a:pPr marL="285750" indent="-285750">
              <a:buFontTx/>
              <a:buChar char="-"/>
            </a:pPr>
            <a:r>
              <a:rPr lang="en-GB" dirty="0" smtClean="0"/>
              <a:t>Specific sport focus</a:t>
            </a:r>
          </a:p>
          <a:p>
            <a:pPr marL="285750" indent="-285750">
              <a:buFontTx/>
              <a:buChar char="-"/>
            </a:pPr>
            <a:endParaRPr lang="en-GB" dirty="0" smtClean="0"/>
          </a:p>
          <a:p>
            <a:pPr marL="285750" indent="-285750">
              <a:buFontTx/>
              <a:buChar char="-"/>
            </a:pPr>
            <a:endParaRPr lang="en-GB" dirty="0"/>
          </a:p>
        </p:txBody>
      </p:sp>
      <p:sp>
        <p:nvSpPr>
          <p:cNvPr id="42" name="Rectangle 41"/>
          <p:cNvSpPr/>
          <p:nvPr/>
        </p:nvSpPr>
        <p:spPr>
          <a:xfrm>
            <a:off x="5067898" y="4988868"/>
            <a:ext cx="4876800" cy="646331"/>
          </a:xfrm>
          <a:prstGeom prst="rect">
            <a:avLst/>
          </a:prstGeom>
        </p:spPr>
        <p:txBody>
          <a:bodyPr>
            <a:spAutoFit/>
          </a:bodyPr>
          <a:lstStyle/>
          <a:p>
            <a:pPr algn="ctr"/>
            <a:r>
              <a:rPr lang="en-GB" dirty="0"/>
              <a:t>The links between potential benefits and drawbacks and legacy</a:t>
            </a:r>
          </a:p>
        </p:txBody>
      </p:sp>
      <p:sp>
        <p:nvSpPr>
          <p:cNvPr id="43" name="Rectangle 42"/>
          <p:cNvSpPr/>
          <p:nvPr/>
        </p:nvSpPr>
        <p:spPr>
          <a:xfrm>
            <a:off x="6444885" y="5642580"/>
            <a:ext cx="2102883" cy="923330"/>
          </a:xfrm>
          <a:prstGeom prst="rect">
            <a:avLst/>
          </a:prstGeom>
        </p:spPr>
        <p:txBody>
          <a:bodyPr wrap="none">
            <a:spAutoFit/>
          </a:bodyPr>
          <a:lstStyle/>
          <a:p>
            <a:pPr algn="ctr"/>
            <a:r>
              <a:rPr lang="en-GB" b="1" dirty="0">
                <a:solidFill>
                  <a:srgbClr val="FF0000"/>
                </a:solidFill>
              </a:rPr>
              <a:t>Developing </a:t>
            </a:r>
            <a:r>
              <a:rPr lang="en-GB" b="1" dirty="0" smtClean="0">
                <a:solidFill>
                  <a:srgbClr val="FF0000"/>
                </a:solidFill>
              </a:rPr>
              <a:t>facilities</a:t>
            </a:r>
          </a:p>
          <a:p>
            <a:pPr algn="ctr"/>
            <a:r>
              <a:rPr lang="en-GB" b="1" dirty="0" smtClean="0">
                <a:solidFill>
                  <a:srgbClr val="FF0000"/>
                </a:solidFill>
              </a:rPr>
              <a:t>Infrastructure</a:t>
            </a:r>
          </a:p>
          <a:p>
            <a:pPr algn="ctr"/>
            <a:r>
              <a:rPr lang="en-GB" b="1" dirty="0" smtClean="0">
                <a:solidFill>
                  <a:srgbClr val="FF0000"/>
                </a:solidFill>
              </a:rPr>
              <a:t>Tourism </a:t>
            </a:r>
            <a:endParaRPr lang="en-GB" b="1" dirty="0">
              <a:solidFill>
                <a:srgbClr val="FF0000"/>
              </a:solidFill>
            </a:endParaRPr>
          </a:p>
        </p:txBody>
      </p:sp>
      <p:pic>
        <p:nvPicPr>
          <p:cNvPr id="44" name="Picture 43"/>
          <p:cNvPicPr>
            <a:picLocks noChangeAspect="1"/>
          </p:cNvPicPr>
          <p:nvPr/>
        </p:nvPicPr>
        <p:blipFill>
          <a:blip r:embed="rId11"/>
          <a:stretch>
            <a:fillRect/>
          </a:stretch>
        </p:blipFill>
        <p:spPr>
          <a:xfrm>
            <a:off x="5213762" y="5389808"/>
            <a:ext cx="760986" cy="760986"/>
          </a:xfrm>
          <a:prstGeom prst="rect">
            <a:avLst/>
          </a:prstGeom>
        </p:spPr>
      </p:pic>
      <p:pic>
        <p:nvPicPr>
          <p:cNvPr id="45" name="Picture 44"/>
          <p:cNvPicPr>
            <a:picLocks noChangeAspect="1"/>
          </p:cNvPicPr>
          <p:nvPr/>
        </p:nvPicPr>
        <p:blipFill>
          <a:blip r:embed="rId12"/>
          <a:stretch>
            <a:fillRect/>
          </a:stretch>
        </p:blipFill>
        <p:spPr>
          <a:xfrm>
            <a:off x="6169073" y="6319474"/>
            <a:ext cx="630902" cy="630902"/>
          </a:xfrm>
          <a:prstGeom prst="rect">
            <a:avLst/>
          </a:prstGeom>
        </p:spPr>
      </p:pic>
      <p:pic>
        <p:nvPicPr>
          <p:cNvPr id="46" name="Picture 45"/>
          <p:cNvPicPr>
            <a:picLocks noChangeAspect="1"/>
          </p:cNvPicPr>
          <p:nvPr/>
        </p:nvPicPr>
        <p:blipFill>
          <a:blip r:embed="rId13"/>
          <a:stretch>
            <a:fillRect/>
          </a:stretch>
        </p:blipFill>
        <p:spPr>
          <a:xfrm>
            <a:off x="8738866" y="5550449"/>
            <a:ext cx="562289" cy="729219"/>
          </a:xfrm>
          <a:prstGeom prst="rect">
            <a:avLst/>
          </a:prstGeom>
        </p:spPr>
      </p:pic>
      <p:pic>
        <p:nvPicPr>
          <p:cNvPr id="47" name="Picture 46"/>
          <p:cNvPicPr>
            <a:picLocks noChangeAspect="1"/>
          </p:cNvPicPr>
          <p:nvPr/>
        </p:nvPicPr>
        <p:blipFill>
          <a:blip r:embed="rId14"/>
          <a:stretch>
            <a:fillRect/>
          </a:stretch>
        </p:blipFill>
        <p:spPr>
          <a:xfrm>
            <a:off x="8057377" y="6307316"/>
            <a:ext cx="621366" cy="676277"/>
          </a:xfrm>
          <a:prstGeom prst="rect">
            <a:avLst/>
          </a:prstGeom>
        </p:spPr>
      </p:pic>
      <p:pic>
        <p:nvPicPr>
          <p:cNvPr id="48" name="Picture 47"/>
          <p:cNvPicPr>
            <a:picLocks noChangeAspect="1"/>
          </p:cNvPicPr>
          <p:nvPr/>
        </p:nvPicPr>
        <p:blipFill>
          <a:blip r:embed="rId15"/>
          <a:stretch>
            <a:fillRect/>
          </a:stretch>
        </p:blipFill>
        <p:spPr>
          <a:xfrm>
            <a:off x="7179964" y="6567016"/>
            <a:ext cx="608533" cy="428736"/>
          </a:xfrm>
          <a:prstGeom prst="rect">
            <a:avLst/>
          </a:prstGeom>
        </p:spPr>
      </p:pic>
      <p:pic>
        <p:nvPicPr>
          <p:cNvPr id="49" name="Picture 48"/>
          <p:cNvPicPr>
            <a:picLocks noChangeAspect="1"/>
          </p:cNvPicPr>
          <p:nvPr/>
        </p:nvPicPr>
        <p:blipFill>
          <a:blip r:embed="rId16"/>
          <a:stretch>
            <a:fillRect/>
          </a:stretch>
        </p:blipFill>
        <p:spPr>
          <a:xfrm>
            <a:off x="6017464" y="3131502"/>
            <a:ext cx="420979" cy="478482"/>
          </a:xfrm>
          <a:prstGeom prst="rect">
            <a:avLst/>
          </a:prstGeom>
        </p:spPr>
      </p:pic>
      <p:sp>
        <p:nvSpPr>
          <p:cNvPr id="50" name="TextBox 49"/>
          <p:cNvSpPr txBox="1"/>
          <p:nvPr/>
        </p:nvSpPr>
        <p:spPr>
          <a:xfrm>
            <a:off x="170984" y="5259291"/>
            <a:ext cx="4470748" cy="2031325"/>
          </a:xfrm>
          <a:prstGeom prst="rect">
            <a:avLst/>
          </a:prstGeom>
          <a:noFill/>
        </p:spPr>
        <p:txBody>
          <a:bodyPr wrap="square" rtlCol="0">
            <a:spAutoFit/>
          </a:bodyPr>
          <a:lstStyle/>
          <a:p>
            <a:r>
              <a:rPr lang="en-GB" sz="1400" dirty="0" smtClean="0">
                <a:latin typeface="Calibri" panose="020F0502020204030204" pitchFamily="34" charset="0"/>
                <a:cs typeface="Calibri" panose="020F0502020204030204" pitchFamily="34" charset="0"/>
              </a:rPr>
              <a:t>Can you recall 3 types of one off events, regular and recurring events?</a:t>
            </a:r>
          </a:p>
          <a:p>
            <a:r>
              <a:rPr lang="en-GB" sz="1400" dirty="0" smtClean="0">
                <a:latin typeface="Calibri" panose="020F0502020204030204" pitchFamily="34" charset="0"/>
                <a:cs typeface="Calibri" panose="020F0502020204030204" pitchFamily="34" charset="0"/>
              </a:rPr>
              <a:t>Can you recall past Major games and reflect on the legacy left behind?</a:t>
            </a:r>
          </a:p>
          <a:p>
            <a:r>
              <a:rPr lang="en-GB" sz="1400" dirty="0" smtClean="0">
                <a:latin typeface="Calibri" panose="020F0502020204030204" pitchFamily="34" charset="0"/>
                <a:cs typeface="Calibri" panose="020F0502020204030204" pitchFamily="34" charset="0"/>
              </a:rPr>
              <a:t>Can you relate to benefits of cities who have previously hosted a major event?</a:t>
            </a:r>
          </a:p>
          <a:p>
            <a:r>
              <a:rPr lang="en-GB" sz="1400" dirty="0" smtClean="0">
                <a:latin typeface="Calibri" panose="020F0502020204030204" pitchFamily="34" charset="0"/>
                <a:cs typeface="Calibri" panose="020F0502020204030204" pitchFamily="34" charset="0"/>
              </a:rPr>
              <a:t>Can you explain the drawbacks witnessed from major sporting games?</a:t>
            </a:r>
            <a:br>
              <a:rPr lang="en-GB" sz="1400" dirty="0" smtClean="0">
                <a:latin typeface="Calibri" panose="020F0502020204030204" pitchFamily="34" charset="0"/>
                <a:cs typeface="Calibri" panose="020F0502020204030204" pitchFamily="34" charset="0"/>
              </a:rPr>
            </a:br>
            <a:endParaRPr lang="en-GB" sz="1400" dirty="0">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69666" y="42815"/>
            <a:ext cx="9220200" cy="407911"/>
          </a:xfrm>
          <a:prstGeom prst="rect">
            <a:avLst/>
          </a:prstGeom>
        </p:spPr>
        <p:txBody>
          <a:bodyPr wrap="square" lIns="0" tIns="0" rIns="0" bIns="0" rtlCol="0" anchor="t">
            <a:spAutoFit/>
          </a:bodyPr>
          <a:lstStyle/>
          <a:p>
            <a:pPr algn="ctr">
              <a:lnSpc>
                <a:spcPts val="3337"/>
              </a:lnSpc>
              <a:spcBef>
                <a:spcPct val="0"/>
              </a:spcBef>
            </a:pPr>
            <a:r>
              <a:rPr lang="en-US" sz="2000" dirty="0">
                <a:solidFill>
                  <a:srgbClr val="000000"/>
                </a:solidFill>
                <a:latin typeface="Carter One"/>
              </a:rPr>
              <a:t>T</a:t>
            </a:r>
            <a:r>
              <a:rPr lang="en-US" sz="2000" dirty="0" smtClean="0">
                <a:solidFill>
                  <a:srgbClr val="000000"/>
                </a:solidFill>
                <a:latin typeface="Carter One"/>
              </a:rPr>
              <a:t>he </a:t>
            </a:r>
            <a:r>
              <a:rPr lang="en-US" sz="2000" dirty="0">
                <a:solidFill>
                  <a:srgbClr val="000000"/>
                </a:solidFill>
                <a:latin typeface="Carter One"/>
              </a:rPr>
              <a:t>role of national governing bodies in sport</a:t>
            </a:r>
          </a:p>
        </p:txBody>
      </p:sp>
      <p:grpSp>
        <p:nvGrpSpPr>
          <p:cNvPr id="3" name="Group 3"/>
          <p:cNvGrpSpPr/>
          <p:nvPr/>
        </p:nvGrpSpPr>
        <p:grpSpPr>
          <a:xfrm>
            <a:off x="58164" y="667495"/>
            <a:ext cx="9581519" cy="871955"/>
            <a:chOff x="0" y="0"/>
            <a:chExt cx="8257814" cy="912882"/>
          </a:xfrm>
        </p:grpSpPr>
        <p:sp>
          <p:nvSpPr>
            <p:cNvPr id="4" name="Freeform 4"/>
            <p:cNvSpPr/>
            <p:nvPr/>
          </p:nvSpPr>
          <p:spPr>
            <a:xfrm>
              <a:off x="0" y="0"/>
              <a:ext cx="8257814" cy="912882"/>
            </a:xfrm>
            <a:custGeom>
              <a:avLst/>
              <a:gdLst/>
              <a:ahLst/>
              <a:cxnLst/>
              <a:rect l="l" t="t" r="r" b="b"/>
              <a:pathLst>
                <a:path w="8257814" h="912882">
                  <a:moveTo>
                    <a:pt x="0" y="0"/>
                  </a:moveTo>
                  <a:lnTo>
                    <a:pt x="0" y="912882"/>
                  </a:lnTo>
                  <a:lnTo>
                    <a:pt x="8257814" y="912882"/>
                  </a:lnTo>
                  <a:lnTo>
                    <a:pt x="8257814" y="0"/>
                  </a:lnTo>
                  <a:lnTo>
                    <a:pt x="0" y="0"/>
                  </a:lnTo>
                  <a:close/>
                  <a:moveTo>
                    <a:pt x="8196854" y="851922"/>
                  </a:moveTo>
                  <a:lnTo>
                    <a:pt x="59690" y="851922"/>
                  </a:lnTo>
                  <a:lnTo>
                    <a:pt x="59690" y="59690"/>
                  </a:lnTo>
                  <a:lnTo>
                    <a:pt x="8196854" y="59690"/>
                  </a:lnTo>
                  <a:lnTo>
                    <a:pt x="8196854" y="851922"/>
                  </a:lnTo>
                  <a:close/>
                </a:path>
              </a:pathLst>
            </a:custGeom>
            <a:solidFill>
              <a:srgbClr val="D9D9D9"/>
            </a:solidFill>
          </p:spPr>
        </p:sp>
      </p:grpSp>
      <p:sp>
        <p:nvSpPr>
          <p:cNvPr id="5" name="TextBox 5"/>
          <p:cNvSpPr txBox="1"/>
          <p:nvPr/>
        </p:nvSpPr>
        <p:spPr>
          <a:xfrm>
            <a:off x="1423532" y="680088"/>
            <a:ext cx="7340447" cy="321805"/>
          </a:xfrm>
          <a:prstGeom prst="rect">
            <a:avLst/>
          </a:prstGeom>
        </p:spPr>
        <p:txBody>
          <a:bodyPr lIns="0" tIns="0" rIns="0" bIns="0" rtlCol="0" anchor="t">
            <a:spAutoFit/>
          </a:bodyPr>
          <a:lstStyle/>
          <a:p>
            <a:pPr algn="ctr">
              <a:lnSpc>
                <a:spcPts val="2519"/>
              </a:lnSpc>
              <a:spcBef>
                <a:spcPct val="0"/>
              </a:spcBef>
            </a:pPr>
            <a:r>
              <a:rPr lang="en-US" sz="1799" dirty="0">
                <a:solidFill>
                  <a:srgbClr val="000000"/>
                </a:solidFill>
                <a:latin typeface="Carter One Bold"/>
              </a:rPr>
              <a:t>What is a national governing body?</a:t>
            </a:r>
          </a:p>
        </p:txBody>
      </p:sp>
      <p:sp>
        <p:nvSpPr>
          <p:cNvPr id="6" name="TextBox 6"/>
          <p:cNvSpPr txBox="1"/>
          <p:nvPr/>
        </p:nvSpPr>
        <p:spPr>
          <a:xfrm>
            <a:off x="196705" y="924955"/>
            <a:ext cx="9383309" cy="504943"/>
          </a:xfrm>
          <a:prstGeom prst="rect">
            <a:avLst/>
          </a:prstGeom>
        </p:spPr>
        <p:txBody>
          <a:bodyPr wrap="square" lIns="0" tIns="0" rIns="0" bIns="0" rtlCol="0" anchor="t">
            <a:spAutoFit/>
          </a:bodyPr>
          <a:lstStyle/>
          <a:p>
            <a:pPr algn="ctr">
              <a:lnSpc>
                <a:spcPts val="1903"/>
              </a:lnSpc>
              <a:spcBef>
                <a:spcPct val="0"/>
              </a:spcBef>
            </a:pPr>
            <a:r>
              <a:rPr lang="en-US" sz="1359" dirty="0">
                <a:solidFill>
                  <a:srgbClr val="000000"/>
                </a:solidFill>
                <a:latin typeface="Asap Regular"/>
              </a:rPr>
              <a:t>National governing bodies (NGBs) are independent bodies that have responsibility to govern and manage their sport within a country.</a:t>
            </a:r>
          </a:p>
        </p:txBody>
      </p:sp>
      <p:grpSp>
        <p:nvGrpSpPr>
          <p:cNvPr id="7" name="Group 7"/>
          <p:cNvGrpSpPr/>
          <p:nvPr/>
        </p:nvGrpSpPr>
        <p:grpSpPr>
          <a:xfrm>
            <a:off x="58165" y="1548564"/>
            <a:ext cx="9581519" cy="5650239"/>
            <a:chOff x="0" y="-78758"/>
            <a:chExt cx="8257814" cy="4955071"/>
          </a:xfrm>
        </p:grpSpPr>
        <p:sp>
          <p:nvSpPr>
            <p:cNvPr id="8" name="Freeform 8"/>
            <p:cNvSpPr/>
            <p:nvPr/>
          </p:nvSpPr>
          <p:spPr>
            <a:xfrm>
              <a:off x="0" y="-78758"/>
              <a:ext cx="8257814" cy="4955071"/>
            </a:xfrm>
            <a:custGeom>
              <a:avLst/>
              <a:gdLst/>
              <a:ahLst/>
              <a:cxnLst/>
              <a:rect l="l" t="t" r="r" b="b"/>
              <a:pathLst>
                <a:path w="8257814" h="4876313">
                  <a:moveTo>
                    <a:pt x="0" y="0"/>
                  </a:moveTo>
                  <a:lnTo>
                    <a:pt x="0" y="4876313"/>
                  </a:lnTo>
                  <a:lnTo>
                    <a:pt x="8257814" y="4876313"/>
                  </a:lnTo>
                  <a:lnTo>
                    <a:pt x="8257814" y="0"/>
                  </a:lnTo>
                  <a:lnTo>
                    <a:pt x="0" y="0"/>
                  </a:lnTo>
                  <a:close/>
                  <a:moveTo>
                    <a:pt x="8196854" y="4815353"/>
                  </a:moveTo>
                  <a:lnTo>
                    <a:pt x="59690" y="4815353"/>
                  </a:lnTo>
                  <a:lnTo>
                    <a:pt x="59690" y="59690"/>
                  </a:lnTo>
                  <a:lnTo>
                    <a:pt x="8196854" y="59690"/>
                  </a:lnTo>
                  <a:lnTo>
                    <a:pt x="8196854" y="4815353"/>
                  </a:lnTo>
                  <a:close/>
                </a:path>
              </a:pathLst>
            </a:custGeom>
            <a:solidFill>
              <a:srgbClr val="D9D9D9"/>
            </a:solidFill>
          </p:spPr>
        </p:sp>
      </p:grpSp>
      <p:sp>
        <p:nvSpPr>
          <p:cNvPr id="9" name="TextBox 9"/>
          <p:cNvSpPr txBox="1"/>
          <p:nvPr/>
        </p:nvSpPr>
        <p:spPr>
          <a:xfrm>
            <a:off x="-1264190" y="1578576"/>
            <a:ext cx="7340447" cy="292965"/>
          </a:xfrm>
          <a:prstGeom prst="rect">
            <a:avLst/>
          </a:prstGeom>
        </p:spPr>
        <p:txBody>
          <a:bodyPr lIns="0" tIns="0" rIns="0" bIns="0" rtlCol="0" anchor="t">
            <a:spAutoFit/>
          </a:bodyPr>
          <a:lstStyle/>
          <a:p>
            <a:pPr algn="ctr">
              <a:lnSpc>
                <a:spcPts val="2519"/>
              </a:lnSpc>
              <a:spcBef>
                <a:spcPct val="0"/>
              </a:spcBef>
            </a:pPr>
            <a:r>
              <a:rPr lang="en-US" sz="1799" dirty="0" smtClean="0">
                <a:solidFill>
                  <a:srgbClr val="000000"/>
                </a:solidFill>
                <a:latin typeface="Carter One Bold"/>
              </a:rPr>
              <a:t>The role of a national </a:t>
            </a:r>
            <a:r>
              <a:rPr lang="en-US" sz="1799" dirty="0">
                <a:solidFill>
                  <a:srgbClr val="000000"/>
                </a:solidFill>
                <a:latin typeface="Carter One Bold"/>
              </a:rPr>
              <a:t>governing </a:t>
            </a:r>
            <a:r>
              <a:rPr lang="en-US" sz="1799" dirty="0" smtClean="0">
                <a:solidFill>
                  <a:srgbClr val="000000"/>
                </a:solidFill>
                <a:latin typeface="Carter One Bold"/>
              </a:rPr>
              <a:t>body:</a:t>
            </a:r>
            <a:endParaRPr lang="en-US" sz="1799" dirty="0">
              <a:solidFill>
                <a:srgbClr val="000000"/>
              </a:solidFill>
              <a:latin typeface="Carter One Bold"/>
            </a:endParaRPr>
          </a:p>
        </p:txBody>
      </p:sp>
      <p:sp>
        <p:nvSpPr>
          <p:cNvPr id="10" name="TextBox 10"/>
          <p:cNvSpPr txBox="1"/>
          <p:nvPr/>
        </p:nvSpPr>
        <p:spPr>
          <a:xfrm>
            <a:off x="-31107" y="1881705"/>
            <a:ext cx="4661315" cy="487313"/>
          </a:xfrm>
          <a:prstGeom prst="rect">
            <a:avLst/>
          </a:prstGeom>
        </p:spPr>
        <p:txBody>
          <a:bodyPr lIns="0" tIns="0" rIns="0" bIns="0" rtlCol="0" anchor="t">
            <a:spAutoFit/>
          </a:bodyPr>
          <a:lstStyle/>
          <a:p>
            <a:pPr algn="ctr">
              <a:lnSpc>
                <a:spcPts val="1904"/>
              </a:lnSpc>
              <a:spcBef>
                <a:spcPct val="0"/>
              </a:spcBef>
            </a:pPr>
            <a:r>
              <a:rPr lang="en-US" sz="1360" dirty="0">
                <a:solidFill>
                  <a:srgbClr val="FF5757"/>
                </a:solidFill>
                <a:latin typeface="Asap Regular Bold"/>
              </a:rPr>
              <a:t>Promotion</a:t>
            </a:r>
          </a:p>
          <a:p>
            <a:pPr algn="ctr">
              <a:lnSpc>
                <a:spcPts val="1904"/>
              </a:lnSpc>
              <a:spcBef>
                <a:spcPct val="0"/>
              </a:spcBef>
            </a:pPr>
            <a:r>
              <a:rPr lang="en-US" sz="1359" dirty="0">
                <a:solidFill>
                  <a:srgbClr val="000000"/>
                </a:solidFill>
                <a:latin typeface="Asap Regular"/>
              </a:rPr>
              <a:t>One major role of any NGB is to increase participation</a:t>
            </a:r>
            <a:r>
              <a:rPr lang="en-US" sz="1359" dirty="0" smtClean="0">
                <a:solidFill>
                  <a:srgbClr val="000000"/>
                </a:solidFill>
                <a:latin typeface="Asap Regular"/>
              </a:rPr>
              <a:t>.</a:t>
            </a:r>
            <a:endParaRPr lang="en-US" sz="1359" dirty="0">
              <a:solidFill>
                <a:srgbClr val="000000"/>
              </a:solidFill>
              <a:latin typeface="Asap Regular"/>
            </a:endParaRPr>
          </a:p>
        </p:txBody>
      </p:sp>
      <p:sp>
        <p:nvSpPr>
          <p:cNvPr id="11" name="TextBox 11"/>
          <p:cNvSpPr txBox="1"/>
          <p:nvPr/>
        </p:nvSpPr>
        <p:spPr>
          <a:xfrm>
            <a:off x="169666" y="2792665"/>
            <a:ext cx="4396632" cy="1218282"/>
          </a:xfrm>
          <a:prstGeom prst="rect">
            <a:avLst/>
          </a:prstGeom>
        </p:spPr>
        <p:txBody>
          <a:bodyPr wrap="square" lIns="0" tIns="0" rIns="0" bIns="0" rtlCol="0" anchor="t">
            <a:spAutoFit/>
          </a:bodyPr>
          <a:lstStyle/>
          <a:p>
            <a:pPr algn="ctr">
              <a:lnSpc>
                <a:spcPts val="1904"/>
              </a:lnSpc>
              <a:spcBef>
                <a:spcPct val="0"/>
              </a:spcBef>
            </a:pPr>
            <a:r>
              <a:rPr lang="en-US" sz="1360" dirty="0">
                <a:solidFill>
                  <a:srgbClr val="FF5757"/>
                </a:solidFill>
                <a:latin typeface="Asap Regular Bold"/>
              </a:rPr>
              <a:t>Development</a:t>
            </a:r>
          </a:p>
          <a:p>
            <a:pPr algn="ctr">
              <a:lnSpc>
                <a:spcPts val="1904"/>
              </a:lnSpc>
              <a:spcBef>
                <a:spcPct val="0"/>
              </a:spcBef>
            </a:pPr>
            <a:r>
              <a:rPr lang="en-US" sz="1359" dirty="0">
                <a:solidFill>
                  <a:srgbClr val="000000"/>
                </a:solidFill>
                <a:latin typeface="Asap Regular"/>
              </a:rPr>
              <a:t>NGBs also enable performers to develop, showing clear pathways for performers to progress through.</a:t>
            </a:r>
          </a:p>
          <a:p>
            <a:pPr algn="ctr">
              <a:lnSpc>
                <a:spcPts val="1904"/>
              </a:lnSpc>
              <a:spcBef>
                <a:spcPct val="0"/>
              </a:spcBef>
            </a:pPr>
            <a:r>
              <a:rPr lang="en-US" sz="1359" dirty="0" smtClean="0">
                <a:solidFill>
                  <a:srgbClr val="000000"/>
                </a:solidFill>
                <a:latin typeface="Asap Regular"/>
              </a:rPr>
              <a:t>Development Centre's </a:t>
            </a:r>
            <a:r>
              <a:rPr lang="en-US" sz="1359" dirty="0">
                <a:solidFill>
                  <a:srgbClr val="000000"/>
                </a:solidFill>
                <a:latin typeface="Asap Regular"/>
              </a:rPr>
              <a:t>are Academy </a:t>
            </a:r>
            <a:r>
              <a:rPr lang="en-US" sz="1359" dirty="0" smtClean="0">
                <a:solidFill>
                  <a:srgbClr val="000000"/>
                </a:solidFill>
                <a:latin typeface="Asap Regular"/>
              </a:rPr>
              <a:t>Centre's.</a:t>
            </a:r>
            <a:endParaRPr lang="en-US" sz="1359" dirty="0">
              <a:solidFill>
                <a:srgbClr val="000000"/>
              </a:solidFill>
              <a:latin typeface="Asap Regular"/>
            </a:endParaRPr>
          </a:p>
          <a:p>
            <a:pPr algn="ctr">
              <a:lnSpc>
                <a:spcPts val="1904"/>
              </a:lnSpc>
              <a:spcBef>
                <a:spcPct val="0"/>
              </a:spcBef>
            </a:pPr>
            <a:r>
              <a:rPr lang="en-US" sz="1359" dirty="0" smtClean="0">
                <a:solidFill>
                  <a:srgbClr val="000000"/>
                </a:solidFill>
                <a:latin typeface="Asap Regular"/>
              </a:rPr>
              <a:t>NGBs </a:t>
            </a:r>
            <a:r>
              <a:rPr lang="en-US" sz="1359" dirty="0">
                <a:solidFill>
                  <a:srgbClr val="000000"/>
                </a:solidFill>
                <a:latin typeface="Asap Regular"/>
              </a:rPr>
              <a:t>also develop coaches and officials</a:t>
            </a:r>
            <a:r>
              <a:rPr lang="en-US" sz="1359" dirty="0" smtClean="0">
                <a:solidFill>
                  <a:srgbClr val="000000"/>
                </a:solidFill>
                <a:latin typeface="Asap Regular"/>
              </a:rPr>
              <a:t>.</a:t>
            </a:r>
            <a:endParaRPr lang="en-US" sz="1359" dirty="0">
              <a:solidFill>
                <a:srgbClr val="000000"/>
              </a:solidFill>
              <a:latin typeface="Asap Regular"/>
            </a:endParaRPr>
          </a:p>
        </p:txBody>
      </p:sp>
      <p:sp>
        <p:nvSpPr>
          <p:cNvPr id="12" name="TextBox 12"/>
          <p:cNvSpPr txBox="1"/>
          <p:nvPr/>
        </p:nvSpPr>
        <p:spPr>
          <a:xfrm>
            <a:off x="352194" y="2340785"/>
            <a:ext cx="4159395" cy="487313"/>
          </a:xfrm>
          <a:prstGeom prst="rect">
            <a:avLst/>
          </a:prstGeom>
        </p:spPr>
        <p:txBody>
          <a:bodyPr lIns="0" tIns="0" rIns="0" bIns="0" rtlCol="0" anchor="t">
            <a:spAutoFit/>
          </a:bodyPr>
          <a:lstStyle/>
          <a:p>
            <a:pPr algn="ctr">
              <a:lnSpc>
                <a:spcPts val="1904"/>
              </a:lnSpc>
              <a:spcBef>
                <a:spcPct val="0"/>
              </a:spcBef>
            </a:pPr>
            <a:r>
              <a:rPr lang="en-US" sz="1360" dirty="0">
                <a:solidFill>
                  <a:srgbClr val="FF5757"/>
                </a:solidFill>
                <a:latin typeface="Asap Regular Bold"/>
              </a:rPr>
              <a:t>Providing a national directive and vision</a:t>
            </a:r>
          </a:p>
          <a:p>
            <a:pPr algn="ctr">
              <a:lnSpc>
                <a:spcPts val="1904"/>
              </a:lnSpc>
              <a:spcBef>
                <a:spcPct val="0"/>
              </a:spcBef>
            </a:pPr>
            <a:r>
              <a:rPr lang="en-US" sz="1359" dirty="0">
                <a:solidFill>
                  <a:srgbClr val="000000"/>
                </a:solidFill>
                <a:latin typeface="Asap Regular"/>
              </a:rPr>
              <a:t>All NGBs provide direction and </a:t>
            </a:r>
            <a:r>
              <a:rPr lang="en-US" sz="1359" dirty="0" smtClean="0">
                <a:solidFill>
                  <a:srgbClr val="000000"/>
                </a:solidFill>
                <a:latin typeface="Asap Regular"/>
              </a:rPr>
              <a:t>vision</a:t>
            </a:r>
            <a:endParaRPr lang="en-US" sz="1359" dirty="0">
              <a:solidFill>
                <a:srgbClr val="000000"/>
              </a:solidFill>
              <a:latin typeface="Asap Regular"/>
            </a:endParaRPr>
          </a:p>
        </p:txBody>
      </p:sp>
      <p:pic>
        <p:nvPicPr>
          <p:cNvPr id="14" name="Picture 13"/>
          <p:cNvPicPr>
            <a:picLocks noChangeAspect="1"/>
          </p:cNvPicPr>
          <p:nvPr/>
        </p:nvPicPr>
        <p:blipFill>
          <a:blip r:embed="rId2"/>
          <a:stretch>
            <a:fillRect/>
          </a:stretch>
        </p:blipFill>
        <p:spPr>
          <a:xfrm>
            <a:off x="113916" y="76743"/>
            <a:ext cx="1253865" cy="652418"/>
          </a:xfrm>
          <a:prstGeom prst="rect">
            <a:avLst/>
          </a:prstGeom>
        </p:spPr>
      </p:pic>
      <p:sp>
        <p:nvSpPr>
          <p:cNvPr id="16" name="Rectangle 15"/>
          <p:cNvSpPr/>
          <p:nvPr/>
        </p:nvSpPr>
        <p:spPr>
          <a:xfrm>
            <a:off x="-70418" y="3976587"/>
            <a:ext cx="4876800" cy="523220"/>
          </a:xfrm>
          <a:prstGeom prst="rect">
            <a:avLst/>
          </a:prstGeom>
        </p:spPr>
        <p:txBody>
          <a:bodyPr>
            <a:spAutoFit/>
          </a:bodyPr>
          <a:lstStyle/>
          <a:p>
            <a:pPr algn="ctr"/>
            <a:r>
              <a:rPr lang="en-GB" sz="1400" dirty="0">
                <a:solidFill>
                  <a:srgbClr val="FF0000"/>
                </a:solidFill>
              </a:rPr>
              <a:t>Infrastructure</a:t>
            </a:r>
          </a:p>
          <a:p>
            <a:pPr algn="ctr"/>
            <a:r>
              <a:rPr lang="en-GB" sz="1400" dirty="0"/>
              <a:t>NGBs are responsible for the infrastructure of their sport. </a:t>
            </a:r>
          </a:p>
        </p:txBody>
      </p:sp>
      <p:sp>
        <p:nvSpPr>
          <p:cNvPr id="17" name="Rectangle 16"/>
          <p:cNvSpPr/>
          <p:nvPr/>
        </p:nvSpPr>
        <p:spPr>
          <a:xfrm>
            <a:off x="81052" y="6333063"/>
            <a:ext cx="4876800" cy="954107"/>
          </a:xfrm>
          <a:prstGeom prst="rect">
            <a:avLst/>
          </a:prstGeom>
        </p:spPr>
        <p:txBody>
          <a:bodyPr>
            <a:spAutoFit/>
          </a:bodyPr>
          <a:lstStyle/>
          <a:p>
            <a:pPr algn="ctr"/>
            <a:r>
              <a:rPr lang="en-GB" sz="1400" dirty="0">
                <a:solidFill>
                  <a:srgbClr val="FF0000"/>
                </a:solidFill>
              </a:rPr>
              <a:t>Funding</a:t>
            </a:r>
          </a:p>
          <a:p>
            <a:pPr algn="ctr"/>
            <a:r>
              <a:rPr lang="en-GB" sz="1400" dirty="0"/>
              <a:t>NGBs have to lobby for funding from the Department of Digital, Culture, Media and Sport. </a:t>
            </a:r>
            <a:r>
              <a:rPr lang="en-GB" sz="1400" dirty="0" smtClean="0"/>
              <a:t>NGB's </a:t>
            </a:r>
            <a:r>
              <a:rPr lang="en-GB" sz="1400" dirty="0"/>
              <a:t>also have to choose how funding should be distributed.</a:t>
            </a:r>
          </a:p>
        </p:txBody>
      </p:sp>
      <p:sp>
        <p:nvSpPr>
          <p:cNvPr id="18" name="Rectangle 17"/>
          <p:cNvSpPr/>
          <p:nvPr/>
        </p:nvSpPr>
        <p:spPr>
          <a:xfrm>
            <a:off x="-47531" y="5273840"/>
            <a:ext cx="4876800" cy="1169551"/>
          </a:xfrm>
          <a:prstGeom prst="rect">
            <a:avLst/>
          </a:prstGeom>
        </p:spPr>
        <p:txBody>
          <a:bodyPr>
            <a:spAutoFit/>
          </a:bodyPr>
          <a:lstStyle/>
          <a:p>
            <a:pPr algn="ctr"/>
            <a:r>
              <a:rPr lang="en-GB" sz="1400" dirty="0">
                <a:solidFill>
                  <a:srgbClr val="FF0000"/>
                </a:solidFill>
              </a:rPr>
              <a:t>Support</a:t>
            </a:r>
          </a:p>
          <a:p>
            <a:pPr algn="ctr"/>
            <a:r>
              <a:rPr lang="en-GB" sz="1400" dirty="0"/>
              <a:t>NGBs also provide information about technical advice on equipment, venues and surfaces. </a:t>
            </a:r>
          </a:p>
          <a:p>
            <a:pPr algn="ctr"/>
            <a:r>
              <a:rPr lang="en-GB" sz="1400" dirty="0" smtClean="0"/>
              <a:t>NGBs </a:t>
            </a:r>
            <a:r>
              <a:rPr lang="en-GB" sz="1400" dirty="0"/>
              <a:t>generally provide location and contact details for local clubs</a:t>
            </a:r>
          </a:p>
        </p:txBody>
      </p:sp>
      <p:sp>
        <p:nvSpPr>
          <p:cNvPr id="19" name="Rectangle 18"/>
          <p:cNvSpPr/>
          <p:nvPr/>
        </p:nvSpPr>
        <p:spPr>
          <a:xfrm>
            <a:off x="-133663" y="4537120"/>
            <a:ext cx="4876800" cy="1015663"/>
          </a:xfrm>
          <a:prstGeom prst="rect">
            <a:avLst/>
          </a:prstGeom>
        </p:spPr>
        <p:txBody>
          <a:bodyPr>
            <a:spAutoFit/>
          </a:bodyPr>
          <a:lstStyle/>
          <a:p>
            <a:pPr algn="ctr"/>
            <a:r>
              <a:rPr lang="en-GB" sz="1400" dirty="0">
                <a:solidFill>
                  <a:srgbClr val="FF0000"/>
                </a:solidFill>
              </a:rPr>
              <a:t>Policies and initiatives</a:t>
            </a:r>
          </a:p>
          <a:p>
            <a:pPr algn="ctr"/>
            <a:r>
              <a:rPr lang="en-GB" sz="1400" dirty="0"/>
              <a:t>NGBs are responsible for the policies and procedures involved with a sport. </a:t>
            </a:r>
            <a:endParaRPr lang="en-GB" sz="1400" dirty="0" smtClean="0"/>
          </a:p>
          <a:p>
            <a:pPr algn="ctr"/>
            <a:endParaRPr lang="en-GB" dirty="0"/>
          </a:p>
        </p:txBody>
      </p:sp>
      <p:pic>
        <p:nvPicPr>
          <p:cNvPr id="21" name="Picture 20"/>
          <p:cNvPicPr>
            <a:picLocks noChangeAspect="1"/>
          </p:cNvPicPr>
          <p:nvPr/>
        </p:nvPicPr>
        <p:blipFill>
          <a:blip r:embed="rId3"/>
          <a:stretch>
            <a:fillRect/>
          </a:stretch>
        </p:blipFill>
        <p:spPr>
          <a:xfrm>
            <a:off x="8478980" y="4194058"/>
            <a:ext cx="975445" cy="969348"/>
          </a:xfrm>
          <a:prstGeom prst="rect">
            <a:avLst/>
          </a:prstGeom>
        </p:spPr>
      </p:pic>
      <p:pic>
        <p:nvPicPr>
          <p:cNvPr id="22" name="Picture 21"/>
          <p:cNvPicPr>
            <a:picLocks noChangeAspect="1"/>
          </p:cNvPicPr>
          <p:nvPr/>
        </p:nvPicPr>
        <p:blipFill>
          <a:blip r:embed="rId3"/>
          <a:stretch>
            <a:fillRect/>
          </a:stretch>
        </p:blipFill>
        <p:spPr>
          <a:xfrm>
            <a:off x="7472978" y="4771835"/>
            <a:ext cx="975445" cy="969348"/>
          </a:xfrm>
          <a:prstGeom prst="rect">
            <a:avLst/>
          </a:prstGeom>
        </p:spPr>
      </p:pic>
      <p:pic>
        <p:nvPicPr>
          <p:cNvPr id="23" name="Picture 22"/>
          <p:cNvPicPr>
            <a:picLocks noChangeAspect="1"/>
          </p:cNvPicPr>
          <p:nvPr/>
        </p:nvPicPr>
        <p:blipFill>
          <a:blip r:embed="rId3"/>
          <a:stretch>
            <a:fillRect/>
          </a:stretch>
        </p:blipFill>
        <p:spPr>
          <a:xfrm>
            <a:off x="5453830" y="4826461"/>
            <a:ext cx="975445" cy="969348"/>
          </a:xfrm>
          <a:prstGeom prst="rect">
            <a:avLst/>
          </a:prstGeom>
        </p:spPr>
      </p:pic>
      <p:pic>
        <p:nvPicPr>
          <p:cNvPr id="24" name="Picture 23"/>
          <p:cNvPicPr>
            <a:picLocks noChangeAspect="1"/>
          </p:cNvPicPr>
          <p:nvPr/>
        </p:nvPicPr>
        <p:blipFill>
          <a:blip r:embed="rId3"/>
          <a:stretch>
            <a:fillRect/>
          </a:stretch>
        </p:blipFill>
        <p:spPr>
          <a:xfrm>
            <a:off x="4548144" y="4202126"/>
            <a:ext cx="975445" cy="969348"/>
          </a:xfrm>
          <a:prstGeom prst="rect">
            <a:avLst/>
          </a:prstGeom>
        </p:spPr>
      </p:pic>
      <p:pic>
        <p:nvPicPr>
          <p:cNvPr id="25" name="Picture 24"/>
          <p:cNvPicPr>
            <a:picLocks noChangeAspect="1"/>
          </p:cNvPicPr>
          <p:nvPr/>
        </p:nvPicPr>
        <p:blipFill>
          <a:blip r:embed="rId3"/>
          <a:stretch>
            <a:fillRect/>
          </a:stretch>
        </p:blipFill>
        <p:spPr>
          <a:xfrm>
            <a:off x="7000204" y="5804829"/>
            <a:ext cx="975445" cy="969348"/>
          </a:xfrm>
          <a:prstGeom prst="rect">
            <a:avLst/>
          </a:prstGeom>
        </p:spPr>
      </p:pic>
      <p:pic>
        <p:nvPicPr>
          <p:cNvPr id="26" name="Picture 25"/>
          <p:cNvPicPr>
            <a:picLocks noChangeAspect="1"/>
          </p:cNvPicPr>
          <p:nvPr/>
        </p:nvPicPr>
        <p:blipFill>
          <a:blip r:embed="rId3"/>
          <a:stretch>
            <a:fillRect/>
          </a:stretch>
        </p:blipFill>
        <p:spPr>
          <a:xfrm>
            <a:off x="5873903" y="5795809"/>
            <a:ext cx="975445" cy="969348"/>
          </a:xfrm>
          <a:prstGeom prst="rect">
            <a:avLst/>
          </a:prstGeom>
        </p:spPr>
      </p:pic>
      <p:pic>
        <p:nvPicPr>
          <p:cNvPr id="27" name="Picture 26"/>
          <p:cNvPicPr>
            <a:picLocks noChangeAspect="1"/>
          </p:cNvPicPr>
          <p:nvPr/>
        </p:nvPicPr>
        <p:blipFill>
          <a:blip r:embed="rId3"/>
          <a:stretch>
            <a:fillRect/>
          </a:stretch>
        </p:blipFill>
        <p:spPr>
          <a:xfrm>
            <a:off x="4653827" y="5804829"/>
            <a:ext cx="975445" cy="969348"/>
          </a:xfrm>
          <a:prstGeom prst="rect">
            <a:avLst/>
          </a:prstGeom>
        </p:spPr>
      </p:pic>
      <p:pic>
        <p:nvPicPr>
          <p:cNvPr id="28" name="Picture 27"/>
          <p:cNvPicPr>
            <a:picLocks noChangeAspect="1"/>
          </p:cNvPicPr>
          <p:nvPr/>
        </p:nvPicPr>
        <p:blipFill>
          <a:blip r:embed="rId3"/>
          <a:stretch>
            <a:fillRect/>
          </a:stretch>
        </p:blipFill>
        <p:spPr>
          <a:xfrm>
            <a:off x="8286930" y="5832068"/>
            <a:ext cx="975445" cy="969348"/>
          </a:xfrm>
          <a:prstGeom prst="rect">
            <a:avLst/>
          </a:prstGeom>
        </p:spPr>
      </p:pic>
      <p:pic>
        <p:nvPicPr>
          <p:cNvPr id="29" name="Picture 28"/>
          <p:cNvPicPr>
            <a:picLocks noChangeAspect="1"/>
          </p:cNvPicPr>
          <p:nvPr/>
        </p:nvPicPr>
        <p:blipFill>
          <a:blip r:embed="rId3"/>
          <a:stretch>
            <a:fillRect/>
          </a:stretch>
        </p:blipFill>
        <p:spPr>
          <a:xfrm>
            <a:off x="6483667" y="4230588"/>
            <a:ext cx="975445" cy="969348"/>
          </a:xfrm>
          <a:prstGeom prst="rect">
            <a:avLst/>
          </a:prstGeom>
        </p:spPr>
      </p:pic>
      <p:sp>
        <p:nvSpPr>
          <p:cNvPr id="30" name="Rectangle 29"/>
          <p:cNvSpPr/>
          <p:nvPr/>
        </p:nvSpPr>
        <p:spPr>
          <a:xfrm>
            <a:off x="4359861" y="4495312"/>
            <a:ext cx="1295400" cy="523220"/>
          </a:xfrm>
          <a:prstGeom prst="rect">
            <a:avLst/>
          </a:prstGeom>
        </p:spPr>
        <p:txBody>
          <a:bodyPr wrap="square">
            <a:spAutoFit/>
          </a:bodyPr>
          <a:lstStyle/>
          <a:p>
            <a:pPr algn="ctr"/>
            <a:r>
              <a:rPr lang="en-GB" sz="1400" dirty="0"/>
              <a:t>Performer </a:t>
            </a:r>
          </a:p>
          <a:p>
            <a:pPr algn="ctr"/>
            <a:r>
              <a:rPr lang="en-GB" sz="1400" dirty="0"/>
              <a:t>grants</a:t>
            </a:r>
          </a:p>
        </p:txBody>
      </p:sp>
      <p:sp>
        <p:nvSpPr>
          <p:cNvPr id="31" name="Rectangle 30"/>
          <p:cNvSpPr/>
          <p:nvPr/>
        </p:nvSpPr>
        <p:spPr>
          <a:xfrm>
            <a:off x="5554692" y="5189582"/>
            <a:ext cx="874583" cy="276999"/>
          </a:xfrm>
          <a:prstGeom prst="rect">
            <a:avLst/>
          </a:prstGeom>
        </p:spPr>
        <p:txBody>
          <a:bodyPr wrap="square">
            <a:spAutoFit/>
          </a:bodyPr>
          <a:lstStyle/>
          <a:p>
            <a:r>
              <a:rPr lang="en-GB" sz="1200" dirty="0" smtClean="0"/>
              <a:t>Education</a:t>
            </a:r>
            <a:endParaRPr lang="en-GB" sz="1200" dirty="0"/>
          </a:p>
        </p:txBody>
      </p:sp>
      <p:sp>
        <p:nvSpPr>
          <p:cNvPr id="32" name="Rectangle 31"/>
          <p:cNvSpPr/>
          <p:nvPr/>
        </p:nvSpPr>
        <p:spPr>
          <a:xfrm>
            <a:off x="4441963" y="6006671"/>
            <a:ext cx="1447800" cy="461665"/>
          </a:xfrm>
          <a:prstGeom prst="rect">
            <a:avLst/>
          </a:prstGeom>
        </p:spPr>
        <p:txBody>
          <a:bodyPr wrap="square">
            <a:spAutoFit/>
          </a:bodyPr>
          <a:lstStyle/>
          <a:p>
            <a:pPr algn="ctr"/>
            <a:r>
              <a:rPr lang="en-GB" sz="1200" dirty="0" smtClean="0"/>
              <a:t>Grassroots participation</a:t>
            </a:r>
            <a:endParaRPr lang="en-GB" sz="1200" dirty="0"/>
          </a:p>
        </p:txBody>
      </p:sp>
      <p:sp>
        <p:nvSpPr>
          <p:cNvPr id="33" name="Rectangle 32"/>
          <p:cNvSpPr/>
          <p:nvPr/>
        </p:nvSpPr>
        <p:spPr>
          <a:xfrm>
            <a:off x="5561525" y="6005360"/>
            <a:ext cx="1600200" cy="523220"/>
          </a:xfrm>
          <a:prstGeom prst="rect">
            <a:avLst/>
          </a:prstGeom>
        </p:spPr>
        <p:txBody>
          <a:bodyPr wrap="square">
            <a:spAutoFit/>
          </a:bodyPr>
          <a:lstStyle/>
          <a:p>
            <a:pPr algn="ctr"/>
            <a:r>
              <a:rPr lang="en-GB" sz="1400" dirty="0" smtClean="0"/>
              <a:t>Community engagement</a:t>
            </a:r>
            <a:endParaRPr lang="en-GB" sz="1400" dirty="0"/>
          </a:p>
        </p:txBody>
      </p:sp>
      <p:sp>
        <p:nvSpPr>
          <p:cNvPr id="34" name="Rectangle 33"/>
          <p:cNvSpPr/>
          <p:nvPr/>
        </p:nvSpPr>
        <p:spPr>
          <a:xfrm>
            <a:off x="6422420" y="4395540"/>
            <a:ext cx="1155568" cy="738664"/>
          </a:xfrm>
          <a:prstGeom prst="rect">
            <a:avLst/>
          </a:prstGeom>
        </p:spPr>
        <p:txBody>
          <a:bodyPr wrap="square">
            <a:spAutoFit/>
          </a:bodyPr>
          <a:lstStyle/>
          <a:p>
            <a:pPr algn="ctr"/>
            <a:r>
              <a:rPr lang="en-GB" sz="1400" dirty="0" smtClean="0"/>
              <a:t>Sports venues &amp; facilities</a:t>
            </a:r>
            <a:endParaRPr lang="en-GB" sz="1400" dirty="0"/>
          </a:p>
        </p:txBody>
      </p:sp>
      <p:sp>
        <p:nvSpPr>
          <p:cNvPr id="35" name="Rectangle 34"/>
          <p:cNvSpPr/>
          <p:nvPr/>
        </p:nvSpPr>
        <p:spPr>
          <a:xfrm>
            <a:off x="7116173" y="6018873"/>
            <a:ext cx="1155371" cy="523220"/>
          </a:xfrm>
          <a:prstGeom prst="rect">
            <a:avLst/>
          </a:prstGeom>
        </p:spPr>
        <p:txBody>
          <a:bodyPr wrap="square">
            <a:spAutoFit/>
          </a:bodyPr>
          <a:lstStyle/>
          <a:p>
            <a:r>
              <a:rPr lang="en-GB" sz="1400" dirty="0" smtClean="0"/>
              <a:t>National Success</a:t>
            </a:r>
            <a:endParaRPr lang="en-GB" sz="1400" dirty="0"/>
          </a:p>
        </p:txBody>
      </p:sp>
      <p:sp>
        <p:nvSpPr>
          <p:cNvPr id="36" name="Rectangle 35"/>
          <p:cNvSpPr/>
          <p:nvPr/>
        </p:nvSpPr>
        <p:spPr>
          <a:xfrm>
            <a:off x="8018589" y="6101298"/>
            <a:ext cx="1579014" cy="430887"/>
          </a:xfrm>
          <a:prstGeom prst="rect">
            <a:avLst/>
          </a:prstGeom>
        </p:spPr>
        <p:txBody>
          <a:bodyPr wrap="square">
            <a:spAutoFit/>
          </a:bodyPr>
          <a:lstStyle/>
          <a:p>
            <a:pPr algn="ctr"/>
            <a:r>
              <a:rPr lang="en-GB" sz="1100" dirty="0" smtClean="0"/>
              <a:t>Rules and Administration</a:t>
            </a:r>
            <a:endParaRPr lang="en-GB" sz="1100" dirty="0"/>
          </a:p>
        </p:txBody>
      </p:sp>
      <p:sp>
        <p:nvSpPr>
          <p:cNvPr id="37" name="Rectangle 36"/>
          <p:cNvSpPr/>
          <p:nvPr/>
        </p:nvSpPr>
        <p:spPr>
          <a:xfrm>
            <a:off x="7261170" y="4972000"/>
            <a:ext cx="1371600" cy="646331"/>
          </a:xfrm>
          <a:prstGeom prst="rect">
            <a:avLst/>
          </a:prstGeom>
        </p:spPr>
        <p:txBody>
          <a:bodyPr wrap="square">
            <a:spAutoFit/>
          </a:bodyPr>
          <a:lstStyle/>
          <a:p>
            <a:pPr algn="ctr"/>
            <a:r>
              <a:rPr lang="en-GB" sz="1200" dirty="0" smtClean="0"/>
              <a:t>Minority </a:t>
            </a:r>
          </a:p>
          <a:p>
            <a:pPr algn="ctr"/>
            <a:r>
              <a:rPr lang="en-GB" sz="1200" dirty="0" smtClean="0"/>
              <a:t>User</a:t>
            </a:r>
          </a:p>
          <a:p>
            <a:pPr algn="ctr"/>
            <a:r>
              <a:rPr lang="en-GB" sz="1200" dirty="0" smtClean="0"/>
              <a:t>groups</a:t>
            </a:r>
            <a:endParaRPr lang="en-GB" sz="1200" dirty="0"/>
          </a:p>
        </p:txBody>
      </p:sp>
      <p:sp>
        <p:nvSpPr>
          <p:cNvPr id="38" name="Rectangle 37"/>
          <p:cNvSpPr/>
          <p:nvPr/>
        </p:nvSpPr>
        <p:spPr>
          <a:xfrm>
            <a:off x="8168137" y="4484455"/>
            <a:ext cx="1539633" cy="461665"/>
          </a:xfrm>
          <a:prstGeom prst="rect">
            <a:avLst/>
          </a:prstGeom>
        </p:spPr>
        <p:txBody>
          <a:bodyPr wrap="square">
            <a:spAutoFit/>
          </a:bodyPr>
          <a:lstStyle/>
          <a:p>
            <a:pPr algn="ctr"/>
            <a:r>
              <a:rPr lang="en-GB" sz="1200" dirty="0" smtClean="0"/>
              <a:t>Digital</a:t>
            </a:r>
          </a:p>
          <a:p>
            <a:pPr algn="ctr"/>
            <a:r>
              <a:rPr lang="en-GB" sz="1200" dirty="0" smtClean="0"/>
              <a:t> Engagement</a:t>
            </a:r>
            <a:endParaRPr lang="en-GB" sz="1200" dirty="0"/>
          </a:p>
        </p:txBody>
      </p:sp>
      <p:grpSp>
        <p:nvGrpSpPr>
          <p:cNvPr id="41" name="Group 7"/>
          <p:cNvGrpSpPr/>
          <p:nvPr/>
        </p:nvGrpSpPr>
        <p:grpSpPr>
          <a:xfrm>
            <a:off x="4577805" y="1578577"/>
            <a:ext cx="5061880" cy="2323884"/>
            <a:chOff x="3763898" y="-186088"/>
            <a:chExt cx="4362572" cy="3271251"/>
          </a:xfrm>
        </p:grpSpPr>
        <p:sp>
          <p:nvSpPr>
            <p:cNvPr id="42" name="Freeform 8"/>
            <p:cNvSpPr/>
            <p:nvPr/>
          </p:nvSpPr>
          <p:spPr>
            <a:xfrm>
              <a:off x="3763898" y="-186088"/>
              <a:ext cx="4362572" cy="3271251"/>
            </a:xfrm>
            <a:custGeom>
              <a:avLst/>
              <a:gdLst/>
              <a:ahLst/>
              <a:cxnLst/>
              <a:rect l="l" t="t" r="r" b="b"/>
              <a:pathLst>
                <a:path w="8257814" h="4876313">
                  <a:moveTo>
                    <a:pt x="0" y="0"/>
                  </a:moveTo>
                  <a:lnTo>
                    <a:pt x="0" y="4876313"/>
                  </a:lnTo>
                  <a:lnTo>
                    <a:pt x="8257814" y="4876313"/>
                  </a:lnTo>
                  <a:lnTo>
                    <a:pt x="8257814" y="0"/>
                  </a:lnTo>
                  <a:lnTo>
                    <a:pt x="0" y="0"/>
                  </a:lnTo>
                  <a:close/>
                  <a:moveTo>
                    <a:pt x="8196854" y="4815353"/>
                  </a:moveTo>
                  <a:lnTo>
                    <a:pt x="59690" y="4815353"/>
                  </a:lnTo>
                  <a:lnTo>
                    <a:pt x="59690" y="59690"/>
                  </a:lnTo>
                  <a:lnTo>
                    <a:pt x="8196854" y="59690"/>
                  </a:lnTo>
                  <a:lnTo>
                    <a:pt x="8196854" y="4815353"/>
                  </a:lnTo>
                  <a:close/>
                </a:path>
              </a:pathLst>
            </a:custGeom>
            <a:solidFill>
              <a:srgbClr val="D9D9D9"/>
            </a:solidFill>
          </p:spPr>
        </p:sp>
      </p:grpSp>
      <p:sp>
        <p:nvSpPr>
          <p:cNvPr id="43" name="TextBox 42"/>
          <p:cNvSpPr txBox="1"/>
          <p:nvPr/>
        </p:nvSpPr>
        <p:spPr>
          <a:xfrm>
            <a:off x="4611553" y="1665787"/>
            <a:ext cx="4968461" cy="2462213"/>
          </a:xfrm>
          <a:prstGeom prst="rect">
            <a:avLst/>
          </a:prstGeom>
          <a:noFill/>
        </p:spPr>
        <p:txBody>
          <a:bodyPr wrap="square" rtlCol="0">
            <a:spAutoFit/>
          </a:bodyPr>
          <a:lstStyle/>
          <a:p>
            <a:r>
              <a:rPr lang="en-GB" sz="1400" b="1" dirty="0" smtClean="0">
                <a:solidFill>
                  <a:srgbClr val="FF0000"/>
                </a:solidFill>
              </a:rPr>
              <a:t>Deeper thinking Questions</a:t>
            </a:r>
            <a:r>
              <a:rPr lang="en-GB" sz="1400" dirty="0" smtClean="0"/>
              <a:t>:</a:t>
            </a:r>
          </a:p>
          <a:p>
            <a:pPr marL="285750" indent="-285750">
              <a:buFont typeface="Wingdings" panose="05000000000000000000" pitchFamily="2" charset="2"/>
              <a:buChar char="v"/>
            </a:pPr>
            <a:r>
              <a:rPr lang="en-GB" sz="1400" dirty="0" smtClean="0"/>
              <a:t>Can you recall examples of NGBs in sport?</a:t>
            </a:r>
          </a:p>
          <a:p>
            <a:pPr marL="285750" indent="-285750">
              <a:buFont typeface="Wingdings" panose="05000000000000000000" pitchFamily="2" charset="2"/>
              <a:buChar char="v"/>
            </a:pPr>
            <a:r>
              <a:rPr lang="en-GB" sz="1400" dirty="0" smtClean="0"/>
              <a:t>What is a NGB?</a:t>
            </a:r>
          </a:p>
          <a:p>
            <a:pPr marL="285750" indent="-285750">
              <a:buFont typeface="Wingdings" panose="05000000000000000000" pitchFamily="2" charset="2"/>
              <a:buChar char="v"/>
            </a:pPr>
            <a:r>
              <a:rPr lang="en-GB" sz="1400" dirty="0" smtClean="0"/>
              <a:t>Can you give examples of funding you can gain in sport?</a:t>
            </a:r>
          </a:p>
          <a:p>
            <a:pPr marL="285750" indent="-285750">
              <a:buFont typeface="Wingdings" panose="05000000000000000000" pitchFamily="2" charset="2"/>
              <a:buChar char="v"/>
            </a:pPr>
            <a:r>
              <a:rPr lang="en-GB" sz="1400" dirty="0" smtClean="0"/>
              <a:t>What methods can be used to promote the sport?</a:t>
            </a:r>
          </a:p>
          <a:p>
            <a:pPr marL="285750" indent="-285750">
              <a:buFont typeface="Wingdings" panose="05000000000000000000" pitchFamily="2" charset="2"/>
              <a:buChar char="v"/>
            </a:pPr>
            <a:r>
              <a:rPr lang="en-GB" sz="1400" dirty="0" smtClean="0"/>
              <a:t>What are the 3 ways to develop a sport?</a:t>
            </a:r>
          </a:p>
          <a:p>
            <a:pPr marL="285750" indent="-285750">
              <a:buFont typeface="Wingdings" panose="05000000000000000000" pitchFamily="2" charset="2"/>
              <a:buChar char="v"/>
            </a:pPr>
            <a:r>
              <a:rPr lang="en-GB" sz="1400" dirty="0" smtClean="0"/>
              <a:t>Identify policies and initiatives to gain equality in a sport?</a:t>
            </a:r>
          </a:p>
          <a:p>
            <a:pPr marL="285750" indent="-285750">
              <a:buFont typeface="Wingdings" panose="05000000000000000000" pitchFamily="2" charset="2"/>
              <a:buChar char="v"/>
            </a:pPr>
            <a:r>
              <a:rPr lang="en-GB" sz="1400" dirty="0" smtClean="0"/>
              <a:t>How can a NGB provide support in a sport to a performer?</a:t>
            </a:r>
          </a:p>
          <a:p>
            <a:pPr marL="285750" indent="-285750">
              <a:buFont typeface="Wingdings" panose="05000000000000000000" pitchFamily="2" charset="2"/>
              <a:buChar char="v"/>
            </a:pPr>
            <a:r>
              <a:rPr lang="en-GB" sz="1400" dirty="0" smtClean="0"/>
              <a:t>What are the 5 aspects that provide infrastructure in a sort?</a:t>
            </a:r>
          </a:p>
          <a:p>
            <a:pPr marL="285750" indent="-285750">
              <a:buFont typeface="Wingdings" panose="05000000000000000000" pitchFamily="2" charset="2"/>
              <a:buChar char="v"/>
            </a:pPr>
            <a:endParaRPr lang="en-GB" sz="1400" dirty="0" smtClean="0"/>
          </a:p>
          <a:p>
            <a:endParaRPr lang="en-GB"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98CCD0FBA27E4D9E0E89AA042F1EC9" ma:contentTypeVersion="15" ma:contentTypeDescription="Create a new document." ma:contentTypeScope="" ma:versionID="87ad42cf114df5d79d43f210da1d5b0a">
  <xsd:schema xmlns:xsd="http://www.w3.org/2001/XMLSchema" xmlns:xs="http://www.w3.org/2001/XMLSchema" xmlns:p="http://schemas.microsoft.com/office/2006/metadata/properties" xmlns:ns2="dc0bc8c4-a75d-415d-96ea-cd24337c12ed" xmlns:ns3="0e13a264-7465-4452-bc5c-02dfe0376e2b" targetNamespace="http://schemas.microsoft.com/office/2006/metadata/properties" ma:root="true" ma:fieldsID="91be83512b16dd643e883333fb239d66" ns2:_="" ns3:_="">
    <xsd:import namespace="dc0bc8c4-a75d-415d-96ea-cd24337c12ed"/>
    <xsd:import namespace="0e13a264-7465-4452-bc5c-02dfe0376e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0bc8c4-a75d-415d-96ea-cd24337c12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f6e5aec-3c4a-4236-a63d-c20d042b3d45"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13a264-7465-4452-bc5c-02dfe0376e2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a133df4-fe9f-4d77-9360-da99ca86f740}" ma:internalName="TaxCatchAll" ma:showField="CatchAllData" ma:web="0e13a264-7465-4452-bc5c-02dfe0376e2b">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e13a264-7465-4452-bc5c-02dfe0376e2b" xsi:nil="true"/>
    <lcf76f155ced4ddcb4097134ff3c332f xmlns="dc0bc8c4-a75d-415d-96ea-cd24337c12e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1A24926-F21B-4C8B-A761-9B758CE70A2D}"/>
</file>

<file path=customXml/itemProps2.xml><?xml version="1.0" encoding="utf-8"?>
<ds:datastoreItem xmlns:ds="http://schemas.openxmlformats.org/officeDocument/2006/customXml" ds:itemID="{33C4575F-3F70-4EFA-80DE-AAB3E1AFA26C}"/>
</file>

<file path=customXml/itemProps3.xml><?xml version="1.0" encoding="utf-8"?>
<ds:datastoreItem xmlns:ds="http://schemas.openxmlformats.org/officeDocument/2006/customXml" ds:itemID="{268E791C-E1ED-418A-B1EF-420E7C961D98}"/>
</file>

<file path=docProps/app.xml><?xml version="1.0" encoding="utf-8"?>
<Properties xmlns="http://schemas.openxmlformats.org/officeDocument/2006/extended-properties" xmlns:vt="http://schemas.openxmlformats.org/officeDocument/2006/docPropsVTypes">
  <TotalTime>474</TotalTime>
  <Words>1231</Words>
  <Application>Microsoft Macintosh PowerPoint</Application>
  <PresentationFormat>Custom</PresentationFormat>
  <Paragraphs>211</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Asap Regular</vt:lpstr>
      <vt:lpstr>Calibri</vt:lpstr>
      <vt:lpstr>Carter One</vt:lpstr>
      <vt:lpstr>League Spartan</vt:lpstr>
      <vt:lpstr>Asap Regular Bold</vt:lpstr>
      <vt:lpstr>Arial Narrow</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Issues in Sport</dc:title>
  <dc:creator>hanna</dc:creator>
  <cp:lastModifiedBy>Emma Wright</cp:lastModifiedBy>
  <cp:revision>33</cp:revision>
  <dcterms:created xsi:type="dcterms:W3CDTF">2006-08-16T00:00:00Z</dcterms:created>
  <dcterms:modified xsi:type="dcterms:W3CDTF">2024-01-22T20:25:43Z</dcterms:modified>
  <dc:identifier>DADmUrzwg6U</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0x0101005E98CCD0FBA27E4D9E0E89AA042F1EC9</vt:lpwstr>
  </property>
</Properties>
</file>