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okj1emrfnNoYD4OhpKbe6WzX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1CEBD7-5CEE-44C3-9311-8B9EBB94131C}">
  <a:tblStyle styleId="{011CEBD7-5CEE-44C3-9311-8B9EBB9413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323571" y="7563"/>
            <a:ext cx="526666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entury Gothic"/>
              <a:buNone/>
            </a:pPr>
            <a:r>
              <a:rPr lang="en-US" sz="1400" b="1" i="0" u="sng" strike="noStrike" cap="none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RO32-</a:t>
            </a:r>
            <a:r>
              <a:rPr lang="en-US" sz="1400" b="0" i="0" u="sng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Health and Social Care Knowledge organiser</a:t>
            </a:r>
            <a:endParaRPr sz="1000" b="0" i="0" u="sng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149713" y="317442"/>
          <a:ext cx="5124650" cy="4369835"/>
        </p:xfrm>
        <a:graphic>
          <a:graphicData uri="http://schemas.openxmlformats.org/drawingml/2006/table">
            <a:tbl>
              <a:tblPr>
                <a:noFill/>
                <a:tableStyleId>{011CEBD7-5CEE-44C3-9311-8B9EBB94131C}</a:tableStyleId>
              </a:tblPr>
              <a:tblGrid>
                <a:gridCol w="162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Confidentiality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Respecting a persons privacy and not sharing personal, sensitive information about a person.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Disclosure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Making personal/sensitive information about a person known to other professionals.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Empowerment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process by which people gain control over the factors and decisions that shape their lives</a:t>
                      </a:r>
                      <a:endParaRPr sz="12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Quality of Life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</a:t>
                      </a: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individual's</a:t>
                      </a: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perception of their position in life in relation to their health, values and goals that they have.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Jargon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Using medical terminology that most people would not be able to understand.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Informed Decision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Providing information to a person (both positively and negatively) so that they have a balanced view to make a decision.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1" name="Google Shape;91;p1"/>
          <p:cNvGraphicFramePr/>
          <p:nvPr/>
        </p:nvGraphicFramePr>
        <p:xfrm>
          <a:off x="5372523" y="82765"/>
          <a:ext cx="6640400" cy="3794995"/>
        </p:xfrm>
        <a:graphic>
          <a:graphicData uri="http://schemas.openxmlformats.org/drawingml/2006/table">
            <a:tbl>
              <a:tblPr>
                <a:noFill/>
                <a:tableStyleId>{011CEBD7-5CEE-44C3-9311-8B9EBB94131C}</a:tableStyleId>
              </a:tblPr>
              <a:tblGrid>
                <a:gridCol w="183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Special Methods of Communication in Health and Social Care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Braille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writing and reading system for people who have a visual impairment. Raised dots represent the alphabet. Braille is read by feeling those raised dots 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British Sign Language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visual means of communicating that incorporates gestures, facial expressions and body language. Often used by people that are deaf or have hearing impairments.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Makaton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language programme that uses symbols, signs and speech to enable people to communicate. Used by infants to help with communication or by adults/children who have a learning disability. </a:t>
                      </a:r>
                      <a:endParaRPr sz="1100" b="0" i="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Interpreters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Assist people with little or no spoken English to ensure their health care needs are appropriately met and communicated.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Advocate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Ensure a persons rights are being upheld, this may involve speaking on a persons behalf when they cannot.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Voice Activated Software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Assist in communicating or providing support in tasks such as turning lights off. </a:t>
                      </a:r>
                      <a:endParaRPr/>
                    </a:p>
                  </a:txBody>
                  <a:tcPr marL="79125" marR="79125" marT="39550" marB="395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5372523" y="3963717"/>
          <a:ext cx="6767925" cy="2834730"/>
        </p:xfrm>
        <a:graphic>
          <a:graphicData uri="http://schemas.openxmlformats.org/drawingml/2006/table">
            <a:tbl>
              <a:tblPr>
                <a:noFill/>
                <a:tableStyleId>{011CEBD7-5CEE-44C3-9311-8B9EBB94131C}</a:tableStyleId>
              </a:tblPr>
              <a:tblGrid>
                <a:gridCol w="22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Person Centered Care Values</a:t>
                      </a: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​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Individuality​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everyone has their own identity, needs,​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wishes and beliefs​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Rights​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 set out by the Human Right Act​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Choice​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able to make choices for themselves​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Privacy​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 right to a private space, the right to personal information being kept private​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Independence 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able to do things for themselves​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Dignity​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treated with respect, valuing individuality and beliefs​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Respect​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showing people they have importance as an individual​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Partnership​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being involved and working with family and​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other workers​</a:t>
                      </a:r>
                      <a:endParaRPr sz="24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318221" y="3012653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548463" y="5080104"/>
          <a:ext cx="1747475" cy="1468050"/>
        </p:xfrm>
        <a:graphic>
          <a:graphicData uri="http://schemas.openxmlformats.org/drawingml/2006/table">
            <a:tbl>
              <a:tblPr>
                <a:noFill/>
                <a:tableStyleId>{011CEBD7-5CEE-44C3-9311-8B9EBB94131C}</a:tableStyleId>
              </a:tblPr>
              <a:tblGrid>
                <a:gridCol w="174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 C’s</a:t>
                      </a: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​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775">
                <a:tc>
                  <a:txBody>
                    <a:bodyPr/>
                    <a:lstStyle/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Care​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Compassion​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Competence​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Communication​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Courage​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en-US" sz="12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Commitment​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" name="Google Shape;95;p1"/>
          <p:cNvGraphicFramePr/>
          <p:nvPr/>
        </p:nvGraphicFramePr>
        <p:xfrm>
          <a:off x="2712038" y="4777797"/>
          <a:ext cx="2187450" cy="2072660"/>
        </p:xfrm>
        <a:graphic>
          <a:graphicData uri="http://schemas.openxmlformats.org/drawingml/2006/table">
            <a:tbl>
              <a:tblPr>
                <a:noFill/>
                <a:tableStyleId>{011CEBD7-5CEE-44C3-9311-8B9EBB94131C}</a:tableStyleId>
              </a:tblPr>
              <a:tblGrid>
                <a:gridCol w="2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Active Listening Skills</a:t>
                      </a: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​</a:t>
                      </a:r>
                      <a:endParaRPr sz="3200" b="0" i="0" u="none" strike="noStrike" cap="non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Show empathy, reflecting feelings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Open, relaxed posture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Eye contact, looking interested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Clarifying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Nodding in agreement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urier New"/>
                        <a:buChar char="o"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Summarising to show understanding of key points. 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A93FB7-8652-45A7-AACB-CF11032F907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34ad95c-5692-45a8-8f28-ae370919e82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514c421-9abe-438b-adc1-82f95566dde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BF9119-D431-4EFD-ABB8-8D83F603AC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6916B3-1587-43F8-A0E9-2FE513F1CE5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Century Gothic</vt:lpstr>
      <vt:lpstr>Calibri</vt:lpstr>
      <vt:lpstr>Times New Roman</vt:lpstr>
      <vt:lpstr>Arial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ELeftwick</dc:creator>
  <cp:lastModifiedBy>Emma Leftwick</cp:lastModifiedBy>
  <cp:revision>1</cp:revision>
  <dcterms:created xsi:type="dcterms:W3CDTF">2022-06-25T17:07:25Z</dcterms:created>
  <dcterms:modified xsi:type="dcterms:W3CDTF">2024-01-14T12:42:03Z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