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FA9dE63QGsrZZpr1/3wS7wOnr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alee Sarkar" initials="SS" lastIdx="3" clrIdx="0">
    <p:extLst>
      <p:ext uri="{19B8F6BF-5375-455C-9EA6-DF929625EA0E}">
        <p15:presenceInfo xmlns:p15="http://schemas.microsoft.com/office/powerpoint/2012/main" userId="S-1-5-21-1874893203-2993639409-4066037033-9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25" d="100"/>
          <a:sy n="25" d="100"/>
        </p:scale>
        <p:origin x="2324" y="12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453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tmp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16;p1">
            <a:extLst>
              <a:ext uri="{FF2B5EF4-FFF2-40B4-BE49-F238E27FC236}">
                <a16:creationId xmlns:a16="http://schemas.microsoft.com/office/drawing/2014/main" id="{279E9513-CB1C-4487-98AB-17C6AAFDA4D9}"/>
              </a:ext>
            </a:extLst>
          </p:cNvPr>
          <p:cNvSpPr/>
          <p:nvPr/>
        </p:nvSpPr>
        <p:spPr>
          <a:xfrm>
            <a:off x="2196073" y="1098998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332498" y="6326051"/>
            <a:ext cx="7803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895122-E896-4F45-8DAD-A601F74C6BCD}"/>
              </a:ext>
            </a:extLst>
          </p:cNvPr>
          <p:cNvGrpSpPr/>
          <p:nvPr/>
        </p:nvGrpSpPr>
        <p:grpSpPr>
          <a:xfrm>
            <a:off x="457142" y="1575109"/>
            <a:ext cx="9190464" cy="14879634"/>
            <a:chOff x="457142" y="1575109"/>
            <a:chExt cx="9190464" cy="14879634"/>
          </a:xfrm>
        </p:grpSpPr>
        <p:sp>
          <p:nvSpPr>
            <p:cNvPr id="89" name="Google Shape;89;p1"/>
            <p:cNvSpPr/>
            <p:nvPr/>
          </p:nvSpPr>
          <p:spPr>
            <a:xfrm rot="-5046920">
              <a:off x="1315931" y="13100941"/>
              <a:ext cx="3250323" cy="3457282"/>
            </a:xfrm>
            <a:prstGeom prst="blockArc">
              <a:avLst>
                <a:gd name="adj1" fmla="val 10879163"/>
                <a:gd name="adj2" fmla="val 20170414"/>
                <a:gd name="adj3" fmla="val 30549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2470287" y="15315393"/>
              <a:ext cx="5707008" cy="100287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sz="21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      </a:t>
              </a:r>
              <a:endParaRPr sz="1100" dirty="0"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rot="5400000" flipH="1">
              <a:off x="6437195" y="10985244"/>
              <a:ext cx="3169937" cy="3250885"/>
            </a:xfrm>
            <a:prstGeom prst="blockArc">
              <a:avLst>
                <a:gd name="adj1" fmla="val 10692523"/>
                <a:gd name="adj2" fmla="val 33583"/>
                <a:gd name="adj3" fmla="val 29479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404969" y="13256703"/>
              <a:ext cx="5522817" cy="95077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696807" y="11030680"/>
              <a:ext cx="5360924" cy="921620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 rot="16636995">
              <a:off x="862315" y="8168431"/>
              <a:ext cx="3340005" cy="4150352"/>
            </a:xfrm>
            <a:prstGeom prst="blockArc">
              <a:avLst>
                <a:gd name="adj1" fmla="val 10180899"/>
                <a:gd name="adj2" fmla="val 21197177"/>
                <a:gd name="adj3" fmla="val 28508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 rot="5400000" flipH="1">
              <a:off x="6244004" y="6360525"/>
              <a:ext cx="3205918" cy="3123472"/>
            </a:xfrm>
            <a:prstGeom prst="blockArc">
              <a:avLst>
                <a:gd name="adj1" fmla="val 10890785"/>
                <a:gd name="adj2" fmla="val 21541939"/>
                <a:gd name="adj3" fmla="val 27644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545998" y="8586508"/>
              <a:ext cx="5471054" cy="918995"/>
            </a:xfrm>
            <a:custGeom>
              <a:avLst/>
              <a:gdLst/>
              <a:ahLst/>
              <a:cxnLst/>
              <a:rect l="l" t="t" r="r" b="b"/>
              <a:pathLst>
                <a:path w="5909338" h="652772" extrusionOk="0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462180" y="6305286"/>
              <a:ext cx="5471054" cy="881743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rot="-5400000">
              <a:off x="741631" y="3792878"/>
              <a:ext cx="3267329" cy="3571663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5400000" flipH="1">
              <a:off x="5925238" y="1194293"/>
              <a:ext cx="3109321" cy="4232483"/>
            </a:xfrm>
            <a:prstGeom prst="blockArc">
              <a:avLst>
                <a:gd name="adj1" fmla="val 11091293"/>
                <a:gd name="adj2" fmla="val 569901"/>
                <a:gd name="adj3" fmla="val 27181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2370081" y="3924681"/>
              <a:ext cx="5571838" cy="93814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77036" y="1771372"/>
              <a:ext cx="6023138" cy="852696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rot="-5400000">
              <a:off x="371486" y="1787600"/>
              <a:ext cx="1231914" cy="806932"/>
            </a:xfrm>
            <a:prstGeom prst="triangl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60BCB2D-ADFD-4E6A-9358-1524257BD45A}"/>
              </a:ext>
            </a:extLst>
          </p:cNvPr>
          <p:cNvGrpSpPr/>
          <p:nvPr/>
        </p:nvGrpSpPr>
        <p:grpSpPr>
          <a:xfrm>
            <a:off x="8237755" y="15318542"/>
            <a:ext cx="1214980" cy="1304869"/>
            <a:chOff x="8237755" y="15318542"/>
            <a:chExt cx="1214980" cy="130486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B36FA2-FFB7-4F71-BE4E-45DCC3CB72DF}"/>
                </a:ext>
              </a:extLst>
            </p:cNvPr>
            <p:cNvGrpSpPr/>
            <p:nvPr/>
          </p:nvGrpSpPr>
          <p:grpSpPr>
            <a:xfrm>
              <a:off x="8237755" y="15318542"/>
              <a:ext cx="1214980" cy="1304869"/>
              <a:chOff x="8237755" y="15318542"/>
              <a:chExt cx="1214980" cy="1304869"/>
            </a:xfrm>
          </p:grpSpPr>
          <p:sp>
            <p:nvSpPr>
              <p:cNvPr id="115" name="Google Shape;115;p1"/>
              <p:cNvSpPr/>
              <p:nvPr/>
            </p:nvSpPr>
            <p:spPr>
              <a:xfrm>
                <a:off x="8237755" y="15318542"/>
                <a:ext cx="1214980" cy="130486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8441836" y="15517880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" name="Google Shape;117;p1"/>
            <p:cNvSpPr txBox="1"/>
            <p:nvPr/>
          </p:nvSpPr>
          <p:spPr>
            <a:xfrm>
              <a:off x="8406097" y="15340546"/>
              <a:ext cx="8410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dirty="0"/>
            </a:p>
          </p:txBody>
        </p:sp>
      </p:grpSp>
      <p:cxnSp>
        <p:nvCxnSpPr>
          <p:cNvPr id="118" name="Google Shape;118;p1"/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"/>
          <p:cNvCxnSpPr/>
          <p:nvPr/>
        </p:nvCxnSpPr>
        <p:spPr>
          <a:xfrm flipH="1">
            <a:off x="4840404" y="8972799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"/>
          <p:cNvSpPr txBox="1"/>
          <p:nvPr/>
        </p:nvSpPr>
        <p:spPr>
          <a:xfrm>
            <a:off x="3438668" y="15577681"/>
            <a:ext cx="995724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Fundamental forces </a:t>
            </a:r>
            <a:endParaRPr sz="1100" dirty="0"/>
          </a:p>
        </p:txBody>
      </p:sp>
      <p:sp>
        <p:nvSpPr>
          <p:cNvPr id="122" name="Google Shape;122;p1"/>
          <p:cNvSpPr txBox="1"/>
          <p:nvPr/>
        </p:nvSpPr>
        <p:spPr>
          <a:xfrm>
            <a:off x="1469449" y="15253796"/>
            <a:ext cx="105689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Magnetism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7" name="Google Shape;127;p1"/>
          <p:cNvSpPr/>
          <p:nvPr/>
        </p:nvSpPr>
        <p:spPr>
          <a:xfrm rot="19809470">
            <a:off x="1749150" y="13381381"/>
            <a:ext cx="1601694" cy="261570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Being human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4665873" y="13353751"/>
            <a:ext cx="92717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Everything elemental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29" name="Google Shape;129;p1"/>
          <p:cNvSpPr txBox="1"/>
          <p:nvPr/>
        </p:nvSpPr>
        <p:spPr>
          <a:xfrm rot="17792752">
            <a:off x="8280939" y="12318632"/>
            <a:ext cx="18863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Separating substances </a:t>
            </a:r>
            <a:endParaRPr sz="1100" dirty="0"/>
          </a:p>
        </p:txBody>
      </p:sp>
      <p:sp>
        <p:nvSpPr>
          <p:cNvPr id="132" name="Google Shape;132;p1"/>
          <p:cNvSpPr txBox="1"/>
          <p:nvPr/>
        </p:nvSpPr>
        <p:spPr>
          <a:xfrm>
            <a:off x="4406698" y="6538082"/>
            <a:ext cx="214060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Waves at work </a:t>
            </a:r>
            <a:endParaRPr sz="1100" dirty="0"/>
          </a:p>
        </p:txBody>
      </p:sp>
      <p:sp>
        <p:nvSpPr>
          <p:cNvPr id="135" name="Google Shape;135;p1"/>
          <p:cNvSpPr txBox="1"/>
          <p:nvPr/>
        </p:nvSpPr>
        <p:spPr>
          <a:xfrm rot="19947450">
            <a:off x="587563" y="8919737"/>
            <a:ext cx="16946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Creating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 connections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3054030" y="8897362"/>
            <a:ext cx="14652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Healthy humans</a:t>
            </a:r>
            <a:endParaRPr sz="1100" dirty="0"/>
          </a:p>
        </p:txBody>
      </p:sp>
      <p:sp>
        <p:nvSpPr>
          <p:cNvPr id="137" name="Google Shape;137;p1"/>
          <p:cNvSpPr txBox="1"/>
          <p:nvPr/>
        </p:nvSpPr>
        <p:spPr>
          <a:xfrm>
            <a:off x="3810626" y="1949825"/>
            <a:ext cx="140482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Atomic structure</a:t>
            </a:r>
            <a:endParaRPr sz="1100" dirty="0"/>
          </a:p>
        </p:txBody>
      </p:sp>
      <p:sp>
        <p:nvSpPr>
          <p:cNvPr id="139" name="Google Shape;139;p1"/>
          <p:cNvSpPr txBox="1"/>
          <p:nvPr/>
        </p:nvSpPr>
        <p:spPr>
          <a:xfrm>
            <a:off x="5503206" y="8786987"/>
            <a:ext cx="112748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 reactions </a:t>
            </a:r>
            <a:endParaRPr sz="1100" dirty="0"/>
          </a:p>
        </p:txBody>
      </p:sp>
      <p:sp>
        <p:nvSpPr>
          <p:cNvPr id="164" name="Google Shape;164;p1"/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5518228" y="313474"/>
            <a:ext cx="2413194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Science-KS3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4C3A9C6-B30D-E185-C6F0-7CC993D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5679" y="11284135"/>
            <a:ext cx="139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Significant scientists</a:t>
            </a:r>
          </a:p>
        </p:txBody>
      </p:sp>
      <p:sp>
        <p:nvSpPr>
          <p:cNvPr id="4" name="TextBox 3"/>
          <p:cNvSpPr txBox="1"/>
          <p:nvPr/>
        </p:nvSpPr>
        <p:spPr>
          <a:xfrm rot="1442199">
            <a:off x="1227474" y="11188525"/>
            <a:ext cx="1320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Science in action </a:t>
            </a:r>
          </a:p>
        </p:txBody>
      </p:sp>
      <p:sp>
        <p:nvSpPr>
          <p:cNvPr id="5" name="TextBox 4"/>
          <p:cNvSpPr txBox="1"/>
          <p:nvPr/>
        </p:nvSpPr>
        <p:spPr>
          <a:xfrm rot="19850252">
            <a:off x="8229587" y="8085646"/>
            <a:ext cx="113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Unravelling the universe</a:t>
            </a:r>
          </a:p>
        </p:txBody>
      </p:sp>
      <p:sp>
        <p:nvSpPr>
          <p:cNvPr id="10" name="TextBox 9"/>
          <p:cNvSpPr txBox="1"/>
          <p:nvPr/>
        </p:nvSpPr>
        <p:spPr>
          <a:xfrm rot="1109274">
            <a:off x="8196488" y="2481069"/>
            <a:ext cx="1344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Fundamental biology</a:t>
            </a:r>
          </a:p>
        </p:txBody>
      </p:sp>
      <p:sp>
        <p:nvSpPr>
          <p:cNvPr id="11" name="TextBox 10"/>
          <p:cNvSpPr txBox="1"/>
          <p:nvPr/>
        </p:nvSpPr>
        <p:spPr>
          <a:xfrm rot="19012868">
            <a:off x="1022113" y="4195471"/>
            <a:ext cx="1435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Exploring the environment </a:t>
            </a:r>
          </a:p>
        </p:txBody>
      </p:sp>
      <p:sp>
        <p:nvSpPr>
          <p:cNvPr id="13" name="TextBox 12"/>
          <p:cNvSpPr txBox="1"/>
          <p:nvPr/>
        </p:nvSpPr>
        <p:spPr>
          <a:xfrm rot="1799254">
            <a:off x="733334" y="6239951"/>
            <a:ext cx="1662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Identifying</a:t>
            </a:r>
          </a:p>
          <a:p>
            <a:r>
              <a:rPr lang="en-GB" sz="1100" dirty="0">
                <a:solidFill>
                  <a:schemeClr val="bg1"/>
                </a:solidFill>
              </a:rPr>
              <a:t> substances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967" y="4074981"/>
            <a:ext cx="12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Generating our own energy </a:t>
            </a:r>
          </a:p>
        </p:txBody>
      </p:sp>
      <p:sp>
        <p:nvSpPr>
          <p:cNvPr id="15" name="TextBox 14"/>
          <p:cNvSpPr txBox="1"/>
          <p:nvPr/>
        </p:nvSpPr>
        <p:spPr>
          <a:xfrm rot="19971158">
            <a:off x="8064884" y="3705799"/>
            <a:ext cx="1668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Living together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B1D1A-3BCF-7CC0-EFBC-5FC2F538A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897" y="15253796"/>
            <a:ext cx="1276637" cy="1276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418EF8-5993-AA11-0BEE-0D2A07FE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03" y="15335483"/>
            <a:ext cx="1089010" cy="1113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4F919F-C360-BC6A-C362-51E46B5BC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89632">
            <a:off x="1979435" y="15450623"/>
            <a:ext cx="1407731" cy="808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4960CF-B611-BA5C-8ED8-75C68D750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801" y="14359870"/>
            <a:ext cx="923786" cy="9237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9FBE9A-3DC4-8E3F-393B-8DFE26C70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694" y="13219498"/>
            <a:ext cx="1330869" cy="11086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7BEEA8-2907-B43B-6A07-3E0B53081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820" y="13208878"/>
            <a:ext cx="1371061" cy="9588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29B5D8-C6FE-29DE-C02A-4F05C965C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1981">
            <a:off x="7253954" y="13141839"/>
            <a:ext cx="1558119" cy="985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B288DC-448D-0FA4-4D0E-2FF0B8A498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127" y="9550921"/>
            <a:ext cx="1131246" cy="1156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416A93-6E26-D00B-E763-6F6470A50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3781" y="8456417"/>
            <a:ext cx="1112433" cy="1168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BA3828-C0CB-4471-9DA7-17F094A32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5649" y="8558637"/>
            <a:ext cx="958008" cy="9580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DB0881-A2D9-D6DF-D570-98B043E4B6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9614" y="8584829"/>
            <a:ext cx="1383620" cy="9351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E007F1D-756D-B16B-525C-9499D645C7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764599">
            <a:off x="7665744" y="6517811"/>
            <a:ext cx="1509147" cy="9287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5B90CA-A3E8-BDE5-2ADE-CA109FE49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2421879" y="3918584"/>
            <a:ext cx="1512953" cy="8472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900922-8581-3B2E-B38C-085D5516BD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451" y="4977943"/>
            <a:ext cx="1085874" cy="6786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0ABDB-49EE-98C2-B199-7E6505C328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188" y="3869533"/>
            <a:ext cx="1089163" cy="10940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839478-4DB9-9071-A79E-E5FDEBDC6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07680" y="3863344"/>
            <a:ext cx="1153858" cy="9829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C50259-DC69-23B2-F794-A61AB3BD86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9021" y="1635062"/>
            <a:ext cx="1522574" cy="9542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84F931-F27C-A61C-19D7-FCAFDB259A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1698" y="1759492"/>
            <a:ext cx="945515" cy="817229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0F8763-24D7-DC7E-BB96-BC658CCA9C5D}"/>
              </a:ext>
            </a:extLst>
          </p:cNvPr>
          <p:cNvCxnSpPr>
            <a:cxnSpLocks/>
          </p:cNvCxnSpPr>
          <p:nvPr/>
        </p:nvCxnSpPr>
        <p:spPr>
          <a:xfrm>
            <a:off x="6148733" y="16164966"/>
            <a:ext cx="606164" cy="49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CB49549-FD7B-D7F8-0E6F-24FA053F992D}"/>
              </a:ext>
            </a:extLst>
          </p:cNvPr>
          <p:cNvCxnSpPr>
            <a:cxnSpLocks/>
          </p:cNvCxnSpPr>
          <p:nvPr/>
        </p:nvCxnSpPr>
        <p:spPr>
          <a:xfrm>
            <a:off x="3623975" y="16034797"/>
            <a:ext cx="7004" cy="550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D4B93E-C58C-E52E-5DC6-E77C8847BC46}"/>
              </a:ext>
            </a:extLst>
          </p:cNvPr>
          <p:cNvCxnSpPr/>
          <p:nvPr/>
        </p:nvCxnSpPr>
        <p:spPr>
          <a:xfrm flipH="1">
            <a:off x="872112" y="15619405"/>
            <a:ext cx="963007" cy="32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F28C3B-167C-B6FF-4CCB-55DC27B5B8C2}"/>
              </a:ext>
            </a:extLst>
          </p:cNvPr>
          <p:cNvCxnSpPr>
            <a:cxnSpLocks/>
          </p:cNvCxnSpPr>
          <p:nvPr/>
        </p:nvCxnSpPr>
        <p:spPr>
          <a:xfrm flipH="1" flipV="1">
            <a:off x="1363801" y="13256703"/>
            <a:ext cx="631333" cy="3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96DAD4-A7AE-5800-5869-2E2EAA1F2367}"/>
              </a:ext>
            </a:extLst>
          </p:cNvPr>
          <p:cNvCxnSpPr>
            <a:cxnSpLocks/>
          </p:cNvCxnSpPr>
          <p:nvPr/>
        </p:nvCxnSpPr>
        <p:spPr>
          <a:xfrm>
            <a:off x="2462180" y="13773810"/>
            <a:ext cx="857581" cy="86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7EE9E4-51A1-0161-7134-C1ABCA3A5F82}"/>
              </a:ext>
            </a:extLst>
          </p:cNvPr>
          <p:cNvCxnSpPr/>
          <p:nvPr/>
        </p:nvCxnSpPr>
        <p:spPr>
          <a:xfrm>
            <a:off x="6077969" y="14148742"/>
            <a:ext cx="706401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40E9A66-0CB6-E330-0BD1-F5E37EA7BCA7}"/>
              </a:ext>
            </a:extLst>
          </p:cNvPr>
          <p:cNvCxnSpPr>
            <a:cxnSpLocks/>
          </p:cNvCxnSpPr>
          <p:nvPr/>
        </p:nvCxnSpPr>
        <p:spPr>
          <a:xfrm>
            <a:off x="4347807" y="13034335"/>
            <a:ext cx="555690" cy="37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DD2492A-0D5F-3F97-E4FF-7080EF999796}"/>
              </a:ext>
            </a:extLst>
          </p:cNvPr>
          <p:cNvCxnSpPr>
            <a:cxnSpLocks/>
          </p:cNvCxnSpPr>
          <p:nvPr/>
        </p:nvCxnSpPr>
        <p:spPr>
          <a:xfrm>
            <a:off x="8353888" y="12398221"/>
            <a:ext cx="678962" cy="14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46F8B30-30C3-83E4-C2FC-5D955DB496E9}"/>
              </a:ext>
            </a:extLst>
          </p:cNvPr>
          <p:cNvCxnSpPr>
            <a:cxnSpLocks/>
          </p:cNvCxnSpPr>
          <p:nvPr/>
        </p:nvCxnSpPr>
        <p:spPr>
          <a:xfrm flipH="1">
            <a:off x="1805207" y="10716694"/>
            <a:ext cx="721134" cy="2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CDEC9CF-4EBB-AF7B-AB09-1FEA971713FD}"/>
              </a:ext>
            </a:extLst>
          </p:cNvPr>
          <p:cNvCxnSpPr>
            <a:cxnSpLocks/>
          </p:cNvCxnSpPr>
          <p:nvPr/>
        </p:nvCxnSpPr>
        <p:spPr>
          <a:xfrm flipH="1" flipV="1">
            <a:off x="1173347" y="8584829"/>
            <a:ext cx="275144" cy="29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759F1F-B97F-2329-C78A-D28E43D94367}"/>
              </a:ext>
            </a:extLst>
          </p:cNvPr>
          <p:cNvCxnSpPr/>
          <p:nvPr/>
        </p:nvCxnSpPr>
        <p:spPr>
          <a:xfrm>
            <a:off x="3270263" y="9166477"/>
            <a:ext cx="1368152" cy="68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333E52-6F2A-5DEE-06E7-C298031A44D8}"/>
              </a:ext>
            </a:extLst>
          </p:cNvPr>
          <p:cNvCxnSpPr/>
          <p:nvPr/>
        </p:nvCxnSpPr>
        <p:spPr>
          <a:xfrm flipH="1" flipV="1">
            <a:off x="5608313" y="8244086"/>
            <a:ext cx="469656" cy="31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3DEE569-2FC4-9967-3B6B-B3C88C419706}"/>
              </a:ext>
            </a:extLst>
          </p:cNvPr>
          <p:cNvCxnSpPr>
            <a:cxnSpLocks/>
          </p:cNvCxnSpPr>
          <p:nvPr/>
        </p:nvCxnSpPr>
        <p:spPr>
          <a:xfrm>
            <a:off x="8744308" y="8667190"/>
            <a:ext cx="145523" cy="98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3216AAE-DF0C-E072-8743-DD0D49620DA9}"/>
              </a:ext>
            </a:extLst>
          </p:cNvPr>
          <p:cNvCxnSpPr>
            <a:cxnSpLocks/>
            <a:stCxn id="262" idx="0"/>
          </p:cNvCxnSpPr>
          <p:nvPr/>
        </p:nvCxnSpPr>
        <p:spPr>
          <a:xfrm flipH="1" flipV="1">
            <a:off x="5555820" y="6079005"/>
            <a:ext cx="702744" cy="23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1061EE3-4681-A751-958D-BBD15C8737C1}"/>
              </a:ext>
            </a:extLst>
          </p:cNvPr>
          <p:cNvCxnSpPr/>
          <p:nvPr/>
        </p:nvCxnSpPr>
        <p:spPr>
          <a:xfrm flipH="1">
            <a:off x="1685335" y="5721361"/>
            <a:ext cx="263469" cy="42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611E8D0-5266-D9E5-3A96-744A8A9DB0E0}"/>
              </a:ext>
            </a:extLst>
          </p:cNvPr>
          <p:cNvCxnSpPr>
            <a:cxnSpLocks/>
          </p:cNvCxnSpPr>
          <p:nvPr/>
        </p:nvCxnSpPr>
        <p:spPr>
          <a:xfrm flipH="1" flipV="1">
            <a:off x="786005" y="4311334"/>
            <a:ext cx="543793" cy="33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BB033E1-9894-B6C7-9A18-EFFCC6D94615}"/>
              </a:ext>
            </a:extLst>
          </p:cNvPr>
          <p:cNvCxnSpPr>
            <a:cxnSpLocks/>
          </p:cNvCxnSpPr>
          <p:nvPr/>
        </p:nvCxnSpPr>
        <p:spPr>
          <a:xfrm flipV="1">
            <a:off x="3621759" y="3626875"/>
            <a:ext cx="219962" cy="70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EF7592-0FE0-5CE3-9A2E-45631B47ADB1}"/>
              </a:ext>
            </a:extLst>
          </p:cNvPr>
          <p:cNvCxnSpPr>
            <a:cxnSpLocks/>
          </p:cNvCxnSpPr>
          <p:nvPr/>
        </p:nvCxnSpPr>
        <p:spPr>
          <a:xfrm>
            <a:off x="8818475" y="3943339"/>
            <a:ext cx="126228" cy="90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C4972A-D2AB-11BB-6BC8-546D63B7C666}"/>
              </a:ext>
            </a:extLst>
          </p:cNvPr>
          <p:cNvCxnSpPr>
            <a:cxnSpLocks/>
          </p:cNvCxnSpPr>
          <p:nvPr/>
        </p:nvCxnSpPr>
        <p:spPr>
          <a:xfrm flipH="1">
            <a:off x="8031534" y="2596982"/>
            <a:ext cx="420237" cy="32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17B7E14-E2C2-7C75-36F7-A543BF39320A}"/>
              </a:ext>
            </a:extLst>
          </p:cNvPr>
          <p:cNvCxnSpPr>
            <a:cxnSpLocks/>
          </p:cNvCxnSpPr>
          <p:nvPr/>
        </p:nvCxnSpPr>
        <p:spPr>
          <a:xfrm flipH="1" flipV="1">
            <a:off x="3914831" y="1396147"/>
            <a:ext cx="924032" cy="61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89AC8CB5-D18E-E717-BF06-9F4B837517F6}"/>
              </a:ext>
            </a:extLst>
          </p:cNvPr>
          <p:cNvSpPr txBox="1"/>
          <p:nvPr/>
        </p:nvSpPr>
        <p:spPr>
          <a:xfrm>
            <a:off x="5839500" y="16623411"/>
            <a:ext cx="3498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Basic lab safety and skills. Identifying equipment and hazard symbols.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DT-the importance of carrying out risk assessments and reducing potential risk during practical's . Mathematics – processing data and drawing graphs </a:t>
            </a:r>
          </a:p>
          <a:p>
            <a:endParaRPr lang="en-GB" sz="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8AAD387-EE88-AB07-8449-57D9317F7551}"/>
              </a:ext>
            </a:extLst>
          </p:cNvPr>
          <p:cNvSpPr txBox="1"/>
          <p:nvPr/>
        </p:nvSpPr>
        <p:spPr>
          <a:xfrm>
            <a:off x="2122692" y="16558998"/>
            <a:ext cx="332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Forces effect the world around us by changing their speed or direction. They can do this as a contact or non contact force. Looking at the forces interacting on objects.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Linking to DT – how forces effect different material, and the movement of objects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F991104-4B5D-08A7-D7E3-41BB2483EBAF}"/>
              </a:ext>
            </a:extLst>
          </p:cNvPr>
          <p:cNvSpPr txBox="1"/>
          <p:nvPr/>
        </p:nvSpPr>
        <p:spPr>
          <a:xfrm>
            <a:off x="107603" y="16098662"/>
            <a:ext cx="1588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Interaction of poles on a basic magnet and suitable materials to make a magnet from.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7AF56E-CF59-726E-C538-FBEC8E1D746B}"/>
              </a:ext>
            </a:extLst>
          </p:cNvPr>
          <p:cNvSpPr txBox="1"/>
          <p:nvPr/>
        </p:nvSpPr>
        <p:spPr>
          <a:xfrm>
            <a:off x="71717" y="12314801"/>
            <a:ext cx="1300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Basic structure and function of sub cellular organelles. An introduction to using microscopes to investigate an unseen world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the movement of the body (muscular skeletal systems) and maintaining a healthy body  Link to Mathematics – processing data and drawing graphs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EDB486B-EACA-DD07-5967-2EFC05C4747A}"/>
              </a:ext>
            </a:extLst>
          </p:cNvPr>
          <p:cNvSpPr txBox="1"/>
          <p:nvPr/>
        </p:nvSpPr>
        <p:spPr>
          <a:xfrm>
            <a:off x="3292545" y="14457468"/>
            <a:ext cx="254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Building the human body from specialised cells to tissues, organs and organ systems. 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128DC90-4DA7-7D1D-BFC1-F8954FCD66BE}"/>
              </a:ext>
            </a:extLst>
          </p:cNvPr>
          <p:cNvSpPr txBox="1"/>
          <p:nvPr/>
        </p:nvSpPr>
        <p:spPr>
          <a:xfrm>
            <a:off x="6711595" y="14279756"/>
            <a:ext cx="2483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states of matter and their properties. Looking how to alter between the states.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Mathematics – processing data and drawing graphs</a:t>
            </a:r>
            <a:endParaRPr lang="en-GB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59BE092-6F71-ADC4-E634-E4A7A8327A53}"/>
              </a:ext>
            </a:extLst>
          </p:cNvPr>
          <p:cNvSpPr txBox="1"/>
          <p:nvPr/>
        </p:nvSpPr>
        <p:spPr>
          <a:xfrm>
            <a:off x="2241725" y="12007743"/>
            <a:ext cx="24506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Atoms as basic building blocks to compounds and their organisation in the periodic table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Mathematics – processing data and drawing graphs</a:t>
            </a:r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3A615A7-7EDE-B048-817B-E4B6800F024E}"/>
              </a:ext>
            </a:extLst>
          </p:cNvPr>
          <p:cNvSpPr txBox="1"/>
          <p:nvPr/>
        </p:nvSpPr>
        <p:spPr>
          <a:xfrm>
            <a:off x="4594398" y="12023488"/>
            <a:ext cx="2386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Important scientists through out history their lives and their discoveries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history – important historical figures and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 the barriers  they have overcome to be successful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FDBD579-5C49-0620-EDA7-A420386518B9}"/>
              </a:ext>
            </a:extLst>
          </p:cNvPr>
          <p:cNvSpPr txBox="1"/>
          <p:nvPr/>
        </p:nvSpPr>
        <p:spPr>
          <a:xfrm>
            <a:off x="2192994" y="9658141"/>
            <a:ext cx="1725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to structure </a:t>
            </a:r>
          </a:p>
          <a:p>
            <a:r>
              <a:rPr lang="en-GB" sz="800" dirty="0"/>
              <a:t>a formal investigation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9B41191-9C50-BC82-7410-921DFF236AEF}"/>
              </a:ext>
            </a:extLst>
          </p:cNvPr>
          <p:cNvSpPr txBox="1"/>
          <p:nvPr/>
        </p:nvSpPr>
        <p:spPr>
          <a:xfrm>
            <a:off x="100224" y="7405110"/>
            <a:ext cx="249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 anatomical look at the key organs involved in reproduction. How this fits into a cycle of developing life.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RE – ethical consideration of using genetic technologies 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FDFA8F2-7844-52D4-563E-4D8601030FDA}"/>
              </a:ext>
            </a:extLst>
          </p:cNvPr>
          <p:cNvSpPr txBox="1"/>
          <p:nvPr/>
        </p:nvSpPr>
        <p:spPr>
          <a:xfrm>
            <a:off x="4082131" y="9550921"/>
            <a:ext cx="2315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Health and its importance. The world or microorganisms and how we interact with them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PE –Evaluating the impact of life style choices on health. Link to Mathematics – processing data and drawing graphs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0D7CE2A-ECFD-62A2-B7B3-1ED954BA15B9}"/>
              </a:ext>
            </a:extLst>
          </p:cNvPr>
          <p:cNvSpPr txBox="1"/>
          <p:nvPr/>
        </p:nvSpPr>
        <p:spPr>
          <a:xfrm>
            <a:off x="6572513" y="9624726"/>
            <a:ext cx="273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From moons to stars and galaxies. How the universe is put together and its cycles.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Mathematics – calculations of distance and scale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43CF943-CA80-A0BA-5CD9-EA80A286698D}"/>
              </a:ext>
            </a:extLst>
          </p:cNvPr>
          <p:cNvSpPr txBox="1"/>
          <p:nvPr/>
        </p:nvSpPr>
        <p:spPr>
          <a:xfrm>
            <a:off x="4304499" y="7330764"/>
            <a:ext cx="279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Looking at basic chemical reactions such as neutralisation. How to identify that a reaction has occurred by temperature change or formation of a gas.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  <a:endParaRPr lang="en-GB" sz="800" dirty="0">
              <a:solidFill>
                <a:srgbClr val="FF00FF"/>
              </a:solidFill>
            </a:endParaRP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endParaRPr lang="en-GB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71F2478-2DFE-A48A-CC81-03FCB41F8FB3}"/>
              </a:ext>
            </a:extLst>
          </p:cNvPr>
          <p:cNvSpPr txBox="1"/>
          <p:nvPr/>
        </p:nvSpPr>
        <p:spPr>
          <a:xfrm>
            <a:off x="1915124" y="4992176"/>
            <a:ext cx="223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to identify when chemical reaction occur and name the products of reactions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explaining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pPr lvl="0"/>
            <a:endParaRPr lang="en-GB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D62D1C0-D2BE-F06D-3F52-53551AD44E60}"/>
              </a:ext>
            </a:extLst>
          </p:cNvPr>
          <p:cNvSpPr txBox="1"/>
          <p:nvPr/>
        </p:nvSpPr>
        <p:spPr>
          <a:xfrm>
            <a:off x="4481449" y="4935311"/>
            <a:ext cx="2502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energy is transferred by waves, the differences between longitudinal and transverse waves.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Music – different types of sound and their sound waves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C25377D-3695-75B8-DE36-EB337FF6FF3E}"/>
              </a:ext>
            </a:extLst>
          </p:cNvPr>
          <p:cNvSpPr txBox="1"/>
          <p:nvPr/>
        </p:nvSpPr>
        <p:spPr>
          <a:xfrm>
            <a:off x="2413667" y="2730546"/>
            <a:ext cx="2999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Types of energy and a look at the future use of resources in generating electricity.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processing data and drawing graphs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195F60B-01A7-1F9F-7D2F-9FEDCF0B562D}"/>
              </a:ext>
            </a:extLst>
          </p:cNvPr>
          <p:cNvSpPr txBox="1"/>
          <p:nvPr/>
        </p:nvSpPr>
        <p:spPr>
          <a:xfrm>
            <a:off x="-3859" y="2783551"/>
            <a:ext cx="1617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product of combustions and their environmental impacts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geography- how human actions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 impact the environment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F2E2FD4-0299-129C-70BE-7B5FDDD0E180}"/>
              </a:ext>
            </a:extLst>
          </p:cNvPr>
          <p:cNvSpPr txBox="1"/>
          <p:nvPr/>
        </p:nvSpPr>
        <p:spPr>
          <a:xfrm>
            <a:off x="7099662" y="4996296"/>
            <a:ext cx="221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Who is eating who and a look at the different ecosystems which exist on our planet.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geography – the importance of maintaining biodiversity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2E67D96-569F-CEA1-716A-1A3EA23D5624}"/>
              </a:ext>
            </a:extLst>
          </p:cNvPr>
          <p:cNvSpPr txBox="1"/>
          <p:nvPr/>
        </p:nvSpPr>
        <p:spPr>
          <a:xfrm>
            <a:off x="5608313" y="2753472"/>
            <a:ext cx="2619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biology underpinning the next steps towards GCSE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Ideas of scales, accurate measurements and rearranging formulae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D398878-3983-5114-219B-3B64E323827D}"/>
              </a:ext>
            </a:extLst>
          </p:cNvPr>
          <p:cNvSpPr txBox="1"/>
          <p:nvPr/>
        </p:nvSpPr>
        <p:spPr>
          <a:xfrm>
            <a:off x="2931913" y="339145"/>
            <a:ext cx="24131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structure of the atom from ancient geeks to our current model</a:t>
            </a:r>
            <a:r>
              <a:rPr lang="en-GB" dirty="0"/>
              <a:t>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Describing, analysing, explaining, planning.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AA1C5-8043-483F-A516-3F30A48B40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89073" y="1059619"/>
            <a:ext cx="1006622" cy="8649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937D5-1F88-43A4-B1C5-F5D72F06F9FE}"/>
              </a:ext>
            </a:extLst>
          </p:cNvPr>
          <p:cNvGrpSpPr/>
          <p:nvPr/>
        </p:nvGrpSpPr>
        <p:grpSpPr>
          <a:xfrm>
            <a:off x="2392352" y="10730123"/>
            <a:ext cx="1214980" cy="1304869"/>
            <a:chOff x="-3243776" y="11120998"/>
            <a:chExt cx="1214980" cy="13048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F1E236-5BE4-45B7-99C9-A5D8D4708816}"/>
                </a:ext>
              </a:extLst>
            </p:cNvPr>
            <p:cNvGrpSpPr/>
            <p:nvPr/>
          </p:nvGrpSpPr>
          <p:grpSpPr>
            <a:xfrm>
              <a:off x="-3243776" y="11120998"/>
              <a:ext cx="1214980" cy="1304869"/>
              <a:chOff x="-3243776" y="11120998"/>
              <a:chExt cx="1214980" cy="1304869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-3243776" y="11120998"/>
                <a:ext cx="1214980" cy="130486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-3049078" y="11299036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1"/>
            <p:cNvSpPr txBox="1"/>
            <p:nvPr/>
          </p:nvSpPr>
          <p:spPr>
            <a:xfrm>
              <a:off x="-3027020" y="11349242"/>
              <a:ext cx="796957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dirty="0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3FBFC61-0C3D-4D6E-A965-749F7EC0AA1D}"/>
              </a:ext>
            </a:extLst>
          </p:cNvPr>
          <p:cNvGrpSpPr/>
          <p:nvPr/>
        </p:nvGrpSpPr>
        <p:grpSpPr>
          <a:xfrm>
            <a:off x="2987026" y="6036352"/>
            <a:ext cx="1214980" cy="1304869"/>
            <a:chOff x="-3304418" y="6533419"/>
            <a:chExt cx="1214980" cy="1304869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45A5E869-C6AF-4E56-9C94-15CE72421CD3}"/>
                </a:ext>
              </a:extLst>
            </p:cNvPr>
            <p:cNvGrpSpPr/>
            <p:nvPr/>
          </p:nvGrpSpPr>
          <p:grpSpPr>
            <a:xfrm>
              <a:off x="-3304418" y="6533419"/>
              <a:ext cx="1214980" cy="1304869"/>
              <a:chOff x="-3304418" y="6533419"/>
              <a:chExt cx="1214980" cy="1304869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-3304418" y="6533419"/>
                <a:ext cx="1214980" cy="130486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Flowchart: Connector 256">
                <a:extLst>
                  <a:ext uri="{FF2B5EF4-FFF2-40B4-BE49-F238E27FC236}">
                    <a16:creationId xmlns:a16="http://schemas.microsoft.com/office/drawing/2014/main" id="{30AF7539-DB82-4D75-8073-310F2AEB28D6}"/>
                  </a:ext>
                </a:extLst>
              </p:cNvPr>
              <p:cNvSpPr/>
              <p:nvPr/>
            </p:nvSpPr>
            <p:spPr>
              <a:xfrm>
                <a:off x="-3121320" y="6785907"/>
                <a:ext cx="852659" cy="72521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2" name="Google Shape;112;p1"/>
            <p:cNvSpPr txBox="1"/>
            <p:nvPr/>
          </p:nvSpPr>
          <p:spPr>
            <a:xfrm>
              <a:off x="-3108354" y="6779267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dirty="0"/>
            </a:p>
          </p:txBody>
        </p:sp>
      </p:grpSp>
      <p:sp>
        <p:nvSpPr>
          <p:cNvPr id="153" name="Google Shape;128;p1">
            <a:extLst>
              <a:ext uri="{FF2B5EF4-FFF2-40B4-BE49-F238E27FC236}">
                <a16:creationId xmlns:a16="http://schemas.microsoft.com/office/drawing/2014/main" id="{A0620C74-4B4E-4325-870D-676CB0D58826}"/>
              </a:ext>
            </a:extLst>
          </p:cNvPr>
          <p:cNvSpPr txBox="1"/>
          <p:nvPr/>
        </p:nvSpPr>
        <p:spPr>
          <a:xfrm>
            <a:off x="5608312" y="15619379"/>
            <a:ext cx="147829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bg1"/>
                </a:solidFill>
              </a:rPr>
              <a:t>I am a scientist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BA3F151-1716-434A-8D20-29F554A5C711}"/>
              </a:ext>
            </a:extLst>
          </p:cNvPr>
          <p:cNvSpPr txBox="1"/>
          <p:nvPr/>
        </p:nvSpPr>
        <p:spPr>
          <a:xfrm>
            <a:off x="6892552" y="11988547"/>
            <a:ext cx="1609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different methods used to separate mixtures. 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collaboration, group work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D5121D0-0561-4AE3-92FD-46FBD984C9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62097" y="11112505"/>
            <a:ext cx="1496026" cy="810806"/>
          </a:xfrm>
          <a:prstGeom prst="rect">
            <a:avLst/>
          </a:prstGeom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AACD9B1-6881-4DAB-9286-30FD896DFB35}"/>
              </a:ext>
            </a:extLst>
          </p:cNvPr>
          <p:cNvCxnSpPr>
            <a:cxnSpLocks/>
          </p:cNvCxnSpPr>
          <p:nvPr/>
        </p:nvCxnSpPr>
        <p:spPr>
          <a:xfrm flipV="1">
            <a:off x="6369997" y="11735024"/>
            <a:ext cx="26724" cy="34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Picture 279">
            <a:extLst>
              <a:ext uri="{FF2B5EF4-FFF2-40B4-BE49-F238E27FC236}">
                <a16:creationId xmlns:a16="http://schemas.microsoft.com/office/drawing/2014/main" id="{B29D3F24-198E-44A7-AD62-CACA7722BE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55299" y="11025718"/>
            <a:ext cx="1094723" cy="930186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4ED7C41D-879C-4BFE-92E2-1D156287C0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66754" y="6314781"/>
            <a:ext cx="1383620" cy="933741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F0D124A6-3644-4C9A-8BD7-02CC4BAEB13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26867" y="1725739"/>
            <a:ext cx="1444991" cy="935164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2B427B40-2687-42AA-80FC-738D1F8499D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4032" t="10141" r="13565" b="21403"/>
          <a:stretch/>
        </p:blipFill>
        <p:spPr>
          <a:xfrm>
            <a:off x="1716524" y="6247696"/>
            <a:ext cx="1179958" cy="964294"/>
          </a:xfrm>
          <a:prstGeom prst="rect">
            <a:avLst/>
          </a:prstGeom>
        </p:spPr>
      </p:pic>
      <p:sp>
        <p:nvSpPr>
          <p:cNvPr id="176" name="Google Shape;121;p1">
            <a:extLst>
              <a:ext uri="{FF2B5EF4-FFF2-40B4-BE49-F238E27FC236}">
                <a16:creationId xmlns:a16="http://schemas.microsoft.com/office/drawing/2014/main" id="{73AA0DA3-FCD5-4849-A4AE-6C59BF210C2C}"/>
              </a:ext>
            </a:extLst>
          </p:cNvPr>
          <p:cNvSpPr txBox="1"/>
          <p:nvPr/>
        </p:nvSpPr>
        <p:spPr>
          <a:xfrm>
            <a:off x="1576456" y="1896000"/>
            <a:ext cx="27075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Bonding structure and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the particle model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459172E-B739-4886-B426-3BD30F09EBDB}"/>
              </a:ext>
            </a:extLst>
          </p:cNvPr>
          <p:cNvSpPr txBox="1"/>
          <p:nvPr/>
        </p:nvSpPr>
        <p:spPr>
          <a:xfrm>
            <a:off x="219744" y="33576"/>
            <a:ext cx="2481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Looking at the structure of compounds and how they are held together by ionic and covalent bonds</a:t>
            </a:r>
            <a:r>
              <a:rPr lang="en-GB" dirty="0"/>
              <a:t>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 </a:t>
            </a:r>
          </a:p>
          <a:p>
            <a:pPr lvl="0"/>
            <a:endParaRPr lang="en-GB" sz="8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F34CE8B1-3CAC-4888-95C7-59353119FA9C}"/>
              </a:ext>
            </a:extLst>
          </p:cNvPr>
          <p:cNvCxnSpPr>
            <a:cxnSpLocks/>
          </p:cNvCxnSpPr>
          <p:nvPr/>
        </p:nvCxnSpPr>
        <p:spPr>
          <a:xfrm flipH="1" flipV="1">
            <a:off x="1401016" y="1432691"/>
            <a:ext cx="949186" cy="45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43732A5C-7A55-F539-B9AE-A2AAB0155B94}"/>
              </a:ext>
            </a:extLst>
          </p:cNvPr>
          <p:cNvSpPr/>
          <p:nvPr/>
        </p:nvSpPr>
        <p:spPr>
          <a:xfrm>
            <a:off x="2770795" y="15435506"/>
            <a:ext cx="5707008" cy="1002879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 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109C5C63-6BA1-08A0-3C7F-8648B9AF53E2}"/>
              </a:ext>
            </a:extLst>
          </p:cNvPr>
          <p:cNvSpPr/>
          <p:nvPr/>
        </p:nvSpPr>
        <p:spPr>
          <a:xfrm>
            <a:off x="2407724" y="6334637"/>
            <a:ext cx="5471054" cy="88174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6F7295-8560-41E5-8080-708B7FCD697B}"/>
              </a:ext>
            </a:extLst>
          </p:cNvPr>
          <p:cNvGrpSpPr/>
          <p:nvPr/>
        </p:nvGrpSpPr>
        <p:grpSpPr>
          <a:xfrm>
            <a:off x="465983" y="1559858"/>
            <a:ext cx="9086076" cy="14885973"/>
            <a:chOff x="465983" y="1559858"/>
            <a:chExt cx="9086076" cy="148859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4325FC-8BD5-49CC-9D5C-A9E5150D4E74}"/>
                </a:ext>
              </a:extLst>
            </p:cNvPr>
            <p:cNvGrpSpPr/>
            <p:nvPr/>
          </p:nvGrpSpPr>
          <p:grpSpPr>
            <a:xfrm>
              <a:off x="465983" y="6344027"/>
              <a:ext cx="9086076" cy="10101804"/>
              <a:chOff x="465983" y="6344027"/>
              <a:chExt cx="9086076" cy="1010180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4E0EFE5-7F4C-4252-B4B8-E20840433C06}"/>
                  </a:ext>
                </a:extLst>
              </p:cNvPr>
              <p:cNvGrpSpPr/>
              <p:nvPr/>
            </p:nvGrpSpPr>
            <p:grpSpPr>
              <a:xfrm>
                <a:off x="465983" y="8597611"/>
                <a:ext cx="9086076" cy="7848220"/>
                <a:chOff x="465983" y="8597611"/>
                <a:chExt cx="9086076" cy="7848220"/>
              </a:xfrm>
            </p:grpSpPr>
            <p:sp>
              <p:nvSpPr>
                <p:cNvPr id="4" name="Google Shape;89;p1">
                  <a:extLst>
                    <a:ext uri="{FF2B5EF4-FFF2-40B4-BE49-F238E27FC236}">
                      <a16:creationId xmlns:a16="http://schemas.microsoft.com/office/drawing/2014/main" id="{D03038AE-7386-964B-4988-D7D3867B8980}"/>
                    </a:ext>
                  </a:extLst>
                </p:cNvPr>
                <p:cNvSpPr/>
                <p:nvPr/>
              </p:nvSpPr>
              <p:spPr>
                <a:xfrm rot="16553080">
                  <a:off x="1330190" y="13092029"/>
                  <a:ext cx="3250323" cy="3457282"/>
                </a:xfrm>
                <a:prstGeom prst="blockArc">
                  <a:avLst>
                    <a:gd name="adj1" fmla="val 10879163"/>
                    <a:gd name="adj2" fmla="val 20170414"/>
                    <a:gd name="adj3" fmla="val 30549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" name="Google Shape;91;p1">
                  <a:extLst>
                    <a:ext uri="{FF2B5EF4-FFF2-40B4-BE49-F238E27FC236}">
                      <a16:creationId xmlns:a16="http://schemas.microsoft.com/office/drawing/2014/main" id="{1CED5BE3-7C9D-D2FF-2D1C-E7B79557F527}"/>
                    </a:ext>
                  </a:extLst>
                </p:cNvPr>
                <p:cNvSpPr/>
                <p:nvPr/>
              </p:nvSpPr>
              <p:spPr>
                <a:xfrm rot="5400000" flipH="1">
                  <a:off x="6341648" y="10997071"/>
                  <a:ext cx="3169937" cy="3250885"/>
                </a:xfrm>
                <a:prstGeom prst="blockArc">
                  <a:avLst>
                    <a:gd name="adj1" fmla="val 10692523"/>
                    <a:gd name="adj2" fmla="val 33583"/>
                    <a:gd name="adj3" fmla="val 29479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" name="Google Shape;92;p1">
                  <a:extLst>
                    <a:ext uri="{FF2B5EF4-FFF2-40B4-BE49-F238E27FC236}">
                      <a16:creationId xmlns:a16="http://schemas.microsoft.com/office/drawing/2014/main" id="{553E5822-DFE2-86A3-0840-4B434719B8D9}"/>
                    </a:ext>
                  </a:extLst>
                </p:cNvPr>
                <p:cNvSpPr/>
                <p:nvPr/>
              </p:nvSpPr>
              <p:spPr>
                <a:xfrm>
                  <a:off x="2411624" y="13270505"/>
                  <a:ext cx="5522817" cy="950779"/>
                </a:xfrm>
                <a:prstGeom prst="rect">
                  <a:avLst/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93;p1">
                  <a:extLst>
                    <a:ext uri="{FF2B5EF4-FFF2-40B4-BE49-F238E27FC236}">
                      <a16:creationId xmlns:a16="http://schemas.microsoft.com/office/drawing/2014/main" id="{CE6DFD9E-6B28-B510-F220-CBA08D69CCF0}"/>
                    </a:ext>
                  </a:extLst>
                </p:cNvPr>
                <p:cNvSpPr/>
                <p:nvPr/>
              </p:nvSpPr>
              <p:spPr>
                <a:xfrm>
                  <a:off x="2537765" y="11022188"/>
                  <a:ext cx="5360924" cy="921620"/>
                </a:xfrm>
                <a:prstGeom prst="rect">
                  <a:avLst/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" name="Google Shape;94;p1">
                  <a:extLst>
                    <a:ext uri="{FF2B5EF4-FFF2-40B4-BE49-F238E27FC236}">
                      <a16:creationId xmlns:a16="http://schemas.microsoft.com/office/drawing/2014/main" id="{426645C6-1E3D-CA2C-B109-93BAFE6BE928}"/>
                    </a:ext>
                  </a:extLst>
                </p:cNvPr>
                <p:cNvSpPr/>
                <p:nvPr/>
              </p:nvSpPr>
              <p:spPr>
                <a:xfrm rot="16636995">
                  <a:off x="871156" y="8192438"/>
                  <a:ext cx="3340005" cy="4150352"/>
                </a:xfrm>
                <a:prstGeom prst="blockArc">
                  <a:avLst>
                    <a:gd name="adj1" fmla="val 10180899"/>
                    <a:gd name="adj2" fmla="val 21197177"/>
                    <a:gd name="adj3" fmla="val 28508"/>
                  </a:avLst>
                </a:prstGeom>
                <a:solidFill>
                  <a:srgbClr val="2F54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15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" name="Google Shape;95;p1">
                <a:extLst>
                  <a:ext uri="{FF2B5EF4-FFF2-40B4-BE49-F238E27FC236}">
                    <a16:creationId xmlns:a16="http://schemas.microsoft.com/office/drawing/2014/main" id="{1BAAB604-985F-BA57-2D72-7A86F461152C}"/>
                  </a:ext>
                </a:extLst>
              </p:cNvPr>
              <p:cNvSpPr/>
              <p:nvPr/>
            </p:nvSpPr>
            <p:spPr>
              <a:xfrm rot="5400000" flipH="1">
                <a:off x="6245289" y="6385250"/>
                <a:ext cx="3205918" cy="3123472"/>
              </a:xfrm>
              <a:prstGeom prst="blockArc">
                <a:avLst>
                  <a:gd name="adj1" fmla="val 10890785"/>
                  <a:gd name="adj2" fmla="val 21541939"/>
                  <a:gd name="adj3" fmla="val 27644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96;p1">
                <a:extLst>
                  <a:ext uri="{FF2B5EF4-FFF2-40B4-BE49-F238E27FC236}">
                    <a16:creationId xmlns:a16="http://schemas.microsoft.com/office/drawing/2014/main" id="{F7768633-3D00-80C7-E99B-090A98C56042}"/>
                  </a:ext>
                </a:extLst>
              </p:cNvPr>
              <p:cNvSpPr/>
              <p:nvPr/>
            </p:nvSpPr>
            <p:spPr>
              <a:xfrm>
                <a:off x="2525242" y="8616853"/>
                <a:ext cx="5471054" cy="918995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98;p1">
              <a:extLst>
                <a:ext uri="{FF2B5EF4-FFF2-40B4-BE49-F238E27FC236}">
                  <a16:creationId xmlns:a16="http://schemas.microsoft.com/office/drawing/2014/main" id="{B9E39EE0-47C9-C9E3-8031-24D23E907F95}"/>
                </a:ext>
              </a:extLst>
            </p:cNvPr>
            <p:cNvSpPr/>
            <p:nvPr/>
          </p:nvSpPr>
          <p:spPr>
            <a:xfrm rot="16200000">
              <a:off x="913074" y="3813212"/>
              <a:ext cx="3267329" cy="3571663"/>
            </a:xfrm>
            <a:prstGeom prst="blockArc">
              <a:avLst>
                <a:gd name="adj1" fmla="val 10800000"/>
                <a:gd name="adj2" fmla="val 156513"/>
                <a:gd name="adj3" fmla="val 28217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;p1">
              <a:extLst>
                <a:ext uri="{FF2B5EF4-FFF2-40B4-BE49-F238E27FC236}">
                  <a16:creationId xmlns:a16="http://schemas.microsoft.com/office/drawing/2014/main" id="{A1AB302D-02BC-E96E-BC65-C4061236C523}"/>
                </a:ext>
              </a:extLst>
            </p:cNvPr>
            <p:cNvSpPr/>
            <p:nvPr/>
          </p:nvSpPr>
          <p:spPr>
            <a:xfrm rot="5777106" flipH="1">
              <a:off x="5679488" y="1645900"/>
              <a:ext cx="3121533" cy="3398008"/>
            </a:xfrm>
            <a:prstGeom prst="blockArc">
              <a:avLst>
                <a:gd name="adj1" fmla="val 11091293"/>
                <a:gd name="adj2" fmla="val 569901"/>
                <a:gd name="adj3" fmla="val 27181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0;p1">
              <a:extLst>
                <a:ext uri="{FF2B5EF4-FFF2-40B4-BE49-F238E27FC236}">
                  <a16:creationId xmlns:a16="http://schemas.microsoft.com/office/drawing/2014/main" id="{9B65314A-A226-482C-8C58-81242C002404}"/>
                </a:ext>
              </a:extLst>
            </p:cNvPr>
            <p:cNvSpPr/>
            <p:nvPr/>
          </p:nvSpPr>
          <p:spPr>
            <a:xfrm>
              <a:off x="2417805" y="3972753"/>
              <a:ext cx="4843188" cy="938149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7;p1">
              <a:extLst>
                <a:ext uri="{FF2B5EF4-FFF2-40B4-BE49-F238E27FC236}">
                  <a16:creationId xmlns:a16="http://schemas.microsoft.com/office/drawing/2014/main" id="{3D313707-0A4F-E74F-941E-4A3952F51A17}"/>
                </a:ext>
              </a:extLst>
            </p:cNvPr>
            <p:cNvSpPr/>
            <p:nvPr/>
          </p:nvSpPr>
          <p:spPr>
            <a:xfrm>
              <a:off x="1317731" y="1799676"/>
              <a:ext cx="6023138" cy="852696"/>
            </a:xfrm>
            <a:prstGeom prst="rect">
              <a:avLst/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0;p1">
              <a:extLst>
                <a:ext uri="{FF2B5EF4-FFF2-40B4-BE49-F238E27FC236}">
                  <a16:creationId xmlns:a16="http://schemas.microsoft.com/office/drawing/2014/main" id="{4CFF32F8-7C83-56A7-74D0-107EFF424DDE}"/>
                </a:ext>
              </a:extLst>
            </p:cNvPr>
            <p:cNvSpPr/>
            <p:nvPr/>
          </p:nvSpPr>
          <p:spPr>
            <a:xfrm rot="16200000">
              <a:off x="303863" y="1772349"/>
              <a:ext cx="1231914" cy="806932"/>
            </a:xfrm>
            <a:prstGeom prst="triangl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5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8D319-3960-48C0-804C-14546ACAB826}"/>
              </a:ext>
            </a:extLst>
          </p:cNvPr>
          <p:cNvGrpSpPr/>
          <p:nvPr/>
        </p:nvGrpSpPr>
        <p:grpSpPr>
          <a:xfrm>
            <a:off x="7354595" y="15271990"/>
            <a:ext cx="1214980" cy="1304869"/>
            <a:chOff x="7354595" y="15271990"/>
            <a:chExt cx="1214980" cy="13048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16DAE2-E66E-494E-AE21-5EF1EF5D36E7}"/>
                </a:ext>
              </a:extLst>
            </p:cNvPr>
            <p:cNvGrpSpPr/>
            <p:nvPr/>
          </p:nvGrpSpPr>
          <p:grpSpPr>
            <a:xfrm>
              <a:off x="7354595" y="15271990"/>
              <a:ext cx="1214980" cy="1304869"/>
              <a:chOff x="7354595" y="15271990"/>
              <a:chExt cx="1214980" cy="1304869"/>
            </a:xfrm>
          </p:grpSpPr>
          <p:sp>
            <p:nvSpPr>
              <p:cNvPr id="16" name="Google Shape;101;p1">
                <a:extLst>
                  <a:ext uri="{FF2B5EF4-FFF2-40B4-BE49-F238E27FC236}">
                    <a16:creationId xmlns:a16="http://schemas.microsoft.com/office/drawing/2014/main" id="{ED573F2A-BA5D-E1C0-99B6-D9DC0CE8385D}"/>
                  </a:ext>
                </a:extLst>
              </p:cNvPr>
              <p:cNvSpPr/>
              <p:nvPr/>
            </p:nvSpPr>
            <p:spPr>
              <a:xfrm>
                <a:off x="7354595" y="15271990"/>
                <a:ext cx="1214980" cy="130486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2;p1">
                <a:extLst>
                  <a:ext uri="{FF2B5EF4-FFF2-40B4-BE49-F238E27FC236}">
                    <a16:creationId xmlns:a16="http://schemas.microsoft.com/office/drawing/2014/main" id="{FDAD1EF2-C7B5-00E5-B17D-0D4AF61D6227}"/>
                  </a:ext>
                </a:extLst>
              </p:cNvPr>
              <p:cNvSpPr/>
              <p:nvPr/>
            </p:nvSpPr>
            <p:spPr>
              <a:xfrm>
                <a:off x="7541548" y="15456591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13;p1">
              <a:extLst>
                <a:ext uri="{FF2B5EF4-FFF2-40B4-BE49-F238E27FC236}">
                  <a16:creationId xmlns:a16="http://schemas.microsoft.com/office/drawing/2014/main" id="{02537D5C-AA13-1D99-D5F3-583195E060DD}"/>
                </a:ext>
              </a:extLst>
            </p:cNvPr>
            <p:cNvSpPr txBox="1"/>
            <p:nvPr/>
          </p:nvSpPr>
          <p:spPr>
            <a:xfrm>
              <a:off x="7531750" y="15431012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BFDEAF-BF43-4D9E-8728-95E91DB66BF3}"/>
              </a:ext>
            </a:extLst>
          </p:cNvPr>
          <p:cNvGrpSpPr/>
          <p:nvPr/>
        </p:nvGrpSpPr>
        <p:grpSpPr>
          <a:xfrm>
            <a:off x="5644743" y="8342537"/>
            <a:ext cx="1370716" cy="1304869"/>
            <a:chOff x="-3492797" y="4971854"/>
            <a:chExt cx="1370716" cy="13048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B2E57A-0689-424F-A146-276DD6A56932}"/>
                </a:ext>
              </a:extLst>
            </p:cNvPr>
            <p:cNvGrpSpPr/>
            <p:nvPr/>
          </p:nvGrpSpPr>
          <p:grpSpPr>
            <a:xfrm>
              <a:off x="-3492797" y="4971854"/>
              <a:ext cx="1370716" cy="1304869"/>
              <a:chOff x="-3492797" y="4971854"/>
              <a:chExt cx="1370716" cy="1304869"/>
            </a:xfrm>
          </p:grpSpPr>
          <p:sp>
            <p:nvSpPr>
              <p:cNvPr id="23" name="Google Shape;108;p1">
                <a:extLst>
                  <a:ext uri="{FF2B5EF4-FFF2-40B4-BE49-F238E27FC236}">
                    <a16:creationId xmlns:a16="http://schemas.microsoft.com/office/drawing/2014/main" id="{2072EFB4-BBFA-87C0-4623-08CEB81C08A7}"/>
                  </a:ext>
                </a:extLst>
              </p:cNvPr>
              <p:cNvSpPr/>
              <p:nvPr/>
            </p:nvSpPr>
            <p:spPr>
              <a:xfrm>
                <a:off x="-3492797" y="4971854"/>
                <a:ext cx="1370716" cy="13048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9;p1">
                <a:extLst>
                  <a:ext uri="{FF2B5EF4-FFF2-40B4-BE49-F238E27FC236}">
                    <a16:creationId xmlns:a16="http://schemas.microsoft.com/office/drawing/2014/main" id="{A6BBF195-2A2B-5E79-72E4-774325A80147}"/>
                  </a:ext>
                </a:extLst>
              </p:cNvPr>
              <p:cNvSpPr/>
              <p:nvPr/>
            </p:nvSpPr>
            <p:spPr>
              <a:xfrm>
                <a:off x="-3218358" y="5122319"/>
                <a:ext cx="841075" cy="90330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114;p1">
              <a:extLst>
                <a:ext uri="{FF2B5EF4-FFF2-40B4-BE49-F238E27FC236}">
                  <a16:creationId xmlns:a16="http://schemas.microsoft.com/office/drawing/2014/main" id="{109ACDF0-6909-61B5-A248-C41EA34FBE52}"/>
                </a:ext>
              </a:extLst>
            </p:cNvPr>
            <p:cNvSpPr txBox="1"/>
            <p:nvPr/>
          </p:nvSpPr>
          <p:spPr>
            <a:xfrm>
              <a:off x="-3256091" y="5110687"/>
              <a:ext cx="841074" cy="827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dirty="0"/>
            </a:p>
          </p:txBody>
        </p:sp>
      </p:grpSp>
      <p:sp>
        <p:nvSpPr>
          <p:cNvPr id="32" name="Google Shape;117;p1">
            <a:extLst>
              <a:ext uri="{FF2B5EF4-FFF2-40B4-BE49-F238E27FC236}">
                <a16:creationId xmlns:a16="http://schemas.microsoft.com/office/drawing/2014/main" id="{25E9CA05-B421-C403-4AE7-49BEB4789B6F}"/>
              </a:ext>
            </a:extLst>
          </p:cNvPr>
          <p:cNvSpPr txBox="1"/>
          <p:nvPr/>
        </p:nvSpPr>
        <p:spPr>
          <a:xfrm>
            <a:off x="8464596" y="15387091"/>
            <a:ext cx="8410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cxnSp>
        <p:nvCxnSpPr>
          <p:cNvPr id="33" name="Google Shape;118;p1">
            <a:extLst>
              <a:ext uri="{FF2B5EF4-FFF2-40B4-BE49-F238E27FC236}">
                <a16:creationId xmlns:a16="http://schemas.microsoft.com/office/drawing/2014/main" id="{0D8A420E-41D3-EBAD-C4D6-1FD7D12DD83E}"/>
              </a:ext>
            </a:extLst>
          </p:cNvPr>
          <p:cNvCxnSpPr/>
          <p:nvPr/>
        </p:nvCxnSpPr>
        <p:spPr>
          <a:xfrm>
            <a:off x="4997069" y="15522198"/>
            <a:ext cx="0" cy="5764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119;p1">
            <a:extLst>
              <a:ext uri="{FF2B5EF4-FFF2-40B4-BE49-F238E27FC236}">
                <a16:creationId xmlns:a16="http://schemas.microsoft.com/office/drawing/2014/main" id="{8FD3F799-C107-F345-8D33-B263CDF4F440}"/>
              </a:ext>
            </a:extLst>
          </p:cNvPr>
          <p:cNvCxnSpPr/>
          <p:nvPr/>
        </p:nvCxnSpPr>
        <p:spPr>
          <a:xfrm>
            <a:off x="4481449" y="11211833"/>
            <a:ext cx="0" cy="61503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120;p1">
            <a:extLst>
              <a:ext uri="{FF2B5EF4-FFF2-40B4-BE49-F238E27FC236}">
                <a16:creationId xmlns:a16="http://schemas.microsoft.com/office/drawing/2014/main" id="{2C44DB43-8A57-E792-06CC-77CDA04CB529}"/>
              </a:ext>
            </a:extLst>
          </p:cNvPr>
          <p:cNvCxnSpPr/>
          <p:nvPr/>
        </p:nvCxnSpPr>
        <p:spPr>
          <a:xfrm flipH="1">
            <a:off x="4840404" y="8972799"/>
            <a:ext cx="14490" cy="62660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122;p1">
            <a:extLst>
              <a:ext uri="{FF2B5EF4-FFF2-40B4-BE49-F238E27FC236}">
                <a16:creationId xmlns:a16="http://schemas.microsoft.com/office/drawing/2014/main" id="{A71D180C-FD37-D34B-288F-D431D7ED2551}"/>
              </a:ext>
            </a:extLst>
          </p:cNvPr>
          <p:cNvSpPr txBox="1"/>
          <p:nvPr/>
        </p:nvSpPr>
        <p:spPr>
          <a:xfrm rot="2320252">
            <a:off x="7911424" y="11777094"/>
            <a:ext cx="1856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B1-Organisation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39" name="Google Shape;127;p1">
            <a:extLst>
              <a:ext uri="{FF2B5EF4-FFF2-40B4-BE49-F238E27FC236}">
                <a16:creationId xmlns:a16="http://schemas.microsoft.com/office/drawing/2014/main" id="{4EEF0DC5-3123-4692-76D2-7C27DDC1CE2A}"/>
              </a:ext>
            </a:extLst>
          </p:cNvPr>
          <p:cNvSpPr/>
          <p:nvPr/>
        </p:nvSpPr>
        <p:spPr>
          <a:xfrm rot="19975792">
            <a:off x="1648666" y="13596825"/>
            <a:ext cx="1601694" cy="369291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P1-Energy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1" name="Google Shape;129;p1">
            <a:extLst>
              <a:ext uri="{FF2B5EF4-FFF2-40B4-BE49-F238E27FC236}">
                <a16:creationId xmlns:a16="http://schemas.microsoft.com/office/drawing/2014/main" id="{3654663D-5B12-68D4-4D7B-5F84F9ED2445}"/>
              </a:ext>
            </a:extLst>
          </p:cNvPr>
          <p:cNvSpPr txBox="1"/>
          <p:nvPr/>
        </p:nvSpPr>
        <p:spPr>
          <a:xfrm>
            <a:off x="4577422" y="13503897"/>
            <a:ext cx="188635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P1-Electricity</a:t>
            </a:r>
            <a:endParaRPr sz="1800" dirty="0"/>
          </a:p>
        </p:txBody>
      </p:sp>
      <p:sp>
        <p:nvSpPr>
          <p:cNvPr id="43" name="Google Shape;132;p1">
            <a:extLst>
              <a:ext uri="{FF2B5EF4-FFF2-40B4-BE49-F238E27FC236}">
                <a16:creationId xmlns:a16="http://schemas.microsoft.com/office/drawing/2014/main" id="{CA478642-DEBA-86F8-7C1D-258E2824CB1F}"/>
              </a:ext>
            </a:extLst>
          </p:cNvPr>
          <p:cNvSpPr txBox="1"/>
          <p:nvPr/>
        </p:nvSpPr>
        <p:spPr>
          <a:xfrm>
            <a:off x="3945855" y="3985238"/>
            <a:ext cx="19329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C2-Organic chemistry and analysis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5" name="Google Shape;135;p1">
            <a:extLst>
              <a:ext uri="{FF2B5EF4-FFF2-40B4-BE49-F238E27FC236}">
                <a16:creationId xmlns:a16="http://schemas.microsoft.com/office/drawing/2014/main" id="{3BBE0812-ADF6-69B2-151F-BA50620B8B24}"/>
              </a:ext>
            </a:extLst>
          </p:cNvPr>
          <p:cNvSpPr txBox="1"/>
          <p:nvPr/>
        </p:nvSpPr>
        <p:spPr>
          <a:xfrm>
            <a:off x="2848759" y="1756371"/>
            <a:ext cx="24526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B2-Inheritance,variations and evolution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46" name="Google Shape;136;p1">
            <a:extLst>
              <a:ext uri="{FF2B5EF4-FFF2-40B4-BE49-F238E27FC236}">
                <a16:creationId xmlns:a16="http://schemas.microsoft.com/office/drawing/2014/main" id="{0ABB8521-FAB4-7AAF-A769-FE2F1573A13F}"/>
              </a:ext>
            </a:extLst>
          </p:cNvPr>
          <p:cNvSpPr txBox="1"/>
          <p:nvPr/>
        </p:nvSpPr>
        <p:spPr>
          <a:xfrm rot="19469871">
            <a:off x="7932557" y="8319967"/>
            <a:ext cx="14652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B2-Ecology</a:t>
            </a:r>
            <a:endParaRPr sz="1800" dirty="0"/>
          </a:p>
        </p:txBody>
      </p:sp>
      <p:sp>
        <p:nvSpPr>
          <p:cNvPr id="49" name="Google Shape;139;p1">
            <a:extLst>
              <a:ext uri="{FF2B5EF4-FFF2-40B4-BE49-F238E27FC236}">
                <a16:creationId xmlns:a16="http://schemas.microsoft.com/office/drawing/2014/main" id="{22A88B79-BAC9-01A4-02DA-AB27F6909A4D}"/>
              </a:ext>
            </a:extLst>
          </p:cNvPr>
          <p:cNvSpPr txBox="1"/>
          <p:nvPr/>
        </p:nvSpPr>
        <p:spPr>
          <a:xfrm rot="2899008">
            <a:off x="1492463" y="15924855"/>
            <a:ext cx="26346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C1-Quantative</a:t>
            </a:r>
          </a:p>
          <a:p>
            <a:pPr lvl="0"/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chemistry</a:t>
            </a:r>
            <a:endParaRPr sz="1800" dirty="0"/>
          </a:p>
        </p:txBody>
      </p:sp>
      <p:sp>
        <p:nvSpPr>
          <p:cNvPr id="50" name="Google Shape;164;p1">
            <a:extLst>
              <a:ext uri="{FF2B5EF4-FFF2-40B4-BE49-F238E27FC236}">
                <a16:creationId xmlns:a16="http://schemas.microsoft.com/office/drawing/2014/main" id="{E66D419C-D8AA-9EC1-324D-79696BBF7F23}"/>
              </a:ext>
            </a:extLst>
          </p:cNvPr>
          <p:cNvSpPr txBox="1"/>
          <p:nvPr/>
        </p:nvSpPr>
        <p:spPr>
          <a:xfrm>
            <a:off x="5893238" y="601579"/>
            <a:ext cx="184731" cy="4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65;p1">
            <a:extLst>
              <a:ext uri="{FF2B5EF4-FFF2-40B4-BE49-F238E27FC236}">
                <a16:creationId xmlns:a16="http://schemas.microsoft.com/office/drawing/2014/main" id="{FD394B76-17A1-C7BD-003A-28DF876416C5}"/>
              </a:ext>
            </a:extLst>
          </p:cNvPr>
          <p:cNvSpPr txBox="1"/>
          <p:nvPr/>
        </p:nvSpPr>
        <p:spPr>
          <a:xfrm>
            <a:off x="1996135" y="129279"/>
            <a:ext cx="5974516" cy="58477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Science-KS4</a:t>
            </a:r>
            <a:endParaRPr dirty="0"/>
          </a:p>
        </p:txBody>
      </p:sp>
      <p:pic>
        <p:nvPicPr>
          <p:cNvPr id="53" name="Picture 2" descr="See the source image">
            <a:extLst>
              <a:ext uri="{FF2B5EF4-FFF2-40B4-BE49-F238E27FC236}">
                <a16:creationId xmlns:a16="http://schemas.microsoft.com/office/drawing/2014/main" id="{7EBAF46B-DEE3-5B07-4656-BD5CF3E3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73" y="226803"/>
            <a:ext cx="1293686" cy="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C8E7C8D-8169-B915-A2E4-B720861F8982}"/>
              </a:ext>
            </a:extLst>
          </p:cNvPr>
          <p:cNvSpPr txBox="1"/>
          <p:nvPr/>
        </p:nvSpPr>
        <p:spPr>
          <a:xfrm>
            <a:off x="5103257" y="15694890"/>
            <a:ext cx="266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C1-Chemical changes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75D149-EF94-9FAC-02AE-66E1717EF0D8}"/>
              </a:ext>
            </a:extLst>
          </p:cNvPr>
          <p:cNvSpPr txBox="1"/>
          <p:nvPr/>
        </p:nvSpPr>
        <p:spPr>
          <a:xfrm rot="538663">
            <a:off x="7505805" y="6413957"/>
            <a:ext cx="163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B2-Homeostasis and response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2956B3-5775-CBCD-B507-B8AE16EB83DB}"/>
              </a:ext>
            </a:extLst>
          </p:cNvPr>
          <p:cNvSpPr txBox="1"/>
          <p:nvPr/>
        </p:nvSpPr>
        <p:spPr>
          <a:xfrm rot="17712237">
            <a:off x="-25376" y="9482909"/>
            <a:ext cx="246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C2-Energy changes and rate of reaction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01B969-D359-D3F6-7E32-B5B8F800F9DA}"/>
              </a:ext>
            </a:extLst>
          </p:cNvPr>
          <p:cNvSpPr txBox="1"/>
          <p:nvPr/>
        </p:nvSpPr>
        <p:spPr>
          <a:xfrm rot="19286340">
            <a:off x="484781" y="4384127"/>
            <a:ext cx="29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C2-Chemistry of the atmosphere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6155C6-8388-90B1-F81E-1D1F94DA4AC0}"/>
              </a:ext>
            </a:extLst>
          </p:cNvPr>
          <p:cNvSpPr txBox="1"/>
          <p:nvPr/>
        </p:nvSpPr>
        <p:spPr>
          <a:xfrm>
            <a:off x="3615064" y="6541054"/>
            <a:ext cx="143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P2-Forces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3CF3EE-25F6-59D2-800B-E7575A70571A}"/>
              </a:ext>
            </a:extLst>
          </p:cNvPr>
          <p:cNvSpPr txBox="1"/>
          <p:nvPr/>
        </p:nvSpPr>
        <p:spPr>
          <a:xfrm>
            <a:off x="6847613" y="2048662"/>
            <a:ext cx="16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P2-Waves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2763DD-3409-6EB8-0E34-D534FA269AB8}"/>
              </a:ext>
            </a:extLst>
          </p:cNvPr>
          <p:cNvSpPr txBox="1"/>
          <p:nvPr/>
        </p:nvSpPr>
        <p:spPr>
          <a:xfrm rot="19398452">
            <a:off x="6855422" y="3594968"/>
            <a:ext cx="27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P2-Magnetism and electromagnetism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DA92A7E-DC1C-0442-CCF7-6095FFE5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1312">
            <a:off x="7114139" y="12631101"/>
            <a:ext cx="2234559" cy="129528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DAD778D-7B89-F34C-CFF5-675DF839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345" y="15456591"/>
            <a:ext cx="1806085" cy="10208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279EA-1B89-9396-F4D7-1F3A5D5AE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3235">
            <a:off x="1167597" y="14319953"/>
            <a:ext cx="1449512" cy="84227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87227B9-8D2D-02E1-4295-52BA0382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559" y="8533601"/>
            <a:ext cx="2685695" cy="11222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ED22348-465E-BC54-41CE-18195C5CE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37" y="6238609"/>
            <a:ext cx="2116135" cy="118503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2BD376D-6066-2714-20F4-E2FAA1C82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40705">
            <a:off x="1845183" y="5812448"/>
            <a:ext cx="2164990" cy="110318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0798AE2E-8ECD-2A96-5B10-6D594330A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637" y="3933544"/>
            <a:ext cx="1465138" cy="9749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D34BAFB-A4DD-7E70-58D2-2725CF60A0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425804">
            <a:off x="5647038" y="3294743"/>
            <a:ext cx="1838121" cy="122987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5D7A5FD-DBF3-333C-D43F-ABC38C4B4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21991">
            <a:off x="7568180" y="2441714"/>
            <a:ext cx="1368745" cy="96888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93F6D80-3055-EFD0-B89E-54A0D449E5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9764" y="1760259"/>
            <a:ext cx="1530713" cy="86075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8FFCEE5-DC2F-CB33-B7AF-37F4D160F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2907" y="1458159"/>
            <a:ext cx="1158595" cy="1927374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53542C0-225B-6201-6228-43D64B0EB3C4}"/>
              </a:ext>
            </a:extLst>
          </p:cNvPr>
          <p:cNvCxnSpPr>
            <a:cxnSpLocks/>
          </p:cNvCxnSpPr>
          <p:nvPr/>
        </p:nvCxnSpPr>
        <p:spPr>
          <a:xfrm>
            <a:off x="5807348" y="16013274"/>
            <a:ext cx="873603" cy="57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E0BECE-60A0-E13B-D941-2FBD9C949D18}"/>
              </a:ext>
            </a:extLst>
          </p:cNvPr>
          <p:cNvCxnSpPr>
            <a:cxnSpLocks/>
          </p:cNvCxnSpPr>
          <p:nvPr/>
        </p:nvCxnSpPr>
        <p:spPr>
          <a:xfrm flipH="1">
            <a:off x="6977472" y="11980935"/>
            <a:ext cx="1416908" cy="44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BF0C538-8E8B-1F2D-D8D6-B3ACB094C2E4}"/>
              </a:ext>
            </a:extLst>
          </p:cNvPr>
          <p:cNvCxnSpPr>
            <a:cxnSpLocks/>
          </p:cNvCxnSpPr>
          <p:nvPr/>
        </p:nvCxnSpPr>
        <p:spPr>
          <a:xfrm flipH="1">
            <a:off x="1990075" y="15967006"/>
            <a:ext cx="137654" cy="55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BFD6B96-672C-0332-97B0-3395E055968A}"/>
              </a:ext>
            </a:extLst>
          </p:cNvPr>
          <p:cNvCxnSpPr>
            <a:cxnSpLocks/>
          </p:cNvCxnSpPr>
          <p:nvPr/>
        </p:nvCxnSpPr>
        <p:spPr>
          <a:xfrm>
            <a:off x="5528773" y="14136361"/>
            <a:ext cx="364465" cy="31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A1F3D14-39A1-3984-219A-6EA2A9307404}"/>
              </a:ext>
            </a:extLst>
          </p:cNvPr>
          <p:cNvCxnSpPr>
            <a:cxnSpLocks/>
          </p:cNvCxnSpPr>
          <p:nvPr/>
        </p:nvCxnSpPr>
        <p:spPr>
          <a:xfrm flipH="1" flipV="1">
            <a:off x="1456424" y="13059867"/>
            <a:ext cx="432048" cy="780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51CE8D2-208C-5DE0-4A43-A16F9043DBFC}"/>
              </a:ext>
            </a:extLst>
          </p:cNvPr>
          <p:cNvCxnSpPr>
            <a:cxnSpLocks/>
          </p:cNvCxnSpPr>
          <p:nvPr/>
        </p:nvCxnSpPr>
        <p:spPr>
          <a:xfrm flipV="1">
            <a:off x="5143251" y="10687644"/>
            <a:ext cx="481048" cy="32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25D1FBB-67ED-2F78-78C3-48D548BF3B18}"/>
              </a:ext>
            </a:extLst>
          </p:cNvPr>
          <p:cNvCxnSpPr>
            <a:cxnSpLocks/>
          </p:cNvCxnSpPr>
          <p:nvPr/>
        </p:nvCxnSpPr>
        <p:spPr>
          <a:xfrm flipH="1" flipV="1">
            <a:off x="1126674" y="8336514"/>
            <a:ext cx="316490" cy="44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E9F400B-929B-758D-EFDA-B17FED6DC944}"/>
              </a:ext>
            </a:extLst>
          </p:cNvPr>
          <p:cNvCxnSpPr>
            <a:cxnSpLocks/>
          </p:cNvCxnSpPr>
          <p:nvPr/>
        </p:nvCxnSpPr>
        <p:spPr>
          <a:xfrm flipH="1">
            <a:off x="4327408" y="9540342"/>
            <a:ext cx="172623" cy="18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D52F2C2-8348-BEDB-A234-812713716490}"/>
              </a:ext>
            </a:extLst>
          </p:cNvPr>
          <p:cNvCxnSpPr>
            <a:cxnSpLocks/>
          </p:cNvCxnSpPr>
          <p:nvPr/>
        </p:nvCxnSpPr>
        <p:spPr>
          <a:xfrm flipH="1" flipV="1">
            <a:off x="8726003" y="6215350"/>
            <a:ext cx="50463" cy="621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7080E23-AB44-5759-A32D-93F3EEC55B63}"/>
              </a:ext>
            </a:extLst>
          </p:cNvPr>
          <p:cNvCxnSpPr/>
          <p:nvPr/>
        </p:nvCxnSpPr>
        <p:spPr>
          <a:xfrm flipH="1">
            <a:off x="3768239" y="7042431"/>
            <a:ext cx="245776" cy="65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ED4D417-0B17-6071-CC3D-D20769B29D04}"/>
              </a:ext>
            </a:extLst>
          </p:cNvPr>
          <p:cNvCxnSpPr>
            <a:cxnSpLocks/>
          </p:cNvCxnSpPr>
          <p:nvPr/>
        </p:nvCxnSpPr>
        <p:spPr>
          <a:xfrm flipH="1" flipV="1">
            <a:off x="975750" y="4372441"/>
            <a:ext cx="447824" cy="25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9EA41EE-1F0A-9669-FA03-713124B857B8}"/>
              </a:ext>
            </a:extLst>
          </p:cNvPr>
          <p:cNvCxnSpPr>
            <a:cxnSpLocks/>
          </p:cNvCxnSpPr>
          <p:nvPr/>
        </p:nvCxnSpPr>
        <p:spPr>
          <a:xfrm flipH="1" flipV="1">
            <a:off x="4163964" y="3656054"/>
            <a:ext cx="330611" cy="473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D424840-49D0-5C85-126F-5705CF27DC63}"/>
              </a:ext>
            </a:extLst>
          </p:cNvPr>
          <p:cNvCxnSpPr>
            <a:cxnSpLocks/>
          </p:cNvCxnSpPr>
          <p:nvPr/>
        </p:nvCxnSpPr>
        <p:spPr>
          <a:xfrm flipH="1">
            <a:off x="8509817" y="4059254"/>
            <a:ext cx="310754" cy="87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9651F7-6ED4-463D-B515-6792720446A5}"/>
              </a:ext>
            </a:extLst>
          </p:cNvPr>
          <p:cNvCxnSpPr>
            <a:cxnSpLocks/>
          </p:cNvCxnSpPr>
          <p:nvPr/>
        </p:nvCxnSpPr>
        <p:spPr>
          <a:xfrm flipV="1">
            <a:off x="8098102" y="1727028"/>
            <a:ext cx="257576" cy="46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552C4D0-451B-9A00-292F-C45AF0C16E56}"/>
              </a:ext>
            </a:extLst>
          </p:cNvPr>
          <p:cNvCxnSpPr/>
          <p:nvPr/>
        </p:nvCxnSpPr>
        <p:spPr>
          <a:xfrm flipV="1">
            <a:off x="-828501" y="2070902"/>
            <a:ext cx="0" cy="59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A276B21-6D9A-3B6D-618A-A1BA5552A33E}"/>
              </a:ext>
            </a:extLst>
          </p:cNvPr>
          <p:cNvCxnSpPr>
            <a:cxnSpLocks/>
          </p:cNvCxnSpPr>
          <p:nvPr/>
        </p:nvCxnSpPr>
        <p:spPr>
          <a:xfrm flipH="1" flipV="1">
            <a:off x="7920403" y="8244086"/>
            <a:ext cx="553582" cy="31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D8FB5D8C-E590-FA40-6D24-CE0D0B406A6D}"/>
              </a:ext>
            </a:extLst>
          </p:cNvPr>
          <p:cNvSpPr txBox="1"/>
          <p:nvPr/>
        </p:nvSpPr>
        <p:spPr>
          <a:xfrm>
            <a:off x="5528773" y="9672346"/>
            <a:ext cx="291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 study of the causes of communicable and non-communicable diseases, and the response of the immune system to pathogens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history – the roles of different scientists and doctors in the development of antibiotic and vaccinations. 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PE – how lifestyle choices are risk factors for coronary heat disease.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98DCEB1-7C29-30F7-4263-378785EC28BB}"/>
              </a:ext>
            </a:extLst>
          </p:cNvPr>
          <p:cNvSpPr txBox="1"/>
          <p:nvPr/>
        </p:nvSpPr>
        <p:spPr>
          <a:xfrm>
            <a:off x="5103229" y="16610486"/>
            <a:ext cx="289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Topic examines the indicators of a chemical reaction and the products of common chemical reactions such as acids and metals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endParaRPr lang="en-GB" sz="8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4E02C9B-5328-21F5-3CCD-73385F9A372D}"/>
              </a:ext>
            </a:extLst>
          </p:cNvPr>
          <p:cNvSpPr txBox="1"/>
          <p:nvPr/>
        </p:nvSpPr>
        <p:spPr>
          <a:xfrm>
            <a:off x="4204724" y="11991526"/>
            <a:ext cx="282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Investigating the organ systems in the human body such as respiratory and circulatory systems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the anatomy and structure of the heart and lungs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7D807EC-B167-0B09-E40B-94283425F2B1}"/>
              </a:ext>
            </a:extLst>
          </p:cNvPr>
          <p:cNvSpPr txBox="1"/>
          <p:nvPr/>
        </p:nvSpPr>
        <p:spPr>
          <a:xfrm>
            <a:off x="321007" y="11944420"/>
            <a:ext cx="3154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Covering the law of conservation of energy looking at energy transfers and changes in a closed system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evaluating the effect of different energy resources used to generate electricity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7E598B-D54A-F42F-1745-F7B80BDE93BF}"/>
              </a:ext>
            </a:extLst>
          </p:cNvPr>
          <p:cNvSpPr txBox="1"/>
          <p:nvPr/>
        </p:nvSpPr>
        <p:spPr>
          <a:xfrm>
            <a:off x="3770898" y="14472992"/>
            <a:ext cx="384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Learning how circuits are built using various components and looking at how the components interact with electricity, using electrical calculations.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  <a:endParaRPr lang="en-GB" sz="800" dirty="0">
              <a:solidFill>
                <a:srgbClr val="FF00FF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endParaRPr lang="en-GB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4F1FE88-EDBD-C814-F176-5F6541F324CF}"/>
              </a:ext>
            </a:extLst>
          </p:cNvPr>
          <p:cNvSpPr txBox="1"/>
          <p:nvPr/>
        </p:nvSpPr>
        <p:spPr>
          <a:xfrm>
            <a:off x="1770676" y="16533019"/>
            <a:ext cx="2658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dynamics of a chemical reaction such as yield and equilibrium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- Analysing and processing data</a:t>
            </a:r>
            <a:r>
              <a:rPr lang="en-GB" sz="800" dirty="0">
                <a:solidFill>
                  <a:srgbClr val="FF0000"/>
                </a:solidFill>
              </a:rPr>
              <a:t> </a:t>
            </a:r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D0CA35-D0A3-BC51-F46B-A1DFD09E36F0}"/>
              </a:ext>
            </a:extLst>
          </p:cNvPr>
          <p:cNvSpPr txBox="1"/>
          <p:nvPr/>
        </p:nvSpPr>
        <p:spPr>
          <a:xfrm>
            <a:off x="897292" y="7339538"/>
            <a:ext cx="408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Deeper look into newtons laws of motion and the forces that govern our existence. Calculating real life problems such impact in an accident or the elastic properties of materials.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CFAC3B8-A7DF-D674-D2C5-D93FF445A671}"/>
              </a:ext>
            </a:extLst>
          </p:cNvPr>
          <p:cNvSpPr txBox="1"/>
          <p:nvPr/>
        </p:nvSpPr>
        <p:spPr>
          <a:xfrm>
            <a:off x="1899165" y="9717134"/>
            <a:ext cx="286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Factors effecting the rate of a chemical reaction such as concentration, temperature and pressure and how to measure them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40E38BB-7F61-6FAA-BACC-F6F65CC5520E}"/>
              </a:ext>
            </a:extLst>
          </p:cNvPr>
          <p:cNvSpPr txBox="1"/>
          <p:nvPr/>
        </p:nvSpPr>
        <p:spPr>
          <a:xfrm>
            <a:off x="7340869" y="5115566"/>
            <a:ext cx="2236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Maintaining the balance in he human body using the nervous system and the endocrine system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PE – Nerves and reaction times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5DB7DEC-A1DE-9A60-F092-E2E040C8B3E4}"/>
              </a:ext>
            </a:extLst>
          </p:cNvPr>
          <p:cNvSpPr txBox="1"/>
          <p:nvPr/>
        </p:nvSpPr>
        <p:spPr>
          <a:xfrm>
            <a:off x="3945855" y="4925639"/>
            <a:ext cx="5063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interaction of magnets and their properties, the creation of an electromagnet and investigating the factors which affect this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 </a:t>
            </a:r>
            <a:r>
              <a:rPr lang="en-GB" sz="800" dirty="0">
                <a:solidFill>
                  <a:srgbClr val="FFC000"/>
                </a:solidFill>
              </a:rPr>
              <a:t>r</a:t>
            </a:r>
            <a:endParaRPr lang="en-GB" sz="800" dirty="0">
              <a:solidFill>
                <a:srgbClr val="FF0000"/>
              </a:solidFill>
            </a:endParaRP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</a:t>
            </a:r>
          </a:p>
          <a:p>
            <a:r>
              <a:rPr lang="en-GB" sz="800" dirty="0">
                <a:solidFill>
                  <a:srgbClr val="FFC000"/>
                </a:solidFill>
              </a:rPr>
              <a:t>,rearranging formulae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F53F820-2FD7-18CF-A1CE-E796AA1D291D}"/>
              </a:ext>
            </a:extLst>
          </p:cNvPr>
          <p:cNvSpPr txBox="1"/>
          <p:nvPr/>
        </p:nvSpPr>
        <p:spPr>
          <a:xfrm rot="19858131">
            <a:off x="226718" y="2851067"/>
            <a:ext cx="1704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Evolution of the earths atmosphere since the beginning of the planet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burning fossil fuels and global warming 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9E94F07-CC83-1A88-7F3A-55DC8857765A}"/>
              </a:ext>
            </a:extLst>
          </p:cNvPr>
          <p:cNvSpPr txBox="1"/>
          <p:nvPr/>
        </p:nvSpPr>
        <p:spPr>
          <a:xfrm>
            <a:off x="2816660" y="2722571"/>
            <a:ext cx="266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Properties of alkanes and alkenes, how to obtain them and utilise them in polymers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QMF-assessed practical skills,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Mathematics – Drawing graphs, analysing and processing data, rearranging formulae </a:t>
            </a: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D4B73C9-BB8B-6A53-B1A7-A86CEE2DE63F}"/>
              </a:ext>
            </a:extLst>
          </p:cNvPr>
          <p:cNvSpPr txBox="1"/>
          <p:nvPr/>
        </p:nvSpPr>
        <p:spPr>
          <a:xfrm>
            <a:off x="6696613" y="939760"/>
            <a:ext cx="346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Properties of transverse and longitudinal waves. Investigating the electromagnetic spectrum its properties and uses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r>
              <a:rPr lang="en-GB" sz="800" dirty="0">
                <a:solidFill>
                  <a:srgbClr val="FFC000"/>
                </a:solidFill>
              </a:rPr>
              <a:t>Link to Music – different types of sound and their sound waves 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pPr lvl="0"/>
            <a:endParaRPr lang="en-GB" sz="800" dirty="0">
              <a:solidFill>
                <a:srgbClr val="FF00FF"/>
              </a:solidFill>
            </a:endParaRPr>
          </a:p>
          <a:p>
            <a:endParaRPr lang="en-GB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0443F73-4CDC-89C1-255B-4641E0CE941D}"/>
              </a:ext>
            </a:extLst>
          </p:cNvPr>
          <p:cNvSpPr txBox="1"/>
          <p:nvPr/>
        </p:nvSpPr>
        <p:spPr>
          <a:xfrm>
            <a:off x="2216775" y="733385"/>
            <a:ext cx="39271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Understanding why we are the way we are, factors we inherit and the influence of our environment</a:t>
            </a:r>
            <a:r>
              <a:rPr lang="en-GB" dirty="0"/>
              <a:t>. 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Re – discussing the ethical consideration of using genetic screening and other genetic technologies. </a:t>
            </a:r>
          </a:p>
          <a:p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260924B-4ABC-D968-0704-8558CA766E8E}"/>
              </a:ext>
            </a:extLst>
          </p:cNvPr>
          <p:cNvSpPr txBox="1"/>
          <p:nvPr/>
        </p:nvSpPr>
        <p:spPr>
          <a:xfrm>
            <a:off x="5143251" y="7360436"/>
            <a:ext cx="3129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damage we are doing to our planet in various ways and how this will eventually effect us</a:t>
            </a:r>
          </a:p>
          <a:p>
            <a:pPr lvl="0"/>
            <a:r>
              <a:rPr lang="en-GB" sz="800" dirty="0">
                <a:solidFill>
                  <a:srgbClr val="FF00FF"/>
                </a:solidFill>
              </a:rPr>
              <a:t>Resilience, perseverance and collaboration</a:t>
            </a:r>
          </a:p>
          <a:p>
            <a:pPr lvl="0"/>
            <a:r>
              <a:rPr lang="en-GB" sz="800" dirty="0">
                <a:solidFill>
                  <a:srgbClr val="92D050"/>
                </a:solidFill>
              </a:rPr>
              <a:t>QMF-Extended writing mini essay, QMS-End of topic test</a:t>
            </a:r>
          </a:p>
          <a:p>
            <a:pPr lvl="0"/>
            <a:r>
              <a:rPr lang="en-GB" sz="800" dirty="0">
                <a:solidFill>
                  <a:srgbClr val="FF0000"/>
                </a:solidFill>
              </a:rPr>
              <a:t>Evaluating, describing, analysing, explaining, planning.</a:t>
            </a:r>
          </a:p>
          <a:p>
            <a:pPr lvl="0"/>
            <a:r>
              <a:rPr lang="en-GB" sz="800" dirty="0">
                <a:solidFill>
                  <a:srgbClr val="FFC000"/>
                </a:solidFill>
              </a:rPr>
              <a:t>Link to geography – how human impact effect he environment and the importance of maintaining biodiversity</a:t>
            </a:r>
          </a:p>
          <a:p>
            <a:pPr lvl="0"/>
            <a:endParaRPr lang="en-GB" sz="800" dirty="0">
              <a:solidFill>
                <a:srgbClr val="92D050"/>
              </a:solidFill>
            </a:endParaRPr>
          </a:p>
          <a:p>
            <a:endParaRPr lang="en-GB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4EDE4-8DC9-48FD-B8FF-68AC8FEC03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804" y="16547790"/>
            <a:ext cx="1012024" cy="8657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7A0CA-77D4-4DFA-BAA5-19D45724EF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7257" y="13278843"/>
            <a:ext cx="1134067" cy="938214"/>
          </a:xfrm>
          <a:prstGeom prst="rect">
            <a:avLst/>
          </a:prstGeom>
        </p:spPr>
      </p:pic>
      <p:sp>
        <p:nvSpPr>
          <p:cNvPr id="105" name="Google Shape;122;p1">
            <a:extLst>
              <a:ext uri="{FF2B5EF4-FFF2-40B4-BE49-F238E27FC236}">
                <a16:creationId xmlns:a16="http://schemas.microsoft.com/office/drawing/2014/main" id="{84F6CCFD-7297-4F67-995A-82E1A98A01E6}"/>
              </a:ext>
            </a:extLst>
          </p:cNvPr>
          <p:cNvSpPr txBox="1"/>
          <p:nvPr/>
        </p:nvSpPr>
        <p:spPr>
          <a:xfrm>
            <a:off x="4353982" y="11102595"/>
            <a:ext cx="18564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bg1"/>
                </a:solidFill>
              </a:rPr>
              <a:t>B1-Infection and response</a:t>
            </a: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D9189FF-CF91-40BD-AFEA-D659FC26D1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5945" y="10974420"/>
            <a:ext cx="1648378" cy="981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4B56DC6-D208-4C14-B586-6A088A2269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7724" y="10898145"/>
            <a:ext cx="1801835" cy="10796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D72393A-7368-47A1-A045-1EEFFD3DEC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5320" y="8428254"/>
            <a:ext cx="1064974" cy="11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A0DDCF-34D9-47E3-B24A-11AF2B19A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bc8c4-a75d-415d-96ea-cd24337c12ed"/>
    <ds:schemaRef ds:uri="0e13a264-7465-4452-bc5c-02dfe0376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2993D-4581-402E-8B17-A16DD01F3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70034-1789-4B82-A1EB-D932D4BABDC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e13a264-7465-4452-bc5c-02dfe0376e2b"/>
    <ds:schemaRef ds:uri="dc0bc8c4-a75d-415d-96ea-cd24337c12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1979</Words>
  <Application>Microsoft Office PowerPoint</Application>
  <PresentationFormat>Custom</PresentationFormat>
  <Paragraphs>242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Sarkar</dc:creator>
  <cp:lastModifiedBy>JOANNE MACKRETH</cp:lastModifiedBy>
  <cp:revision>52</cp:revision>
  <dcterms:created xsi:type="dcterms:W3CDTF">2018-02-08T08:28:53Z</dcterms:created>
  <dcterms:modified xsi:type="dcterms:W3CDTF">2024-09-09T20:59:13Z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