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6196"/>
    <a:srgbClr val="CC6600"/>
    <a:srgbClr val="EE6E50"/>
    <a:srgbClr val="D86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02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9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1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07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9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8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0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1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7A0D-26EE-4877-9564-2F031781F86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Relationship Id="rId1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jp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49428" y="3736465"/>
            <a:ext cx="458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Landscapes in the UK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00232"/>
              </p:ext>
            </p:extLst>
          </p:nvPr>
        </p:nvGraphicFramePr>
        <p:xfrm>
          <a:off x="0" y="0"/>
          <a:ext cx="909810" cy="20564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38138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  <a:gridCol w="271672">
                  <a:extLst>
                    <a:ext uri="{9D8B030D-6E8A-4147-A177-3AD203B41FA5}">
                      <a16:colId xmlns:a16="http://schemas.microsoft.com/office/drawing/2014/main" val="2021761812"/>
                    </a:ext>
                  </a:extLst>
                </a:gridCol>
              </a:tblGrid>
              <a:tr h="226700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 of the UK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874416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</a:t>
                      </a:r>
                      <a:r>
                        <a:rPr lang="en-GB" sz="800" baseline="0" dirty="0"/>
                        <a:t> of the UK can </a:t>
                      </a:r>
                      <a:r>
                        <a:rPr lang="en-GB" sz="800" baseline="0"/>
                        <a:t>be divided </a:t>
                      </a:r>
                      <a:r>
                        <a:rPr lang="en-GB" sz="800" baseline="0" dirty="0"/>
                        <a:t>into uplands and lowlands. Each have their own characteristics. </a:t>
                      </a:r>
                      <a:endParaRPr lang="en-GB" sz="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52494"/>
                  </a:ext>
                </a:extLst>
              </a:tr>
              <a:tr h="210507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Key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836374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Lowlands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44485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688979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992270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Uplands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974920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677241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627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837282"/>
              </p:ext>
            </p:extLst>
          </p:nvPr>
        </p:nvGraphicFramePr>
        <p:xfrm>
          <a:off x="2861260" y="4303444"/>
          <a:ext cx="4762284" cy="10007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3714">
                  <a:extLst>
                    <a:ext uri="{9D8B030D-6E8A-4147-A177-3AD203B41FA5}">
                      <a16:colId xmlns:a16="http://schemas.microsoft.com/office/drawing/2014/main" val="35778257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932983946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4636923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2739382953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1844929552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2034912748"/>
                    </a:ext>
                  </a:extLst>
                </a:gridCol>
              </a:tblGrid>
              <a:tr h="196136">
                <a:tc gridSpan="6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Mechanical Weathering Example: Freeze-thaw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666500"/>
                  </a:ext>
                </a:extLst>
              </a:tr>
              <a:tr h="787401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One</a:t>
                      </a:r>
                      <a:r>
                        <a:rPr lang="en-GB" sz="800" b="1" baseline="0" dirty="0"/>
                        <a:t> 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Water seeps into</a:t>
                      </a:r>
                      <a:r>
                        <a:rPr lang="en-GB" sz="700" baseline="0" dirty="0"/>
                        <a:t> cracks and fractures in the rock.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Two</a:t>
                      </a:r>
                      <a:r>
                        <a:rPr lang="en-GB" sz="800" b="1" baseline="0" dirty="0"/>
                        <a:t> </a:t>
                      </a:r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When</a:t>
                      </a:r>
                      <a:r>
                        <a:rPr lang="en-GB" sz="700" baseline="0" dirty="0"/>
                        <a:t> the water freezes, it expands about 9%. This wedges apart the rock</a:t>
                      </a:r>
                      <a:r>
                        <a:rPr lang="en-GB" sz="800" baseline="0" dirty="0"/>
                        <a:t>.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Three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With repeated freeze-thaw cycles,</a:t>
                      </a:r>
                      <a:r>
                        <a:rPr lang="en-GB" sz="700" baseline="0" dirty="0"/>
                        <a:t> the rock breaks apart.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7084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4" b="7471"/>
          <a:stretch/>
        </p:blipFill>
        <p:spPr>
          <a:xfrm>
            <a:off x="944033" y="14472"/>
            <a:ext cx="1677033" cy="2023946"/>
          </a:xfrm>
          <a:prstGeom prst="rect">
            <a:avLst/>
          </a:prstGeom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" t="9688" r="66506" b="34813"/>
          <a:stretch/>
        </p:blipFill>
        <p:spPr>
          <a:xfrm>
            <a:off x="3740181" y="4528526"/>
            <a:ext cx="655551" cy="7403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88" t="10414" r="34366" b="33870"/>
          <a:stretch/>
        </p:blipFill>
        <p:spPr>
          <a:xfrm>
            <a:off x="5306395" y="4566457"/>
            <a:ext cx="637973" cy="7205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68" t="9833" r="1457" b="32793"/>
          <a:stretch/>
        </p:blipFill>
        <p:spPr>
          <a:xfrm>
            <a:off x="6856804" y="4528526"/>
            <a:ext cx="651244" cy="7876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39799" y="14471"/>
            <a:ext cx="701379" cy="1077218"/>
          </a:xfrm>
          <a:prstGeom prst="wedgeRectCallout">
            <a:avLst>
              <a:gd name="adj1" fmla="val -72692"/>
              <a:gd name="adj2" fmla="val 21505"/>
            </a:avLst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+600m: Peaks and ridges cold, misty and snow</a:t>
            </a:r>
            <a:r>
              <a:rPr lang="en-GB" sz="800" b="1" dirty="0"/>
              <a:t> common.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Scotland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41923" y="1084310"/>
            <a:ext cx="701379" cy="954107"/>
          </a:xfrm>
          <a:prstGeom prst="wedgeRectCallout">
            <a:avLst>
              <a:gd name="adj1" fmla="val -71087"/>
              <a:gd name="adj2" fmla="val -5474"/>
            </a:avLst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-200m: Flat or rolling hills. Warmer weather. 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Fens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598361"/>
              </p:ext>
            </p:extLst>
          </p:nvPr>
        </p:nvGraphicFramePr>
        <p:xfrm>
          <a:off x="3368843" y="-5292"/>
          <a:ext cx="2117559" cy="21303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1170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1576389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21877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Erosion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34378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The break down and transport of rocks – smooth, round and sorted.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700" b="1" dirty="0"/>
                        <a:t>Attrition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Rocks that</a:t>
                      </a:r>
                      <a:r>
                        <a:rPr lang="en-GB" sz="800" baseline="0" dirty="0"/>
                        <a:t> crash together to become smooth/smaller.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7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</a:t>
                      </a:r>
                      <a:r>
                        <a:rPr lang="en-GB" sz="800" baseline="0" dirty="0"/>
                        <a:t> chemical reaction that dissolves rocks.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700" b="1" dirty="0"/>
                        <a:t>Abrasion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Rocks hurled at the base of a cliff</a:t>
                      </a:r>
                      <a:r>
                        <a:rPr lang="en-GB" sz="700" baseline="0" dirty="0"/>
                        <a:t> to break pieces apart or scraped against the banks and bed of a river. 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468793">
                <a:tc>
                  <a:txBody>
                    <a:bodyPr/>
                    <a:lstStyle/>
                    <a:p>
                      <a:r>
                        <a:rPr lang="en-GB" sz="700" b="1" dirty="0"/>
                        <a:t>Hydraulic 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enters</a:t>
                      </a:r>
                      <a:r>
                        <a:rPr lang="en-GB" sz="700" baseline="0" dirty="0"/>
                        <a:t> cracks in the cliff, or river bank, air compresses, causing the crack to expand.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891196"/>
              </p:ext>
            </p:extLst>
          </p:nvPr>
        </p:nvGraphicFramePr>
        <p:xfrm>
          <a:off x="7642276" y="-5290"/>
          <a:ext cx="2263723" cy="34837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63723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199737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Mass Movement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428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A large movement of soil and rock debris that</a:t>
                      </a:r>
                      <a:r>
                        <a:rPr lang="en-GB" sz="800" b="1" baseline="0" dirty="0"/>
                        <a:t> moves </a:t>
                      </a:r>
                      <a:r>
                        <a:rPr lang="en-GB" sz="800" b="1" dirty="0"/>
                        <a:t>down slopes in response to the pull of gravity in a vertical direction.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52396"/>
                  </a:ext>
                </a:extLst>
              </a:tr>
              <a:tr h="770414">
                <a:tc>
                  <a:txBody>
                    <a:bodyPr/>
                    <a:lstStyle/>
                    <a:p>
                      <a:r>
                        <a:rPr lang="en-GB" sz="800" dirty="0"/>
                        <a:t>                                                                  Landslides           </a:t>
                      </a:r>
                    </a:p>
                    <a:p>
                      <a:r>
                        <a:rPr lang="en-GB" sz="800" dirty="0"/>
                        <a:t>                                                                  occur when</a:t>
                      </a:r>
                    </a:p>
                    <a:p>
                      <a:r>
                        <a:rPr lang="en-GB" sz="800" dirty="0"/>
                        <a:t>                                                                  there is a</a:t>
                      </a:r>
                    </a:p>
                    <a:p>
                      <a:r>
                        <a:rPr lang="en-GB" sz="800" dirty="0"/>
                        <a:t>                                                                  failure along</a:t>
                      </a:r>
                    </a:p>
                    <a:p>
                      <a:r>
                        <a:rPr lang="en-GB" sz="800" baseline="0" dirty="0"/>
                        <a:t>                                                                  the bedding</a:t>
                      </a:r>
                    </a:p>
                    <a:p>
                      <a:r>
                        <a:rPr lang="en-GB" sz="800" baseline="0" dirty="0"/>
                        <a:t>                                                                  plane.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542143">
                <a:tc>
                  <a:txBody>
                    <a:bodyPr/>
                    <a:lstStyle/>
                    <a:p>
                      <a:r>
                        <a:rPr lang="en-GB" sz="800" dirty="0"/>
                        <a:t>                                    Slumping occurs when there is</a:t>
                      </a:r>
                    </a:p>
                    <a:p>
                      <a:r>
                        <a:rPr lang="en-GB" sz="800" dirty="0"/>
                        <a:t>                                       a downward rotation of</a:t>
                      </a:r>
                    </a:p>
                    <a:p>
                      <a:r>
                        <a:rPr lang="en-GB" sz="800" dirty="0"/>
                        <a:t>                                                  sections of cliff. Often</a:t>
                      </a:r>
                    </a:p>
                    <a:p>
                      <a:r>
                        <a:rPr lang="en-GB" sz="800" dirty="0"/>
                        <a:t>                                               occurs after heavy rain.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715363"/>
                  </a:ext>
                </a:extLst>
              </a:tr>
              <a:tr h="971125">
                <a:tc>
                  <a:txBody>
                    <a:bodyPr/>
                    <a:lstStyle/>
                    <a:p>
                      <a:r>
                        <a:rPr lang="en-GB" sz="800" dirty="0"/>
                        <a:t>                                      Rockfall is the rapid free fall</a:t>
                      </a:r>
                    </a:p>
                    <a:p>
                      <a:r>
                        <a:rPr lang="en-GB" sz="800" dirty="0"/>
                        <a:t>                                             of rock from a steep cliff</a:t>
                      </a:r>
                    </a:p>
                    <a:p>
                      <a:r>
                        <a:rPr lang="en-GB" sz="800" dirty="0"/>
                        <a:t>                                             face because</a:t>
                      </a:r>
                      <a:r>
                        <a:rPr lang="en-GB" sz="800" baseline="0" dirty="0"/>
                        <a:t> of gravity.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440029">
                <a:tc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299769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343E0CD-1D35-4F0C-BF14-29AFBD646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724793"/>
              </p:ext>
            </p:extLst>
          </p:nvPr>
        </p:nvGraphicFramePr>
        <p:xfrm>
          <a:off x="3359911" y="2067523"/>
          <a:ext cx="2126489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5839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80136274"/>
                    </a:ext>
                  </a:extLst>
                </a:gridCol>
              </a:tblGrid>
              <a:tr h="2017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31703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Weathering is the breakdown of rocks where they are.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52494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Biological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by plants and animals e.g. roots pushing rocks apart.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601852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Mechanical 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without changing its chemical composition e.g. freeze thaw 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756147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54447207-971C-49BD-B63A-C064F9EBE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147805"/>
              </p:ext>
            </p:extLst>
          </p:nvPr>
        </p:nvGraphicFramePr>
        <p:xfrm>
          <a:off x="18482" y="4298343"/>
          <a:ext cx="2823907" cy="67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23907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19987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How do waves form?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are created by wind blowing over the surface of the sea. As the wind blows over the sea, friction is created - producing a swell in the water.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id="{5AD9C753-AA8A-43AD-B5E1-2EF2693047E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7"/>
          <a:stretch/>
        </p:blipFill>
        <p:spPr>
          <a:xfrm>
            <a:off x="0" y="5810249"/>
            <a:ext cx="2842826" cy="1031543"/>
          </a:xfrm>
          <a:prstGeom prst="rect">
            <a:avLst/>
          </a:prstGeom>
        </p:spPr>
      </p:pic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85B1E7A-25C0-4FA8-8FFB-D6EA57D41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797225"/>
              </p:ext>
            </p:extLst>
          </p:nvPr>
        </p:nvGraphicFramePr>
        <p:xfrm>
          <a:off x="18482" y="4967910"/>
          <a:ext cx="2815668" cy="106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  <a:gridCol w="2607388">
                  <a:extLst>
                    <a:ext uri="{9D8B030D-6E8A-4147-A177-3AD203B41FA5}">
                      <a16:colId xmlns:a16="http://schemas.microsoft.com/office/drawing/2014/main" val="1690621086"/>
                    </a:ext>
                  </a:extLst>
                </a:gridCol>
              </a:tblGrid>
              <a:tr h="138913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Why do waves break?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start out at sea.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079287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waves approaches the shore, friction slows the base.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74378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causes the orbit to become elliptical.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357781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Until the top of the wave breaks over. 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31417"/>
                  </a:ext>
                </a:extLst>
              </a:tr>
            </a:tbl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id="{FE3C4965-DC5F-4027-83F8-7058AF5CE2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0" y="6229606"/>
            <a:ext cx="1906329" cy="60814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FBF948E-2A8D-4381-B731-9DF340FCD2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380" y="6248400"/>
            <a:ext cx="1874092" cy="589349"/>
          </a:xfrm>
          <a:prstGeom prst="rect">
            <a:avLst/>
          </a:prstGeom>
        </p:spPr>
      </p:pic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6F6E313-E7C9-4194-B52F-85FE54197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050906"/>
              </p:ext>
            </p:extLst>
          </p:nvPr>
        </p:nvGraphicFramePr>
        <p:xfrm>
          <a:off x="3784012" y="5338518"/>
          <a:ext cx="3828900" cy="883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4450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  <a:gridCol w="1914450">
                  <a:extLst>
                    <a:ext uri="{9D8B030D-6E8A-4147-A177-3AD203B41FA5}">
                      <a16:colId xmlns:a16="http://schemas.microsoft.com/office/drawing/2014/main" val="334158572"/>
                    </a:ext>
                  </a:extLst>
                </a:gridCol>
              </a:tblGrid>
              <a:tr h="17599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Types of Waves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7599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Constructive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Destructive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  <a:tr h="377121"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backwash. This therefore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builds up the coast.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swash. This therefore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erodes the coast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082835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D5F21351-27D0-43D0-8F24-2E1623F6B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55550"/>
              </p:ext>
            </p:extLst>
          </p:nvPr>
        </p:nvGraphicFramePr>
        <p:xfrm>
          <a:off x="2853022" y="5338517"/>
          <a:ext cx="920357" cy="15387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0357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2814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Size of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27108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Affected by: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Fetch how far the wave has travelled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 of the wind.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long the wind has been blowing for.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86B4834C-1DAB-4C4C-80B8-7E65783FF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592777"/>
              </p:ext>
            </p:extLst>
          </p:nvPr>
        </p:nvGraphicFramePr>
        <p:xfrm>
          <a:off x="7661391" y="3054404"/>
          <a:ext cx="2219891" cy="14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7515">
                  <a:extLst>
                    <a:ext uri="{9D8B030D-6E8A-4147-A177-3AD203B41FA5}">
                      <a16:colId xmlns:a16="http://schemas.microsoft.com/office/drawing/2014/main" val="754654229"/>
                    </a:ext>
                  </a:extLst>
                </a:gridCol>
                <a:gridCol w="1302376">
                  <a:extLst>
                    <a:ext uri="{9D8B030D-6E8A-4147-A177-3AD203B41FA5}">
                      <a16:colId xmlns:a16="http://schemas.microsoft.com/office/drawing/2014/main" val="845130388"/>
                    </a:ext>
                  </a:extLst>
                </a:gridCol>
              </a:tblGrid>
              <a:tr h="216384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Formation of Bays and Headlands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39151"/>
                  </a:ext>
                </a:extLst>
              </a:tr>
              <a:tr h="128284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Waves attack the coastline.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Softer rock is eroded by the sea quicker forming a bay, calm</a:t>
                      </a:r>
                      <a:r>
                        <a:rPr lang="en-GB" sz="700" b="1" baseline="0" dirty="0"/>
                        <a:t> area cases deposition.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More resistant rock is left jutting out into the sea. This is a headland and is now more vulnerable to erosion.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086467"/>
                  </a:ext>
                </a:extLst>
              </a:tr>
            </a:tbl>
          </a:graphicData>
        </a:graphic>
      </p:graphicFrame>
      <p:pic>
        <p:nvPicPr>
          <p:cNvPr id="45" name="Picture 44">
            <a:extLst>
              <a:ext uri="{FF2B5EF4-FFF2-40B4-BE49-F238E27FC236}">
                <a16:creationId xmlns:a16="http://schemas.microsoft.com/office/drawing/2014/main" id="{45C02105-BD44-4005-AD70-CBC740337E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3284378"/>
            <a:ext cx="969309" cy="1269257"/>
          </a:xfrm>
          <a:prstGeom prst="rect">
            <a:avLst/>
          </a:prstGeom>
        </p:spPr>
      </p:pic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77157AE2-9B5F-4894-A9DF-D452F13AE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410417"/>
              </p:ext>
            </p:extLst>
          </p:nvPr>
        </p:nvGraphicFramePr>
        <p:xfrm>
          <a:off x="5505133" y="2747152"/>
          <a:ext cx="2083379" cy="7733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3379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3080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What is Deposition?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542550">
                <a:tc>
                  <a:txBody>
                    <a:bodyPr/>
                    <a:lstStyle/>
                    <a:p>
                      <a:pPr algn="ctr"/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sea or river loses energy, it puts down the sand, rock particles and pebbles it has been carrying. This is called deposition. Heaviest material</a:t>
                      </a:r>
                      <a:r>
                        <a:rPr lang="en-GB" sz="7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deposited first.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49" name="Picture 48">
            <a:extLst>
              <a:ext uri="{FF2B5EF4-FFF2-40B4-BE49-F238E27FC236}">
                <a16:creationId xmlns:a16="http://schemas.microsoft.com/office/drawing/2014/main" id="{EFBEDFC7-098F-4AA0-9C93-8330A33B1CF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20"/>
          <a:stretch/>
        </p:blipFill>
        <p:spPr>
          <a:xfrm>
            <a:off x="5516776" y="2052625"/>
            <a:ext cx="2071736" cy="68735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2114DD0A-EEEE-4C33-8166-AEA294E89561}"/>
              </a:ext>
            </a:extLst>
          </p:cNvPr>
          <p:cNvSpPr txBox="1"/>
          <p:nvPr/>
        </p:nvSpPr>
        <p:spPr>
          <a:xfrm>
            <a:off x="7713323" y="3319497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Bay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36C8A3-EFD4-4A03-954C-71FAD05EF15B}"/>
              </a:ext>
            </a:extLst>
          </p:cNvPr>
          <p:cNvSpPr txBox="1"/>
          <p:nvPr/>
        </p:nvSpPr>
        <p:spPr>
          <a:xfrm>
            <a:off x="8118185" y="4107809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Headland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906703-07F5-48BE-A9AA-EDFF2CEC83FF}"/>
              </a:ext>
            </a:extLst>
          </p:cNvPr>
          <p:cNvSpPr txBox="1"/>
          <p:nvPr/>
        </p:nvSpPr>
        <p:spPr>
          <a:xfrm>
            <a:off x="7734588" y="349798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6">
                    <a:lumMod val="75000"/>
                  </a:schemeClr>
                </a:solidFill>
              </a:rPr>
              <a:t>Soft rock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EEA7E51-7288-477B-BE7C-AB3C53F7D637}"/>
              </a:ext>
            </a:extLst>
          </p:cNvPr>
          <p:cNvSpPr txBox="1"/>
          <p:nvPr/>
        </p:nvSpPr>
        <p:spPr>
          <a:xfrm>
            <a:off x="8118185" y="380401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5">
                    <a:lumMod val="50000"/>
                  </a:schemeClr>
                </a:solidFill>
              </a:rPr>
              <a:t>Hard rock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CD792F71-E843-4316-B206-FEA996C62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39336"/>
              </p:ext>
            </p:extLst>
          </p:nvPr>
        </p:nvGraphicFramePr>
        <p:xfrm>
          <a:off x="7642277" y="4563168"/>
          <a:ext cx="2263723" cy="22995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63723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08621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Formation of Coastal</a:t>
                      </a:r>
                      <a:r>
                        <a:rPr lang="en-GB" sz="800" b="1" baseline="0" dirty="0"/>
                        <a:t> Stack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545625">
                <a:tc>
                  <a:txBody>
                    <a:bodyPr/>
                    <a:lstStyle/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208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241715"/>
                  </a:ext>
                </a:extLst>
              </a:tr>
              <a:tr h="1331966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Hydraulic action widens cracks in the cliff face over time.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Abrasion</a:t>
                      </a:r>
                      <a:r>
                        <a:rPr lang="en-GB" sz="700" b="1" baseline="0" dirty="0"/>
                        <a:t> forms a wave cut notch between high tide and low tide.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abrasion widens the wave cut notch to from a cave.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Caves from both sides of the headland break through to form an arch.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Weather above/erosion below –arch collapses leaving stack.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weathering and erosion eaves a stump.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56" name="Picture 55">
            <a:extLst>
              <a:ext uri="{FF2B5EF4-FFF2-40B4-BE49-F238E27FC236}">
                <a16:creationId xmlns:a16="http://schemas.microsoft.com/office/drawing/2014/main" id="{DDA8F47D-3A07-47C0-AB1E-442E38A6310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" r="3019"/>
          <a:stretch/>
        </p:blipFill>
        <p:spPr>
          <a:xfrm>
            <a:off x="7641840" y="4761407"/>
            <a:ext cx="1586001" cy="760518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608C982D-7196-4B27-9ACF-AC2DC6F782F6}"/>
              </a:ext>
            </a:extLst>
          </p:cNvPr>
          <p:cNvSpPr/>
          <p:nvPr/>
        </p:nvSpPr>
        <p:spPr>
          <a:xfrm>
            <a:off x="9281188" y="4864047"/>
            <a:ext cx="58814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GB" sz="800" b="1" dirty="0"/>
              <a:t>Example: Old Harry Rocks, Dorset</a:t>
            </a:r>
          </a:p>
        </p:txBody>
      </p:sp>
      <p:sp>
        <p:nvSpPr>
          <p:cNvPr id="59" name="TextBox 37">
            <a:extLst>
              <a:ext uri="{FF2B5EF4-FFF2-40B4-BE49-F238E27FC236}">
                <a16:creationId xmlns:a16="http://schemas.microsoft.com/office/drawing/2014/main" id="{6683A23D-CAFF-4ADA-BF76-79968C0F4E3D}"/>
              </a:ext>
            </a:extLst>
          </p:cNvPr>
          <p:cNvSpPr txBox="1"/>
          <p:nvPr/>
        </p:nvSpPr>
        <p:spPr>
          <a:xfrm>
            <a:off x="3337179" y="3537731"/>
            <a:ext cx="35196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1c</a:t>
            </a:r>
          </a:p>
        </p:txBody>
      </p: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0192BB8F-74DD-4FF6-88DD-24E82095A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0603"/>
              </p:ext>
            </p:extLst>
          </p:nvPr>
        </p:nvGraphicFramePr>
        <p:xfrm>
          <a:off x="2840" y="2079437"/>
          <a:ext cx="3326694" cy="22008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26694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15643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Formation</a:t>
                      </a:r>
                      <a:r>
                        <a:rPr lang="en-GB" sz="800" baseline="0" dirty="0"/>
                        <a:t> of Coastal Spits - Deposition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1220872">
                <a:tc>
                  <a:txBody>
                    <a:bodyPr/>
                    <a:lstStyle/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76431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Swash</a:t>
                      </a:r>
                      <a:r>
                        <a:rPr lang="en-GB" sz="700" b="1" baseline="0" dirty="0"/>
                        <a:t> moves up the beach at the angle of the prevailing wind.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Backwash moves down the beach at 90° to coastline, due to gravity.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Zigzag movement (Longshore Drift) transports material along beach.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Deposition causes beach to extend, until reaching a river estuary.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Change in prevailing wind direction forms a hook.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Sheltered area behind spit encourages deposition, salt marsh forms.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61" name="Picture 60">
            <a:extLst>
              <a:ext uri="{FF2B5EF4-FFF2-40B4-BE49-F238E27FC236}">
                <a16:creationId xmlns:a16="http://schemas.microsoft.com/office/drawing/2014/main" id="{245F3D94-EB29-47F4-9C59-A396893D89E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65" y="2307065"/>
            <a:ext cx="2572969" cy="116406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06D90E71-5173-40EB-87DC-3E4664F2D71B}"/>
              </a:ext>
            </a:extLst>
          </p:cNvPr>
          <p:cNvSpPr/>
          <p:nvPr/>
        </p:nvSpPr>
        <p:spPr>
          <a:xfrm>
            <a:off x="38289" y="2301566"/>
            <a:ext cx="664512" cy="1169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GB" sz="1400" b="1" dirty="0"/>
          </a:p>
          <a:p>
            <a:pPr algn="ctr"/>
            <a:r>
              <a:rPr lang="en-GB" sz="800" b="1" dirty="0"/>
              <a:t>Example: Spurn Head, Holderness Coast.</a:t>
            </a:r>
          </a:p>
          <a:p>
            <a:pPr algn="ctr"/>
            <a:endParaRPr lang="en-GB" sz="1600" b="1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043" y="722021"/>
            <a:ext cx="1527641" cy="5529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912" y="1315826"/>
            <a:ext cx="1224933" cy="81862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13" cstate="print">
            <a:clrChange>
              <a:clrFrom>
                <a:srgbClr val="01B0F1"/>
              </a:clrFrom>
              <a:clrTo>
                <a:srgbClr val="01B0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1" t="4159" r="3907" b="9834"/>
          <a:stretch/>
        </p:blipFill>
        <p:spPr>
          <a:xfrm>
            <a:off x="7697989" y="2127529"/>
            <a:ext cx="896112" cy="932148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41095"/>
              </p:ext>
            </p:extLst>
          </p:nvPr>
        </p:nvGraphicFramePr>
        <p:xfrm>
          <a:off x="5518900" y="-1"/>
          <a:ext cx="2083379" cy="21709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4858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1418521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2181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Transportation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34274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A</a:t>
                      </a:r>
                      <a:r>
                        <a:rPr lang="en-GB" sz="800" b="1" baseline="0" dirty="0"/>
                        <a:t> n</a:t>
                      </a:r>
                      <a:r>
                        <a:rPr lang="en-GB" sz="800" b="1" dirty="0"/>
                        <a:t>atural</a:t>
                      </a:r>
                      <a:r>
                        <a:rPr lang="en-GB" sz="800" b="1" baseline="0" dirty="0"/>
                        <a:t> process by which eroded material is carried/transported. 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Minerals dissolve and are carried along in the water.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Suspension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Sediment is carried along in the flow of the water.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Saltation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Pebbles that leapfrog or</a:t>
                      </a:r>
                      <a:r>
                        <a:rPr lang="en-GB" sz="800" baseline="0" dirty="0"/>
                        <a:t> bounce along the sea/river bed.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467384">
                <a:tc>
                  <a:txBody>
                    <a:bodyPr/>
                    <a:lstStyle/>
                    <a:p>
                      <a:r>
                        <a:rPr lang="en-GB" sz="800" b="1" dirty="0"/>
                        <a:t>Traction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Boulders that roll along the river/sea bed by the</a:t>
                      </a:r>
                      <a:r>
                        <a:rPr lang="en-GB" sz="800" baseline="0" dirty="0"/>
                        <a:t> force of the flowing water.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944" y="3636529"/>
            <a:ext cx="592223" cy="55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37">
            <a:extLst>
              <a:ext uri="{FF2B5EF4-FFF2-40B4-BE49-F238E27FC236}">
                <a16:creationId xmlns:a16="http://schemas.microsoft.com/office/drawing/2014/main" id="{6683A23D-CAFF-4ADA-BF76-79968C0F4E3D}"/>
              </a:ext>
            </a:extLst>
          </p:cNvPr>
          <p:cNvSpPr txBox="1"/>
          <p:nvPr/>
        </p:nvSpPr>
        <p:spPr>
          <a:xfrm>
            <a:off x="3329534" y="3991413"/>
            <a:ext cx="35196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10 – May to July</a:t>
            </a:r>
          </a:p>
        </p:txBody>
      </p:sp>
    </p:spTree>
    <p:extLst>
      <p:ext uri="{BB962C8B-B14F-4D97-AF65-F5344CB8AC3E}">
        <p14:creationId xmlns:p14="http://schemas.microsoft.com/office/powerpoint/2010/main" val="163062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63152"/>
              </p:ext>
            </p:extLst>
          </p:nvPr>
        </p:nvGraphicFramePr>
        <p:xfrm>
          <a:off x="25608" y="6397"/>
          <a:ext cx="2693581" cy="39615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3395">
                  <a:extLst>
                    <a:ext uri="{9D8B030D-6E8A-4147-A177-3AD203B41FA5}">
                      <a16:colId xmlns:a16="http://schemas.microsoft.com/office/drawing/2014/main" val="2556910422"/>
                    </a:ext>
                  </a:extLst>
                </a:gridCol>
                <a:gridCol w="774954">
                  <a:extLst>
                    <a:ext uri="{9D8B030D-6E8A-4147-A177-3AD203B41FA5}">
                      <a16:colId xmlns:a16="http://schemas.microsoft.com/office/drawing/2014/main" val="2559378862"/>
                    </a:ext>
                  </a:extLst>
                </a:gridCol>
                <a:gridCol w="1245232">
                  <a:extLst>
                    <a:ext uri="{9D8B030D-6E8A-4147-A177-3AD203B41FA5}">
                      <a16:colId xmlns:a16="http://schemas.microsoft.com/office/drawing/2014/main" val="2793201181"/>
                    </a:ext>
                  </a:extLst>
                </a:gridCol>
              </a:tblGrid>
              <a:tr h="181858">
                <a:tc gridSpan="3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Coastal Defences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331023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/>
                        <a:t>Hard Engineering Defences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635989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 err="1"/>
                        <a:t>Groynes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Wood barriers prevent longshore drift,</a:t>
                      </a:r>
                      <a:r>
                        <a:rPr lang="en-GB" sz="700" b="1" baseline="0" dirty="0"/>
                        <a:t> so the beach can build up.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 still accessible.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No deposition further down coast = erodes</a:t>
                      </a:r>
                      <a:r>
                        <a:rPr lang="en-GB" sz="700" b="1" baseline="0" dirty="0"/>
                        <a:t> faster.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579813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Sea Walls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Concrete walls break up the energy of the wave .</a:t>
                      </a:r>
                      <a:r>
                        <a:rPr lang="en-GB" sz="700" b="1" baseline="0" dirty="0"/>
                        <a:t> Has </a:t>
                      </a:r>
                      <a:r>
                        <a:rPr lang="en-GB" sz="700" b="1" dirty="0"/>
                        <a:t>a lip to stop waves going over.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Long life span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Protects from flooding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Curved shape encourages erosion of beach deposits.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1646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Gabions or Rip Rap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Cages of rocks/boulders absorb the waves energy,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 protecting the cliff behind.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Local material can be used to look less strange.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Will need replacing.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616637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Soft Engineering Defences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893288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Beach Nourishment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Beaches built up with sand,</a:t>
                      </a:r>
                      <a:r>
                        <a:rPr lang="en-GB" sz="700" b="1" baseline="0" dirty="0"/>
                        <a:t> so waves have to travel further before eroding cliffs.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</a:t>
                      </a:r>
                      <a:r>
                        <a:rPr lang="en-GB" sz="700" b="1" baseline="0" dirty="0"/>
                        <a:t> for tourists.</a:t>
                      </a:r>
                      <a:endParaRPr lang="en-GB" sz="700" b="1" dirty="0"/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Storms</a:t>
                      </a:r>
                      <a:r>
                        <a:rPr lang="en-GB" sz="700" b="1" baseline="0" dirty="0"/>
                        <a:t> = need replacing.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baseline="0" dirty="0"/>
                        <a:t>Offshore dredging damages seabed.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349180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/>
                        <a:t>Managed Retreat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Low</a:t>
                      </a:r>
                      <a:r>
                        <a:rPr lang="en-GB" sz="700" b="1" baseline="0" dirty="0"/>
                        <a:t> value areas of the coast are left to flood &amp; erode.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Reduce flood risk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Creates wildlife habitats.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Compensation for land.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04426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831898"/>
              </p:ext>
            </p:extLst>
          </p:nvPr>
        </p:nvGraphicFramePr>
        <p:xfrm>
          <a:off x="2719189" y="4575589"/>
          <a:ext cx="3381360" cy="16667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0865">
                  <a:extLst>
                    <a:ext uri="{9D8B030D-6E8A-4147-A177-3AD203B41FA5}">
                      <a16:colId xmlns:a16="http://schemas.microsoft.com/office/drawing/2014/main" val="2909792992"/>
                    </a:ext>
                  </a:extLst>
                </a:gridCol>
                <a:gridCol w="1079815">
                  <a:extLst>
                    <a:ext uri="{9D8B030D-6E8A-4147-A177-3AD203B41FA5}">
                      <a16:colId xmlns:a16="http://schemas.microsoft.com/office/drawing/2014/main" val="1924316662"/>
                    </a:ext>
                  </a:extLst>
                </a:gridCol>
                <a:gridCol w="708041">
                  <a:extLst>
                    <a:ext uri="{9D8B030D-6E8A-4147-A177-3AD203B41FA5}">
                      <a16:colId xmlns:a16="http://schemas.microsoft.com/office/drawing/2014/main" val="3159490094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2502060541"/>
                    </a:ext>
                  </a:extLst>
                </a:gridCol>
              </a:tblGrid>
              <a:tr h="170014">
                <a:tc gridSpan="4"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Formation of Ox-bow Lakes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259176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555337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/>
                        <a:t>Erosion of outer bank forms river cliff. Deposition inner bank forms</a:t>
                      </a:r>
                      <a:r>
                        <a:rPr lang="en-GB" sz="700" b="0" baseline="0" dirty="0"/>
                        <a:t> slip off slope.</a:t>
                      </a:r>
                      <a:endParaRPr lang="en-GB" sz="700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/>
                        <a:t>Further hydraulic action and abrasion of outer banks, neck gets smaller.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090680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86745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/>
                        <a:t>Erosion breaks through neck, so river takes the fastest</a:t>
                      </a:r>
                      <a:r>
                        <a:rPr lang="en-GB" sz="700" b="0" baseline="0" dirty="0"/>
                        <a:t> route, redirecting flow</a:t>
                      </a:r>
                      <a:endParaRPr lang="en-GB" sz="700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Evaporation and deposition cuts</a:t>
                      </a:r>
                      <a:r>
                        <a:rPr lang="en-GB" sz="700" baseline="0" dirty="0"/>
                        <a:t> off main channel leaving an oxbow lake. </a:t>
                      </a:r>
                      <a:endParaRPr lang="en-GB" sz="7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41982"/>
                  </a:ext>
                </a:extLst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/>
          <a:srcRect l="12150" r="9621" b="6055"/>
          <a:stretch/>
        </p:blipFill>
        <p:spPr>
          <a:xfrm>
            <a:off x="2750557" y="5015778"/>
            <a:ext cx="600466" cy="46969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/>
          <a:srcRect t="1" r="12379" b="7715"/>
          <a:stretch/>
        </p:blipFill>
        <p:spPr>
          <a:xfrm>
            <a:off x="4409868" y="4959675"/>
            <a:ext cx="667469" cy="5148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6"/>
          <a:srcRect r="11613"/>
          <a:stretch/>
        </p:blipFill>
        <p:spPr>
          <a:xfrm>
            <a:off x="2720978" y="5721682"/>
            <a:ext cx="600465" cy="49894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/>
          <a:srcRect l="3372" t="-7739" r="14441" b="1"/>
          <a:stretch/>
        </p:blipFill>
        <p:spPr>
          <a:xfrm>
            <a:off x="4426245" y="5721682"/>
            <a:ext cx="651092" cy="498948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357498"/>
              </p:ext>
            </p:extLst>
          </p:nvPr>
        </p:nvGraphicFramePr>
        <p:xfrm>
          <a:off x="2750557" y="2333053"/>
          <a:ext cx="3054615" cy="60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54615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2479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Upper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25919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</a:t>
                      </a:r>
                      <a:r>
                        <a:rPr lang="en-GB" sz="700" b="1" baseline="0" dirty="0"/>
                        <a:t> the source, the river flows over steep gradient from the hill/mountains. This gives the river a lot of energy, so it will erode the riverbed vertically to form narrow valleys.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621144"/>
              </p:ext>
            </p:extLst>
          </p:nvPr>
        </p:nvGraphicFramePr>
        <p:xfrm>
          <a:off x="2742990" y="2960299"/>
          <a:ext cx="3047025" cy="16058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2345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  <a:gridCol w="2044680">
                  <a:extLst>
                    <a:ext uri="{9D8B030D-6E8A-4147-A177-3AD203B41FA5}">
                      <a16:colId xmlns:a16="http://schemas.microsoft.com/office/drawing/2014/main" val="1621230058"/>
                    </a:ext>
                  </a:extLst>
                </a:gridCol>
              </a:tblGrid>
              <a:tr h="218276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Formation of a Waterfall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1) River flows </a:t>
                      </a:r>
                      <a:r>
                        <a:rPr lang="en-GB" sz="700" b="1"/>
                        <a:t>over alternate</a:t>
                      </a:r>
                      <a:r>
                        <a:rPr lang="en-GB" sz="700" b="1" baseline="0"/>
                        <a:t> </a:t>
                      </a:r>
                      <a:r>
                        <a:rPr lang="en-GB" sz="700" b="1" baseline="0" dirty="0"/>
                        <a:t>types of rocks.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2) River erodes soft rock faster creating a step.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87503"/>
                  </a:ext>
                </a:extLst>
              </a:tr>
              <a:tr h="311823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3) Further hydraulic action and abrasion form a plunge pool beneath.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0190"/>
                  </a:ext>
                </a:extLst>
              </a:tr>
              <a:tr h="420962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4) Hard rock above is undercut leaving cap rock which collapses</a:t>
                      </a:r>
                      <a:r>
                        <a:rPr lang="en-GB" sz="700" b="1" baseline="0" dirty="0"/>
                        <a:t> providing more material for erosion.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4013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5)</a:t>
                      </a:r>
                      <a:r>
                        <a:rPr lang="en-GB" sz="700" b="1" baseline="0" dirty="0"/>
                        <a:t> Waterfall retreats leaving steep sided gorge.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330206"/>
                  </a:ext>
                </a:extLst>
              </a:tr>
            </a:tbl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9189" y="3868415"/>
            <a:ext cx="1008261" cy="71927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38617" y="3155801"/>
            <a:ext cx="988833" cy="696740"/>
          </a:xfrm>
          <a:prstGeom prst="rect">
            <a:avLst/>
          </a:prstGeom>
        </p:spPr>
      </p:pic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035384"/>
              </p:ext>
            </p:extLst>
          </p:nvPr>
        </p:nvGraphicFramePr>
        <p:xfrm>
          <a:off x="13250" y="6186236"/>
          <a:ext cx="2713889" cy="6717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3889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214563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Middle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407631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Here</a:t>
                      </a:r>
                      <a:r>
                        <a:rPr lang="en-GB" sz="800" b="0" baseline="0" dirty="0"/>
                        <a:t> the gradient get gentler, so the water has less energy and moves more slowly. The river will begin to erode laterally making the river wider.</a:t>
                      </a:r>
                      <a:endParaRPr lang="en-GB" sz="8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cxnSpLocks/>
          </p:cNvCxnSpPr>
          <p:nvPr/>
        </p:nvCxnSpPr>
        <p:spPr>
          <a:xfrm flipH="1" flipV="1">
            <a:off x="3117850" y="3293103"/>
            <a:ext cx="645777" cy="621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 flipH="1" flipV="1">
            <a:off x="3295651" y="3531711"/>
            <a:ext cx="467976" cy="2365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 flipH="1">
            <a:off x="3233033" y="4113007"/>
            <a:ext cx="530594" cy="2753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074078"/>
              </p:ext>
            </p:extLst>
          </p:nvPr>
        </p:nvGraphicFramePr>
        <p:xfrm>
          <a:off x="5838332" y="1363535"/>
          <a:ext cx="4046764" cy="12191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val="1931574313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val="3703370273"/>
                    </a:ext>
                  </a:extLst>
                </a:gridCol>
              </a:tblGrid>
              <a:tr h="227567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River Management Schemes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582390"/>
                  </a:ext>
                </a:extLst>
              </a:tr>
              <a:tr h="211312">
                <a:tc>
                  <a:txBody>
                    <a:bodyPr/>
                    <a:lstStyle/>
                    <a:p>
                      <a:r>
                        <a:rPr lang="en-GB" sz="700" b="1" dirty="0"/>
                        <a:t>Soft Engineering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Hard Engineering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15512"/>
                  </a:ext>
                </a:extLst>
              </a:tr>
              <a:tr h="780230">
                <a:tc>
                  <a:txBody>
                    <a:bodyPr/>
                    <a:lstStyle/>
                    <a:p>
                      <a:r>
                        <a:rPr lang="en-GB" sz="700" b="1" dirty="0"/>
                        <a:t>Afforestation</a:t>
                      </a:r>
                      <a:r>
                        <a:rPr lang="en-GB" sz="700" dirty="0"/>
                        <a:t> – plant trees</a:t>
                      </a:r>
                      <a:r>
                        <a:rPr lang="en-GB" sz="700" baseline="0" dirty="0"/>
                        <a:t> to soak up rainwater, reduces flood risk.</a:t>
                      </a:r>
                    </a:p>
                    <a:p>
                      <a:r>
                        <a:rPr lang="en-GB" sz="700" b="1" baseline="0" dirty="0"/>
                        <a:t>Demountable Flood Barriers </a:t>
                      </a:r>
                      <a:r>
                        <a:rPr lang="en-GB" sz="700" baseline="0" dirty="0"/>
                        <a:t>put in place when warning raised.</a:t>
                      </a:r>
                    </a:p>
                    <a:p>
                      <a:r>
                        <a:rPr lang="en-GB" sz="700" b="1" baseline="0" dirty="0"/>
                        <a:t>Managed Flooding </a:t>
                      </a:r>
                      <a:r>
                        <a:rPr lang="en-GB" sz="700" baseline="0" dirty="0"/>
                        <a:t>– naturally let areas flood, protect settlements.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Straightening Channel</a:t>
                      </a:r>
                      <a:r>
                        <a:rPr lang="en-GB" sz="700" b="1" baseline="0" dirty="0"/>
                        <a:t> </a:t>
                      </a:r>
                      <a:r>
                        <a:rPr lang="en-GB" sz="700" baseline="0" dirty="0"/>
                        <a:t>– increases velocity to remove flood water.</a:t>
                      </a:r>
                    </a:p>
                    <a:p>
                      <a:r>
                        <a:rPr lang="en-GB" sz="700" b="1" baseline="0" dirty="0"/>
                        <a:t>Artificial Levees </a:t>
                      </a:r>
                      <a:r>
                        <a:rPr lang="en-GB" sz="700" baseline="0" dirty="0"/>
                        <a:t>– heightens river so flood water is contained. </a:t>
                      </a:r>
                    </a:p>
                    <a:p>
                      <a:r>
                        <a:rPr lang="en-GB" sz="700" b="1" baseline="0" dirty="0"/>
                        <a:t>Deepening or widening river </a:t>
                      </a:r>
                      <a:r>
                        <a:rPr lang="en-GB" sz="700" baseline="0" dirty="0"/>
                        <a:t>to increase capacity for a flood.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760277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42586"/>
              </p:ext>
            </p:extLst>
          </p:nvPr>
        </p:nvGraphicFramePr>
        <p:xfrm>
          <a:off x="5844334" y="0"/>
          <a:ext cx="4051926" cy="411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51926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6186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Lower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 the river’s mouth, the river widens further and becomes</a:t>
                      </a:r>
                      <a:r>
                        <a:rPr lang="en-GB" sz="700" b="1" baseline="0" dirty="0"/>
                        <a:t> flatter. Material transported is deposited.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84409"/>
              </p:ext>
            </p:extLst>
          </p:nvPr>
        </p:nvGraphicFramePr>
        <p:xfrm>
          <a:off x="5844132" y="422585"/>
          <a:ext cx="2097597" cy="9298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7597">
                  <a:extLst>
                    <a:ext uri="{9D8B030D-6E8A-4147-A177-3AD203B41FA5}">
                      <a16:colId xmlns:a16="http://schemas.microsoft.com/office/drawing/2014/main" val="2757710440"/>
                    </a:ext>
                  </a:extLst>
                </a:gridCol>
              </a:tblGrid>
              <a:tr h="20990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Formation of</a:t>
                      </a:r>
                      <a:r>
                        <a:rPr lang="en-GB" sz="800" b="1" baseline="0" dirty="0"/>
                        <a:t> Floodplains and levees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839647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When a river floods, fine silt/alluvium</a:t>
                      </a:r>
                      <a:r>
                        <a:rPr lang="en-GB" sz="700" b="1" baseline="0" dirty="0"/>
                        <a:t> is deposited on the valley floor. Closer to the river’s banks, the heavier materials build up to form natural levees.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059813"/>
                  </a:ext>
                </a:extLst>
              </a:tr>
              <a:tr h="305006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dirty="0"/>
                        <a:t>Nutrient</a:t>
                      </a:r>
                      <a:r>
                        <a:rPr lang="en-GB" sz="700" baseline="0" dirty="0"/>
                        <a:t> rich soil makes it ideal for farming. </a:t>
                      </a:r>
                    </a:p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baseline="0" dirty="0"/>
                        <a:t>Flat land for building houses. 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435929"/>
                  </a:ext>
                </a:extLst>
              </a:tr>
            </a:tbl>
          </a:graphicData>
        </a:graphic>
      </p:graphicFrame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4" r="8774"/>
          <a:stretch/>
        </p:blipFill>
        <p:spPr>
          <a:xfrm>
            <a:off x="7994355" y="474855"/>
            <a:ext cx="1897981" cy="87757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793706"/>
              </p:ext>
            </p:extLst>
          </p:nvPr>
        </p:nvGraphicFramePr>
        <p:xfrm>
          <a:off x="9028" y="3942515"/>
          <a:ext cx="2693581" cy="2301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93581">
                  <a:extLst>
                    <a:ext uri="{9D8B030D-6E8A-4147-A177-3AD203B41FA5}">
                      <a16:colId xmlns:a16="http://schemas.microsoft.com/office/drawing/2014/main" val="6884341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Case Study:</a:t>
                      </a:r>
                      <a:r>
                        <a:rPr lang="en-GB" sz="800" baseline="0" dirty="0"/>
                        <a:t> Coastal Management at Lyme Regis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09507"/>
                  </a:ext>
                </a:extLst>
              </a:tr>
              <a:tr h="494975">
                <a:tc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in</a:t>
                      </a:r>
                      <a:r>
                        <a:rPr lang="en-GB" sz="700" baseline="0" dirty="0"/>
                        <a:t> Dorset on the south coast of England</a:t>
                      </a:r>
                      <a:r>
                        <a:rPr lang="en-GB" sz="700" dirty="0"/>
                        <a:t>. The town is a popular seaside resort.  Area suffers</a:t>
                      </a:r>
                      <a:r>
                        <a:rPr lang="en-GB" sz="700" baseline="0" dirty="0"/>
                        <a:t> with unstable cliffs/rapid erosion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61191"/>
                  </a:ext>
                </a:extLst>
              </a:tr>
              <a:tr h="754580">
                <a:tc>
                  <a:txBody>
                    <a:bodyPr/>
                    <a:lstStyle/>
                    <a:p>
                      <a:r>
                        <a:rPr lang="en-GB" sz="700" b="1" i="0" baseline="0" dirty="0"/>
                        <a:t>Management – Works began in 1990 and finished in 2015</a:t>
                      </a:r>
                    </a:p>
                    <a:p>
                      <a:r>
                        <a:rPr lang="en-GB" sz="700" b="1" baseline="0" dirty="0"/>
                        <a:t>Phases 1 and </a:t>
                      </a:r>
                      <a:r>
                        <a:rPr lang="en-GB" sz="700" baseline="0" dirty="0"/>
                        <a:t>2: New sea walls and promenades/ Cliffs stabilised/ creation of wide sand and shingle beach/ extension of rock armour to absorb wave energy.</a:t>
                      </a:r>
                    </a:p>
                    <a:p>
                      <a:r>
                        <a:rPr lang="en-GB" sz="700" b="1" baseline="0" dirty="0"/>
                        <a:t>Phase 4</a:t>
                      </a:r>
                      <a:r>
                        <a:rPr lang="en-GB" sz="700" baseline="0" dirty="0"/>
                        <a:t>: New sea wall for extra protection/ Cliffs stabilised to protect homes. </a:t>
                      </a:r>
                    </a:p>
                    <a:p>
                      <a:r>
                        <a:rPr lang="en-GB" sz="700" b="1" baseline="0" dirty="0"/>
                        <a:t>Phase 3 did not go ahead </a:t>
                      </a:r>
                      <a:r>
                        <a:rPr lang="en-GB" sz="700" baseline="0" dirty="0"/>
                        <a:t>– costs outweighed benefits.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10276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r>
                        <a:rPr lang="en-GB" sz="700" b="1" u="none" dirty="0"/>
                        <a:t>Successes</a:t>
                      </a:r>
                      <a:r>
                        <a:rPr lang="en-GB" sz="700" b="1" u="none" baseline="0" dirty="0"/>
                        <a:t> and Failures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GB" sz="700" baseline="0" dirty="0"/>
                        <a:t>New Beaches have increased visitors – businesses are doing well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GB" sz="700" baseline="0" dirty="0"/>
                        <a:t>New defences have withstood stormy winters.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700" b="1" baseline="0" dirty="0">
                          <a:solidFill>
                            <a:srgbClr val="FF0000"/>
                          </a:solidFill>
                        </a:rPr>
                        <a:t>X  </a:t>
                      </a:r>
                      <a:r>
                        <a:rPr lang="en-GB" sz="700" baseline="0" dirty="0"/>
                        <a:t>    Increased visitors have led to congestion and litter.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700" b="1" baseline="0" dirty="0">
                          <a:solidFill>
                            <a:srgbClr val="FF0000"/>
                          </a:solidFill>
                        </a:rPr>
                        <a:t>X   </a:t>
                      </a:r>
                      <a:r>
                        <a:rPr lang="en-GB" sz="700" baseline="0" dirty="0"/>
                        <a:t>   The new sea wall might interfere with natural processes and cause problems elsewhere.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3683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151142"/>
              </p:ext>
            </p:extLst>
          </p:nvPr>
        </p:nvGraphicFramePr>
        <p:xfrm>
          <a:off x="6117129" y="4575589"/>
          <a:ext cx="3745682" cy="16348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55371">
                  <a:extLst>
                    <a:ext uri="{9D8B030D-6E8A-4147-A177-3AD203B41FA5}">
                      <a16:colId xmlns:a16="http://schemas.microsoft.com/office/drawing/2014/main" val="688434111"/>
                    </a:ext>
                  </a:extLst>
                </a:gridCol>
                <a:gridCol w="1290311">
                  <a:extLst>
                    <a:ext uri="{9D8B030D-6E8A-4147-A177-3AD203B41FA5}">
                      <a16:colId xmlns:a16="http://schemas.microsoft.com/office/drawing/2014/main" val="2718069458"/>
                    </a:ext>
                  </a:extLst>
                </a:gridCol>
              </a:tblGrid>
              <a:tr h="208357">
                <a:tc gridSpan="2">
                  <a:txBody>
                    <a:bodyPr/>
                    <a:lstStyle/>
                    <a:p>
                      <a:r>
                        <a:rPr lang="en-GB" sz="700" dirty="0"/>
                        <a:t>Case Study: The River Tees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09507"/>
                  </a:ext>
                </a:extLst>
              </a:tr>
              <a:tr h="320550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in the North of England and flows 137km</a:t>
                      </a:r>
                      <a:r>
                        <a:rPr lang="en-GB" sz="700" baseline="0" dirty="0"/>
                        <a:t> from the Pennines to the North Sea at Red Car. </a:t>
                      </a:r>
                      <a:endParaRPr lang="en-GB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61191"/>
                  </a:ext>
                </a:extLst>
              </a:tr>
              <a:tr h="1105897">
                <a:tc>
                  <a:txBody>
                    <a:bodyPr/>
                    <a:lstStyle/>
                    <a:p>
                      <a:r>
                        <a:rPr lang="en-GB" sz="700" b="1" dirty="0"/>
                        <a:t>Geomorphic Processes 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Upper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V-Shaped valley, rapids and waterfalls. </a:t>
                      </a:r>
                      <a:r>
                        <a:rPr lang="en-GB" sz="700" baseline="0" dirty="0" err="1">
                          <a:latin typeface="+mn-lt"/>
                        </a:rPr>
                        <a:t>Highforce</a:t>
                      </a:r>
                      <a:r>
                        <a:rPr lang="en-GB" sz="700" baseline="0" dirty="0">
                          <a:latin typeface="+mn-lt"/>
                        </a:rPr>
                        <a:t> Waterfall drops 21m and is made from harder Whinstone and softer limestone rocks. Gradually a gorge has been formed.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Middle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meanders and ox-bow lakes. The meander near Yarm encloses the town.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Lower – </a:t>
                      </a:r>
                      <a:r>
                        <a:rPr lang="en-GB" sz="700" baseline="0" dirty="0">
                          <a:latin typeface="+mn-lt"/>
                        </a:rPr>
                        <a:t>Greater lateral erosion creates features such as floodplains &amp; levees. Mudflats at the river’s estuary. </a:t>
                      </a:r>
                      <a:endParaRPr lang="en-GB" sz="7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GB" sz="700" baseline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1027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C882493-EC53-4708-B27E-869136F55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514197"/>
              </p:ext>
            </p:extLst>
          </p:nvPr>
        </p:nvGraphicFramePr>
        <p:xfrm>
          <a:off x="5838332" y="2602281"/>
          <a:ext cx="4046764" cy="19639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val="3249148915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val="1509545877"/>
                    </a:ext>
                  </a:extLst>
                </a:gridCol>
              </a:tblGrid>
              <a:tr h="22173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Hydrographs and River Discharge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68481"/>
                  </a:ext>
                </a:extLst>
              </a:tr>
              <a:tr h="348435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River discharge is the volume of water that flows in a river. Hydrographs who discharge at a certain point in a river changes over time in relation to rainfall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473126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1. </a:t>
                      </a:r>
                      <a:r>
                        <a:rPr lang="en-GB" sz="800" b="1" dirty="0"/>
                        <a:t>Peak discharge </a:t>
                      </a:r>
                      <a:r>
                        <a:rPr lang="en-GB" sz="800" dirty="0"/>
                        <a:t>is the discharge in a period of time.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07890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2. </a:t>
                      </a:r>
                      <a:r>
                        <a:rPr lang="en-GB" sz="800" b="1" dirty="0"/>
                        <a:t>Lag time </a:t>
                      </a:r>
                      <a:r>
                        <a:rPr lang="en-GB" sz="800" dirty="0"/>
                        <a:t>is the delay between peak rainfall and peak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284207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3. </a:t>
                      </a:r>
                      <a:r>
                        <a:rPr lang="en-GB" sz="800" b="1" dirty="0"/>
                        <a:t>Rising limb </a:t>
                      </a:r>
                      <a:r>
                        <a:rPr lang="en-GB" sz="800" dirty="0"/>
                        <a:t>is the increase in river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19224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4. </a:t>
                      </a:r>
                      <a:r>
                        <a:rPr lang="en-GB" sz="800" b="1" dirty="0"/>
                        <a:t>Falling limb </a:t>
                      </a:r>
                      <a:r>
                        <a:rPr lang="en-GB" sz="800" dirty="0"/>
                        <a:t>is the decrease in river discharge to normal level.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933277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E84B03A3-A770-4727-A506-CB220ED804D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97" y="3255486"/>
            <a:ext cx="2008648" cy="131070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7DB556E-3B2E-43BE-8131-CE731F056B7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694" y="5198069"/>
            <a:ext cx="1263118" cy="897931"/>
          </a:xfrm>
          <a:prstGeom prst="rect">
            <a:avLst/>
          </a:prstGeom>
        </p:spPr>
      </p:pic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035E8F75-9510-49CE-9642-240B830AA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711337"/>
              </p:ext>
            </p:extLst>
          </p:nvPr>
        </p:nvGraphicFramePr>
        <p:xfrm>
          <a:off x="2750558" y="20046"/>
          <a:ext cx="3054614" cy="1203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4183">
                  <a:extLst>
                    <a:ext uri="{9D8B030D-6E8A-4147-A177-3AD203B41FA5}">
                      <a16:colId xmlns:a16="http://schemas.microsoft.com/office/drawing/2014/main" val="1714131732"/>
                    </a:ext>
                  </a:extLst>
                </a:gridCol>
                <a:gridCol w="2210431">
                  <a:extLst>
                    <a:ext uri="{9D8B030D-6E8A-4147-A177-3AD203B41FA5}">
                      <a16:colId xmlns:a16="http://schemas.microsoft.com/office/drawing/2014/main" val="40788780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Water Cycle Key Terms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187876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Precipitation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Moisture falling from clouds as rain, snow or hail.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552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Interception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Vegetation prevents water reaching the ground.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137780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Surface Runoff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flowing over the surface of the land into rivers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56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Infiltration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absorbed into the soil from the ground.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Transpiration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lost through leaves of plants.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65481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2768EF06-DF38-4CF2-88BB-261C38538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332614"/>
              </p:ext>
            </p:extLst>
          </p:nvPr>
        </p:nvGraphicFramePr>
        <p:xfrm>
          <a:off x="2758147" y="1194918"/>
          <a:ext cx="3047026" cy="112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3513">
                  <a:extLst>
                    <a:ext uri="{9D8B030D-6E8A-4147-A177-3AD203B41FA5}">
                      <a16:colId xmlns:a16="http://schemas.microsoft.com/office/drawing/2014/main" val="1792463561"/>
                    </a:ext>
                  </a:extLst>
                </a:gridCol>
                <a:gridCol w="1523513">
                  <a:extLst>
                    <a:ext uri="{9D8B030D-6E8A-4147-A177-3AD203B41FA5}">
                      <a16:colId xmlns:a16="http://schemas.microsoft.com/office/drawing/2014/main" val="2081444353"/>
                    </a:ext>
                  </a:extLst>
                </a:gridCol>
              </a:tblGrid>
              <a:tr h="1311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Physical and Human Causes of Flooding.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298206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Prolong &amp; heavy rainfall</a:t>
                      </a:r>
                    </a:p>
                    <a:p>
                      <a:r>
                        <a:rPr lang="en-GB" sz="700" dirty="0"/>
                        <a:t>Long periods of rain causes soil to become saturated leading runoff.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Geology</a:t>
                      </a:r>
                    </a:p>
                    <a:p>
                      <a:r>
                        <a:rPr lang="en-GB" sz="700" dirty="0"/>
                        <a:t>Impermeable rocks causes surface runoff to increase river discharge.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90141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Relief </a:t>
                      </a:r>
                    </a:p>
                    <a:p>
                      <a:r>
                        <a:rPr lang="en-GB" sz="700" dirty="0"/>
                        <a:t>Steep-sided valleys channels water to flow quickly into rivers causing greater discharge.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Human: </a:t>
                      </a:r>
                      <a:r>
                        <a:rPr lang="en-GB" sz="700" b="1" dirty="0"/>
                        <a:t>Land Use </a:t>
                      </a:r>
                    </a:p>
                    <a:p>
                      <a:r>
                        <a:rPr lang="en-GB" sz="700" dirty="0"/>
                        <a:t>Tarmac and concrete are impermeable. This prevents infiltration &amp; causes surface runoff.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72099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574344"/>
              </p:ext>
            </p:extLst>
          </p:nvPr>
        </p:nvGraphicFramePr>
        <p:xfrm>
          <a:off x="2750557" y="6199124"/>
          <a:ext cx="7128387" cy="701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76129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  <a:gridCol w="2255189">
                  <a:extLst>
                    <a:ext uri="{9D8B030D-6E8A-4147-A177-3AD203B41FA5}">
                      <a16:colId xmlns:a16="http://schemas.microsoft.com/office/drawing/2014/main" val="1720282953"/>
                    </a:ext>
                  </a:extLst>
                </a:gridCol>
                <a:gridCol w="2497069">
                  <a:extLst>
                    <a:ext uri="{9D8B030D-6E8A-4147-A177-3AD203B41FA5}">
                      <a16:colId xmlns:a16="http://schemas.microsoft.com/office/drawing/2014/main" val="3262300451"/>
                    </a:ext>
                  </a:extLst>
                </a:gridCol>
              </a:tblGrid>
              <a:tr h="194518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Case Study - </a:t>
                      </a:r>
                      <a:r>
                        <a:rPr lang="en-GB" sz="800" b="0" dirty="0" err="1"/>
                        <a:t>Boscastle</a:t>
                      </a:r>
                      <a:r>
                        <a:rPr lang="en-GB" sz="800" b="0" dirty="0"/>
                        <a:t> flood August 16</a:t>
                      </a:r>
                      <a:r>
                        <a:rPr lang="en-GB" sz="800" b="0" baseline="30000" dirty="0"/>
                        <a:t>th</a:t>
                      </a:r>
                      <a:r>
                        <a:rPr lang="en-GB" sz="800" b="0" baseline="0" dirty="0"/>
                        <a:t> </a:t>
                      </a:r>
                      <a:r>
                        <a:rPr lang="en-GB" sz="800" b="0" dirty="0"/>
                        <a:t>2004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Causes of flood </a:t>
                      </a:r>
                      <a:r>
                        <a:rPr lang="en-GB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- 5 hours of heavy rain (3 inches in 1 hour), Impermeable rock, steep valley sides, thin soils limit vegetation. Buildings narrowing river channel. Narrow bridges trapped debris.</a:t>
                      </a:r>
                    </a:p>
                    <a:p>
                      <a:pPr algn="ctr"/>
                      <a:r>
                        <a:rPr lang="en-GB" sz="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Effects of flood </a:t>
                      </a:r>
                      <a:r>
                        <a:rPr lang="en-GB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100 homes  and 25 businesses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damaged. 75 cars and 8 boats washed away. 150 people had to be rescued. Damage cost £15 million.</a:t>
                      </a:r>
                    </a:p>
                    <a:p>
                      <a:pPr algn="ctr"/>
                      <a:r>
                        <a:rPr lang="en-GB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Responses to flood - Scheme cost £4.6 million. Beds of rivers lowered and channels widened. Bridges widened. Car park raised. Trees removed from near river.</a:t>
                      </a:r>
                      <a:endParaRPr lang="en-GB" sz="8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416941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err="1"/>
                        <a:t>Boscastle</a:t>
                      </a:r>
                      <a:r>
                        <a:rPr lang="en-GB" sz="800" b="0" dirty="0"/>
                        <a:t> is a small village in Cornwall. It has a permanent population of</a:t>
                      </a:r>
                      <a:r>
                        <a:rPr lang="en-GB" sz="800" b="0" baseline="0" dirty="0"/>
                        <a:t> under 1000. 90% of jobs in the village are linked to tourism.</a:t>
                      </a:r>
                      <a:endParaRPr lang="en-GB" sz="8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8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8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64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5" ma:contentTypeDescription="Create a new document." ma:contentTypeScope="" ma:versionID="87ad42cf114df5d79d43f210da1d5b0a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91be83512b16dd643e883333fb239d66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E41274-E6D5-443A-8E40-134028E33E89}"/>
</file>

<file path=customXml/itemProps2.xml><?xml version="1.0" encoding="utf-8"?>
<ds:datastoreItem xmlns:ds="http://schemas.openxmlformats.org/officeDocument/2006/customXml" ds:itemID="{D342D0C0-FE93-4888-96C8-19DE810BC805}"/>
</file>

<file path=customXml/itemProps3.xml><?xml version="1.0" encoding="utf-8"?>
<ds:datastoreItem xmlns:ds="http://schemas.openxmlformats.org/officeDocument/2006/customXml" ds:itemID="{8D75C2E2-E756-4615-98F3-8451C50297C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4122</TotalTime>
  <Words>1934</Words>
  <Application>Microsoft Office PowerPoint</Application>
  <PresentationFormat>A4 Paper (210x297 mm)</PresentationFormat>
  <Paragraphs>228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Liane Roberts</dc:creator>
  <cp:lastModifiedBy>Liane Roberts</cp:lastModifiedBy>
  <cp:revision>91</cp:revision>
  <cp:lastPrinted>2017-09-17T14:10:12Z</cp:lastPrinted>
  <dcterms:created xsi:type="dcterms:W3CDTF">2016-08-28T19:28:19Z</dcterms:created>
  <dcterms:modified xsi:type="dcterms:W3CDTF">2024-01-19T11:35:12Z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