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76F07-488F-34A9-C9B7-6D04BD7B2D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FE2713-73BA-864D-10A0-D2EB72DD39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8C02BFC-AA6D-58F8-DF6B-9A1C385C241F}"/>
              </a:ext>
            </a:extLst>
          </p:cNvPr>
          <p:cNvSpPr>
            <a:spLocks noGrp="1"/>
          </p:cNvSpPr>
          <p:nvPr>
            <p:ph type="dt" sz="half" idx="10"/>
          </p:nvPr>
        </p:nvSpPr>
        <p:spPr/>
        <p:txBody>
          <a:bodyPr/>
          <a:lstStyle/>
          <a:p>
            <a:fld id="{D5554726-B97F-413F-8304-D8DDE0B794A4}" type="datetimeFigureOut">
              <a:rPr lang="en-GB" smtClean="0"/>
              <a:t>19/01/2024</a:t>
            </a:fld>
            <a:endParaRPr lang="en-GB"/>
          </a:p>
        </p:txBody>
      </p:sp>
      <p:sp>
        <p:nvSpPr>
          <p:cNvPr id="5" name="Footer Placeholder 4">
            <a:extLst>
              <a:ext uri="{FF2B5EF4-FFF2-40B4-BE49-F238E27FC236}">
                <a16:creationId xmlns:a16="http://schemas.microsoft.com/office/drawing/2014/main" id="{B03426FB-6D58-D969-CE12-FA49DCB36B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7CE095-AB48-2542-74AF-3184CFC58C4A}"/>
              </a:ext>
            </a:extLst>
          </p:cNvPr>
          <p:cNvSpPr>
            <a:spLocks noGrp="1"/>
          </p:cNvSpPr>
          <p:nvPr>
            <p:ph type="sldNum" sz="quarter" idx="12"/>
          </p:nvPr>
        </p:nvSpPr>
        <p:spPr/>
        <p:txBody>
          <a:bodyPr/>
          <a:lstStyle/>
          <a:p>
            <a:fld id="{313FC9EC-89E1-4A36-8C02-9D905577E17F}" type="slidenum">
              <a:rPr lang="en-GB" smtClean="0"/>
              <a:t>‹#›</a:t>
            </a:fld>
            <a:endParaRPr lang="en-GB"/>
          </a:p>
        </p:txBody>
      </p:sp>
    </p:spTree>
    <p:extLst>
      <p:ext uri="{BB962C8B-B14F-4D97-AF65-F5344CB8AC3E}">
        <p14:creationId xmlns:p14="http://schemas.microsoft.com/office/powerpoint/2010/main" val="279363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74159-40A9-776D-737B-6EBB3389469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8F20BF-D4FB-3EA4-BCBA-9101E85340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C144AF-5A1F-EE1C-7EAA-49F4474CF6F9}"/>
              </a:ext>
            </a:extLst>
          </p:cNvPr>
          <p:cNvSpPr>
            <a:spLocks noGrp="1"/>
          </p:cNvSpPr>
          <p:nvPr>
            <p:ph type="dt" sz="half" idx="10"/>
          </p:nvPr>
        </p:nvSpPr>
        <p:spPr/>
        <p:txBody>
          <a:bodyPr/>
          <a:lstStyle/>
          <a:p>
            <a:fld id="{D5554726-B97F-413F-8304-D8DDE0B794A4}" type="datetimeFigureOut">
              <a:rPr lang="en-GB" smtClean="0"/>
              <a:t>19/01/2024</a:t>
            </a:fld>
            <a:endParaRPr lang="en-GB"/>
          </a:p>
        </p:txBody>
      </p:sp>
      <p:sp>
        <p:nvSpPr>
          <p:cNvPr id="5" name="Footer Placeholder 4">
            <a:extLst>
              <a:ext uri="{FF2B5EF4-FFF2-40B4-BE49-F238E27FC236}">
                <a16:creationId xmlns:a16="http://schemas.microsoft.com/office/drawing/2014/main" id="{610DC922-E109-C2FA-2C4A-188BF38C11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B41E42-C970-A9B5-49AD-CFAF40ABF99E}"/>
              </a:ext>
            </a:extLst>
          </p:cNvPr>
          <p:cNvSpPr>
            <a:spLocks noGrp="1"/>
          </p:cNvSpPr>
          <p:nvPr>
            <p:ph type="sldNum" sz="quarter" idx="12"/>
          </p:nvPr>
        </p:nvSpPr>
        <p:spPr/>
        <p:txBody>
          <a:bodyPr/>
          <a:lstStyle/>
          <a:p>
            <a:fld id="{313FC9EC-89E1-4A36-8C02-9D905577E17F}" type="slidenum">
              <a:rPr lang="en-GB" smtClean="0"/>
              <a:t>‹#›</a:t>
            </a:fld>
            <a:endParaRPr lang="en-GB"/>
          </a:p>
        </p:txBody>
      </p:sp>
    </p:spTree>
    <p:extLst>
      <p:ext uri="{BB962C8B-B14F-4D97-AF65-F5344CB8AC3E}">
        <p14:creationId xmlns:p14="http://schemas.microsoft.com/office/powerpoint/2010/main" val="405556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242D69-45DE-7179-03FA-6F68B2A5627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8BAF80-16A4-5AB0-829C-C652549192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24B47D-605B-27D6-8525-A26702280988}"/>
              </a:ext>
            </a:extLst>
          </p:cNvPr>
          <p:cNvSpPr>
            <a:spLocks noGrp="1"/>
          </p:cNvSpPr>
          <p:nvPr>
            <p:ph type="dt" sz="half" idx="10"/>
          </p:nvPr>
        </p:nvSpPr>
        <p:spPr/>
        <p:txBody>
          <a:bodyPr/>
          <a:lstStyle/>
          <a:p>
            <a:fld id="{D5554726-B97F-413F-8304-D8DDE0B794A4}" type="datetimeFigureOut">
              <a:rPr lang="en-GB" smtClean="0"/>
              <a:t>19/01/2024</a:t>
            </a:fld>
            <a:endParaRPr lang="en-GB"/>
          </a:p>
        </p:txBody>
      </p:sp>
      <p:sp>
        <p:nvSpPr>
          <p:cNvPr id="5" name="Footer Placeholder 4">
            <a:extLst>
              <a:ext uri="{FF2B5EF4-FFF2-40B4-BE49-F238E27FC236}">
                <a16:creationId xmlns:a16="http://schemas.microsoft.com/office/drawing/2014/main" id="{FB53F251-5C10-BF0E-A18D-7DC4178205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AAB218-CE02-D6DC-1804-CB6457DB361E}"/>
              </a:ext>
            </a:extLst>
          </p:cNvPr>
          <p:cNvSpPr>
            <a:spLocks noGrp="1"/>
          </p:cNvSpPr>
          <p:nvPr>
            <p:ph type="sldNum" sz="quarter" idx="12"/>
          </p:nvPr>
        </p:nvSpPr>
        <p:spPr/>
        <p:txBody>
          <a:bodyPr/>
          <a:lstStyle/>
          <a:p>
            <a:fld id="{313FC9EC-89E1-4A36-8C02-9D905577E17F}" type="slidenum">
              <a:rPr lang="en-GB" smtClean="0"/>
              <a:t>‹#›</a:t>
            </a:fld>
            <a:endParaRPr lang="en-GB"/>
          </a:p>
        </p:txBody>
      </p:sp>
    </p:spTree>
    <p:extLst>
      <p:ext uri="{BB962C8B-B14F-4D97-AF65-F5344CB8AC3E}">
        <p14:creationId xmlns:p14="http://schemas.microsoft.com/office/powerpoint/2010/main" val="3697361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E225C-CFB1-7E8B-3813-F7857309BE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19591CC-8E50-FA36-676E-201E78A844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F34CD4-8AFC-2587-DC26-0C256CDD5B45}"/>
              </a:ext>
            </a:extLst>
          </p:cNvPr>
          <p:cNvSpPr>
            <a:spLocks noGrp="1"/>
          </p:cNvSpPr>
          <p:nvPr>
            <p:ph type="dt" sz="half" idx="10"/>
          </p:nvPr>
        </p:nvSpPr>
        <p:spPr/>
        <p:txBody>
          <a:bodyPr/>
          <a:lstStyle/>
          <a:p>
            <a:fld id="{D5554726-B97F-413F-8304-D8DDE0B794A4}" type="datetimeFigureOut">
              <a:rPr lang="en-GB" smtClean="0"/>
              <a:t>19/01/2024</a:t>
            </a:fld>
            <a:endParaRPr lang="en-GB"/>
          </a:p>
        </p:txBody>
      </p:sp>
      <p:sp>
        <p:nvSpPr>
          <p:cNvPr id="5" name="Footer Placeholder 4">
            <a:extLst>
              <a:ext uri="{FF2B5EF4-FFF2-40B4-BE49-F238E27FC236}">
                <a16:creationId xmlns:a16="http://schemas.microsoft.com/office/drawing/2014/main" id="{F5A83A82-4FF5-EFED-E74B-1EBE3A5030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6CF8D8-B2BB-1ECD-FDFB-CF5DADF2005F}"/>
              </a:ext>
            </a:extLst>
          </p:cNvPr>
          <p:cNvSpPr>
            <a:spLocks noGrp="1"/>
          </p:cNvSpPr>
          <p:nvPr>
            <p:ph type="sldNum" sz="quarter" idx="12"/>
          </p:nvPr>
        </p:nvSpPr>
        <p:spPr/>
        <p:txBody>
          <a:bodyPr/>
          <a:lstStyle/>
          <a:p>
            <a:fld id="{313FC9EC-89E1-4A36-8C02-9D905577E17F}" type="slidenum">
              <a:rPr lang="en-GB" smtClean="0"/>
              <a:t>‹#›</a:t>
            </a:fld>
            <a:endParaRPr lang="en-GB"/>
          </a:p>
        </p:txBody>
      </p:sp>
    </p:spTree>
    <p:extLst>
      <p:ext uri="{BB962C8B-B14F-4D97-AF65-F5344CB8AC3E}">
        <p14:creationId xmlns:p14="http://schemas.microsoft.com/office/powerpoint/2010/main" val="165604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B4DA7-2960-BE46-E208-6A1794A57E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60F96BE-BD04-194D-5113-592E271E181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7EFC6C-C206-6000-BF22-FD9F5C4851F0}"/>
              </a:ext>
            </a:extLst>
          </p:cNvPr>
          <p:cNvSpPr>
            <a:spLocks noGrp="1"/>
          </p:cNvSpPr>
          <p:nvPr>
            <p:ph type="dt" sz="half" idx="10"/>
          </p:nvPr>
        </p:nvSpPr>
        <p:spPr/>
        <p:txBody>
          <a:bodyPr/>
          <a:lstStyle/>
          <a:p>
            <a:fld id="{D5554726-B97F-413F-8304-D8DDE0B794A4}" type="datetimeFigureOut">
              <a:rPr lang="en-GB" smtClean="0"/>
              <a:t>19/01/2024</a:t>
            </a:fld>
            <a:endParaRPr lang="en-GB"/>
          </a:p>
        </p:txBody>
      </p:sp>
      <p:sp>
        <p:nvSpPr>
          <p:cNvPr id="5" name="Footer Placeholder 4">
            <a:extLst>
              <a:ext uri="{FF2B5EF4-FFF2-40B4-BE49-F238E27FC236}">
                <a16:creationId xmlns:a16="http://schemas.microsoft.com/office/drawing/2014/main" id="{4F6B935D-53F7-0DA3-809C-44484ADFB2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594C24-69F8-70E9-F5AD-C1B90CD238DD}"/>
              </a:ext>
            </a:extLst>
          </p:cNvPr>
          <p:cNvSpPr>
            <a:spLocks noGrp="1"/>
          </p:cNvSpPr>
          <p:nvPr>
            <p:ph type="sldNum" sz="quarter" idx="12"/>
          </p:nvPr>
        </p:nvSpPr>
        <p:spPr/>
        <p:txBody>
          <a:bodyPr/>
          <a:lstStyle/>
          <a:p>
            <a:fld id="{313FC9EC-89E1-4A36-8C02-9D905577E17F}" type="slidenum">
              <a:rPr lang="en-GB" smtClean="0"/>
              <a:t>‹#›</a:t>
            </a:fld>
            <a:endParaRPr lang="en-GB"/>
          </a:p>
        </p:txBody>
      </p:sp>
    </p:spTree>
    <p:extLst>
      <p:ext uri="{BB962C8B-B14F-4D97-AF65-F5344CB8AC3E}">
        <p14:creationId xmlns:p14="http://schemas.microsoft.com/office/powerpoint/2010/main" val="44561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5EF47-A7FA-222B-ADBF-9A2321DFE9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E3C0122-01D3-C5A5-9BF6-423F102BC1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FF1BD80-2888-D90E-8594-4E0EAF19C5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386646A-AAF0-7487-FF3B-C7AF5231D3CA}"/>
              </a:ext>
            </a:extLst>
          </p:cNvPr>
          <p:cNvSpPr>
            <a:spLocks noGrp="1"/>
          </p:cNvSpPr>
          <p:nvPr>
            <p:ph type="dt" sz="half" idx="10"/>
          </p:nvPr>
        </p:nvSpPr>
        <p:spPr/>
        <p:txBody>
          <a:bodyPr/>
          <a:lstStyle/>
          <a:p>
            <a:fld id="{D5554726-B97F-413F-8304-D8DDE0B794A4}" type="datetimeFigureOut">
              <a:rPr lang="en-GB" smtClean="0"/>
              <a:t>19/01/2024</a:t>
            </a:fld>
            <a:endParaRPr lang="en-GB"/>
          </a:p>
        </p:txBody>
      </p:sp>
      <p:sp>
        <p:nvSpPr>
          <p:cNvPr id="6" name="Footer Placeholder 5">
            <a:extLst>
              <a:ext uri="{FF2B5EF4-FFF2-40B4-BE49-F238E27FC236}">
                <a16:creationId xmlns:a16="http://schemas.microsoft.com/office/drawing/2014/main" id="{6479AA03-5C73-FF8F-E322-A8F6A77F11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A3A46F-9C70-9500-AA37-68EF6295EF8A}"/>
              </a:ext>
            </a:extLst>
          </p:cNvPr>
          <p:cNvSpPr>
            <a:spLocks noGrp="1"/>
          </p:cNvSpPr>
          <p:nvPr>
            <p:ph type="sldNum" sz="quarter" idx="12"/>
          </p:nvPr>
        </p:nvSpPr>
        <p:spPr/>
        <p:txBody>
          <a:bodyPr/>
          <a:lstStyle/>
          <a:p>
            <a:fld id="{313FC9EC-89E1-4A36-8C02-9D905577E17F}" type="slidenum">
              <a:rPr lang="en-GB" smtClean="0"/>
              <a:t>‹#›</a:t>
            </a:fld>
            <a:endParaRPr lang="en-GB"/>
          </a:p>
        </p:txBody>
      </p:sp>
    </p:spTree>
    <p:extLst>
      <p:ext uri="{BB962C8B-B14F-4D97-AF65-F5344CB8AC3E}">
        <p14:creationId xmlns:p14="http://schemas.microsoft.com/office/powerpoint/2010/main" val="1933619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2A449-700D-D8D3-DD00-82995AC8A2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C68062-7466-599A-87A5-BA54E79E86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276850-1176-2E87-0E17-13BD3DB0F8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CF852DB-4CAD-29DC-24F8-74A3638587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CAE4FD-312B-DB26-0663-88E5C4E873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869C5AC-1331-5E4C-9699-17967028FA54}"/>
              </a:ext>
            </a:extLst>
          </p:cNvPr>
          <p:cNvSpPr>
            <a:spLocks noGrp="1"/>
          </p:cNvSpPr>
          <p:nvPr>
            <p:ph type="dt" sz="half" idx="10"/>
          </p:nvPr>
        </p:nvSpPr>
        <p:spPr/>
        <p:txBody>
          <a:bodyPr/>
          <a:lstStyle/>
          <a:p>
            <a:fld id="{D5554726-B97F-413F-8304-D8DDE0B794A4}" type="datetimeFigureOut">
              <a:rPr lang="en-GB" smtClean="0"/>
              <a:t>19/01/2024</a:t>
            </a:fld>
            <a:endParaRPr lang="en-GB"/>
          </a:p>
        </p:txBody>
      </p:sp>
      <p:sp>
        <p:nvSpPr>
          <p:cNvPr id="8" name="Footer Placeholder 7">
            <a:extLst>
              <a:ext uri="{FF2B5EF4-FFF2-40B4-BE49-F238E27FC236}">
                <a16:creationId xmlns:a16="http://schemas.microsoft.com/office/drawing/2014/main" id="{58194F20-1ABB-E61A-8D1B-04384FDF8F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7FC935B-3797-7999-38C8-D187AD418C55}"/>
              </a:ext>
            </a:extLst>
          </p:cNvPr>
          <p:cNvSpPr>
            <a:spLocks noGrp="1"/>
          </p:cNvSpPr>
          <p:nvPr>
            <p:ph type="sldNum" sz="quarter" idx="12"/>
          </p:nvPr>
        </p:nvSpPr>
        <p:spPr/>
        <p:txBody>
          <a:bodyPr/>
          <a:lstStyle/>
          <a:p>
            <a:fld id="{313FC9EC-89E1-4A36-8C02-9D905577E17F}" type="slidenum">
              <a:rPr lang="en-GB" smtClean="0"/>
              <a:t>‹#›</a:t>
            </a:fld>
            <a:endParaRPr lang="en-GB"/>
          </a:p>
        </p:txBody>
      </p:sp>
    </p:spTree>
    <p:extLst>
      <p:ext uri="{BB962C8B-B14F-4D97-AF65-F5344CB8AC3E}">
        <p14:creationId xmlns:p14="http://schemas.microsoft.com/office/powerpoint/2010/main" val="2198935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2D5C3-5D51-A119-8630-85E0A3DBD4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904B98-3910-EC12-C1DF-CC970F427EDE}"/>
              </a:ext>
            </a:extLst>
          </p:cNvPr>
          <p:cNvSpPr>
            <a:spLocks noGrp="1"/>
          </p:cNvSpPr>
          <p:nvPr>
            <p:ph type="dt" sz="half" idx="10"/>
          </p:nvPr>
        </p:nvSpPr>
        <p:spPr/>
        <p:txBody>
          <a:bodyPr/>
          <a:lstStyle/>
          <a:p>
            <a:fld id="{D5554726-B97F-413F-8304-D8DDE0B794A4}" type="datetimeFigureOut">
              <a:rPr lang="en-GB" smtClean="0"/>
              <a:t>19/01/2024</a:t>
            </a:fld>
            <a:endParaRPr lang="en-GB"/>
          </a:p>
        </p:txBody>
      </p:sp>
      <p:sp>
        <p:nvSpPr>
          <p:cNvPr id="4" name="Footer Placeholder 3">
            <a:extLst>
              <a:ext uri="{FF2B5EF4-FFF2-40B4-BE49-F238E27FC236}">
                <a16:creationId xmlns:a16="http://schemas.microsoft.com/office/drawing/2014/main" id="{419386AB-48E3-B6AF-8495-F0EAA0684CE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35A8F8D-E600-4D29-DCEB-BE9D10467218}"/>
              </a:ext>
            </a:extLst>
          </p:cNvPr>
          <p:cNvSpPr>
            <a:spLocks noGrp="1"/>
          </p:cNvSpPr>
          <p:nvPr>
            <p:ph type="sldNum" sz="quarter" idx="12"/>
          </p:nvPr>
        </p:nvSpPr>
        <p:spPr/>
        <p:txBody>
          <a:bodyPr/>
          <a:lstStyle/>
          <a:p>
            <a:fld id="{313FC9EC-89E1-4A36-8C02-9D905577E17F}" type="slidenum">
              <a:rPr lang="en-GB" smtClean="0"/>
              <a:t>‹#›</a:t>
            </a:fld>
            <a:endParaRPr lang="en-GB"/>
          </a:p>
        </p:txBody>
      </p:sp>
    </p:spTree>
    <p:extLst>
      <p:ext uri="{BB962C8B-B14F-4D97-AF65-F5344CB8AC3E}">
        <p14:creationId xmlns:p14="http://schemas.microsoft.com/office/powerpoint/2010/main" val="3552718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5D7F1A-4D69-FA21-3583-89379EA0F6A8}"/>
              </a:ext>
            </a:extLst>
          </p:cNvPr>
          <p:cNvSpPr>
            <a:spLocks noGrp="1"/>
          </p:cNvSpPr>
          <p:nvPr>
            <p:ph type="dt" sz="half" idx="10"/>
          </p:nvPr>
        </p:nvSpPr>
        <p:spPr/>
        <p:txBody>
          <a:bodyPr/>
          <a:lstStyle/>
          <a:p>
            <a:fld id="{D5554726-B97F-413F-8304-D8DDE0B794A4}" type="datetimeFigureOut">
              <a:rPr lang="en-GB" smtClean="0"/>
              <a:t>19/01/2024</a:t>
            </a:fld>
            <a:endParaRPr lang="en-GB"/>
          </a:p>
        </p:txBody>
      </p:sp>
      <p:sp>
        <p:nvSpPr>
          <p:cNvPr id="3" name="Footer Placeholder 2">
            <a:extLst>
              <a:ext uri="{FF2B5EF4-FFF2-40B4-BE49-F238E27FC236}">
                <a16:creationId xmlns:a16="http://schemas.microsoft.com/office/drawing/2014/main" id="{FC73ECC3-707E-E976-DD51-C165893C4F8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DBBE5C3-7FC2-082D-180B-91E4799F95EE}"/>
              </a:ext>
            </a:extLst>
          </p:cNvPr>
          <p:cNvSpPr>
            <a:spLocks noGrp="1"/>
          </p:cNvSpPr>
          <p:nvPr>
            <p:ph type="sldNum" sz="quarter" idx="12"/>
          </p:nvPr>
        </p:nvSpPr>
        <p:spPr/>
        <p:txBody>
          <a:bodyPr/>
          <a:lstStyle/>
          <a:p>
            <a:fld id="{313FC9EC-89E1-4A36-8C02-9D905577E17F}" type="slidenum">
              <a:rPr lang="en-GB" smtClean="0"/>
              <a:t>‹#›</a:t>
            </a:fld>
            <a:endParaRPr lang="en-GB"/>
          </a:p>
        </p:txBody>
      </p:sp>
    </p:spTree>
    <p:extLst>
      <p:ext uri="{BB962C8B-B14F-4D97-AF65-F5344CB8AC3E}">
        <p14:creationId xmlns:p14="http://schemas.microsoft.com/office/powerpoint/2010/main" val="4125831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48D36-2A89-2500-32C8-617F535786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CE0050-1255-88A3-C3D2-91EA9AC107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8CE72E7-D51A-2784-1203-C0561B914D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BF0331-26EB-8808-A50A-69EF206739B1}"/>
              </a:ext>
            </a:extLst>
          </p:cNvPr>
          <p:cNvSpPr>
            <a:spLocks noGrp="1"/>
          </p:cNvSpPr>
          <p:nvPr>
            <p:ph type="dt" sz="half" idx="10"/>
          </p:nvPr>
        </p:nvSpPr>
        <p:spPr/>
        <p:txBody>
          <a:bodyPr/>
          <a:lstStyle/>
          <a:p>
            <a:fld id="{D5554726-B97F-413F-8304-D8DDE0B794A4}" type="datetimeFigureOut">
              <a:rPr lang="en-GB" smtClean="0"/>
              <a:t>19/01/2024</a:t>
            </a:fld>
            <a:endParaRPr lang="en-GB"/>
          </a:p>
        </p:txBody>
      </p:sp>
      <p:sp>
        <p:nvSpPr>
          <p:cNvPr id="6" name="Footer Placeholder 5">
            <a:extLst>
              <a:ext uri="{FF2B5EF4-FFF2-40B4-BE49-F238E27FC236}">
                <a16:creationId xmlns:a16="http://schemas.microsoft.com/office/drawing/2014/main" id="{82824E4F-5A75-3C3B-82D2-C627C5600E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D6A88B-2523-ECA5-7C01-51BA405B42E8}"/>
              </a:ext>
            </a:extLst>
          </p:cNvPr>
          <p:cNvSpPr>
            <a:spLocks noGrp="1"/>
          </p:cNvSpPr>
          <p:nvPr>
            <p:ph type="sldNum" sz="quarter" idx="12"/>
          </p:nvPr>
        </p:nvSpPr>
        <p:spPr/>
        <p:txBody>
          <a:bodyPr/>
          <a:lstStyle/>
          <a:p>
            <a:fld id="{313FC9EC-89E1-4A36-8C02-9D905577E17F}" type="slidenum">
              <a:rPr lang="en-GB" smtClean="0"/>
              <a:t>‹#›</a:t>
            </a:fld>
            <a:endParaRPr lang="en-GB"/>
          </a:p>
        </p:txBody>
      </p:sp>
    </p:spTree>
    <p:extLst>
      <p:ext uri="{BB962C8B-B14F-4D97-AF65-F5344CB8AC3E}">
        <p14:creationId xmlns:p14="http://schemas.microsoft.com/office/powerpoint/2010/main" val="1825944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A4D52-38B0-C677-5725-0B1A1A873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BCEB6B6-8099-D80E-98FA-5798E2A49B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B0D69CE-E55D-98B7-7606-B033411DD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3DB818-33F1-37CA-EC13-E2CC79A41AB6}"/>
              </a:ext>
            </a:extLst>
          </p:cNvPr>
          <p:cNvSpPr>
            <a:spLocks noGrp="1"/>
          </p:cNvSpPr>
          <p:nvPr>
            <p:ph type="dt" sz="half" idx="10"/>
          </p:nvPr>
        </p:nvSpPr>
        <p:spPr/>
        <p:txBody>
          <a:bodyPr/>
          <a:lstStyle/>
          <a:p>
            <a:fld id="{D5554726-B97F-413F-8304-D8DDE0B794A4}" type="datetimeFigureOut">
              <a:rPr lang="en-GB" smtClean="0"/>
              <a:t>19/01/2024</a:t>
            </a:fld>
            <a:endParaRPr lang="en-GB"/>
          </a:p>
        </p:txBody>
      </p:sp>
      <p:sp>
        <p:nvSpPr>
          <p:cNvPr id="6" name="Footer Placeholder 5">
            <a:extLst>
              <a:ext uri="{FF2B5EF4-FFF2-40B4-BE49-F238E27FC236}">
                <a16:creationId xmlns:a16="http://schemas.microsoft.com/office/drawing/2014/main" id="{DA9579A9-BA5E-9194-A7D1-D723BFEAB6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B1455D-2E9C-2B56-8B23-58098A12399B}"/>
              </a:ext>
            </a:extLst>
          </p:cNvPr>
          <p:cNvSpPr>
            <a:spLocks noGrp="1"/>
          </p:cNvSpPr>
          <p:nvPr>
            <p:ph type="sldNum" sz="quarter" idx="12"/>
          </p:nvPr>
        </p:nvSpPr>
        <p:spPr/>
        <p:txBody>
          <a:bodyPr/>
          <a:lstStyle/>
          <a:p>
            <a:fld id="{313FC9EC-89E1-4A36-8C02-9D905577E17F}" type="slidenum">
              <a:rPr lang="en-GB" smtClean="0"/>
              <a:t>‹#›</a:t>
            </a:fld>
            <a:endParaRPr lang="en-GB"/>
          </a:p>
        </p:txBody>
      </p:sp>
    </p:spTree>
    <p:extLst>
      <p:ext uri="{BB962C8B-B14F-4D97-AF65-F5344CB8AC3E}">
        <p14:creationId xmlns:p14="http://schemas.microsoft.com/office/powerpoint/2010/main" val="178489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ED9606-FACF-2B4A-EAFB-8B1014E451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E63FD7B-1778-C46B-0777-6E61FF3CCF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9210DA-45EC-E8B8-220D-B4F89E70C6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5554726-B97F-413F-8304-D8DDE0B794A4}" type="datetimeFigureOut">
              <a:rPr lang="en-GB" smtClean="0"/>
              <a:t>19/01/2024</a:t>
            </a:fld>
            <a:endParaRPr lang="en-GB"/>
          </a:p>
        </p:txBody>
      </p:sp>
      <p:sp>
        <p:nvSpPr>
          <p:cNvPr id="5" name="Footer Placeholder 4">
            <a:extLst>
              <a:ext uri="{FF2B5EF4-FFF2-40B4-BE49-F238E27FC236}">
                <a16:creationId xmlns:a16="http://schemas.microsoft.com/office/drawing/2014/main" id="{EB55812D-660E-4C2C-E8B7-B38E34C5A4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C763618-CCE5-22CD-5C09-E3545006AA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13FC9EC-89E1-4A36-8C02-9D905577E17F}" type="slidenum">
              <a:rPr lang="en-GB" smtClean="0"/>
              <a:t>‹#›</a:t>
            </a:fld>
            <a:endParaRPr lang="en-GB"/>
          </a:p>
        </p:txBody>
      </p:sp>
    </p:spTree>
    <p:extLst>
      <p:ext uri="{BB962C8B-B14F-4D97-AF65-F5344CB8AC3E}">
        <p14:creationId xmlns:p14="http://schemas.microsoft.com/office/powerpoint/2010/main" val="802040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descr="http://www.earthonlinemedia.com/images/atmosphere/climate/climographs/barrow.jpg">
            <a:extLst>
              <a:ext uri="{FF2B5EF4-FFF2-40B4-BE49-F238E27FC236}">
                <a16:creationId xmlns:a16="http://schemas.microsoft.com/office/drawing/2014/main" id="{C73FDF2B-0834-4D54-A528-3E32768E5B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154"/>
          <a:stretch/>
        </p:blipFill>
        <p:spPr bwMode="auto">
          <a:xfrm>
            <a:off x="4836594" y="4803440"/>
            <a:ext cx="2686547" cy="1669266"/>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2">
            <a:extLst>
              <a:ext uri="{FF2B5EF4-FFF2-40B4-BE49-F238E27FC236}">
                <a16:creationId xmlns:a16="http://schemas.microsoft.com/office/drawing/2014/main" id="{430DCF74-B1B1-4197-AF83-7FF05E60F6D8}"/>
              </a:ext>
            </a:extLst>
          </p:cNvPr>
          <p:cNvSpPr txBox="1">
            <a:spLocks noChangeArrowheads="1"/>
          </p:cNvSpPr>
          <p:nvPr/>
        </p:nvSpPr>
        <p:spPr bwMode="auto">
          <a:xfrm>
            <a:off x="1033841" y="118784"/>
            <a:ext cx="7823200" cy="461665"/>
          </a:xfrm>
          <a:prstGeom prst="rect">
            <a:avLst/>
          </a:prstGeom>
          <a:solidFill>
            <a:srgbClr val="FFFFFF"/>
          </a:solidFill>
          <a:ln w="9528">
            <a:solidFill>
              <a:srgbClr val="7030A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Year 7 Geography </a:t>
            </a:r>
            <a:r>
              <a:rPr lang="en-US" altLang="en-US" sz="2400"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Ecosystems May</a:t>
            </a:r>
            <a:r>
              <a:rPr kumimoji="0" lang="en-US" altLang="en-US" sz="2400" b="0" i="0" u="none" strike="noStrike" cap="none" normalizeH="0" baseline="0" dirty="0">
                <a:ln>
                  <a:noFill/>
                </a:ln>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 - </a:t>
            </a:r>
            <a:r>
              <a:rPr lang="en-US" altLang="en-US" sz="2400"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July</a:t>
            </a:r>
            <a:endParaRPr kumimoji="0" lang="en-US" altLang="en-US" sz="1800" b="0" i="0" u="none" strike="noStrike" cap="none" normalizeH="0" baseline="0" dirty="0">
              <a:ln>
                <a:noFill/>
              </a:ln>
              <a:solidFill>
                <a:schemeClr val="tx1"/>
              </a:solidFill>
              <a:effectLst/>
              <a:latin typeface="Comic Sans MS" panose="030F0702030302020204" pitchFamily="66" charset="0"/>
            </a:endParaRPr>
          </a:p>
        </p:txBody>
      </p:sp>
      <p:sp>
        <p:nvSpPr>
          <p:cNvPr id="7" name="Text Box 9">
            <a:extLst>
              <a:ext uri="{FF2B5EF4-FFF2-40B4-BE49-F238E27FC236}">
                <a16:creationId xmlns:a16="http://schemas.microsoft.com/office/drawing/2014/main" id="{D44AF44B-FBC1-4F4E-9DE6-3342D4692DEB}"/>
              </a:ext>
            </a:extLst>
          </p:cNvPr>
          <p:cNvSpPr txBox="1">
            <a:spLocks noChangeArrowheads="1"/>
          </p:cNvSpPr>
          <p:nvPr/>
        </p:nvSpPr>
        <p:spPr bwMode="auto">
          <a:xfrm>
            <a:off x="8953292" y="146033"/>
            <a:ext cx="3146425" cy="415925"/>
          </a:xfrm>
          <a:prstGeom prst="rect">
            <a:avLst/>
          </a:prstGeom>
          <a:solidFill>
            <a:srgbClr val="FFFFFF"/>
          </a:solidFill>
          <a:ln w="634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Key new Knowledge</a:t>
            </a:r>
            <a:endParaRPr kumimoji="0" lang="en-GB" altLang="en-US" sz="1800" b="0" i="0" u="none" strike="noStrike" cap="none" normalizeH="0" baseline="0" dirty="0">
              <a:ln>
                <a:noFill/>
              </a:ln>
              <a:solidFill>
                <a:schemeClr val="tx1"/>
              </a:solidFill>
              <a:effectLst/>
              <a:latin typeface="Comic Sans MS" panose="030F0702030302020204" pitchFamily="66" charset="0"/>
            </a:endParaRPr>
          </a:p>
        </p:txBody>
      </p:sp>
      <p:sp>
        <p:nvSpPr>
          <p:cNvPr id="9" name="Text Box 3">
            <a:extLst>
              <a:ext uri="{FF2B5EF4-FFF2-40B4-BE49-F238E27FC236}">
                <a16:creationId xmlns:a16="http://schemas.microsoft.com/office/drawing/2014/main" id="{34BCCA6D-6594-4B3E-8EFC-1EF0733FA44E}"/>
              </a:ext>
            </a:extLst>
          </p:cNvPr>
          <p:cNvSpPr txBox="1">
            <a:spLocks noChangeArrowheads="1"/>
          </p:cNvSpPr>
          <p:nvPr/>
        </p:nvSpPr>
        <p:spPr bwMode="auto">
          <a:xfrm>
            <a:off x="34579" y="6179634"/>
            <a:ext cx="4629957" cy="5727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u="sng" dirty="0">
                <a:latin typeface="Comic Sans MS" panose="030F0702030302020204" pitchFamily="66" charset="0"/>
                <a:cs typeface="Times New Roman" panose="02020603050405020304" pitchFamily="18" charset="0"/>
              </a:rPr>
              <a:t>Extended Learning Opportunity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i="0" strike="noStrike" cap="none" normalizeH="0" baseline="0" dirty="0">
                <a:ln>
                  <a:noFill/>
                </a:ln>
                <a:solidFill>
                  <a:schemeClr val="tx1"/>
                </a:solidFill>
                <a:effectLst/>
                <a:latin typeface="Comic Sans MS" panose="030F0702030302020204" pitchFamily="66" charset="0"/>
              </a:rPr>
              <a:t>Create a Biome in a box to learn more about a particular environment.</a:t>
            </a:r>
          </a:p>
        </p:txBody>
      </p:sp>
      <p:pic>
        <p:nvPicPr>
          <p:cNvPr id="2057" name="Picture 3">
            <a:extLst>
              <a:ext uri="{FF2B5EF4-FFF2-40B4-BE49-F238E27FC236}">
                <a16:creationId xmlns:a16="http://schemas.microsoft.com/office/drawing/2014/main" id="{4B91EBFC-FF90-475C-9D49-FCA4642DDA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6250"/>
          <a:stretch>
            <a:fillRect/>
          </a:stretch>
        </p:blipFill>
        <p:spPr bwMode="auto">
          <a:xfrm>
            <a:off x="187450" y="47474"/>
            <a:ext cx="733425" cy="690562"/>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865124F5-F143-4A0A-9DC2-B154F5B3ABB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GB" altLang="en-US"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8" name="Table 9">
            <a:extLst>
              <a:ext uri="{FF2B5EF4-FFF2-40B4-BE49-F238E27FC236}">
                <a16:creationId xmlns:a16="http://schemas.microsoft.com/office/drawing/2014/main" id="{AECFCF4E-E3CF-4372-8F5A-B58F43D32A8A}"/>
              </a:ext>
            </a:extLst>
          </p:cNvPr>
          <p:cNvGraphicFramePr>
            <a:graphicFrameLocks noGrp="1"/>
          </p:cNvGraphicFramePr>
          <p:nvPr/>
        </p:nvGraphicFramePr>
        <p:xfrm>
          <a:off x="38904" y="742122"/>
          <a:ext cx="4629957" cy="5333852"/>
        </p:xfrm>
        <a:graphic>
          <a:graphicData uri="http://schemas.openxmlformats.org/drawingml/2006/table">
            <a:tbl>
              <a:tblPr firstRow="1" bandRow="1">
                <a:tableStyleId>{5940675A-B579-460E-94D1-54222C63F5DA}</a:tableStyleId>
              </a:tblPr>
              <a:tblGrid>
                <a:gridCol w="1559097">
                  <a:extLst>
                    <a:ext uri="{9D8B030D-6E8A-4147-A177-3AD203B41FA5}">
                      <a16:colId xmlns:a16="http://schemas.microsoft.com/office/drawing/2014/main" val="2710925787"/>
                    </a:ext>
                  </a:extLst>
                </a:gridCol>
                <a:gridCol w="3070860">
                  <a:extLst>
                    <a:ext uri="{9D8B030D-6E8A-4147-A177-3AD203B41FA5}">
                      <a16:colId xmlns:a16="http://schemas.microsoft.com/office/drawing/2014/main" val="612026788"/>
                    </a:ext>
                  </a:extLst>
                </a:gridCol>
              </a:tblGrid>
              <a:tr h="299572">
                <a:tc>
                  <a:txBody>
                    <a:bodyPr/>
                    <a:lstStyle/>
                    <a:p>
                      <a:r>
                        <a:rPr lang="en-GB" sz="1200" b="1" dirty="0">
                          <a:latin typeface="Comic Sans MS" panose="030F0702030302020204" pitchFamily="66" charset="0"/>
                        </a:rPr>
                        <a:t>Keyword</a:t>
                      </a:r>
                    </a:p>
                  </a:txBody>
                  <a:tcPr/>
                </a:tc>
                <a:tc>
                  <a:txBody>
                    <a:bodyPr/>
                    <a:lstStyle/>
                    <a:p>
                      <a:r>
                        <a:rPr lang="en-GB" sz="1200" b="1" dirty="0">
                          <a:latin typeface="Comic Sans MS" panose="030F0702030302020204" pitchFamily="66" charset="0"/>
                        </a:rPr>
                        <a:t>Definition</a:t>
                      </a:r>
                      <a:r>
                        <a:rPr lang="en-GB" sz="1200" dirty="0">
                          <a:latin typeface="Comic Sans MS" panose="030F0702030302020204" pitchFamily="66" charset="0"/>
                        </a:rPr>
                        <a:t> </a:t>
                      </a:r>
                    </a:p>
                  </a:txBody>
                  <a:tcPr/>
                </a:tc>
                <a:extLst>
                  <a:ext uri="{0D108BD9-81ED-4DB2-BD59-A6C34878D82A}">
                    <a16:rowId xmlns:a16="http://schemas.microsoft.com/office/drawing/2014/main" val="3667118774"/>
                  </a:ext>
                </a:extLst>
              </a:tr>
              <a:tr h="370840">
                <a:tc>
                  <a:txBody>
                    <a:bodyPr/>
                    <a:lstStyle/>
                    <a:p>
                      <a:r>
                        <a:rPr lang="en-GB" sz="1200" b="1" dirty="0">
                          <a:latin typeface="Comic Sans MS" panose="030F0702030302020204" pitchFamily="66" charset="0"/>
                        </a:rPr>
                        <a:t>Ecosystem</a:t>
                      </a:r>
                    </a:p>
                  </a:txBody>
                  <a:tcPr/>
                </a:tc>
                <a:tc>
                  <a:txBody>
                    <a:bodyPr/>
                    <a:lstStyle/>
                    <a:p>
                      <a:r>
                        <a:rPr lang="en-GB" sz="1200">
                          <a:latin typeface="Comic Sans MS" panose="030F0702030302020204" pitchFamily="66" charset="0"/>
                        </a:rPr>
                        <a:t>An ecosystem is a community of living plants and animals that share an environment. </a:t>
                      </a:r>
                      <a:endParaRPr lang="en-GB" sz="1200" dirty="0">
                        <a:latin typeface="Comic Sans MS" panose="030F0702030302020204" pitchFamily="66" charset="0"/>
                      </a:endParaRPr>
                    </a:p>
                  </a:txBody>
                  <a:tcPr/>
                </a:tc>
                <a:extLst>
                  <a:ext uri="{0D108BD9-81ED-4DB2-BD59-A6C34878D82A}">
                    <a16:rowId xmlns:a16="http://schemas.microsoft.com/office/drawing/2014/main" val="1759033976"/>
                  </a:ext>
                </a:extLst>
              </a:tr>
              <a:tr h="370840">
                <a:tc>
                  <a:txBody>
                    <a:bodyPr/>
                    <a:lstStyle/>
                    <a:p>
                      <a:r>
                        <a:rPr lang="en-GB" sz="1200" b="1" dirty="0">
                          <a:latin typeface="Comic Sans MS" panose="030F0702030302020204" pitchFamily="66" charset="0"/>
                        </a:rPr>
                        <a:t>Abiotic</a:t>
                      </a:r>
                    </a:p>
                  </a:txBody>
                  <a:tcPr/>
                </a:tc>
                <a:tc>
                  <a:txBody>
                    <a:bodyPr/>
                    <a:lstStyle/>
                    <a:p>
                      <a:r>
                        <a:rPr lang="en-GB" sz="1200" b="1" dirty="0">
                          <a:latin typeface="Comic Sans MS" panose="030F0702030302020204" pitchFamily="66" charset="0"/>
                        </a:rPr>
                        <a:t>Non living things </a:t>
                      </a:r>
                      <a:r>
                        <a:rPr lang="en-GB" sz="1200" dirty="0">
                          <a:latin typeface="Comic Sans MS" panose="030F0702030302020204" pitchFamily="66" charset="0"/>
                        </a:rPr>
                        <a:t>within an ecosystem </a:t>
                      </a:r>
                      <a:r>
                        <a:rPr lang="en-GB" sz="1200" dirty="0" err="1">
                          <a:latin typeface="Comic Sans MS" panose="030F0702030302020204" pitchFamily="66" charset="0"/>
                        </a:rPr>
                        <a:t>e.g</a:t>
                      </a:r>
                      <a:r>
                        <a:rPr lang="en-GB" sz="1200" dirty="0">
                          <a:latin typeface="Comic Sans MS" panose="030F0702030302020204" pitchFamily="66" charset="0"/>
                        </a:rPr>
                        <a:t> climate and soil.</a:t>
                      </a:r>
                    </a:p>
                  </a:txBody>
                  <a:tcPr/>
                </a:tc>
                <a:extLst>
                  <a:ext uri="{0D108BD9-81ED-4DB2-BD59-A6C34878D82A}">
                    <a16:rowId xmlns:a16="http://schemas.microsoft.com/office/drawing/2014/main" val="3259184564"/>
                  </a:ext>
                </a:extLst>
              </a:tr>
              <a:tr h="370840">
                <a:tc>
                  <a:txBody>
                    <a:bodyPr/>
                    <a:lstStyle/>
                    <a:p>
                      <a:r>
                        <a:rPr lang="en-GB" sz="1200" b="1" dirty="0">
                          <a:latin typeface="Comic Sans MS" panose="030F0702030302020204" pitchFamily="66" charset="0"/>
                        </a:rPr>
                        <a:t>Biotic</a:t>
                      </a:r>
                    </a:p>
                  </a:txBody>
                  <a:tcPr/>
                </a:tc>
                <a:tc>
                  <a:txBody>
                    <a:bodyPr/>
                    <a:lstStyle/>
                    <a:p>
                      <a:r>
                        <a:rPr lang="en-GB" sz="1200" b="1" dirty="0">
                          <a:latin typeface="Comic Sans MS" panose="030F0702030302020204" pitchFamily="66" charset="0"/>
                        </a:rPr>
                        <a:t>Living things </a:t>
                      </a:r>
                      <a:r>
                        <a:rPr lang="en-GB" sz="1200" dirty="0">
                          <a:latin typeface="Comic Sans MS" panose="030F0702030302020204" pitchFamily="66" charset="0"/>
                        </a:rPr>
                        <a:t>within an ecosystem </a:t>
                      </a:r>
                      <a:r>
                        <a:rPr lang="en-GB" sz="1200" dirty="0" err="1">
                          <a:latin typeface="Comic Sans MS" panose="030F0702030302020204" pitchFamily="66" charset="0"/>
                        </a:rPr>
                        <a:t>e.g</a:t>
                      </a:r>
                      <a:r>
                        <a:rPr lang="en-GB" sz="1200" dirty="0">
                          <a:latin typeface="Comic Sans MS" panose="030F0702030302020204" pitchFamily="66" charset="0"/>
                        </a:rPr>
                        <a:t> plants and animals.</a:t>
                      </a:r>
                    </a:p>
                  </a:txBody>
                  <a:tcPr/>
                </a:tc>
                <a:extLst>
                  <a:ext uri="{0D108BD9-81ED-4DB2-BD59-A6C34878D82A}">
                    <a16:rowId xmlns:a16="http://schemas.microsoft.com/office/drawing/2014/main" val="243586824"/>
                  </a:ext>
                </a:extLst>
              </a:tr>
              <a:tr h="370840">
                <a:tc>
                  <a:txBody>
                    <a:bodyPr/>
                    <a:lstStyle/>
                    <a:p>
                      <a:r>
                        <a:rPr lang="en-GB" sz="1200" b="1" dirty="0">
                          <a:latin typeface="Comic Sans MS" panose="030F0702030302020204" pitchFamily="66" charset="0"/>
                        </a:rPr>
                        <a:t>Forest Floor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omic Sans MS" panose="030F0702030302020204" pitchFamily="66" charset="0"/>
                        </a:rPr>
                        <a:t>Ground layer with </a:t>
                      </a:r>
                      <a:r>
                        <a:rPr lang="en-GB" sz="1200" b="1" dirty="0">
                          <a:latin typeface="Comic Sans MS" panose="030F0702030302020204" pitchFamily="66" charset="0"/>
                        </a:rPr>
                        <a:t>small</a:t>
                      </a:r>
                      <a:r>
                        <a:rPr lang="en-GB" sz="1200" b="1" baseline="0" dirty="0">
                          <a:latin typeface="Comic Sans MS" panose="030F0702030302020204" pitchFamily="66" charset="0"/>
                        </a:rPr>
                        <a:t> trees </a:t>
                      </a:r>
                      <a:r>
                        <a:rPr lang="en-GB" sz="1200" baseline="0" dirty="0">
                          <a:latin typeface="Comic Sans MS" panose="030F0702030302020204" pitchFamily="66" charset="0"/>
                        </a:rPr>
                        <a:t>that have adapted to living in the </a:t>
                      </a:r>
                      <a:r>
                        <a:rPr lang="en-GB" sz="1200" b="1" baseline="0" dirty="0">
                          <a:latin typeface="Comic Sans MS" panose="030F0702030302020204" pitchFamily="66" charset="0"/>
                        </a:rPr>
                        <a:t>shade.</a:t>
                      </a:r>
                      <a:endParaRPr lang="en-GB" sz="1200" b="1" dirty="0">
                        <a:latin typeface="Comic Sans MS" panose="030F0702030302020204" pitchFamily="66" charset="0"/>
                      </a:endParaRPr>
                    </a:p>
                  </a:txBody>
                  <a:tcPr/>
                </a:tc>
                <a:extLst>
                  <a:ext uri="{0D108BD9-81ED-4DB2-BD59-A6C34878D82A}">
                    <a16:rowId xmlns:a16="http://schemas.microsoft.com/office/drawing/2014/main" val="521104101"/>
                  </a:ext>
                </a:extLst>
              </a:tr>
              <a:tr h="370840">
                <a:tc>
                  <a:txBody>
                    <a:bodyPr/>
                    <a:lstStyle/>
                    <a:p>
                      <a:r>
                        <a:rPr lang="en-GB" sz="1200" b="1" dirty="0">
                          <a:latin typeface="Comic Sans MS" panose="030F0702030302020204" pitchFamily="66" charset="0"/>
                        </a:rPr>
                        <a:t>Under canopy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omic Sans MS" panose="030F0702030302020204" pitchFamily="66" charset="0"/>
                        </a:rPr>
                        <a:t>Consists</a:t>
                      </a:r>
                      <a:r>
                        <a:rPr lang="en-GB" sz="1200" baseline="0" dirty="0">
                          <a:latin typeface="Comic Sans MS" panose="030F0702030302020204" pitchFamily="66" charset="0"/>
                        </a:rPr>
                        <a:t> of trees that reach </a:t>
                      </a:r>
                      <a:r>
                        <a:rPr lang="en-GB" sz="1200" b="1" baseline="0" dirty="0">
                          <a:latin typeface="Comic Sans MS" panose="030F0702030302020204" pitchFamily="66" charset="0"/>
                        </a:rPr>
                        <a:t>20 metres high.</a:t>
                      </a:r>
                      <a:endParaRPr lang="en-GB" sz="1200" b="1" dirty="0">
                        <a:latin typeface="Comic Sans MS" panose="030F0702030302020204" pitchFamily="66" charset="0"/>
                      </a:endParaRPr>
                    </a:p>
                  </a:txBody>
                  <a:tcPr/>
                </a:tc>
                <a:extLst>
                  <a:ext uri="{0D108BD9-81ED-4DB2-BD59-A6C34878D82A}">
                    <a16:rowId xmlns:a16="http://schemas.microsoft.com/office/drawing/2014/main" val="4016959055"/>
                  </a:ext>
                </a:extLst>
              </a:tr>
              <a:tr h="370840">
                <a:tc>
                  <a:txBody>
                    <a:bodyPr/>
                    <a:lstStyle/>
                    <a:p>
                      <a:r>
                        <a:rPr lang="en-GB" sz="1200" b="1" dirty="0">
                          <a:latin typeface="Comic Sans MS" panose="030F0702030302020204" pitchFamily="66" charset="0"/>
                        </a:rPr>
                        <a:t>Canopy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omic Sans MS" panose="030F0702030302020204" pitchFamily="66" charset="0"/>
                        </a:rPr>
                        <a:t>80%</a:t>
                      </a:r>
                      <a:r>
                        <a:rPr lang="en-GB" sz="1200" baseline="0" dirty="0">
                          <a:latin typeface="Comic Sans MS" panose="030F0702030302020204" pitchFamily="66" charset="0"/>
                        </a:rPr>
                        <a:t> of</a:t>
                      </a:r>
                      <a:r>
                        <a:rPr lang="en-GB" sz="1200" dirty="0">
                          <a:latin typeface="Comic Sans MS" panose="030F0702030302020204" pitchFamily="66" charset="0"/>
                        </a:rPr>
                        <a:t> life</a:t>
                      </a:r>
                      <a:r>
                        <a:rPr lang="en-GB" sz="1200" baseline="0" dirty="0">
                          <a:latin typeface="Comic Sans MS" panose="030F0702030302020204" pitchFamily="66" charset="0"/>
                        </a:rPr>
                        <a:t> is found here as it receives </a:t>
                      </a:r>
                      <a:r>
                        <a:rPr lang="en-GB" sz="1200" b="1" baseline="0" dirty="0">
                          <a:latin typeface="Comic Sans MS" panose="030F0702030302020204" pitchFamily="66" charset="0"/>
                        </a:rPr>
                        <a:t>most of the sunlight and rainfall in the rainforest.</a:t>
                      </a:r>
                      <a:endParaRPr lang="en-GB" sz="1200" b="1" dirty="0">
                        <a:latin typeface="Comic Sans MS" panose="030F0702030302020204" pitchFamily="66" charset="0"/>
                      </a:endParaRPr>
                    </a:p>
                  </a:txBody>
                  <a:tcPr/>
                </a:tc>
                <a:extLst>
                  <a:ext uri="{0D108BD9-81ED-4DB2-BD59-A6C34878D82A}">
                    <a16:rowId xmlns:a16="http://schemas.microsoft.com/office/drawing/2014/main" val="3856419039"/>
                  </a:ext>
                </a:extLst>
              </a:tr>
              <a:tr h="370840">
                <a:tc>
                  <a:txBody>
                    <a:bodyPr/>
                    <a:lstStyle/>
                    <a:p>
                      <a:r>
                        <a:rPr lang="en-GB" sz="1200" b="1" dirty="0">
                          <a:latin typeface="Comic Sans MS" panose="030F0702030302020204" pitchFamily="66" charset="0"/>
                        </a:rPr>
                        <a:t>Emergent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latin typeface="Comic Sans MS" panose="030F0702030302020204" pitchFamily="66" charset="0"/>
                        </a:rPr>
                        <a:t>The tallest trees in the rainforest reaching </a:t>
                      </a:r>
                      <a:r>
                        <a:rPr lang="en-GB" sz="1200" b="1" dirty="0">
                          <a:latin typeface="Comic Sans MS" panose="030F0702030302020204" pitchFamily="66" charset="0"/>
                        </a:rPr>
                        <a:t>50 metres.</a:t>
                      </a:r>
                      <a:endParaRPr lang="en-GB" sz="1200" b="1" dirty="0">
                        <a:solidFill>
                          <a:schemeClr val="tx1"/>
                        </a:solidFill>
                        <a:latin typeface="Comic Sans MS" panose="030F0702030302020204" pitchFamily="66" charset="0"/>
                      </a:endParaRPr>
                    </a:p>
                  </a:txBody>
                  <a:tcPr/>
                </a:tc>
                <a:extLst>
                  <a:ext uri="{0D108BD9-81ED-4DB2-BD59-A6C34878D82A}">
                    <a16:rowId xmlns:a16="http://schemas.microsoft.com/office/drawing/2014/main" val="769353209"/>
                  </a:ext>
                </a:extLst>
              </a:tr>
              <a:tr h="370840">
                <a:tc>
                  <a:txBody>
                    <a:bodyPr/>
                    <a:lstStyle/>
                    <a:p>
                      <a:r>
                        <a:rPr lang="en-GB" sz="1200" b="1" dirty="0">
                          <a:latin typeface="Comic Sans MS" panose="030F0702030302020204" pitchFamily="66" charset="0"/>
                        </a:rPr>
                        <a:t>Deforestation</a:t>
                      </a:r>
                    </a:p>
                  </a:txBody>
                  <a:tcPr/>
                </a:tc>
                <a:tc>
                  <a:txBody>
                    <a:bodyPr/>
                    <a:lstStyle/>
                    <a:p>
                      <a:r>
                        <a:rPr lang="en-GB" sz="1200" b="0" i="0" kern="1200" dirty="0">
                          <a:solidFill>
                            <a:schemeClr val="tx1"/>
                          </a:solidFill>
                          <a:effectLst/>
                          <a:latin typeface="Comic Sans MS" panose="030F0702030302020204" pitchFamily="66" charset="0"/>
                          <a:ea typeface="+mn-ea"/>
                          <a:cs typeface="+mn-cs"/>
                        </a:rPr>
                        <a:t>The </a:t>
                      </a:r>
                      <a:r>
                        <a:rPr lang="en-GB" sz="1200" b="1" i="0" kern="1200" dirty="0">
                          <a:solidFill>
                            <a:schemeClr val="tx1"/>
                          </a:solidFill>
                          <a:effectLst/>
                          <a:latin typeface="Comic Sans MS" panose="030F0702030302020204" pitchFamily="66" charset="0"/>
                          <a:ea typeface="+mn-ea"/>
                          <a:cs typeface="+mn-cs"/>
                        </a:rPr>
                        <a:t>removal of trees </a:t>
                      </a:r>
                      <a:r>
                        <a:rPr lang="en-GB" sz="1200" b="0" i="0" kern="1200" dirty="0">
                          <a:solidFill>
                            <a:schemeClr val="tx1"/>
                          </a:solidFill>
                          <a:effectLst/>
                          <a:latin typeface="Comic Sans MS" panose="030F0702030302020204" pitchFamily="66" charset="0"/>
                          <a:ea typeface="+mn-ea"/>
                          <a:cs typeface="+mn-cs"/>
                        </a:rPr>
                        <a:t>from the land.</a:t>
                      </a:r>
                      <a:endParaRPr lang="en-GB" sz="1200" dirty="0">
                        <a:latin typeface="Comic Sans MS" panose="030F0702030302020204" pitchFamily="66" charset="0"/>
                      </a:endParaRPr>
                    </a:p>
                  </a:txBody>
                  <a:tcPr/>
                </a:tc>
                <a:extLst>
                  <a:ext uri="{0D108BD9-81ED-4DB2-BD59-A6C34878D82A}">
                    <a16:rowId xmlns:a16="http://schemas.microsoft.com/office/drawing/2014/main" val="2628469592"/>
                  </a:ext>
                </a:extLst>
              </a:tr>
              <a:tr h="370840">
                <a:tc>
                  <a:txBody>
                    <a:bodyPr/>
                    <a:lstStyle/>
                    <a:p>
                      <a:r>
                        <a:rPr lang="en-GB" sz="1200" b="1" dirty="0">
                          <a:latin typeface="Comic Sans MS" panose="030F0702030302020204" pitchFamily="66" charset="0"/>
                        </a:rPr>
                        <a:t>Conservation</a:t>
                      </a:r>
                    </a:p>
                  </a:txBody>
                  <a:tcPr/>
                </a:tc>
                <a:tc>
                  <a:txBody>
                    <a:bodyPr/>
                    <a:lstStyle/>
                    <a:p>
                      <a:r>
                        <a:rPr lang="en-GB" sz="1200" b="0" i="0" kern="1200" dirty="0">
                          <a:solidFill>
                            <a:schemeClr val="tx1"/>
                          </a:solidFill>
                          <a:effectLst/>
                          <a:latin typeface="Comic Sans MS" panose="030F0702030302020204" pitchFamily="66" charset="0"/>
                          <a:ea typeface="+mn-ea"/>
                          <a:cs typeface="+mn-cs"/>
                        </a:rPr>
                        <a:t>The </a:t>
                      </a:r>
                      <a:r>
                        <a:rPr lang="en-GB" sz="1200" b="1" i="0" kern="1200" dirty="0">
                          <a:solidFill>
                            <a:schemeClr val="tx1"/>
                          </a:solidFill>
                          <a:effectLst/>
                          <a:latin typeface="Comic Sans MS" panose="030F0702030302020204" pitchFamily="66" charset="0"/>
                          <a:ea typeface="+mn-ea"/>
                          <a:cs typeface="+mn-cs"/>
                        </a:rPr>
                        <a:t>care and protection</a:t>
                      </a:r>
                      <a:r>
                        <a:rPr lang="en-GB" sz="1200" b="0" i="0" kern="1200" dirty="0">
                          <a:solidFill>
                            <a:schemeClr val="tx1"/>
                          </a:solidFill>
                          <a:effectLst/>
                          <a:latin typeface="Comic Sans MS" panose="030F0702030302020204" pitchFamily="66" charset="0"/>
                          <a:ea typeface="+mn-ea"/>
                          <a:cs typeface="+mn-cs"/>
                        </a:rPr>
                        <a:t> of natural resources so that they can persist for future generations.</a:t>
                      </a:r>
                      <a:endParaRPr lang="en-GB" sz="1000" dirty="0">
                        <a:latin typeface="Comic Sans MS" panose="030F0702030302020204" pitchFamily="66" charset="0"/>
                      </a:endParaRPr>
                    </a:p>
                  </a:txBody>
                  <a:tcPr/>
                </a:tc>
                <a:extLst>
                  <a:ext uri="{0D108BD9-81ED-4DB2-BD59-A6C34878D82A}">
                    <a16:rowId xmlns:a16="http://schemas.microsoft.com/office/drawing/2014/main" val="4159485001"/>
                  </a:ext>
                </a:extLst>
              </a:tr>
              <a:tr h="370840">
                <a:tc>
                  <a:txBody>
                    <a:bodyPr/>
                    <a:lstStyle/>
                    <a:p>
                      <a:r>
                        <a:rPr lang="en-GB" sz="1200" b="1" dirty="0">
                          <a:latin typeface="Comic Sans MS" panose="030F0702030302020204" pitchFamily="66" charset="0"/>
                        </a:rPr>
                        <a:t>Tundra</a:t>
                      </a:r>
                    </a:p>
                  </a:txBody>
                  <a:tcPr/>
                </a:tc>
                <a:tc>
                  <a:txBody>
                    <a:bodyPr/>
                    <a:lstStyle/>
                    <a:p>
                      <a:r>
                        <a:rPr lang="en-GB" sz="1200" dirty="0">
                          <a:latin typeface="Comic Sans MS" panose="030F0702030302020204" pitchFamily="66" charset="0"/>
                        </a:rPr>
                        <a:t>A </a:t>
                      </a:r>
                      <a:r>
                        <a:rPr lang="en-GB" sz="1200" b="1" dirty="0">
                          <a:latin typeface="Comic Sans MS" panose="030F0702030302020204" pitchFamily="66" charset="0"/>
                        </a:rPr>
                        <a:t>cold, treeless biome</a:t>
                      </a:r>
                      <a:r>
                        <a:rPr lang="en-GB" sz="1200" dirty="0">
                          <a:latin typeface="Comic Sans MS" panose="030F0702030302020204" pitchFamily="66" charset="0"/>
                        </a:rPr>
                        <a:t> located in Northern Canada, Asia and Alaska.</a:t>
                      </a:r>
                    </a:p>
                  </a:txBody>
                  <a:tcPr/>
                </a:tc>
                <a:extLst>
                  <a:ext uri="{0D108BD9-81ED-4DB2-BD59-A6C34878D82A}">
                    <a16:rowId xmlns:a16="http://schemas.microsoft.com/office/drawing/2014/main" val="1236396062"/>
                  </a:ext>
                </a:extLst>
              </a:tr>
            </a:tbl>
          </a:graphicData>
        </a:graphic>
      </p:graphicFrame>
      <p:sp>
        <p:nvSpPr>
          <p:cNvPr id="38" name="TextBox 37">
            <a:extLst>
              <a:ext uri="{FF2B5EF4-FFF2-40B4-BE49-F238E27FC236}">
                <a16:creationId xmlns:a16="http://schemas.microsoft.com/office/drawing/2014/main" id="{B93FBB30-2E3D-4FFB-9C53-C9045BF00D3F}"/>
              </a:ext>
            </a:extLst>
          </p:cNvPr>
          <p:cNvSpPr txBox="1"/>
          <p:nvPr/>
        </p:nvSpPr>
        <p:spPr>
          <a:xfrm>
            <a:off x="8431151" y="650291"/>
            <a:ext cx="3146424" cy="830997"/>
          </a:xfrm>
          <a:prstGeom prst="rect">
            <a:avLst/>
          </a:prstGeom>
          <a:noFill/>
          <a:ln w="38100">
            <a:solidFill>
              <a:srgbClr val="FFC000"/>
            </a:solidFill>
          </a:ln>
        </p:spPr>
        <p:txBody>
          <a:bodyPr wrap="square">
            <a:spAutoFit/>
          </a:bodyPr>
          <a:lstStyle/>
          <a:p>
            <a:r>
              <a:rPr lang="en-GB" sz="1200" dirty="0">
                <a:latin typeface="Comic Sans MS" panose="030F0702030302020204" pitchFamily="66" charset="0"/>
              </a:rPr>
              <a:t>Hot Desert – Roughly 30</a:t>
            </a:r>
            <a:r>
              <a:rPr lang="en-GB" sz="1200" baseline="30000" dirty="0">
                <a:latin typeface="Comic Sans MS" panose="030F0702030302020204" pitchFamily="66" charset="0"/>
              </a:rPr>
              <a:t>o</a:t>
            </a:r>
            <a:r>
              <a:rPr lang="en-GB" sz="1200" dirty="0">
                <a:latin typeface="Comic Sans MS" panose="030F0702030302020204" pitchFamily="66" charset="0"/>
              </a:rPr>
              <a:t> N and S of equator. High daytime and low night time temperatures, very dry, less than 250mm a year. Little vegetation, sandy soils. </a:t>
            </a:r>
          </a:p>
        </p:txBody>
      </p:sp>
      <p:pic>
        <p:nvPicPr>
          <p:cNvPr id="2" name="Picture 1">
            <a:extLst>
              <a:ext uri="{FF2B5EF4-FFF2-40B4-BE49-F238E27FC236}">
                <a16:creationId xmlns:a16="http://schemas.microsoft.com/office/drawing/2014/main" id="{53545B7A-DDE4-4A89-9291-0F1C3B31D135}"/>
              </a:ext>
            </a:extLst>
          </p:cNvPr>
          <p:cNvPicPr>
            <a:picLocks noChangeAspect="1"/>
          </p:cNvPicPr>
          <p:nvPr/>
        </p:nvPicPr>
        <p:blipFill>
          <a:blip r:embed="rId4"/>
          <a:stretch>
            <a:fillRect/>
          </a:stretch>
        </p:blipFill>
        <p:spPr>
          <a:xfrm>
            <a:off x="9687339" y="1834575"/>
            <a:ext cx="2144923" cy="2864601"/>
          </a:xfrm>
          <a:prstGeom prst="rect">
            <a:avLst/>
          </a:prstGeom>
          <a:ln>
            <a:solidFill>
              <a:schemeClr val="tx1"/>
            </a:solidFill>
          </a:ln>
        </p:spPr>
      </p:pic>
      <p:pic>
        <p:nvPicPr>
          <p:cNvPr id="3" name="Picture 2">
            <a:extLst>
              <a:ext uri="{FF2B5EF4-FFF2-40B4-BE49-F238E27FC236}">
                <a16:creationId xmlns:a16="http://schemas.microsoft.com/office/drawing/2014/main" id="{9843821F-C045-44CA-9BDA-BCD8671B2FDC}"/>
              </a:ext>
            </a:extLst>
          </p:cNvPr>
          <p:cNvPicPr>
            <a:picLocks noChangeAspect="1"/>
          </p:cNvPicPr>
          <p:nvPr/>
        </p:nvPicPr>
        <p:blipFill rotWithShape="1">
          <a:blip r:embed="rId5"/>
          <a:srcRect t="8463" b="23184"/>
          <a:stretch/>
        </p:blipFill>
        <p:spPr>
          <a:xfrm>
            <a:off x="4770331" y="1551130"/>
            <a:ext cx="4760766" cy="2379549"/>
          </a:xfrm>
          <a:prstGeom prst="rect">
            <a:avLst/>
          </a:prstGeom>
        </p:spPr>
      </p:pic>
      <p:sp>
        <p:nvSpPr>
          <p:cNvPr id="4" name="TextBox 3">
            <a:extLst>
              <a:ext uri="{FF2B5EF4-FFF2-40B4-BE49-F238E27FC236}">
                <a16:creationId xmlns:a16="http://schemas.microsoft.com/office/drawing/2014/main" id="{2677FD77-1B29-4283-A859-18D5C0FCE896}"/>
              </a:ext>
            </a:extLst>
          </p:cNvPr>
          <p:cNvSpPr txBox="1"/>
          <p:nvPr/>
        </p:nvSpPr>
        <p:spPr>
          <a:xfrm>
            <a:off x="4836594" y="678366"/>
            <a:ext cx="3472517" cy="830997"/>
          </a:xfrm>
          <a:prstGeom prst="rect">
            <a:avLst/>
          </a:prstGeom>
          <a:noFill/>
          <a:ln w="38100">
            <a:solidFill>
              <a:srgbClr val="00B0F0"/>
            </a:solidFill>
          </a:ln>
        </p:spPr>
        <p:txBody>
          <a:bodyPr wrap="square" rtlCol="0">
            <a:spAutoFit/>
          </a:bodyPr>
          <a:lstStyle/>
          <a:p>
            <a:r>
              <a:rPr lang="en-GB" sz="1200" dirty="0">
                <a:latin typeface="Comic Sans MS" panose="030F0702030302020204" pitchFamily="66" charset="0"/>
              </a:rPr>
              <a:t>Tundra – Northern Europe and Canada Low growing plants adapted to cold, windy and dry conditions. Reindeer, wolves. Ground is frozen for most of the year. Lots of Snow.</a:t>
            </a:r>
          </a:p>
        </p:txBody>
      </p:sp>
      <p:sp>
        <p:nvSpPr>
          <p:cNvPr id="5" name="TextBox 4">
            <a:extLst>
              <a:ext uri="{FF2B5EF4-FFF2-40B4-BE49-F238E27FC236}">
                <a16:creationId xmlns:a16="http://schemas.microsoft.com/office/drawing/2014/main" id="{E8FDE915-BFB5-41E2-92D1-5BB35BFD86BC}"/>
              </a:ext>
            </a:extLst>
          </p:cNvPr>
          <p:cNvSpPr txBox="1"/>
          <p:nvPr/>
        </p:nvSpPr>
        <p:spPr>
          <a:xfrm>
            <a:off x="4779133" y="3972446"/>
            <a:ext cx="4751963" cy="461665"/>
          </a:xfrm>
          <a:prstGeom prst="rect">
            <a:avLst/>
          </a:prstGeom>
          <a:noFill/>
          <a:ln w="38100">
            <a:solidFill>
              <a:srgbClr val="00B050"/>
            </a:solidFill>
          </a:ln>
        </p:spPr>
        <p:txBody>
          <a:bodyPr wrap="square" rtlCol="0">
            <a:spAutoFit/>
          </a:bodyPr>
          <a:lstStyle/>
          <a:p>
            <a:r>
              <a:rPr lang="en-GB" sz="1200" dirty="0">
                <a:latin typeface="Comic Sans MS" panose="030F0702030302020204" pitchFamily="66" charset="0"/>
              </a:rPr>
              <a:t>Tropical Rainforest – Along the Equator High temperatures and heavy rainfall with no seasons. Cover 6% of Earth’s surface.</a:t>
            </a:r>
          </a:p>
        </p:txBody>
      </p:sp>
      <p:cxnSp>
        <p:nvCxnSpPr>
          <p:cNvPr id="11" name="Straight Arrow Connector 10">
            <a:extLst>
              <a:ext uri="{FF2B5EF4-FFF2-40B4-BE49-F238E27FC236}">
                <a16:creationId xmlns:a16="http://schemas.microsoft.com/office/drawing/2014/main" id="{8882EC8F-86CE-4967-98EA-B434EFCF7DAE}"/>
              </a:ext>
            </a:extLst>
          </p:cNvPr>
          <p:cNvCxnSpPr>
            <a:cxnSpLocks/>
            <a:stCxn id="4" idx="2"/>
          </p:cNvCxnSpPr>
          <p:nvPr/>
        </p:nvCxnSpPr>
        <p:spPr>
          <a:xfrm flipH="1">
            <a:off x="6096000" y="1509363"/>
            <a:ext cx="476853" cy="32521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Table 14">
            <a:extLst>
              <a:ext uri="{FF2B5EF4-FFF2-40B4-BE49-F238E27FC236}">
                <a16:creationId xmlns:a16="http://schemas.microsoft.com/office/drawing/2014/main" id="{7BE98C0C-4F38-4274-86BD-B83319A2A97B}"/>
              </a:ext>
            </a:extLst>
          </p:cNvPr>
          <p:cNvGraphicFramePr>
            <a:graphicFrameLocks noGrp="1"/>
          </p:cNvGraphicFramePr>
          <p:nvPr/>
        </p:nvGraphicFramePr>
        <p:xfrm>
          <a:off x="7690874" y="4562635"/>
          <a:ext cx="4435717" cy="2265827"/>
        </p:xfrm>
        <a:graphic>
          <a:graphicData uri="http://schemas.openxmlformats.org/drawingml/2006/table">
            <a:tbl>
              <a:tblPr firstRow="1" bandRow="1">
                <a:tableStyleId>{5940675A-B579-460E-94D1-54222C63F5DA}</a:tableStyleId>
              </a:tblPr>
              <a:tblGrid>
                <a:gridCol w="4435717">
                  <a:extLst>
                    <a:ext uri="{9D8B030D-6E8A-4147-A177-3AD203B41FA5}">
                      <a16:colId xmlns:a16="http://schemas.microsoft.com/office/drawing/2014/main" val="4107805607"/>
                    </a:ext>
                  </a:extLst>
                </a:gridCol>
              </a:tblGrid>
              <a:tr h="345587">
                <a:tc>
                  <a:txBody>
                    <a:bodyPr/>
                    <a:lstStyle/>
                    <a:p>
                      <a:pPr algn="ctr"/>
                      <a:r>
                        <a:rPr lang="en-GB" sz="1200" b="1" dirty="0">
                          <a:latin typeface="Comic Sans MS" panose="030F0702030302020204" pitchFamily="66" charset="0"/>
                        </a:rPr>
                        <a:t>Tropical Rainforest Adaptations</a:t>
                      </a:r>
                    </a:p>
                  </a:txBody>
                  <a:tcPr>
                    <a:solidFill>
                      <a:schemeClr val="bg1"/>
                    </a:solidFill>
                  </a:tcPr>
                </a:tc>
                <a:extLst>
                  <a:ext uri="{0D108BD9-81ED-4DB2-BD59-A6C34878D82A}">
                    <a16:rowId xmlns:a16="http://schemas.microsoft.com/office/drawing/2014/main" val="637130185"/>
                  </a:ext>
                </a:extLst>
              </a:tr>
              <a:tr h="345587">
                <a:tc>
                  <a:txBody>
                    <a:bodyPr/>
                    <a:lstStyle/>
                    <a:p>
                      <a:r>
                        <a:rPr lang="en-GB" sz="1200" dirty="0">
                          <a:latin typeface="Comic Sans MS" panose="030F0702030302020204" pitchFamily="66" charset="0"/>
                        </a:rPr>
                        <a:t>Buttress roots - Massive ridges help them to support large trees. The shallow roots also spread out under the soil to absorb rainwater which quickly evaporates and to take up nutrients from the poor soils.</a:t>
                      </a:r>
                    </a:p>
                  </a:txBody>
                  <a:tcPr/>
                </a:tc>
                <a:extLst>
                  <a:ext uri="{0D108BD9-81ED-4DB2-BD59-A6C34878D82A}">
                    <a16:rowId xmlns:a16="http://schemas.microsoft.com/office/drawing/2014/main" val="2631364656"/>
                  </a:ext>
                </a:extLst>
              </a:tr>
              <a:tr h="345587">
                <a:tc>
                  <a:txBody>
                    <a:bodyPr/>
                    <a:lstStyle/>
                    <a:p>
                      <a:r>
                        <a:rPr lang="en-GB" sz="1200" dirty="0">
                          <a:latin typeface="Comic Sans MS" panose="030F0702030302020204" pitchFamily="66" charset="0"/>
                        </a:rPr>
                        <a:t>Drip tips - plants have leaves with pointy tips. This allows water to run off the leaves quickly without damaging or breaking them.</a:t>
                      </a:r>
                    </a:p>
                  </a:txBody>
                  <a:tcPr/>
                </a:tc>
                <a:extLst>
                  <a:ext uri="{0D108BD9-81ED-4DB2-BD59-A6C34878D82A}">
                    <a16:rowId xmlns:a16="http://schemas.microsoft.com/office/drawing/2014/main" val="2391064764"/>
                  </a:ext>
                </a:extLst>
              </a:tr>
              <a:tr h="345587">
                <a:tc>
                  <a:txBody>
                    <a:bodyPr/>
                    <a:lstStyle/>
                    <a:p>
                      <a:r>
                        <a:rPr lang="en-GB" sz="1200" dirty="0">
                          <a:latin typeface="Comic Sans MS" panose="030F0702030302020204" pitchFamily="66" charset="0"/>
                        </a:rPr>
                        <a:t>Sloths - use camouflage and move very slowly to make it difficult for predators to spot.</a:t>
                      </a:r>
                    </a:p>
                  </a:txBody>
                  <a:tcPr/>
                </a:tc>
                <a:extLst>
                  <a:ext uri="{0D108BD9-81ED-4DB2-BD59-A6C34878D82A}">
                    <a16:rowId xmlns:a16="http://schemas.microsoft.com/office/drawing/2014/main" val="1682156208"/>
                  </a:ext>
                </a:extLst>
              </a:tr>
            </a:tbl>
          </a:graphicData>
        </a:graphic>
      </p:graphicFrame>
      <p:sp>
        <p:nvSpPr>
          <p:cNvPr id="15" name="TextBox 14">
            <a:extLst>
              <a:ext uri="{FF2B5EF4-FFF2-40B4-BE49-F238E27FC236}">
                <a16:creationId xmlns:a16="http://schemas.microsoft.com/office/drawing/2014/main" id="{43856C72-A64B-4BD6-A431-766DD68E566A}"/>
              </a:ext>
            </a:extLst>
          </p:cNvPr>
          <p:cNvSpPr txBox="1"/>
          <p:nvPr/>
        </p:nvSpPr>
        <p:spPr>
          <a:xfrm>
            <a:off x="4811784" y="4526442"/>
            <a:ext cx="2800613" cy="276998"/>
          </a:xfrm>
          <a:prstGeom prst="rect">
            <a:avLst/>
          </a:prstGeom>
          <a:noFill/>
          <a:ln>
            <a:solidFill>
              <a:schemeClr val="tx1"/>
            </a:solidFill>
          </a:ln>
        </p:spPr>
        <p:txBody>
          <a:bodyPr wrap="square" rtlCol="0">
            <a:spAutoFit/>
          </a:bodyPr>
          <a:lstStyle/>
          <a:p>
            <a:pPr algn="ctr"/>
            <a:r>
              <a:rPr lang="en-GB" sz="1200" b="1" dirty="0">
                <a:latin typeface="Comic Sans MS" panose="030F0702030302020204" pitchFamily="66" charset="0"/>
              </a:rPr>
              <a:t>Climate Graph of the Tundra</a:t>
            </a:r>
          </a:p>
        </p:txBody>
      </p:sp>
      <p:sp>
        <p:nvSpPr>
          <p:cNvPr id="18" name="TextBox 17">
            <a:extLst>
              <a:ext uri="{FF2B5EF4-FFF2-40B4-BE49-F238E27FC236}">
                <a16:creationId xmlns:a16="http://schemas.microsoft.com/office/drawing/2014/main" id="{EE1B7696-36C1-433C-8976-A65B74F68397}"/>
              </a:ext>
            </a:extLst>
          </p:cNvPr>
          <p:cNvSpPr txBox="1"/>
          <p:nvPr/>
        </p:nvSpPr>
        <p:spPr>
          <a:xfrm>
            <a:off x="9544348" y="1548009"/>
            <a:ext cx="2370392" cy="276999"/>
          </a:xfrm>
          <a:prstGeom prst="rect">
            <a:avLst/>
          </a:prstGeom>
          <a:solidFill>
            <a:schemeClr val="bg1"/>
          </a:solidFill>
          <a:ln w="12700">
            <a:solidFill>
              <a:schemeClr val="tx1"/>
            </a:solidFill>
          </a:ln>
        </p:spPr>
        <p:txBody>
          <a:bodyPr wrap="square" rtlCol="0">
            <a:spAutoFit/>
          </a:bodyPr>
          <a:lstStyle/>
          <a:p>
            <a:pPr algn="ctr"/>
            <a:r>
              <a:rPr lang="en-GB" sz="1200" b="1" dirty="0">
                <a:latin typeface="Comic Sans MS" panose="030F0702030302020204" pitchFamily="66" charset="0"/>
              </a:rPr>
              <a:t>Layers of the Rainforest</a:t>
            </a:r>
          </a:p>
        </p:txBody>
      </p:sp>
      <p:cxnSp>
        <p:nvCxnSpPr>
          <p:cNvPr id="22" name="Straight Arrow Connector 21">
            <a:extLst>
              <a:ext uri="{FF2B5EF4-FFF2-40B4-BE49-F238E27FC236}">
                <a16:creationId xmlns:a16="http://schemas.microsoft.com/office/drawing/2014/main" id="{A19F681C-5B7F-47E7-A160-5AE6B458421A}"/>
              </a:ext>
            </a:extLst>
          </p:cNvPr>
          <p:cNvCxnSpPr>
            <a:cxnSpLocks/>
            <a:stCxn id="4" idx="2"/>
          </p:cNvCxnSpPr>
          <p:nvPr/>
        </p:nvCxnSpPr>
        <p:spPr>
          <a:xfrm>
            <a:off x="6572853" y="1509363"/>
            <a:ext cx="1118021" cy="32521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FB2AB08-10F2-4A93-A190-5E7308D2EA9C}"/>
              </a:ext>
            </a:extLst>
          </p:cNvPr>
          <p:cNvCxnSpPr>
            <a:cxnSpLocks/>
          </p:cNvCxnSpPr>
          <p:nvPr/>
        </p:nvCxnSpPr>
        <p:spPr>
          <a:xfrm flipH="1">
            <a:off x="7523141" y="1490855"/>
            <a:ext cx="1541346" cy="142462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F036D94-1308-4661-9C99-53A7A4728DB3}"/>
              </a:ext>
            </a:extLst>
          </p:cNvPr>
          <p:cNvCxnSpPr>
            <a:stCxn id="5" idx="0"/>
          </p:cNvCxnSpPr>
          <p:nvPr/>
        </p:nvCxnSpPr>
        <p:spPr>
          <a:xfrm flipH="1" flipV="1">
            <a:off x="6416611" y="2857176"/>
            <a:ext cx="738504" cy="11152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ABC7F40-2381-446A-9A80-A9B5C4BA9A57}"/>
              </a:ext>
            </a:extLst>
          </p:cNvPr>
          <p:cNvCxnSpPr>
            <a:cxnSpLocks/>
            <a:stCxn id="5" idx="0"/>
          </p:cNvCxnSpPr>
          <p:nvPr/>
        </p:nvCxnSpPr>
        <p:spPr>
          <a:xfrm flipV="1">
            <a:off x="7155115" y="2665574"/>
            <a:ext cx="156242" cy="130687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586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98CCD0FBA27E4D9E0E89AA042F1EC9" ma:contentTypeVersion="15" ma:contentTypeDescription="Create a new document." ma:contentTypeScope="" ma:versionID="87ad42cf114df5d79d43f210da1d5b0a">
  <xsd:schema xmlns:xsd="http://www.w3.org/2001/XMLSchema" xmlns:xs="http://www.w3.org/2001/XMLSchema" xmlns:p="http://schemas.microsoft.com/office/2006/metadata/properties" xmlns:ns2="dc0bc8c4-a75d-415d-96ea-cd24337c12ed" xmlns:ns3="0e13a264-7465-4452-bc5c-02dfe0376e2b" targetNamespace="http://schemas.microsoft.com/office/2006/metadata/properties" ma:root="true" ma:fieldsID="91be83512b16dd643e883333fb239d66" ns2:_="" ns3:_="">
    <xsd:import namespace="dc0bc8c4-a75d-415d-96ea-cd24337c12ed"/>
    <xsd:import namespace="0e13a264-7465-4452-bc5c-02dfe0376e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0bc8c4-a75d-415d-96ea-cd24337c12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f6e5aec-3c4a-4236-a63d-c20d042b3d45" ma:termSetId="09814cd3-568e-fe90-9814-8d621ff8fb84" ma:anchorId="fba54fb3-c3e1-fe81-a776-ca4b69148c4d" ma:open="true" ma:isKeyword="false">
      <xsd:complexType>
        <xsd:sequence>
          <xsd:element ref="pc:Terms" minOccurs="0" maxOccurs="1"/>
        </xsd:sequence>
      </xsd:complex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13a264-7465-4452-bc5c-02dfe0376e2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a133df4-fe9f-4d77-9360-da99ca86f740}" ma:internalName="TaxCatchAll" ma:showField="CatchAllData" ma:web="0e13a264-7465-4452-bc5c-02dfe0376e2b">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e13a264-7465-4452-bc5c-02dfe0376e2b" xsi:nil="true"/>
    <lcf76f155ced4ddcb4097134ff3c332f xmlns="dc0bc8c4-a75d-415d-96ea-cd24337c12e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84FF09D-A324-4447-A22E-0A3A562E4A27}"/>
</file>

<file path=customXml/itemProps2.xml><?xml version="1.0" encoding="utf-8"?>
<ds:datastoreItem xmlns:ds="http://schemas.openxmlformats.org/officeDocument/2006/customXml" ds:itemID="{403ABD5A-38E8-401A-A70A-3FCC29689887}"/>
</file>

<file path=customXml/itemProps3.xml><?xml version="1.0" encoding="utf-8"?>
<ds:datastoreItem xmlns:ds="http://schemas.openxmlformats.org/officeDocument/2006/customXml" ds:itemID="{04A178A6-F2C2-410E-B8A9-6C06F90A0025}"/>
</file>

<file path=docProps/app.xml><?xml version="1.0" encoding="utf-8"?>
<Properties xmlns="http://schemas.openxmlformats.org/officeDocument/2006/extended-properties" xmlns:vt="http://schemas.openxmlformats.org/officeDocument/2006/docPropsVTypes">
  <TotalTime>1</TotalTime>
  <Words>355</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Liane Roberts</dc:creator>
  <cp:lastModifiedBy>Liane Roberts</cp:lastModifiedBy>
  <cp:revision>1</cp:revision>
  <dcterms:created xsi:type="dcterms:W3CDTF">2024-01-19T14:37:44Z</dcterms:created>
  <dcterms:modified xsi:type="dcterms:W3CDTF">2024-01-19T14:39:08Z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0x0101005E98CCD0FBA27E4D9E0E89AA042F1EC9</vt:lpwstr>
  </property>
</Properties>
</file>