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8CE8-B594-4163-B081-AD6256059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3D2B9-AFC1-40EF-BC92-61C7B47D1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74E5-4725-40BB-938A-106568D4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78A0-5EED-402A-BB07-0E464D51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8D87C-75CD-4E02-A4DD-0488C476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2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F49C-C073-4A10-855E-6B3482A9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0B7AA-23EA-421A-AFD9-6A46E5DD3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12E91-0490-466B-A3F8-C6AFEB02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75F15-054F-4FB4-B1B9-80DCA013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A5D2E-102B-4AD4-90B8-B9C1BE36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7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00D0B-E325-4A39-8B1A-A6F8959C3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C3C1A-1198-4CF4-BA17-D3706F57C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3D41-5B99-45E7-8E8E-39E5E60D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BAF71-3CA3-45E9-800A-B2B9CFE7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1019A-EDF2-4CBE-94DD-E15CFE4A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1962-356E-4C76-8323-6CAB4F2A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4434-EA2E-464D-B96E-F3BC0CCE4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8FA33-A2EC-48FE-8DC2-3D4C1DB7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DDEE7-A675-4A12-9DD4-6511E70B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ABC90-F70C-4AFD-A4A4-6010D9BB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1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FCDB-C582-469E-85D2-50E23706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AB5DD-AB92-4222-B911-38DAAAF9D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A1ABE-A425-4607-8BDB-8B460E8F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9B35-CFEC-4604-99F4-4D673124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6972A-4FB0-4C4E-AD30-AD72F501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3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84DF-F01D-4E81-8D94-7B2C1FEB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07E26-5708-4ADD-90C8-F70E656C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3637D-F98E-43F5-87F5-6E6594891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92B2D-E48E-425E-BB14-BD317F8B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A7E96-895B-492B-B791-F61F964D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368AF-11FB-42EB-B59C-36389D46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0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4794-9E46-4F45-9155-823817BB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0A499-FB98-4C1E-9190-6BA03576B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AF8B0-AD30-4A96-985E-4F64CD637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7EB8D-B5AF-472F-B853-EEBAB6042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9CA17-C090-49DC-9FFF-1D23FFE96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CB9254-6C4A-499F-AEDC-AF83DBB8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C1957-DBDF-475A-8373-D08BEA4D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275A5-0E46-4C9E-8910-9041027D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6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4724-9E44-419B-8B41-6EC6B22E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1B1B2-FDA6-4AB0-9399-E75261E0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E2988-452D-45E5-A70A-1A2151CD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E88BA-99F8-4C16-AB94-7349499A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4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5F254-008D-4E7B-961D-3740A211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ADF56-DACB-4553-96BC-CA17B504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2F4A7-A955-4682-A869-1FAA5F39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4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AF6F-F70D-460F-BF71-A86B9441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FD49A-1808-41A3-84E8-C334DE15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13D34-F605-4F8A-97BA-EE07DBB57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1E68-F332-46BC-90A8-DB905EC9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42A92-AA2F-4EAA-A8E5-F9F9A7DA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731EE-7BD2-4ACA-99F3-6D982D26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5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02AB-A5E6-4780-B39B-DCCE8972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8E380-5195-4A17-9922-0A9005BBB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B948D-F34E-416D-A397-5EAE2964B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26B04-3F64-4454-943D-0E41EAD2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7864D-8AF4-4A40-A53E-AEBBA2F2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2F9C1-1CF0-430F-AB52-573DAB77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7AB60-3FC1-4E68-96C0-2371AD56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58926-5FB8-4A93-B2D6-68C6E3A0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4BE17-6298-4DFA-9186-D9F277F7C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3A1CB-0EE3-491A-A239-74A117B39958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3EF94-50F9-45EC-8E89-9030A6ADC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7F1CD-2026-4EC8-BB9B-946DDA2B2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A989-6D63-42BB-9245-0ACFACCD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3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obes of the Earth. Latitude lines run from north to south and longitude lines run from west to east.">
            <a:extLst>
              <a:ext uri="{FF2B5EF4-FFF2-40B4-BE49-F238E27FC236}">
                <a16:creationId xmlns:a16="http://schemas.microsoft.com/office/drawing/2014/main" id="{1B98323D-004A-4643-BB8D-E2A6D9E4E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69" y="3585910"/>
            <a:ext cx="3928285" cy="17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6F07C1-35B4-46AF-B200-8580EAEA9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168878"/>
              </p:ext>
            </p:extLst>
          </p:nvPr>
        </p:nvGraphicFramePr>
        <p:xfrm>
          <a:off x="242343" y="657649"/>
          <a:ext cx="5853011" cy="26828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11604">
                  <a:extLst>
                    <a:ext uri="{9D8B030D-6E8A-4147-A177-3AD203B41FA5}">
                      <a16:colId xmlns:a16="http://schemas.microsoft.com/office/drawing/2014/main" val="611297262"/>
                    </a:ext>
                  </a:extLst>
                </a:gridCol>
                <a:gridCol w="4441407">
                  <a:extLst>
                    <a:ext uri="{9D8B030D-6E8A-4147-A177-3AD203B41FA5}">
                      <a16:colId xmlns:a16="http://schemas.microsoft.com/office/drawing/2014/main" val="3515820476"/>
                    </a:ext>
                  </a:extLst>
                </a:gridCol>
              </a:tblGrid>
              <a:tr h="264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Key Vocabulary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5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Keywords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omic Sans MS" panose="030F0702030302020204" pitchFamily="66" charset="0"/>
                        </a:rPr>
                        <a:t>Definition</a:t>
                      </a:r>
                      <a:endParaRPr lang="en-GB" sz="1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209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of Earth’s large land masses, usually containing a number of different countries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865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Used to show the main points of direction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224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line that separates the Northern and Southern Hemispheres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399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Latitude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Specifies the North or South position of a place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611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Longitude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Specifies the East or West position of a place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163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Greenwich Meridian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line that separates the Eastern and Western Hemispheres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636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Relief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height and the shape of the land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452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Contours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Lines on a map used to join places of the same height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429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 References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map reference indicating a location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456336"/>
                  </a:ext>
                </a:extLst>
              </a:tr>
            </a:tbl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430DCF74-B1B1-4197-AF83-7FF05E60F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841" y="118784"/>
            <a:ext cx="7823200" cy="461665"/>
          </a:xfrm>
          <a:prstGeom prst="rect">
            <a:avLst/>
          </a:prstGeom>
          <a:solidFill>
            <a:srgbClr val="FFFFFF"/>
          </a:solidFill>
          <a:ln w="9528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 7 Geography Map Skills January - April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44AF44B-FBC1-4F4E-9DE6-3342D469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292" y="146033"/>
            <a:ext cx="3146425" cy="415925"/>
          </a:xfrm>
          <a:prstGeom prst="rect">
            <a:avLst/>
          </a:prstGeom>
          <a:solidFill>
            <a:srgbClr val="FFFFFF"/>
          </a:solidFill>
          <a:ln w="634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Key new Knowledge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4BCCA6D-6594-4B3E-8EFC-1EF0733FA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34" y="5365471"/>
            <a:ext cx="3825997" cy="1392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Dig Deeper Questions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many different types of map are there? What do they show? Why are they useful?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omic Sans MS" panose="030F0702030302020204" pitchFamily="66" charset="0"/>
                <a:cs typeface="Times New Roman" panose="02020603050405020304" pitchFamily="18" charset="0"/>
              </a:rPr>
              <a:t>What makes a good map symbol?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Extended Learning Opportunity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omic Sans MS" panose="030F0702030302020204" pitchFamily="66" charset="0"/>
                <a:cs typeface="Times New Roman" panose="02020603050405020304" pitchFamily="18" charset="0"/>
              </a:rPr>
              <a:t>Google </a:t>
            </a:r>
            <a:r>
              <a:rPr lang="en-US" altLang="en-US" sz="12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Mapzone</a:t>
            </a:r>
            <a:r>
              <a:rPr lang="en-US" altLang="en-US" sz="1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and practice your skills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7" name="Picture 3">
            <a:extLst>
              <a:ext uri="{FF2B5EF4-FFF2-40B4-BE49-F238E27FC236}">
                <a16:creationId xmlns:a16="http://schemas.microsoft.com/office/drawing/2014/main" id="{4B91EBFC-FF90-475C-9D49-FCA4642D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50"/>
          <a:stretch>
            <a:fillRect/>
          </a:stretch>
        </p:blipFill>
        <p:spPr bwMode="auto">
          <a:xfrm>
            <a:off x="187450" y="100482"/>
            <a:ext cx="733425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865124F5-F143-4A0A-9DC2-B154F5B3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B5F34-39D0-48A1-9857-EB6F0C7EF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60" t="45221" r="26564" b="26158"/>
          <a:stretch/>
        </p:blipFill>
        <p:spPr>
          <a:xfrm>
            <a:off x="6154268" y="968641"/>
            <a:ext cx="2081431" cy="1643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FD3C7-567F-469B-9950-99B7E066EB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604" t="54530" r="4461" b="28695"/>
          <a:stretch/>
        </p:blipFill>
        <p:spPr>
          <a:xfrm>
            <a:off x="10701968" y="5117734"/>
            <a:ext cx="1545257" cy="1687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1E9A6A-9717-41A4-85CF-D087336288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300" t="54530" r="15891" b="27902"/>
          <a:stretch/>
        </p:blipFill>
        <p:spPr>
          <a:xfrm>
            <a:off x="9156711" y="5119998"/>
            <a:ext cx="1545257" cy="1684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191665-0FDF-4FBB-9577-46BE12A120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18" t="54530" r="27823" b="26731"/>
          <a:stretch/>
        </p:blipFill>
        <p:spPr>
          <a:xfrm>
            <a:off x="7928768" y="5117735"/>
            <a:ext cx="1296898" cy="1689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25E81-2B3C-4907-A642-D78D824E338A}"/>
              </a:ext>
            </a:extLst>
          </p:cNvPr>
          <p:cNvSpPr txBox="1"/>
          <p:nvPr/>
        </p:nvSpPr>
        <p:spPr>
          <a:xfrm>
            <a:off x="-767526" y="3665267"/>
            <a:ext cx="378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Map Symbols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AB5C2-FF2F-404B-B736-9C5D67404ADD}"/>
              </a:ext>
            </a:extLst>
          </p:cNvPr>
          <p:cNvSpPr txBox="1"/>
          <p:nvPr/>
        </p:nvSpPr>
        <p:spPr>
          <a:xfrm>
            <a:off x="6261125" y="682362"/>
            <a:ext cx="19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Direction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431A09-09E8-4B2B-BD51-EC1C54A915AD}"/>
              </a:ext>
            </a:extLst>
          </p:cNvPr>
          <p:cNvSpPr txBox="1"/>
          <p:nvPr/>
        </p:nvSpPr>
        <p:spPr>
          <a:xfrm>
            <a:off x="8566801" y="615435"/>
            <a:ext cx="359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Grid References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These are used to determine a location on a map. </a:t>
            </a:r>
          </a:p>
        </p:txBody>
      </p:sp>
      <p:sp>
        <p:nvSpPr>
          <p:cNvPr id="21" name="object 62">
            <a:extLst>
              <a:ext uri="{FF2B5EF4-FFF2-40B4-BE49-F238E27FC236}">
                <a16:creationId xmlns:a16="http://schemas.microsoft.com/office/drawing/2014/main" id="{73F88D9C-2E6D-4279-A8FB-061C119BF3DB}"/>
              </a:ext>
            </a:extLst>
          </p:cNvPr>
          <p:cNvSpPr/>
          <p:nvPr/>
        </p:nvSpPr>
        <p:spPr>
          <a:xfrm>
            <a:off x="10423065" y="1509463"/>
            <a:ext cx="1609090" cy="15787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21223B-54FE-4319-9DB9-C5EC694DBCB8}"/>
              </a:ext>
            </a:extLst>
          </p:cNvPr>
          <p:cNvCxnSpPr/>
          <p:nvPr/>
        </p:nvCxnSpPr>
        <p:spPr>
          <a:xfrm>
            <a:off x="10586942" y="1654605"/>
            <a:ext cx="0" cy="616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6E6187-3C63-4F75-A2AD-ADC7273F024A}"/>
              </a:ext>
            </a:extLst>
          </p:cNvPr>
          <p:cNvCxnSpPr/>
          <p:nvPr/>
        </p:nvCxnSpPr>
        <p:spPr>
          <a:xfrm>
            <a:off x="10586942" y="2292985"/>
            <a:ext cx="614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Image result for uk map countries">
            <a:extLst>
              <a:ext uri="{FF2B5EF4-FFF2-40B4-BE49-F238E27FC236}">
                <a16:creationId xmlns:a16="http://schemas.microsoft.com/office/drawing/2014/main" id="{C5725A4D-D351-46CA-A9B0-1371149AC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/>
          <a:stretch/>
        </p:blipFill>
        <p:spPr bwMode="auto">
          <a:xfrm>
            <a:off x="2215991" y="4013490"/>
            <a:ext cx="1659865" cy="27653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D0573C-663E-4D34-9EC9-6E0D3465D46F}"/>
              </a:ext>
            </a:extLst>
          </p:cNvPr>
          <p:cNvSpPr txBox="1"/>
          <p:nvPr/>
        </p:nvSpPr>
        <p:spPr>
          <a:xfrm>
            <a:off x="8274082" y="1242729"/>
            <a:ext cx="210562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omic Sans MS" panose="030F0702030302020204" pitchFamily="66" charset="0"/>
              </a:rPr>
              <a:t>Rule</a:t>
            </a:r>
            <a:r>
              <a:rPr lang="en-GB" sz="1200" dirty="0">
                <a:latin typeface="Comic Sans MS" panose="030F0702030302020204" pitchFamily="66" charset="0"/>
              </a:rPr>
              <a:t>: Go along the corridor then up the stairs.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4 Figure Grid References</a:t>
            </a:r>
            <a:r>
              <a:rPr lang="en-GB" sz="1200" dirty="0">
                <a:latin typeface="Comic Sans MS" panose="030F0702030302020204" pitchFamily="66" charset="0"/>
              </a:rPr>
              <a:t>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Sometimes you need to be more precise.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6 Figure Grid References</a:t>
            </a:r>
          </a:p>
        </p:txBody>
      </p:sp>
      <p:sp>
        <p:nvSpPr>
          <p:cNvPr id="27" name="object 63">
            <a:extLst>
              <a:ext uri="{FF2B5EF4-FFF2-40B4-BE49-F238E27FC236}">
                <a16:creationId xmlns:a16="http://schemas.microsoft.com/office/drawing/2014/main" id="{CF6EC034-FD5C-43E3-AA49-AB9B21DD52D5}"/>
              </a:ext>
            </a:extLst>
          </p:cNvPr>
          <p:cNvSpPr/>
          <p:nvPr/>
        </p:nvSpPr>
        <p:spPr>
          <a:xfrm>
            <a:off x="10393177" y="3178810"/>
            <a:ext cx="1636076" cy="16849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C43033-8412-457F-8057-138AADC311DE}"/>
              </a:ext>
            </a:extLst>
          </p:cNvPr>
          <p:cNvSpPr txBox="1"/>
          <p:nvPr/>
        </p:nvSpPr>
        <p:spPr>
          <a:xfrm>
            <a:off x="8120648" y="4832253"/>
            <a:ext cx="3788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Relief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C1336B-B163-4FE7-BB6C-C42D9E055ECE}"/>
              </a:ext>
            </a:extLst>
          </p:cNvPr>
          <p:cNvSpPr txBox="1"/>
          <p:nvPr/>
        </p:nvSpPr>
        <p:spPr>
          <a:xfrm>
            <a:off x="2094313" y="3665267"/>
            <a:ext cx="197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UK Geography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0F44E2-1A64-4CBF-8049-E7B3384DB73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033" t="51216" r="20353" b="28937"/>
          <a:stretch/>
        </p:blipFill>
        <p:spPr>
          <a:xfrm>
            <a:off x="7870217" y="3561364"/>
            <a:ext cx="1781813" cy="1360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FE99DE-4A7A-4AAC-B08C-2E0566A6CC6F}"/>
              </a:ext>
            </a:extLst>
          </p:cNvPr>
          <p:cNvSpPr txBox="1"/>
          <p:nvPr/>
        </p:nvSpPr>
        <p:spPr>
          <a:xfrm>
            <a:off x="7805542" y="3281605"/>
            <a:ext cx="19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Scale and Distance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B29E6F-19AF-4E29-9A15-E75E2F1EDDB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7923" t="37905" r="6202" b="21752"/>
          <a:stretch/>
        </p:blipFill>
        <p:spPr>
          <a:xfrm>
            <a:off x="158839" y="4013490"/>
            <a:ext cx="1935474" cy="2765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0EA7C49-6D4B-40A6-A809-32F19ED9D439}"/>
              </a:ext>
            </a:extLst>
          </p:cNvPr>
          <p:cNvSpPr txBox="1"/>
          <p:nvPr/>
        </p:nvSpPr>
        <p:spPr>
          <a:xfrm>
            <a:off x="5289167" y="3444465"/>
            <a:ext cx="197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Latitude and Longitude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509377-D9E6-4302-9EE9-8A887A44934D}"/>
              </a:ext>
            </a:extLst>
          </p:cNvPr>
          <p:cNvCxnSpPr>
            <a:cxnSpLocks/>
          </p:cNvCxnSpPr>
          <p:nvPr/>
        </p:nvCxnSpPr>
        <p:spPr>
          <a:xfrm>
            <a:off x="10586942" y="3796513"/>
            <a:ext cx="290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80CEEF-6EC2-43D4-A9B6-CEB44592D319}"/>
              </a:ext>
            </a:extLst>
          </p:cNvPr>
          <p:cNvCxnSpPr>
            <a:cxnSpLocks/>
          </p:cNvCxnSpPr>
          <p:nvPr/>
        </p:nvCxnSpPr>
        <p:spPr>
          <a:xfrm>
            <a:off x="10985002" y="3394186"/>
            <a:ext cx="0" cy="25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Oval 2050">
            <a:extLst>
              <a:ext uri="{FF2B5EF4-FFF2-40B4-BE49-F238E27FC236}">
                <a16:creationId xmlns:a16="http://schemas.microsoft.com/office/drawing/2014/main" id="{9A62A143-8AF9-483E-A4FB-5F2455465C8E}"/>
              </a:ext>
            </a:extLst>
          </p:cNvPr>
          <p:cNvSpPr/>
          <p:nvPr/>
        </p:nvSpPr>
        <p:spPr>
          <a:xfrm>
            <a:off x="11087571" y="1024435"/>
            <a:ext cx="821280" cy="5010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33 47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E33AA36-79C9-4D54-A7A8-EA062AC454AC}"/>
              </a:ext>
            </a:extLst>
          </p:cNvPr>
          <p:cNvSpPr/>
          <p:nvPr/>
        </p:nvSpPr>
        <p:spPr>
          <a:xfrm>
            <a:off x="9601785" y="3072931"/>
            <a:ext cx="821280" cy="5010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33</a:t>
            </a:r>
            <a:r>
              <a:rPr lang="en-GB" sz="1200" b="1" u="sng" dirty="0">
                <a:latin typeface="Comic Sans MS" panose="030F0702030302020204" pitchFamily="66" charset="0"/>
              </a:rPr>
              <a:t>4</a:t>
            </a:r>
            <a:r>
              <a:rPr lang="en-GB" sz="1200" b="1" dirty="0">
                <a:latin typeface="Comic Sans MS" panose="030F0702030302020204" pitchFamily="66" charset="0"/>
              </a:rPr>
              <a:t> 47</a:t>
            </a:r>
            <a:r>
              <a:rPr lang="en-GB" sz="1200" b="1" u="sng" dirty="0">
                <a:latin typeface="Comic Sans MS" panose="030F0702030302020204" pitchFamily="66" charset="0"/>
              </a:rPr>
              <a:t>6</a:t>
            </a:r>
          </a:p>
        </p:txBody>
      </p:sp>
      <p:cxnSp>
        <p:nvCxnSpPr>
          <p:cNvPr id="2053" name="Straight Arrow Connector 2052">
            <a:extLst>
              <a:ext uri="{FF2B5EF4-FFF2-40B4-BE49-F238E27FC236}">
                <a16:creationId xmlns:a16="http://schemas.microsoft.com/office/drawing/2014/main" id="{4B9E60D1-39E3-4A1C-A22F-C8C2F79CCA60}"/>
              </a:ext>
            </a:extLst>
          </p:cNvPr>
          <p:cNvCxnSpPr>
            <a:stCxn id="2051" idx="4"/>
          </p:cNvCxnSpPr>
          <p:nvPr/>
        </p:nvCxnSpPr>
        <p:spPr>
          <a:xfrm flipH="1">
            <a:off x="11087571" y="1525487"/>
            <a:ext cx="410640" cy="437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>
            <a:extLst>
              <a:ext uri="{FF2B5EF4-FFF2-40B4-BE49-F238E27FC236}">
                <a16:creationId xmlns:a16="http://schemas.microsoft.com/office/drawing/2014/main" id="{0D637714-FF65-4211-94E3-1EA103D1AAB9}"/>
              </a:ext>
            </a:extLst>
          </p:cNvPr>
          <p:cNvCxnSpPr>
            <a:stCxn id="40" idx="4"/>
          </p:cNvCxnSpPr>
          <p:nvPr/>
        </p:nvCxnSpPr>
        <p:spPr>
          <a:xfrm>
            <a:off x="10012425" y="3573983"/>
            <a:ext cx="864841" cy="912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8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5" ma:contentTypeDescription="Create a new document." ma:contentTypeScope="" ma:versionID="87ad42cf114df5d79d43f210da1d5b0a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91be83512b16dd643e883333fb239d6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814EE9-D9DC-4F6C-8054-C40F6C2DE240}"/>
</file>

<file path=customXml/itemProps2.xml><?xml version="1.0" encoding="utf-8"?>
<ds:datastoreItem xmlns:ds="http://schemas.openxmlformats.org/officeDocument/2006/customXml" ds:itemID="{156C1001-CC88-40AB-993E-1B9CED2A7AA6}"/>
</file>

<file path=customXml/itemProps3.xml><?xml version="1.0" encoding="utf-8"?>
<ds:datastoreItem xmlns:ds="http://schemas.openxmlformats.org/officeDocument/2006/customXml" ds:itemID="{40281F24-DC8F-4C38-B31D-FBCF5AF550FC}"/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205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Liane Roberts</dc:creator>
  <cp:lastModifiedBy>Liane Roberts</cp:lastModifiedBy>
  <cp:revision>46</cp:revision>
  <cp:lastPrinted>2021-03-08T10:00:22Z</cp:lastPrinted>
  <dcterms:created xsi:type="dcterms:W3CDTF">2021-01-03T15:57:20Z</dcterms:created>
  <dcterms:modified xsi:type="dcterms:W3CDTF">2024-01-19T14:30:17Z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