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3BC9-6B82-819F-163E-BA9FD0399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D6F81-9B86-2E8C-2C2C-205304F98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B1E3F-0710-0478-76B5-F920397F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66E31-9C5B-68B6-A884-D98F2FE7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C6E0C-8A6A-8B4A-A914-C54717F3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3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1191-97CF-F798-0712-67682C21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09718-C821-E030-B41B-5754A71D1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BD298-368E-7D15-5CF8-0CC62A865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03846-B4DE-5469-8503-77D612D3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5EA8D-B60C-FC07-A371-0910EE59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8A5E64-5063-CA08-96C7-7A4CFFB3B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05456-9D71-D8F5-71E5-DF5C47CD9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BC305-AAB1-0847-9E12-87041017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9C892-0D0E-4A62-D96C-7F0CAC20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E627C-B3FD-77A1-DAEF-B0AA08F4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7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71FA-7982-6B43-2939-F88B60D5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B9CF-E4BE-9139-8E8E-528308B5D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E7DE1-8CC2-CDDF-E028-C000B7D3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8E514-C8EB-EFF6-0C9B-1395989E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05E7D-3A05-EE55-029B-D52485C4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2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C45B-0BDE-A5D4-4DFD-FF5938167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41C34-07E2-D992-E653-C69208D0B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5B0B9-A39B-D96C-22B9-9E186DDF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F75F6-9465-D74E-19A9-F0FA82D0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85E7C-600D-5B89-20B0-2542B871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B5E3E-EA42-CF93-16B8-CA346E48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C0F9-3837-2629-EDAF-17DB175DD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DE562-1575-7246-F8DB-F7789D068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556BC-A3FE-E3A7-8EF2-F8C8EE40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2A924-8E58-0C8D-CFBB-B669741B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400D4-8B0C-3DA7-10AD-0CEA93D9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1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BF1B-62C9-4FDA-8F33-7C65155E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D6350-5239-DD15-7C04-DC5F414AE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53738-15D0-6FF2-5FFA-8C39FFFD3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90881-E86D-B9B4-5D4D-917D7404E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FF80B-C674-A983-C6B6-DCA0FD49B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3B29FD-3266-7A89-C8A7-D0B1B07B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67B92-1A1E-A37D-5567-4651E156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84BCA-78AC-120E-1C2E-D8EDDAB7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4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0025-1368-93AF-ECC3-D9E8F26D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E52BF-DE57-A692-FCBB-93A44EAF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47797-0876-65AD-83E7-6E5A05C5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40A5C-EB32-80AF-CB41-CEEB40A7F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CEEEF-F3FE-CEE5-DA5B-3DC5B415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755EE-FBB3-3E94-BA89-A3ADC410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3D2E0-FC73-A25B-9E88-28E96E1F1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F19D-FD49-6E31-830F-9635EB8C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4680A-1407-4566-FDA0-307E71DB8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6CAFA-3D62-6689-507A-FB393FA78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A07F9-EBB3-10FD-3A6B-A3CFBD84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E6A07-8095-AAE3-DE4D-F56B903F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80EDC-2F2D-3B5C-6EE3-B24341EA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4BAC-5EB6-1AAC-F410-F225AAB5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9D332C-87B9-E2B2-CB16-B228E31AA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130BE-6A89-2295-B064-5E6255B1A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9EE77-7DF7-1F82-3ADA-93B25195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A685F-D3AB-7210-30FA-FDB20CAC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430BF-A0EA-2B97-9527-1FE59A3E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EC8FE-7F1F-BD94-CC76-83324B74B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CFB30-C469-B963-3758-93ABB0686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E82AE-0146-9034-9A1F-75EF60122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BCFD42-5021-482F-B9CB-12AD6C7AEBCA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2FB80-8459-6D48-B52A-F3A85E79B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545C8-93B3-8632-83DF-4CC846E00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D5CDF-C3F8-457D-A8F0-AB2FBF451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0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6F07C1-35B4-46AF-B200-8580EAEA9270}"/>
              </a:ext>
            </a:extLst>
          </p:cNvPr>
          <p:cNvGraphicFramePr>
            <a:graphicFrameLocks noGrp="1"/>
          </p:cNvGraphicFramePr>
          <p:nvPr/>
        </p:nvGraphicFramePr>
        <p:xfrm>
          <a:off x="53200" y="628070"/>
          <a:ext cx="5097017" cy="49462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29277">
                  <a:extLst>
                    <a:ext uri="{9D8B030D-6E8A-4147-A177-3AD203B41FA5}">
                      <a16:colId xmlns:a16="http://schemas.microsoft.com/office/drawing/2014/main" val="611297262"/>
                    </a:ext>
                  </a:extLst>
                </a:gridCol>
                <a:gridCol w="3867740">
                  <a:extLst>
                    <a:ext uri="{9D8B030D-6E8A-4147-A177-3AD203B41FA5}">
                      <a16:colId xmlns:a16="http://schemas.microsoft.com/office/drawing/2014/main" val="3515820476"/>
                    </a:ext>
                  </a:extLst>
                </a:gridCol>
              </a:tblGrid>
              <a:tr h="2993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2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54983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  <a:latin typeface="Comic Sans MS" panose="030F0702030302020204" pitchFamily="66" charset="0"/>
                        </a:rPr>
                        <a:t>Keywords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  <a:latin typeface="Comic Sans MS" panose="030F0702030302020204" pitchFamily="66" charset="0"/>
                        </a:rPr>
                        <a:t>Definition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6209785"/>
                  </a:ext>
                </a:extLst>
              </a:tr>
              <a:tr h="394186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Erosion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wearing down/wearing away of rock by water, ice or wind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865935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Eroded material is moved by water or ice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224442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Deposition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Transported material is dropped due to a loss of energy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947193"/>
                  </a:ext>
                </a:extLst>
              </a:tr>
              <a:tr h="394186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Rocks are broken down by chemical, mechanical and biological processes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8399003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steep beginnings of a river characterised by features such as Waterfalls, V-shaped valley, rapids and interlocking spurs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611002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Middle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wider, shallower middle section of a river characterised by meanders and ox bow lakes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373127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wide, almost flat end of a river characterised by floodplains, levees and deltas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5008731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Constructive Waves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Waves that deposit sediment onto the beach. These waves are characterised by a strong swash and a weak backwash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1405533"/>
                  </a:ext>
                </a:extLst>
              </a:tr>
              <a:tr h="374181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Destructive Waves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Waves that remove sediment from the beach. These waves are characterised by a weak swash and a strong backwash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0163218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Longshore Drift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Sediment is transported along the coast in a zig zag pattern by the waves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636399"/>
                  </a:ext>
                </a:extLst>
              </a:tr>
              <a:tr h="1928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Coastal Management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Ways to protect the coast from erosion; this can be done by preventing natural processes or working with natural processes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452409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430DCF74-B1B1-4197-AF83-7FF05E60F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41" y="118784"/>
            <a:ext cx="7823200" cy="400110"/>
          </a:xfrm>
          <a:prstGeom prst="rect">
            <a:avLst/>
          </a:prstGeom>
          <a:solidFill>
            <a:srgbClr val="FFFFFF"/>
          </a:solidFill>
          <a:ln w="9528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8 Geography Landscapes of the UK January - April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D44AF44B-FBC1-4F4E-9DE6-3342D469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013" y="141653"/>
            <a:ext cx="3146425" cy="41592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Key new Knowledge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34BCCA6D-6594-4B3E-8EFC-1EF0733F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33" y="5670855"/>
            <a:ext cx="5045384" cy="11598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Dig Deeper Questions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US" altLang="en-US" sz="12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are the diverse landscapes of the UK created?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How can landscapes and processes have an impact on us?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Extended Learning Opportunity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Investigate a </a:t>
            </a:r>
            <a:r>
              <a:rPr lang="en-GB" altLang="en-US" sz="1200" dirty="0">
                <a:latin typeface="Comic Sans MS" panose="030F0702030302020204" pitchFamily="66" charset="0"/>
                <a:cs typeface="Arial" panose="020B0604020202020204" pitchFamily="34" charset="0"/>
              </a:rPr>
              <a:t>landscape/ feature that you know about and or have heard about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2057" name="Picture 3">
            <a:extLst>
              <a:ext uri="{FF2B5EF4-FFF2-40B4-BE49-F238E27FC236}">
                <a16:creationId xmlns:a16="http://schemas.microsoft.com/office/drawing/2014/main" id="{4B91EBFC-FF90-475C-9D49-FCA4642D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50"/>
          <a:stretch>
            <a:fillRect/>
          </a:stretch>
        </p:blipFill>
        <p:spPr bwMode="auto">
          <a:xfrm>
            <a:off x="187450" y="45890"/>
            <a:ext cx="733425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865124F5-F143-4A0A-9DC2-B154F5B3A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91CF77-CA13-4BB2-882F-72C55417FA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903" t="19613" r="7313" b="42683"/>
          <a:stretch/>
        </p:blipFill>
        <p:spPr>
          <a:xfrm>
            <a:off x="8511249" y="654564"/>
            <a:ext cx="3575189" cy="2461919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C021AAA1-1719-49BB-B8BB-7B0CDA29F486}"/>
              </a:ext>
            </a:extLst>
          </p:cNvPr>
          <p:cNvGraphicFramePr>
            <a:graphicFrameLocks noGrp="1"/>
          </p:cNvGraphicFramePr>
          <p:nvPr/>
        </p:nvGraphicFramePr>
        <p:xfrm>
          <a:off x="5245383" y="5193537"/>
          <a:ext cx="6841784" cy="1634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2743">
                  <a:extLst>
                    <a:ext uri="{9D8B030D-6E8A-4147-A177-3AD203B41FA5}">
                      <a16:colId xmlns:a16="http://schemas.microsoft.com/office/drawing/2014/main" val="1364803418"/>
                    </a:ext>
                  </a:extLst>
                </a:gridCol>
                <a:gridCol w="3229041">
                  <a:extLst>
                    <a:ext uri="{9D8B030D-6E8A-4147-A177-3AD203B41FA5}">
                      <a16:colId xmlns:a16="http://schemas.microsoft.com/office/drawing/2014/main" val="3987415895"/>
                    </a:ext>
                  </a:extLst>
                </a:gridCol>
              </a:tblGrid>
              <a:tr h="39258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Hard Engineering – Involves building artificial structures to control natural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Soft Engineering – A more sustainable and natural approach to managing the 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19473"/>
                  </a:ext>
                </a:extLst>
              </a:tr>
              <a:tr h="39258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Sea 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Beach Nourishment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437"/>
                  </a:ext>
                </a:extLst>
              </a:tr>
              <a:tr h="39258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Rock Armour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Dune Nourishment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497594"/>
                  </a:ext>
                </a:extLst>
              </a:tr>
              <a:tr h="39258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Groynes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Managed Retreat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30817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D6DBB043-6A28-41D5-AE84-0C3E0E7EAD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534" t="30239" r="4962" b="42293"/>
          <a:stretch/>
        </p:blipFill>
        <p:spPr>
          <a:xfrm>
            <a:off x="5428157" y="823682"/>
            <a:ext cx="2899588" cy="20824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333D4AC-C3C1-483C-89E4-C5385609DC4F}"/>
              </a:ext>
            </a:extLst>
          </p:cNvPr>
          <p:cNvSpPr txBox="1"/>
          <p:nvPr/>
        </p:nvSpPr>
        <p:spPr>
          <a:xfrm>
            <a:off x="5950427" y="557578"/>
            <a:ext cx="2019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Comic Sans MS" panose="030F0702030302020204" pitchFamily="66" charset="0"/>
              </a:rPr>
              <a:t>Waterfall 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64F2DC-360D-4A9D-AA05-8C6185FA1CCA}"/>
              </a:ext>
            </a:extLst>
          </p:cNvPr>
          <p:cNvSpPr txBox="1"/>
          <p:nvPr/>
        </p:nvSpPr>
        <p:spPr>
          <a:xfrm>
            <a:off x="5244654" y="2927080"/>
            <a:ext cx="326659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The soft rock erodes more quickly, undercutting the hard rock</a:t>
            </a:r>
          </a:p>
          <a:p>
            <a:pPr marL="342900" indent="-3429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The hard rock is left overhanging and eventually collapses</a:t>
            </a:r>
          </a:p>
          <a:p>
            <a:pPr marL="342900" indent="-3429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The fallen rocks crash into the plunge pool. They swirl about causing more erosion.</a:t>
            </a:r>
          </a:p>
          <a:p>
            <a:pPr marL="342900" indent="-3429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Over time this process is repeated and the waterfall moves upstream.</a:t>
            </a:r>
          </a:p>
          <a:p>
            <a:pPr marL="342900" indent="-342900">
              <a:buAutoNum type="arabicPeriod"/>
            </a:pPr>
            <a:r>
              <a:rPr lang="en-GB" sz="1200" dirty="0">
                <a:latin typeface="Comic Sans MS" panose="030F0702030302020204" pitchFamily="66" charset="0"/>
              </a:rPr>
              <a:t>A steep sided gorge is formed as the waterfall retreats.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C21C9E-3B87-46E0-9D7F-86FB69A60748}"/>
              </a:ext>
            </a:extLst>
          </p:cNvPr>
          <p:cNvSpPr txBox="1"/>
          <p:nvPr/>
        </p:nvSpPr>
        <p:spPr>
          <a:xfrm>
            <a:off x="8757450" y="3116483"/>
            <a:ext cx="314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Coastal Landforms of erosion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0893" y="3424260"/>
            <a:ext cx="3003656" cy="176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7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441B59-9F7C-4AB1-A283-0A98A6F4C851}"/>
</file>

<file path=customXml/itemProps2.xml><?xml version="1.0" encoding="utf-8"?>
<ds:datastoreItem xmlns:ds="http://schemas.openxmlformats.org/officeDocument/2006/customXml" ds:itemID="{FD7065ED-B8D4-446A-A3E5-75DAAFFF0AAB}"/>
</file>

<file path=customXml/itemProps3.xml><?xml version="1.0" encoding="utf-8"?>
<ds:datastoreItem xmlns:ds="http://schemas.openxmlformats.org/officeDocument/2006/customXml" ds:itemID="{C7F06616-EB88-4F43-9E43-939AEBC90859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347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Roberts</dc:creator>
  <cp:lastModifiedBy>Liane Roberts</cp:lastModifiedBy>
  <cp:revision>1</cp:revision>
  <dcterms:created xsi:type="dcterms:W3CDTF">2024-01-19T14:23:20Z</dcterms:created>
  <dcterms:modified xsi:type="dcterms:W3CDTF">2024-01-19T14:29:22Z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