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F34D0-E9C0-4053-A092-0CD70F87F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8EB13-57D7-A6D4-D3CD-12FC84BE6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69047-B0BD-C471-1079-F1618A043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8B6B-B85A-4A7E-A71F-9AF84763E1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4B8CF-A923-C1B8-D1AD-5D65291F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10256-1A53-B7D6-4B36-55E8B7D6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384-E725-461C-AAF1-E7BD8664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10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EE8A7-FF9C-C4F2-CCC3-E9CB145BD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70B649-D300-8C29-856E-6AA6F4845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65A23-C39C-3229-EEBA-96A8BDACF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8B6B-B85A-4A7E-A71F-9AF84763E1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54261-575D-245B-A28C-B2185EFD9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090F6-40D0-B5E0-1FE3-5DCC3DB9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384-E725-461C-AAF1-E7BD8664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97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7AFB50-87E5-F503-FA27-E2385999C0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73876-DF23-57E1-7438-DBA8C64B2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3FE8B-B8D2-32C5-493F-4D1E47C8C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8B6B-B85A-4A7E-A71F-9AF84763E1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58CC8-D106-BD25-9D6F-EB448B2A2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89A72-4598-5EA1-4EC6-1785EB8B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384-E725-461C-AAF1-E7BD8664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82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3C40D-7C70-5411-0F0B-91215B618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71C93-D1B5-C25A-5DCD-2CC33A5D2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4074A-EEFC-5A06-4093-403017EBC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8B6B-B85A-4A7E-A71F-9AF84763E1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E0267-F325-4A4F-0166-C5998122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299F2-168B-FC0F-007C-58D1A435F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384-E725-461C-AAF1-E7BD8664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74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D1759-B435-3C64-50A6-020B0F8DF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38E09-B2DA-736F-32D4-E00354467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77629-82A7-0C3E-DF7C-E6418C0C6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8B6B-B85A-4A7E-A71F-9AF84763E1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8E0FC-627B-2DA6-50C8-B2CEF773F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F711B-2C13-5B6D-DB6B-F40A911A3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384-E725-461C-AAF1-E7BD8664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2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7C1F0-3602-0140-F193-20A74267F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FF451-5E71-4E5C-1AF0-5B7CFD5727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01336-4A12-59AE-A0CA-DBAD25145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3259B-F4C6-E52C-1CD3-0407C31C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8B6B-B85A-4A7E-A71F-9AF84763E1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E1684-7184-16E3-A34E-19676ED0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2E9EE-9CAD-5E5B-AC38-EFE635E4C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384-E725-461C-AAF1-E7BD8664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37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AA846-D669-7128-F6B6-16E623752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5DDF5-0F06-F669-2B83-44580C6B9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560FA-9194-9BE0-4C76-EB1D7D4B2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0271FB-5EC5-FC34-6EC6-4EF67B6B9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6F28D4-FB38-5DC0-8DC2-67F79FD67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FF2A64-A0CF-D543-4B7D-D1F5BE759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8B6B-B85A-4A7E-A71F-9AF84763E1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7FA68-898D-B71A-9218-F01A256DC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BE45D8-4076-7F2D-2327-2E4FE39BB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384-E725-461C-AAF1-E7BD8664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46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650F-BCD0-C38D-B847-40390F15C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37978D-AFE9-394A-9C54-D34D856EB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8B6B-B85A-4A7E-A71F-9AF84763E1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3F9DD-FCF7-BBF2-0387-6EAB7D790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5447AB-8D20-A2AF-9A60-4008942A7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384-E725-461C-AAF1-E7BD8664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40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AB3B2F-8811-1DE8-1635-71D2A4E99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8B6B-B85A-4A7E-A71F-9AF84763E1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AEF091-BC31-6357-1DB4-53D1F0AE6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14EF0-EFA3-B1CA-2CF6-5A0D9AEE9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384-E725-461C-AAF1-E7BD8664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94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633A8-09D3-F13D-E6E1-2D5123EBB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86328-987D-F05A-3DFD-3FB322B65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D948AF-E655-71FA-CFAD-97F661D8A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33752-9CDB-B4F8-7513-50E22F8A7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8B6B-B85A-4A7E-A71F-9AF84763E1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3B5E7-8C24-068A-E9F4-F91B3CBE6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2825C9-1AE9-6A41-2039-76C83632E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384-E725-461C-AAF1-E7BD8664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55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73071-A49B-4DF8-4432-96455B192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1DF7FF-125B-24F4-041F-1785D6FD5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BC83F1-DE11-1EE6-FFF1-4450D717C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9B913-DB70-4D1A-7B37-6B1B0D6BD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8B6B-B85A-4A7E-A71F-9AF84763E1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2D0D7-1A86-863E-5873-F8FAA469F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01196-2A65-5F94-CFFD-F1AEA2693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384-E725-461C-AAF1-E7BD8664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4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89DBD-06CC-A364-5950-839CD19C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C9752-6F72-2768-E342-D935EC942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DDA15-F209-1017-ED2D-37FEFFF0BD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FF8B6B-B85A-4A7E-A71F-9AF84763E1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D09CC-37BD-7501-41BB-B7E6F656C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C844A-F53D-910B-D3F9-E0ABC30D15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123384-E725-461C-AAF1-E7BD8664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84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B8614E7-91EE-4E9B-B58D-B3917EB7B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1375" y="696530"/>
            <a:ext cx="2657763" cy="1993322"/>
          </a:xfrm>
          <a:prstGeom prst="rect">
            <a:avLst/>
          </a:prstGeom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430DCF74-B1B1-4197-AF83-7FF05E60F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841" y="79028"/>
            <a:ext cx="7823200" cy="400110"/>
          </a:xfrm>
          <a:prstGeom prst="rect">
            <a:avLst/>
          </a:prstGeom>
          <a:solidFill>
            <a:srgbClr val="FFFFFF"/>
          </a:solidFill>
          <a:ln w="9528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Year 8 Geography Population May - 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July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34BCCA6D-6594-4B3E-8EFC-1EF0733FA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02" y="5326408"/>
            <a:ext cx="3321518" cy="11598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Dig Deeper Questions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How can the structure of a population impact on development?</a:t>
            </a:r>
            <a:endParaRPr kumimoji="0" lang="en-US" altLang="en-US" sz="12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Extended Learning Opportunity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Comic Sans MS" panose="030F0702030302020204" pitchFamily="66" charset="0"/>
                <a:cs typeface="Arial" panose="020B0604020202020204" pitchFamily="34" charset="0"/>
              </a:rPr>
              <a:t>Discover how Kerala’s population policy was different to China’s.</a:t>
            </a:r>
            <a:endParaRPr kumimoji="0" lang="en-US" altLang="en-US" sz="12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2057" name="Picture 3">
            <a:extLst>
              <a:ext uri="{FF2B5EF4-FFF2-40B4-BE49-F238E27FC236}">
                <a16:creationId xmlns:a16="http://schemas.microsoft.com/office/drawing/2014/main" id="{4B91EBFC-FF90-475C-9D49-FCA4642DD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250"/>
          <a:stretch>
            <a:fillRect/>
          </a:stretch>
        </p:blipFill>
        <p:spPr bwMode="auto">
          <a:xfrm>
            <a:off x="240231" y="35974"/>
            <a:ext cx="733425" cy="69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2">
            <a:extLst>
              <a:ext uri="{FF2B5EF4-FFF2-40B4-BE49-F238E27FC236}">
                <a16:creationId xmlns:a16="http://schemas.microsoft.com/office/drawing/2014/main" id="{865124F5-F143-4A0A-9DC2-B154F5B3A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0080CDC3-E4A8-45A8-A6F3-5ED804F54247}"/>
              </a:ext>
            </a:extLst>
          </p:cNvPr>
          <p:cNvGraphicFramePr>
            <a:graphicFrameLocks noGrp="1"/>
          </p:cNvGraphicFramePr>
          <p:nvPr/>
        </p:nvGraphicFramePr>
        <p:xfrm>
          <a:off x="78330" y="664627"/>
          <a:ext cx="4717785" cy="457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1519">
                  <a:extLst>
                    <a:ext uri="{9D8B030D-6E8A-4147-A177-3AD203B41FA5}">
                      <a16:colId xmlns:a16="http://schemas.microsoft.com/office/drawing/2014/main" val="3136650783"/>
                    </a:ext>
                  </a:extLst>
                </a:gridCol>
                <a:gridCol w="3086266">
                  <a:extLst>
                    <a:ext uri="{9D8B030D-6E8A-4147-A177-3AD203B41FA5}">
                      <a16:colId xmlns:a16="http://schemas.microsoft.com/office/drawing/2014/main" val="4307875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Keyword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1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Birth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The number of babies born per 1000 of population.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026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Death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The number of deaths per 1000 of population.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19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Natural 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The difference between the birth rate and death rate of a country.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866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Demographic Transition Model DTM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Shows population change over time as a country develops. It uses Birth rates and Death Rates.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278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Ageing Population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A country with an increasing average age and a high life expectancy </a:t>
                      </a:r>
                      <a:r>
                        <a:rPr lang="en-GB" sz="1200" dirty="0" err="1">
                          <a:latin typeface="Comic Sans MS" panose="030F0702030302020204" pitchFamily="66" charset="0"/>
                        </a:rPr>
                        <a:t>e.g</a:t>
                      </a:r>
                      <a:r>
                        <a:rPr lang="en-GB" sz="1200" dirty="0">
                          <a:latin typeface="Comic Sans MS" panose="030F0702030302020204" pitchFamily="66" charset="0"/>
                        </a:rPr>
                        <a:t> high numbers above age 65.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67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Youthful Population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A country with a decreasing average age and high fertility rates </a:t>
                      </a:r>
                      <a:r>
                        <a:rPr lang="en-GB" sz="1200" dirty="0" err="1">
                          <a:latin typeface="Comic Sans MS" panose="030F0702030302020204" pitchFamily="66" charset="0"/>
                        </a:rPr>
                        <a:t>e.g</a:t>
                      </a:r>
                      <a:r>
                        <a:rPr lang="en-GB" sz="1200" dirty="0">
                          <a:latin typeface="Comic Sans MS" panose="030F0702030302020204" pitchFamily="66" charset="0"/>
                        </a:rPr>
                        <a:t> high numbers under age 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319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Migration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The movement of people from one place to another.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844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Push/Pull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The reasons people leave/are attracted to a place.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072537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9CC231A9-6236-4182-A2F7-D6569609AD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5208" y="716602"/>
            <a:ext cx="2512564" cy="210991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9931D0-4E47-4CDF-8A0C-D3C52568F2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42190" y="2855986"/>
            <a:ext cx="2399088" cy="189927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C24F625-3126-42D7-8058-F6865CADF5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85452" y="4795735"/>
            <a:ext cx="2455826" cy="206226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2540A8F-88A7-44E8-B4C6-B609048C0990}"/>
              </a:ext>
            </a:extLst>
          </p:cNvPr>
          <p:cNvSpPr txBox="1"/>
          <p:nvPr/>
        </p:nvSpPr>
        <p:spPr>
          <a:xfrm>
            <a:off x="7395886" y="833991"/>
            <a:ext cx="2512564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The pyramid for </a:t>
            </a:r>
            <a:r>
              <a:rPr lang="en-GB" sz="1200" b="1" dirty="0">
                <a:latin typeface="Comic Sans MS" panose="030F0702030302020204" pitchFamily="66" charset="0"/>
              </a:rPr>
              <a:t>Kenya</a:t>
            </a:r>
            <a:r>
              <a:rPr lang="en-GB" sz="1200" dirty="0">
                <a:latin typeface="Comic Sans MS" panose="030F0702030302020204" pitchFamily="66" charset="0"/>
              </a:rPr>
              <a:t> has a very wide base. This means that there is a </a:t>
            </a:r>
            <a:r>
              <a:rPr lang="en-GB" sz="1200" b="1" dirty="0">
                <a:latin typeface="Comic Sans MS" panose="030F0702030302020204" pitchFamily="66" charset="0"/>
              </a:rPr>
              <a:t>high proportion of young people</a:t>
            </a:r>
            <a:r>
              <a:rPr lang="en-GB" sz="1200" dirty="0">
                <a:latin typeface="Comic Sans MS" panose="030F0702030302020204" pitchFamily="66" charset="0"/>
              </a:rPr>
              <a:t>. The top is quite narrow which means there are </a:t>
            </a:r>
            <a:r>
              <a:rPr lang="en-GB" sz="1200" b="1" dirty="0">
                <a:latin typeface="Comic Sans MS" panose="030F0702030302020204" pitchFamily="66" charset="0"/>
              </a:rPr>
              <a:t>fewer people in the older age groups</a:t>
            </a:r>
            <a:r>
              <a:rPr lang="en-GB" sz="1200" dirty="0">
                <a:latin typeface="Comic Sans MS" panose="030F0702030302020204" pitchFamily="66" charset="0"/>
              </a:rPr>
              <a:t>. This type of pyramid is more likely to occur in a </a:t>
            </a:r>
            <a:r>
              <a:rPr lang="en-GB" sz="1200" b="1" dirty="0">
                <a:latin typeface="Comic Sans MS" panose="030F0702030302020204" pitchFamily="66" charset="0"/>
              </a:rPr>
              <a:t>developing country</a:t>
            </a:r>
            <a:r>
              <a:rPr lang="en-GB" sz="1200" dirty="0">
                <a:latin typeface="Comic Sans MS" panose="030F0702030302020204" pitchFamily="66" charset="0"/>
              </a:rPr>
              <a:t> where birth rates are generally higher.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D44AF44B-FBC1-4F4E-9DE6-3342D4692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0013" y="141653"/>
            <a:ext cx="3146425" cy="415925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Key new Knowledge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6DEAD3-F6EE-43F9-BD59-41F33AE15A08}"/>
              </a:ext>
            </a:extLst>
          </p:cNvPr>
          <p:cNvSpPr txBox="1"/>
          <p:nvPr/>
        </p:nvSpPr>
        <p:spPr>
          <a:xfrm>
            <a:off x="7382634" y="2842734"/>
            <a:ext cx="2548902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The pyramid for </a:t>
            </a:r>
            <a:r>
              <a:rPr lang="en-GB" sz="1200" b="1" dirty="0">
                <a:latin typeface="Comic Sans MS" panose="030F0702030302020204" pitchFamily="66" charset="0"/>
              </a:rPr>
              <a:t>Japan</a:t>
            </a:r>
            <a:r>
              <a:rPr lang="en-GB" sz="1200" dirty="0">
                <a:latin typeface="Comic Sans MS" panose="030F0702030302020204" pitchFamily="66" charset="0"/>
              </a:rPr>
              <a:t> is a different shape. It does not look like a pyramid. The </a:t>
            </a:r>
            <a:r>
              <a:rPr lang="en-GB" sz="1200" b="1" dirty="0">
                <a:latin typeface="Comic Sans MS" panose="030F0702030302020204" pitchFamily="66" charset="0"/>
              </a:rPr>
              <a:t>base is not as wide</a:t>
            </a:r>
            <a:r>
              <a:rPr lang="en-GB" sz="1200" dirty="0">
                <a:latin typeface="Comic Sans MS" panose="030F0702030302020204" pitchFamily="66" charset="0"/>
              </a:rPr>
              <a:t> as the Kenyan pyramid. </a:t>
            </a:r>
            <a:r>
              <a:rPr lang="en-GB" sz="1200" b="1" dirty="0">
                <a:latin typeface="Comic Sans MS" panose="030F0702030302020204" pitchFamily="66" charset="0"/>
              </a:rPr>
              <a:t>The middle is wider</a:t>
            </a:r>
            <a:r>
              <a:rPr lang="en-GB" sz="1200" dirty="0">
                <a:latin typeface="Comic Sans MS" panose="030F0702030302020204" pitchFamily="66" charset="0"/>
              </a:rPr>
              <a:t>, </a:t>
            </a:r>
            <a:r>
              <a:rPr lang="en-GB" sz="1200" b="1" dirty="0">
                <a:latin typeface="Comic Sans MS" panose="030F0702030302020204" pitchFamily="66" charset="0"/>
              </a:rPr>
              <a:t>and the top is taller</a:t>
            </a:r>
            <a:r>
              <a:rPr lang="en-GB" sz="1200" dirty="0">
                <a:latin typeface="Comic Sans MS" panose="030F0702030302020204" pitchFamily="66" charset="0"/>
              </a:rPr>
              <a:t>. This type of pyramid is more likely to occur in a </a:t>
            </a:r>
            <a:r>
              <a:rPr lang="en-GB" sz="1200" b="1" dirty="0">
                <a:latin typeface="Comic Sans MS" panose="030F0702030302020204" pitchFamily="66" charset="0"/>
              </a:rPr>
              <a:t>developed country</a:t>
            </a:r>
            <a:r>
              <a:rPr lang="en-GB" sz="1200" dirty="0">
                <a:latin typeface="Comic Sans MS" panose="030F0702030302020204" pitchFamily="66" charset="0"/>
              </a:rPr>
              <a:t> where birth and death rates have fallen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BED0AB-2E13-460A-ACFE-817815454438}"/>
              </a:ext>
            </a:extLst>
          </p:cNvPr>
          <p:cNvSpPr txBox="1"/>
          <p:nvPr/>
        </p:nvSpPr>
        <p:spPr>
          <a:xfrm>
            <a:off x="7395886" y="4692242"/>
            <a:ext cx="2569748" cy="212365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The </a:t>
            </a:r>
            <a:r>
              <a:rPr lang="en-GB" sz="1200" b="1" dirty="0">
                <a:latin typeface="Comic Sans MS" panose="030F0702030302020204" pitchFamily="66" charset="0"/>
              </a:rPr>
              <a:t>United Kingdom</a:t>
            </a:r>
            <a:r>
              <a:rPr lang="en-GB" sz="1200" dirty="0">
                <a:latin typeface="Comic Sans MS" panose="030F0702030302020204" pitchFamily="66" charset="0"/>
              </a:rPr>
              <a:t> has quite a narrow base but a </a:t>
            </a:r>
            <a:r>
              <a:rPr lang="en-GB" sz="1200" b="1" dirty="0">
                <a:latin typeface="Comic Sans MS" panose="030F0702030302020204" pitchFamily="66" charset="0"/>
              </a:rPr>
              <a:t>large middle and top</a:t>
            </a:r>
            <a:r>
              <a:rPr lang="en-GB" sz="1200" dirty="0">
                <a:latin typeface="Comic Sans MS" panose="030F0702030302020204" pitchFamily="66" charset="0"/>
              </a:rPr>
              <a:t>. This means we have an </a:t>
            </a:r>
            <a:r>
              <a:rPr lang="en-GB" sz="1200" b="1" dirty="0">
                <a:latin typeface="Comic Sans MS" panose="030F0702030302020204" pitchFamily="66" charset="0"/>
              </a:rPr>
              <a:t>ageing population</a:t>
            </a:r>
            <a:r>
              <a:rPr lang="en-GB" sz="1200" dirty="0">
                <a:latin typeface="Comic Sans MS" panose="030F0702030302020204" pitchFamily="66" charset="0"/>
              </a:rPr>
              <a:t>. Ageing population can bring benefits, such as more experience and knowledge. But it also increases the cost of healthcare and adds to the government spending, as they must pay everyone a pension.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D77729-5D42-42F3-BFF6-2988AE7D9F32}"/>
              </a:ext>
            </a:extLst>
          </p:cNvPr>
          <p:cNvSpPr txBox="1"/>
          <p:nvPr/>
        </p:nvSpPr>
        <p:spPr>
          <a:xfrm>
            <a:off x="8857041" y="521415"/>
            <a:ext cx="2324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Population Pyramids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A892D7F-91DD-4DFC-B3BA-D6F9DAF139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0324" y="2936223"/>
            <a:ext cx="2391839" cy="2008532"/>
          </a:xfrm>
          <a:prstGeom prst="rect">
            <a:avLst/>
          </a:prstGeom>
        </p:spPr>
      </p:pic>
      <p:pic>
        <p:nvPicPr>
          <p:cNvPr id="1026" name="Picture 2" descr="Demographic transition model - GEOGRAPHY MYP/GCSE/DP">
            <a:extLst>
              <a:ext uri="{FF2B5EF4-FFF2-40B4-BE49-F238E27FC236}">
                <a16:creationId xmlns:a16="http://schemas.microsoft.com/office/drawing/2014/main" id="{1BE1C448-CBEC-44E0-9875-AABB938DFA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52"/>
          <a:stretch/>
        </p:blipFill>
        <p:spPr bwMode="auto">
          <a:xfrm>
            <a:off x="3413099" y="5307967"/>
            <a:ext cx="3897673" cy="152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BBF76B77-8875-4DE4-9288-442E9B8685BC}"/>
              </a:ext>
            </a:extLst>
          </p:cNvPr>
          <p:cNvSpPr txBox="1"/>
          <p:nvPr/>
        </p:nvSpPr>
        <p:spPr>
          <a:xfrm>
            <a:off x="5034582" y="544635"/>
            <a:ext cx="21908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Population Distribution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F8AD8E7-E1BC-4B5D-8CCC-B20BD2146E14}"/>
              </a:ext>
            </a:extLst>
          </p:cNvPr>
          <p:cNvSpPr txBox="1"/>
          <p:nvPr/>
        </p:nvSpPr>
        <p:spPr>
          <a:xfrm>
            <a:off x="4975651" y="2687858"/>
            <a:ext cx="21908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Push/Pull Factors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384D0D6-E7F6-4834-8035-C461980C0B32}"/>
              </a:ext>
            </a:extLst>
          </p:cNvPr>
          <p:cNvSpPr txBox="1"/>
          <p:nvPr/>
        </p:nvSpPr>
        <p:spPr>
          <a:xfrm>
            <a:off x="4867978" y="4918251"/>
            <a:ext cx="2262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Demographic Transition Model (DTM)</a:t>
            </a:r>
          </a:p>
        </p:txBody>
      </p:sp>
    </p:spTree>
    <p:extLst>
      <p:ext uri="{BB962C8B-B14F-4D97-AF65-F5344CB8AC3E}">
        <p14:creationId xmlns:p14="http://schemas.microsoft.com/office/powerpoint/2010/main" val="784475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98CCD0FBA27E4D9E0E89AA042F1EC9" ma:contentTypeVersion="15" ma:contentTypeDescription="Create a new document." ma:contentTypeScope="" ma:versionID="87ad42cf114df5d79d43f210da1d5b0a">
  <xsd:schema xmlns:xsd="http://www.w3.org/2001/XMLSchema" xmlns:xs="http://www.w3.org/2001/XMLSchema" xmlns:p="http://schemas.microsoft.com/office/2006/metadata/properties" xmlns:ns2="dc0bc8c4-a75d-415d-96ea-cd24337c12ed" xmlns:ns3="0e13a264-7465-4452-bc5c-02dfe0376e2b" targetNamespace="http://schemas.microsoft.com/office/2006/metadata/properties" ma:root="true" ma:fieldsID="91be83512b16dd643e883333fb239d66" ns2:_="" ns3:_="">
    <xsd:import namespace="dc0bc8c4-a75d-415d-96ea-cd24337c12ed"/>
    <xsd:import namespace="0e13a264-7465-4452-bc5c-02dfe0376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bc8c4-a75d-415d-96ea-cd24337c12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f6e5aec-3c4a-4236-a63d-c20d042b3d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3a264-7465-4452-bc5c-02dfe0376e2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a133df4-fe9f-4d77-9360-da99ca86f740}" ma:internalName="TaxCatchAll" ma:showField="CatchAllData" ma:web="0e13a264-7465-4452-bc5c-02dfe0376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13a264-7465-4452-bc5c-02dfe0376e2b" xsi:nil="true"/>
    <lcf76f155ced4ddcb4097134ff3c332f xmlns="dc0bc8c4-a75d-415d-96ea-cd24337c12e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31C6FB1-CA82-429A-A63B-5E613A5265B7}"/>
</file>

<file path=customXml/itemProps2.xml><?xml version="1.0" encoding="utf-8"?>
<ds:datastoreItem xmlns:ds="http://schemas.openxmlformats.org/officeDocument/2006/customXml" ds:itemID="{07EF800A-41F0-445A-ADC0-967AE7EEAD5B}"/>
</file>

<file path=customXml/itemProps3.xml><?xml version="1.0" encoding="utf-8"?>
<ds:datastoreItem xmlns:ds="http://schemas.openxmlformats.org/officeDocument/2006/customXml" ds:itemID="{4774FE30-9196-4A6A-B590-2F5C9EBF2B4E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362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Liane Roberts</dc:creator>
  <cp:lastModifiedBy>Liane Roberts</cp:lastModifiedBy>
  <cp:revision>1</cp:revision>
  <dcterms:created xsi:type="dcterms:W3CDTF">2024-01-19T14:39:21Z</dcterms:created>
  <dcterms:modified xsi:type="dcterms:W3CDTF">2024-01-19T14:40:26Z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0x0101005E98CCD0FBA27E4D9E0E89AA042F1EC9</vt:lpwstr>
  </property>
</Properties>
</file>