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CC39-7E28-D296-754E-32B840B77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44ABF-EE00-2577-499B-7A30DC5B7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97E3D-781C-872D-CBBF-ED625CE7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436EF-4FB9-1D3A-D2CB-D2FCFD93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7631-80D8-B66B-31F9-95E50234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6244-DB76-246D-42B3-DE87F8F9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3F770-CE86-A4D1-28B6-A6C0618EA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D4D5-3E9E-838A-17EC-892D91D4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5C48-1BA1-06F4-9E54-E5085A79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48CE3-3E35-20C9-A262-3DCBB20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D3B99-B8A4-1646-402F-FB99F89AA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2339C-87B0-A553-07B3-892A7C7AA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C5B5-D657-8AD1-2137-CC88270D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6D66-B1BE-ED4A-380B-EDF354F0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538FE-0D3E-F577-BDC5-381F3A3D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71A3-520B-A394-A269-3F5E05EC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2FAE-5F24-F612-4821-BFE03ED5D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24C14-9D02-A6A9-8C59-3CD19B28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95E2B-63A7-5A74-582C-512856B7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3B9A-ACF7-5726-1FED-F077AE06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8091-EC75-ED3F-FEFF-074008FA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F55C-8EA5-DCC0-C5F8-18BCF98F9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45BE-0543-5910-87ED-AC183D6C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90232-A153-0F86-0E04-5554352F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EAE0-8DC9-35F8-2215-E1DB6EB2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2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EDD4-4376-9858-467F-674FB6C0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8FFA-295F-BDF7-1464-299ACFC25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BB799-78E2-0348-D006-3CF028211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73847-8629-4B8F-1F6B-2F39B8DF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BA0F-2615-D58F-73D8-9193A365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091D1-4D64-680B-80A9-8A61019D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ED38-3E19-C3E8-EB56-5D55BBFA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2E59-7FC0-254E-8969-67E1AC43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AE15-BD28-F488-42FC-E3933202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EA563-4947-7BDE-68A3-986EA2FA3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35DB4-6EA3-AE34-B07C-843A9D50E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B4B73-57D7-B661-234E-B0041936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7582F-DE89-331C-60DE-E885EC08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5BE37-487C-EF69-D327-5CEE8B87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8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A8E9-B9E2-43D5-3445-414DE829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9A2DA-72B1-64ED-9C4F-56964BF8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DFED-BCB9-E410-2272-2BDFCE64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47E2-15DE-937F-12B5-7355807E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0F9AC-B6DB-E88E-6C93-C26D3823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6776-2656-AB2B-B796-6678AD0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9E81-ED00-5576-3824-5A29E91A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E892-4D8B-12E2-F40A-6847E72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5E10-7CAA-3D8B-7363-E176AC7C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6C124-4971-2273-94B3-D8346567B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C0EBF-9019-A43F-1C1F-C102A4ED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157E6-1E06-FF56-952B-97D92F75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B7FD2-996B-75A1-B6D8-DB48154B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E71C-E8E6-A6B8-7D58-75621182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D6653-377A-4023-1A43-A6C580878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02F58-B9D0-83FF-2B88-83A71991E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166CC-C762-C526-0228-D5CE3DD7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B5E8-5026-947F-43D3-C42C6A98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8AA7-086F-B8A4-D9EE-9C093D77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88597-E874-F5AF-B9EC-2D2D4A78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87F86-E409-3AF9-E509-52F5E692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E9F8-5E81-EDC8-02DB-74E53F2A2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36DDB-27F9-456D-8A9D-7BFE21A87EF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F2F1-4616-C175-4026-EAC8E2AEB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C573-2D6D-0815-0668-77863B7C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C6AEA6-B08D-4FFA-BCD2-266ABA08A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6F07C1-35B4-46AF-B200-8580EAEA9270}"/>
              </a:ext>
            </a:extLst>
          </p:cNvPr>
          <p:cNvGraphicFramePr>
            <a:graphicFrameLocks noGrp="1"/>
          </p:cNvGraphicFramePr>
          <p:nvPr/>
        </p:nvGraphicFramePr>
        <p:xfrm>
          <a:off x="38453" y="765650"/>
          <a:ext cx="4947388" cy="4768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3190">
                  <a:extLst>
                    <a:ext uri="{9D8B030D-6E8A-4147-A177-3AD203B41FA5}">
                      <a16:colId xmlns:a16="http://schemas.microsoft.com/office/drawing/2014/main" val="611297262"/>
                    </a:ext>
                  </a:extLst>
                </a:gridCol>
                <a:gridCol w="3754198">
                  <a:extLst>
                    <a:ext uri="{9D8B030D-6E8A-4147-A177-3AD203B41FA5}">
                      <a16:colId xmlns:a16="http://schemas.microsoft.com/office/drawing/2014/main" val="3515820476"/>
                    </a:ext>
                  </a:extLst>
                </a:gridCol>
              </a:tblGrid>
              <a:tr h="2993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Key Vocabulary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54983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Keywords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Definition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209785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Natural Hazard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 natural event that has the potential to threaten life and property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865935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Plate Boundary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The point at which two plates meet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224442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Convection Currents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Circular currents in the mantle that cause the tectonic plates to move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399003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Subduction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The process by which denser oceanic crust descends into the mantle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611002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Destructive Plate Boundary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moving towards each other with the sinking of the denser Oceanic crust into the mantle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373127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Constructive Plate Boundary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moving apart with magma rising through the gap to create new crust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008731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Conservative Plate Boundary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sliding past each other creating friction, causing earthquakes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405533"/>
                  </a:ext>
                </a:extLst>
              </a:tr>
              <a:tr h="37418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Earthquake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 sudden movement of the Earth’s crust due to a release in pressure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163218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Richter Scale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The scale used to measure the power earthquakes. Each point on the scale is 10 times more powerful than the one before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636399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Focus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The point in the Earth’s crust where the earthquake begins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452409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Epicentre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The point directly above, on the Earth’s surface where the earthquake can be felt, usually where most damage occurs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429190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430DCF74-B1B1-4197-AF83-7FF05E60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41" y="118784"/>
            <a:ext cx="7823200" cy="482600"/>
          </a:xfrm>
          <a:prstGeom prst="rect">
            <a:avLst/>
          </a:prstGeom>
          <a:solidFill>
            <a:srgbClr val="FFFFFF"/>
          </a:solidFill>
          <a:ln w="9528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9 Geography  Hazards January - April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44AF44B-FBC1-4F4E-9DE6-3342D469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292" y="186977"/>
            <a:ext cx="3146425" cy="415925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new Knowledge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F53ABF-2F7D-44D0-954C-F424388C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378" y="822447"/>
            <a:ext cx="2022060" cy="165671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the Earth - </a:t>
            </a:r>
            <a:endParaRPr kumimoji="0" lang="en-GB" alt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4BCCA6D-6594-4B3E-8EFC-1EF0733F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" y="5590848"/>
            <a:ext cx="4866085" cy="1148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Dig Deeper Questions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do we calculate the risk of Natural Hazards?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is Geographic Determinism?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cs typeface="Arial" panose="020B0604020202020204" pitchFamily="34" charset="0"/>
              </a:rPr>
              <a:t>How can the impact  of Natural Hazards be reduced?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Extended Learning Opportunity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Investigate a tectonic hazard you are familiar with/ have heard about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57" name="Picture 3">
            <a:extLst>
              <a:ext uri="{FF2B5EF4-FFF2-40B4-BE49-F238E27FC236}">
                <a16:creationId xmlns:a16="http://schemas.microsoft.com/office/drawing/2014/main" id="{4B91EBFC-FF90-475C-9D49-FCA4642D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50"/>
          <a:stretch>
            <a:fillRect/>
          </a:stretch>
        </p:blipFill>
        <p:spPr bwMode="auto">
          <a:xfrm>
            <a:off x="187450" y="45890"/>
            <a:ext cx="733425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5F3D0E2B-3810-46DD-A0BB-EEEF1143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271" y="808651"/>
            <a:ext cx="4975446" cy="167050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Plate Boundaries - </a:t>
            </a:r>
            <a:endParaRPr kumimoji="0" lang="en-US" alt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C6DC86D-34CD-4E3A-AD31-DC865524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621" y="5116108"/>
            <a:ext cx="4525539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3 P’s – To reduce the impact of Earthquakes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may be many pre-shocks before an earthquake that can be measured on a seismograph.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 can be constructed using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earthquake planning regulations.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Plan: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Disaster plans can be prepared.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Hospitals and evacuation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also be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prepared.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mergency supplies can also be stocked.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865124F5-F143-4A0A-9DC2-B154F5B3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46">
            <a:extLst>
              <a:ext uri="{FF2B5EF4-FFF2-40B4-BE49-F238E27FC236}">
                <a16:creationId xmlns:a16="http://schemas.microsoft.com/office/drawing/2014/main" id="{B7D977C6-75F5-4B43-8B8A-9CAF970C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38" y="1103255"/>
            <a:ext cx="1860940" cy="1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ctonic Plates Map and Information Page">
            <a:extLst>
              <a:ext uri="{FF2B5EF4-FFF2-40B4-BE49-F238E27FC236}">
                <a16:creationId xmlns:a16="http://schemas.microsoft.com/office/drawing/2014/main" id="{B322A7E3-A7AF-418E-9592-0AF89FCE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20" y="2596081"/>
            <a:ext cx="4537075" cy="23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AADC6A-A3DB-4D06-A96A-B682CD0858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3" t="34254" r="48396" b="28963"/>
          <a:stretch/>
        </p:blipFill>
        <p:spPr>
          <a:xfrm>
            <a:off x="9660122" y="1253772"/>
            <a:ext cx="2294908" cy="1225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5D2CF-0E20-41F3-B840-DBFFD1C942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72" t="26655" r="48396" b="38701"/>
          <a:stretch/>
        </p:blipFill>
        <p:spPr>
          <a:xfrm>
            <a:off x="7132998" y="1253771"/>
            <a:ext cx="2436690" cy="122538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26629D-A3F1-4CDA-9306-AA33FC296D2B}"/>
              </a:ext>
            </a:extLst>
          </p:cNvPr>
          <p:cNvSpPr/>
          <p:nvPr/>
        </p:nvSpPr>
        <p:spPr>
          <a:xfrm>
            <a:off x="9660122" y="4271749"/>
            <a:ext cx="2399020" cy="2399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</a:rPr>
              <a:t>Quick Case Study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LIC: Nepal Earthquake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 25</a:t>
            </a:r>
            <a:r>
              <a:rPr lang="en-GB" sz="1400" baseline="30000" dirty="0">
                <a:solidFill>
                  <a:schemeClr val="tx1"/>
                </a:solidFill>
              </a:rPr>
              <a:t>th</a:t>
            </a:r>
            <a:r>
              <a:rPr lang="en-GB" sz="1400" dirty="0">
                <a:solidFill>
                  <a:schemeClr val="tx1"/>
                </a:solidFill>
              </a:rPr>
              <a:t> April 2015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Magnitude 7.9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9000 deaths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HIC: Japan Earthquake and Tsunami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11th March 2011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Magnitude 9.0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22,000 deaths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2CA823-D019-440F-A9C5-2877FC40C7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49" t="17497" r="46542" b="40294"/>
          <a:stretch/>
        </p:blipFill>
        <p:spPr>
          <a:xfrm>
            <a:off x="9611994" y="2544858"/>
            <a:ext cx="2555201" cy="148589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A8BE15-FDC6-4139-ABF8-690A3381EC07}"/>
              </a:ext>
            </a:extLst>
          </p:cNvPr>
          <p:cNvCxnSpPr>
            <a:stCxn id="17" idx="2"/>
          </p:cNvCxnSpPr>
          <p:nvPr/>
        </p:nvCxnSpPr>
        <p:spPr>
          <a:xfrm flipH="1">
            <a:off x="6971878" y="2479158"/>
            <a:ext cx="1379465" cy="6688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B67F66-7B01-4798-A201-C737CE09D87E}"/>
              </a:ext>
            </a:extLst>
          </p:cNvPr>
          <p:cNvCxnSpPr>
            <a:cxnSpLocks/>
          </p:cNvCxnSpPr>
          <p:nvPr/>
        </p:nvCxnSpPr>
        <p:spPr>
          <a:xfrm flipH="1">
            <a:off x="9335069" y="2479158"/>
            <a:ext cx="1472507" cy="949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3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78FFA7-D200-4FCB-ABD0-CC4830BCB623}"/>
</file>

<file path=customXml/itemProps2.xml><?xml version="1.0" encoding="utf-8"?>
<ds:datastoreItem xmlns:ds="http://schemas.openxmlformats.org/officeDocument/2006/customXml" ds:itemID="{79AE9F45-7C9A-42CE-AA06-4970BE3FE7F0}"/>
</file>

<file path=customXml/itemProps3.xml><?xml version="1.0" encoding="utf-8"?>
<ds:datastoreItem xmlns:ds="http://schemas.openxmlformats.org/officeDocument/2006/customXml" ds:itemID="{A47FDFC9-4F4D-4CBF-AD4B-84BD0EB77AB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Roberts</dc:creator>
  <cp:lastModifiedBy>Liane Roberts</cp:lastModifiedBy>
  <cp:revision>1</cp:revision>
  <dcterms:created xsi:type="dcterms:W3CDTF">2024-01-19T14:21:53Z</dcterms:created>
  <dcterms:modified xsi:type="dcterms:W3CDTF">2024-01-19T14:22:59Z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