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65" r:id="rId6"/>
    <p:sldId id="269" r:id="rId7"/>
  </p:sldIdLst>
  <p:sldSz cx="12192000" cy="6858000"/>
  <p:notesSz cx="6738938"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0DE82-5280-7B6F-B956-127F287147BD}" v="2" dt="2024-01-10T11:14:56.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7" autoAdjust="0"/>
    <p:restoredTop sz="94660"/>
  </p:normalViewPr>
  <p:slideViewPr>
    <p:cSldViewPr snapToGrid="0">
      <p:cViewPr varScale="1">
        <p:scale>
          <a:sx n="114" d="100"/>
          <a:sy n="114" d="100"/>
        </p:scale>
        <p:origin x="46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C8CC81-B7BD-49D2-8766-2F9714D3CE97}" type="datetimeFigureOut">
              <a:rPr lang="en-GB" smtClean="0"/>
              <a:t>04/02/2024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2286635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C8CC81-B7BD-49D2-8766-2F9714D3CE97}" type="datetimeFigureOut">
              <a:rPr lang="en-GB" smtClean="0"/>
              <a:t>04/02/2024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3644167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C8CC81-B7BD-49D2-8766-2F9714D3CE97}" type="datetimeFigureOut">
              <a:rPr lang="en-GB" smtClean="0"/>
              <a:t>04/02/2024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90538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C8CC81-B7BD-49D2-8766-2F9714D3CE97}" type="datetimeFigureOut">
              <a:rPr lang="en-GB" smtClean="0"/>
              <a:t>04/02/2024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366693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C8CC81-B7BD-49D2-8766-2F9714D3CE97}" type="datetimeFigureOut">
              <a:rPr lang="en-GB" smtClean="0"/>
              <a:t>04/02/2024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312548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C8CC81-B7BD-49D2-8766-2F9714D3CE97}" type="datetimeFigureOut">
              <a:rPr lang="en-GB" smtClean="0"/>
              <a:t>04/02/2024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46486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3C8CC81-B7BD-49D2-8766-2F9714D3CE97}" type="datetimeFigureOut">
              <a:rPr lang="en-GB" smtClean="0"/>
              <a:t>04/02/2024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417421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3C8CC81-B7BD-49D2-8766-2F9714D3CE97}" type="datetimeFigureOut">
              <a:rPr lang="en-GB" smtClean="0"/>
              <a:t>04/02/2024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101136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8CC81-B7BD-49D2-8766-2F9714D3CE97}" type="datetimeFigureOut">
              <a:rPr lang="en-GB" smtClean="0"/>
              <a:t>04/02/2024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203315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C8CC81-B7BD-49D2-8766-2F9714D3CE97}" type="datetimeFigureOut">
              <a:rPr lang="en-GB" smtClean="0"/>
              <a:t>04/02/2024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2826723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C8CC81-B7BD-49D2-8766-2F9714D3CE97}" type="datetimeFigureOut">
              <a:rPr lang="en-GB" smtClean="0"/>
              <a:t>04/02/2024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6A594B-4CEB-4BD8-B2F3-1CB73414E0BC}" type="slidenum">
              <a:rPr lang="en-GB" smtClean="0"/>
              <a:t>‹#›</a:t>
            </a:fld>
            <a:endParaRPr lang="en-GB"/>
          </a:p>
        </p:txBody>
      </p:sp>
    </p:spTree>
    <p:extLst>
      <p:ext uri="{BB962C8B-B14F-4D97-AF65-F5344CB8AC3E}">
        <p14:creationId xmlns:p14="http://schemas.microsoft.com/office/powerpoint/2010/main" val="126512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8CC81-B7BD-49D2-8766-2F9714D3CE97}" type="datetimeFigureOut">
              <a:rPr lang="en-GB" smtClean="0"/>
              <a:t>04/02/2024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A594B-4CEB-4BD8-B2F3-1CB73414E0BC}" type="slidenum">
              <a:rPr lang="en-GB" smtClean="0"/>
              <a:t>‹#›</a:t>
            </a:fld>
            <a:endParaRPr lang="en-GB"/>
          </a:p>
        </p:txBody>
      </p:sp>
    </p:spTree>
    <p:extLst>
      <p:ext uri="{BB962C8B-B14F-4D97-AF65-F5344CB8AC3E}">
        <p14:creationId xmlns:p14="http://schemas.microsoft.com/office/powerpoint/2010/main" val="475031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p:cNvSpPr>
          <p:nvPr/>
        </p:nvSpPr>
        <p:spPr bwMode="auto">
          <a:xfrm>
            <a:off x="1255127" y="39934"/>
            <a:ext cx="5524496" cy="830997"/>
          </a:xfrm>
          <a:prstGeom prst="rect">
            <a:avLst/>
          </a:prstGeom>
          <a:solidFill>
            <a:srgbClr val="FFFFFF"/>
          </a:solidFill>
          <a:ln w="9528" algn="ctr">
            <a:solidFill>
              <a:srgbClr val="7030A0"/>
            </a:solidFill>
            <a:miter lim="800000"/>
            <a:headEnd/>
            <a:tailEnd/>
          </a:ln>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kumimoji="0" lang="en-GB" altLang="en-US" sz="2400" b="0" i="0" u="none" strike="noStrike" cap="none" normalizeH="0" baseline="0" dirty="0">
                <a:ln>
                  <a:noFill/>
                </a:ln>
                <a:solidFill>
                  <a:srgbClr val="000000"/>
                </a:solidFill>
                <a:effectLst/>
                <a:latin typeface="Calibri" panose="020F0502020204030204" pitchFamily="34" charset="0"/>
              </a:rPr>
              <a:t>Year 9 History</a:t>
            </a:r>
            <a:r>
              <a:rPr lang="en-GB" altLang="en-US" sz="2400" dirty="0">
                <a:solidFill>
                  <a:srgbClr val="000000"/>
                </a:solidFill>
                <a:latin typeface="Calibri" panose="020F0502020204030204" pitchFamily="34" charset="0"/>
              </a:rPr>
              <a:t>: September - December</a:t>
            </a:r>
            <a:endParaRPr kumimoji="0" lang="en-GB" altLang="en-US" sz="2400" b="0"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400" dirty="0">
                <a:solidFill>
                  <a:srgbClr val="000000"/>
                </a:solidFill>
                <a:latin typeface="Calibri" panose="020F0502020204030204" pitchFamily="34" charset="0"/>
              </a:rPr>
              <a:t>Empire &amp; Slavery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2" descr="The Oaks Academ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36" y="144663"/>
            <a:ext cx="1024837" cy="574317"/>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2"/>
          <p:cNvSpPr txBox="1">
            <a:spLocks noChangeArrowheads="1"/>
          </p:cNvSpPr>
          <p:nvPr/>
        </p:nvSpPr>
        <p:spPr bwMode="auto">
          <a:xfrm>
            <a:off x="96936" y="4917863"/>
            <a:ext cx="3979188" cy="1792288"/>
          </a:xfrm>
          <a:prstGeom prst="rect">
            <a:avLst/>
          </a:prstGeom>
          <a:solidFill>
            <a:srgbClr val="FFFFFF"/>
          </a:solid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dirty="0">
              <a:ln>
                <a:noFill/>
              </a:ln>
              <a:solidFill>
                <a:srgbClr val="000000"/>
              </a:solidFill>
              <a:effectLst/>
              <a:latin typeface="Calibri" panose="020F0502020204030204" pitchFamily="34" charset="0"/>
            </a:endParaRPr>
          </a:p>
        </p:txBody>
      </p:sp>
      <p:sp>
        <p:nvSpPr>
          <p:cNvPr id="10" name="Text Box 12"/>
          <p:cNvSpPr txBox="1">
            <a:spLocks noChangeArrowheads="1"/>
          </p:cNvSpPr>
          <p:nvPr/>
        </p:nvSpPr>
        <p:spPr bwMode="auto">
          <a:xfrm>
            <a:off x="4209478" y="1012291"/>
            <a:ext cx="2561683" cy="5697860"/>
          </a:xfrm>
          <a:prstGeom prst="rect">
            <a:avLst/>
          </a:prstGeom>
          <a:solidFill>
            <a:srgbClr val="FFFFFF"/>
          </a:solid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sng" strike="noStrike" cap="none" normalizeH="0" baseline="0" dirty="0">
                <a:ln>
                  <a:noFill/>
                </a:ln>
                <a:solidFill>
                  <a:srgbClr val="000000"/>
                </a:solidFill>
                <a:effectLst/>
                <a:latin typeface="Arial" panose="020B0604020202020204" pitchFamily="34" charset="0"/>
              </a:rPr>
              <a:t>Key Skills in this Unit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400" u="sng" dirty="0">
              <a:solidFill>
                <a:srgbClr val="000000"/>
              </a:solidFill>
              <a:latin typeface="Arial" panose="020B0604020202020204" pitchFamily="34" charset="0"/>
            </a:endParaRPr>
          </a:p>
          <a:p>
            <a:pPr lvl="0" eaLnBrk="0" fontAlgn="base" hangingPunct="0">
              <a:spcBef>
                <a:spcPct val="0"/>
              </a:spcBef>
              <a:spcAft>
                <a:spcPct val="0"/>
              </a:spcAft>
            </a:pPr>
            <a:r>
              <a:rPr lang="en-GB" altLang="en-US" sz="1400" dirty="0">
                <a:solidFill>
                  <a:srgbClr val="000000"/>
                </a:solidFill>
              </a:rPr>
              <a:t>Develop and understanding of the size, extent and impact of the British Empire.</a:t>
            </a:r>
          </a:p>
          <a:p>
            <a:pPr lvl="0" eaLnBrk="0" fontAlgn="base" hangingPunct="0">
              <a:spcBef>
                <a:spcPct val="0"/>
              </a:spcBef>
              <a:spcAft>
                <a:spcPct val="0"/>
              </a:spcAft>
            </a:pPr>
            <a:endParaRPr lang="en-GB" altLang="en-US" sz="1400" dirty="0">
              <a:solidFill>
                <a:srgbClr val="000000"/>
              </a:solidFill>
            </a:endParaRPr>
          </a:p>
          <a:p>
            <a:pPr lvl="0" eaLnBrk="0" fontAlgn="base" hangingPunct="0">
              <a:spcBef>
                <a:spcPct val="0"/>
              </a:spcBef>
              <a:spcAft>
                <a:spcPct val="0"/>
              </a:spcAft>
            </a:pPr>
            <a:r>
              <a:rPr lang="en-GB" altLang="en-US" sz="1400" dirty="0">
                <a:solidFill>
                  <a:srgbClr val="000000"/>
                </a:solidFill>
              </a:rPr>
              <a:t>Explain how an empire functions.</a:t>
            </a:r>
          </a:p>
          <a:p>
            <a:pPr lvl="0" eaLnBrk="0" fontAlgn="base" hangingPunct="0">
              <a:spcBef>
                <a:spcPct val="0"/>
              </a:spcBef>
              <a:spcAft>
                <a:spcPct val="0"/>
              </a:spcAft>
            </a:pPr>
            <a:endParaRPr lang="en-GB" altLang="en-US" sz="1400" dirty="0">
              <a:solidFill>
                <a:srgbClr val="000000"/>
              </a:solidFill>
            </a:endParaRPr>
          </a:p>
          <a:p>
            <a:pPr lvl="0" eaLnBrk="0" fontAlgn="base" hangingPunct="0">
              <a:spcBef>
                <a:spcPct val="0"/>
              </a:spcBef>
              <a:spcAft>
                <a:spcPct val="0"/>
              </a:spcAft>
            </a:pPr>
            <a:r>
              <a:rPr lang="en-GB" altLang="en-US" sz="1400" dirty="0">
                <a:solidFill>
                  <a:srgbClr val="000000"/>
                </a:solidFill>
              </a:rPr>
              <a:t>Understand the importance of the wider context of global trade.</a:t>
            </a:r>
          </a:p>
          <a:p>
            <a:pPr lvl="0" eaLnBrk="0" fontAlgn="base" hangingPunct="0">
              <a:spcBef>
                <a:spcPct val="0"/>
              </a:spcBef>
              <a:spcAft>
                <a:spcPct val="0"/>
              </a:spcAft>
            </a:pPr>
            <a:endParaRPr lang="en-GB" altLang="en-US" sz="1400" dirty="0">
              <a:solidFill>
                <a:srgbClr val="000000"/>
              </a:solidFill>
            </a:endParaRPr>
          </a:p>
          <a:p>
            <a:pPr lvl="0" eaLnBrk="0" fontAlgn="base" hangingPunct="0">
              <a:spcBef>
                <a:spcPct val="0"/>
              </a:spcBef>
              <a:spcAft>
                <a:spcPts val="800"/>
              </a:spcAft>
            </a:pPr>
            <a:r>
              <a:rPr lang="en-GB" altLang="en-US" sz="1400" dirty="0">
                <a:solidFill>
                  <a:srgbClr val="000000"/>
                </a:solidFill>
              </a:rPr>
              <a:t>Assess bias in the accounts of supporters and opponents of slavery.</a:t>
            </a:r>
          </a:p>
          <a:p>
            <a:pPr lvl="0" eaLnBrk="0" fontAlgn="base" hangingPunct="0">
              <a:spcBef>
                <a:spcPct val="0"/>
              </a:spcBef>
              <a:spcAft>
                <a:spcPts val="800"/>
              </a:spcAft>
            </a:pPr>
            <a:r>
              <a:rPr lang="en-GB" altLang="en-US" sz="1400" dirty="0">
                <a:solidFill>
                  <a:srgbClr val="000000"/>
                </a:solidFill>
              </a:rPr>
              <a:t>Make inferences using multiple sources of information.</a:t>
            </a:r>
          </a:p>
          <a:p>
            <a:pPr lvl="0" eaLnBrk="0" fontAlgn="base" hangingPunct="0">
              <a:spcBef>
                <a:spcPct val="0"/>
              </a:spcBef>
              <a:spcAft>
                <a:spcPts val="800"/>
              </a:spcAft>
            </a:pPr>
            <a:r>
              <a:rPr lang="en-GB" altLang="en-US" sz="1400" dirty="0">
                <a:solidFill>
                  <a:srgbClr val="000000"/>
                </a:solidFill>
              </a:rPr>
              <a:t>Explain, analyse and assess the strategies of the abolitionists and economic factors to reach a judgement about which factor was the most important in abolishing slavery.</a:t>
            </a: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latin typeface="Calibri" panose="020F0502020204030204" pitchFamily="34" charset="0"/>
            </a:endParaRPr>
          </a:p>
          <a:p>
            <a:pPr lvl="0" eaLnBrk="0" fontAlgn="base" hangingPunct="0">
              <a:spcBef>
                <a:spcPct val="0"/>
              </a:spcBef>
              <a:spcAft>
                <a:spcPts val="800"/>
              </a:spcAft>
            </a:pPr>
            <a:endParaRPr lang="en-GB" altLang="en-US" sz="1400" dirty="0">
              <a:solidFill>
                <a:srgbClr val="000000"/>
              </a:solidFill>
              <a:latin typeface="Calibri" panose="020F0502020204030204" pitchFamily="34" charset="0"/>
            </a:endParaRPr>
          </a:p>
          <a:p>
            <a:pPr lvl="0" eaLnBrk="0" fontAlgn="base" hangingPunct="0">
              <a:spcBef>
                <a:spcPct val="0"/>
              </a:spcBef>
              <a:spcAft>
                <a:spcPts val="800"/>
              </a:spcAft>
            </a:pPr>
            <a:endParaRPr kumimoji="0" lang="en-GB" altLang="en-US" sz="1400" b="0" i="0" u="sng" strike="noStrike" cap="none" normalizeH="0" baseline="0" dirty="0">
              <a:ln>
                <a:noFill/>
              </a:ln>
              <a:solidFill>
                <a:srgbClr val="000000"/>
              </a:solidFill>
              <a:effectLst/>
              <a:latin typeface="Calibri" panose="020F0502020204030204" pitchFamily="34" charset="0"/>
            </a:endParaRPr>
          </a:p>
          <a:p>
            <a:pPr lvl="0" eaLnBrk="0" fontAlgn="base" hangingPunct="0">
              <a:spcBef>
                <a:spcPct val="0"/>
              </a:spcBef>
              <a:spcAft>
                <a:spcPts val="800"/>
              </a:spcAft>
            </a:pPr>
            <a:endParaRPr kumimoji="0" lang="en-GB" altLang="en-US" sz="1400" b="0" i="0" u="sng" strike="noStrike" cap="none" normalizeH="0" baseline="0" dirty="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400" b="0" i="0" u="sng"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809910199"/>
              </p:ext>
            </p:extLst>
          </p:nvPr>
        </p:nvGraphicFramePr>
        <p:xfrm>
          <a:off x="96936" y="1012291"/>
          <a:ext cx="3983420" cy="3798379"/>
        </p:xfrm>
        <a:graphic>
          <a:graphicData uri="http://schemas.openxmlformats.org/drawingml/2006/table">
            <a:tbl>
              <a:tblPr firstRow="1" firstCol="1" bandRow="1">
                <a:tableStyleId>{5C22544A-7EE6-4342-B048-85BDC9FD1C3A}</a:tableStyleId>
              </a:tblPr>
              <a:tblGrid>
                <a:gridCol w="1274664">
                  <a:extLst>
                    <a:ext uri="{9D8B030D-6E8A-4147-A177-3AD203B41FA5}">
                      <a16:colId xmlns:a16="http://schemas.microsoft.com/office/drawing/2014/main" val="1420197802"/>
                    </a:ext>
                  </a:extLst>
                </a:gridCol>
                <a:gridCol w="2708756">
                  <a:extLst>
                    <a:ext uri="{9D8B030D-6E8A-4147-A177-3AD203B41FA5}">
                      <a16:colId xmlns:a16="http://schemas.microsoft.com/office/drawing/2014/main" val="163729929"/>
                    </a:ext>
                  </a:extLst>
                </a:gridCol>
              </a:tblGrid>
              <a:tr h="300799">
                <a:tc>
                  <a:txBody>
                    <a:bodyPr/>
                    <a:lstStyle/>
                    <a:p>
                      <a:pPr algn="ctr">
                        <a:spcAft>
                          <a:spcPts val="0"/>
                        </a:spcAft>
                      </a:pPr>
                      <a:r>
                        <a:rPr lang="en-GB" sz="1600" dirty="0">
                          <a:solidFill>
                            <a:schemeClr val="tx1"/>
                          </a:solidFill>
                          <a:effectLst/>
                        </a:rPr>
                        <a:t>Key Term</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600" dirty="0">
                          <a:solidFill>
                            <a:schemeClr val="tx1"/>
                          </a:solidFill>
                          <a:effectLst/>
                        </a:rPr>
                        <a:t>Definition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607534"/>
                  </a:ext>
                </a:extLst>
              </a:tr>
              <a:tr h="487680">
                <a:tc>
                  <a:txBody>
                    <a:bodyPr/>
                    <a:lstStyle/>
                    <a:p>
                      <a:pPr algn="ct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Empire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group of countries controlled by a master country.</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4485931"/>
                  </a:ext>
                </a:extLst>
              </a:tr>
              <a:tr h="487680">
                <a:tc>
                  <a:txBody>
                    <a:bodyPr/>
                    <a:lstStyle/>
                    <a:p>
                      <a:pPr algn="ct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Colony</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country which is part of an empire.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8126508"/>
                  </a:ext>
                </a:extLst>
              </a:tr>
              <a:tr h="475433">
                <a:tc>
                  <a:txBody>
                    <a:bodyPr/>
                    <a:lstStyle/>
                    <a:p>
                      <a:pPr algn="ct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Triangular Trade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way ships picked up people in Africa, sold them in America, bought goods there and then imported them to Britain.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613026"/>
                  </a:ext>
                </a:extLst>
              </a:tr>
              <a:tr h="363310">
                <a:tc>
                  <a:txBody>
                    <a:bodyPr/>
                    <a:lstStyle/>
                    <a:p>
                      <a:pPr algn="ct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Plantations</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Large farms that used slave labour.</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7100654"/>
                  </a:ext>
                </a:extLst>
              </a:tr>
              <a:tr h="571500">
                <a:tc>
                  <a:txBody>
                    <a:bodyPr/>
                    <a:lstStyle/>
                    <a:p>
                      <a:pPr algn="ct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Underground Railroad</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secret network of safehouses to help slaves escape.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8457883"/>
                  </a:ext>
                </a:extLst>
              </a:tr>
              <a:tr h="487680">
                <a:tc>
                  <a:txBody>
                    <a:bodyPr/>
                    <a:lstStyle/>
                    <a:p>
                      <a:pPr algn="ct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Abolition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get rid of something. E.g. “Slavery was Abolished.”</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406291"/>
                  </a:ext>
                </a:extLst>
              </a:tr>
            </a:tbl>
          </a:graphicData>
        </a:graphic>
      </p:graphicFrame>
      <p:sp>
        <p:nvSpPr>
          <p:cNvPr id="3" name="TextBox 2">
            <a:extLst>
              <a:ext uri="{FF2B5EF4-FFF2-40B4-BE49-F238E27FC236}">
                <a16:creationId xmlns:a16="http://schemas.microsoft.com/office/drawing/2014/main" id="{F3EA458B-B244-4BE8-83C1-7851421BC31A}"/>
              </a:ext>
            </a:extLst>
          </p:cNvPr>
          <p:cNvSpPr txBox="1"/>
          <p:nvPr/>
        </p:nvSpPr>
        <p:spPr>
          <a:xfrm>
            <a:off x="171450" y="5290457"/>
            <a:ext cx="3820886" cy="1323439"/>
          </a:xfrm>
          <a:prstGeom prst="rect">
            <a:avLst/>
          </a:prstGeom>
          <a:noFill/>
        </p:spPr>
        <p:txBody>
          <a:bodyPr wrap="square" rtlCol="0">
            <a:spAutoFit/>
          </a:bodyPr>
          <a:lstStyle/>
          <a:p>
            <a:pPr algn="ctr"/>
            <a:r>
              <a:rPr lang="en-GB" sz="1200" u="sng" dirty="0">
                <a:latin typeface="Arial" panose="020B0604020202020204" pitchFamily="34" charset="0"/>
                <a:cs typeface="Arial" panose="020B0604020202020204" pitchFamily="34" charset="0"/>
              </a:rPr>
              <a:t>KEY QUOTES</a:t>
            </a:r>
          </a:p>
          <a:p>
            <a:endParaRPr lang="en-GB" sz="1200" u="sng"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“If slavery is not wrong, nothing is wrong.”</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Abraham Lincoln</a:t>
            </a:r>
            <a:endParaRPr lang="en-GB" sz="1200" b="1"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E1820707-638E-4422-BBF8-F241C53BF30E}"/>
              </a:ext>
            </a:extLst>
          </p:cNvPr>
          <p:cNvPicPr>
            <a:picLocks noChangeAspect="1"/>
          </p:cNvPicPr>
          <p:nvPr/>
        </p:nvPicPr>
        <p:blipFill rotWithShape="1">
          <a:blip r:embed="rId3"/>
          <a:srcRect l="42700" t="13477" r="6137" b="26047"/>
          <a:stretch/>
        </p:blipFill>
        <p:spPr>
          <a:xfrm>
            <a:off x="6900283" y="2888907"/>
            <a:ext cx="5194782" cy="3969094"/>
          </a:xfrm>
          <a:prstGeom prst="rect">
            <a:avLst/>
          </a:prstGeom>
        </p:spPr>
      </p:pic>
      <p:pic>
        <p:nvPicPr>
          <p:cNvPr id="11" name="Picture 10">
            <a:extLst>
              <a:ext uri="{FF2B5EF4-FFF2-40B4-BE49-F238E27FC236}">
                <a16:creationId xmlns:a16="http://schemas.microsoft.com/office/drawing/2014/main" id="{D52F52C7-B53D-4B81-AF26-739A26AB0983}"/>
              </a:ext>
            </a:extLst>
          </p:cNvPr>
          <p:cNvPicPr>
            <a:picLocks noChangeAspect="1"/>
          </p:cNvPicPr>
          <p:nvPr/>
        </p:nvPicPr>
        <p:blipFill rotWithShape="1">
          <a:blip r:embed="rId3"/>
          <a:srcRect l="4667" t="18611" r="58850" b="44184"/>
          <a:stretch/>
        </p:blipFill>
        <p:spPr>
          <a:xfrm>
            <a:off x="6891167" y="53613"/>
            <a:ext cx="5300834" cy="2835293"/>
          </a:xfrm>
          <a:prstGeom prst="rect">
            <a:avLst/>
          </a:prstGeom>
        </p:spPr>
      </p:pic>
    </p:spTree>
    <p:extLst>
      <p:ext uri="{BB962C8B-B14F-4D97-AF65-F5344CB8AC3E}">
        <p14:creationId xmlns:p14="http://schemas.microsoft.com/office/powerpoint/2010/main" val="1102904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p:cNvSpPr>
          <p:nvPr/>
        </p:nvSpPr>
        <p:spPr bwMode="auto">
          <a:xfrm>
            <a:off x="1255127" y="39934"/>
            <a:ext cx="4840873" cy="830997"/>
          </a:xfrm>
          <a:prstGeom prst="rect">
            <a:avLst/>
          </a:prstGeom>
          <a:solidFill>
            <a:srgbClr val="FFFFFF"/>
          </a:solidFill>
          <a:ln w="9528" algn="ctr">
            <a:solidFill>
              <a:srgbClr val="7030A0"/>
            </a:solidFill>
            <a:miter lim="800000"/>
            <a:headEnd/>
            <a:tailEnd/>
          </a:ln>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kumimoji="0" lang="en-GB" altLang="en-US" sz="2400" b="0" i="0" u="none" strike="noStrike" cap="none" normalizeH="0" baseline="0" dirty="0">
                <a:ln>
                  <a:noFill/>
                </a:ln>
                <a:solidFill>
                  <a:srgbClr val="000000"/>
                </a:solidFill>
                <a:effectLst/>
                <a:latin typeface="Calibri"/>
                <a:cs typeface="Calibri"/>
              </a:rPr>
              <a:t>Year 9 History</a:t>
            </a:r>
            <a:r>
              <a:rPr lang="en-GB" altLang="en-US" sz="2400" dirty="0">
                <a:solidFill>
                  <a:srgbClr val="000000"/>
                </a:solidFill>
                <a:latin typeface="Calibri"/>
                <a:cs typeface="Calibri"/>
              </a:rPr>
              <a:t>: October - February</a:t>
            </a:r>
            <a:endParaRPr kumimoji="0" lang="en-GB" altLang="en-US" sz="2400" b="0" i="0" u="none" strike="noStrike" cap="none" normalizeH="0" baseline="0" dirty="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400" dirty="0">
                <a:solidFill>
                  <a:srgbClr val="000000"/>
                </a:solidFill>
                <a:latin typeface="Calibri" panose="020F0502020204030204" pitchFamily="34" charset="0"/>
              </a:rPr>
              <a:t>World War 1 (WW1)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2" descr="The Oaks Academ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36" y="144663"/>
            <a:ext cx="1024837" cy="574317"/>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12"/>
          <p:cNvSpPr txBox="1">
            <a:spLocks noChangeArrowheads="1"/>
          </p:cNvSpPr>
          <p:nvPr/>
        </p:nvSpPr>
        <p:spPr bwMode="auto">
          <a:xfrm>
            <a:off x="4209479" y="903587"/>
            <a:ext cx="1886522" cy="5839220"/>
          </a:xfrm>
          <a:prstGeom prst="rect">
            <a:avLst/>
          </a:prstGeom>
          <a:solidFill>
            <a:srgbClr val="FFFFFF"/>
          </a:solid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400" b="0" i="0" u="sng" strike="noStrike" cap="none" normalizeH="0" baseline="0" dirty="0">
                <a:ln>
                  <a:noFill/>
                </a:ln>
                <a:solidFill>
                  <a:srgbClr val="000000"/>
                </a:solidFill>
                <a:effectLst/>
                <a:latin typeface="Arial" panose="020B0604020202020204" pitchFamily="34" charset="0"/>
              </a:rPr>
              <a:t>Key Skills in this Unit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400" u="sng" dirty="0">
              <a:solidFill>
                <a:srgbClr val="000000"/>
              </a:solidFill>
              <a:latin typeface="Arial" panose="020B0604020202020204" pitchFamily="34" charset="0"/>
            </a:endParaRPr>
          </a:p>
          <a:p>
            <a:pPr lvl="0" eaLnBrk="0" fontAlgn="base" hangingPunct="0">
              <a:spcBef>
                <a:spcPct val="0"/>
              </a:spcBef>
              <a:spcAft>
                <a:spcPts val="800"/>
              </a:spcAft>
            </a:pPr>
            <a:r>
              <a:rPr lang="en-GB" altLang="en-US" sz="1200" dirty="0">
                <a:solidFill>
                  <a:srgbClr val="000000"/>
                </a:solidFill>
              </a:rPr>
              <a:t>Gain an understanding of the four main causal factors of WW1.</a:t>
            </a:r>
          </a:p>
          <a:p>
            <a:pPr lvl="0" eaLnBrk="0" fontAlgn="base" hangingPunct="0">
              <a:spcBef>
                <a:spcPct val="0"/>
              </a:spcBef>
              <a:spcAft>
                <a:spcPts val="800"/>
              </a:spcAft>
            </a:pPr>
            <a:r>
              <a:rPr lang="en-GB" altLang="en-US" sz="1200" dirty="0">
                <a:solidFill>
                  <a:srgbClr val="000000"/>
                </a:solidFill>
              </a:rPr>
              <a:t>Explain how each of the causal factors were interlinked and assess which one was the more important.</a:t>
            </a:r>
          </a:p>
          <a:p>
            <a:pPr lvl="0" eaLnBrk="0" fontAlgn="base" hangingPunct="0">
              <a:spcBef>
                <a:spcPct val="0"/>
              </a:spcBef>
              <a:spcAft>
                <a:spcPts val="800"/>
              </a:spcAft>
            </a:pPr>
            <a:r>
              <a:rPr lang="en-GB" altLang="en-US" sz="1200" dirty="0">
                <a:solidFill>
                  <a:srgbClr val="000000"/>
                </a:solidFill>
              </a:rPr>
              <a:t>Use evidence to develop an understanding of what trench warfare was like.</a:t>
            </a:r>
          </a:p>
          <a:p>
            <a:pPr lvl="0" eaLnBrk="0" fontAlgn="base" hangingPunct="0">
              <a:spcBef>
                <a:spcPct val="0"/>
              </a:spcBef>
              <a:spcAft>
                <a:spcPts val="800"/>
              </a:spcAft>
            </a:pPr>
            <a:r>
              <a:rPr lang="en-GB" altLang="en-US" sz="1200" dirty="0">
                <a:solidFill>
                  <a:srgbClr val="000000"/>
                </a:solidFill>
              </a:rPr>
              <a:t>Understand propaganda.</a:t>
            </a:r>
          </a:p>
          <a:p>
            <a:pPr lvl="0" eaLnBrk="0" fontAlgn="base" hangingPunct="0">
              <a:spcBef>
                <a:spcPct val="0"/>
              </a:spcBef>
              <a:spcAft>
                <a:spcPts val="800"/>
              </a:spcAft>
            </a:pPr>
            <a:r>
              <a:rPr lang="en-GB" altLang="en-US" sz="1200" dirty="0">
                <a:solidFill>
                  <a:srgbClr val="000000"/>
                </a:solidFill>
              </a:rPr>
              <a:t>Develop advanced source interpretation skills and apply them in GCSE level questions.</a:t>
            </a:r>
          </a:p>
          <a:p>
            <a:pPr eaLnBrk="0" fontAlgn="base" hangingPunct="0">
              <a:spcBef>
                <a:spcPct val="0"/>
              </a:spcBef>
              <a:spcAft>
                <a:spcPts val="800"/>
              </a:spcAft>
            </a:pPr>
            <a:r>
              <a:rPr lang="en-GB" altLang="en-US" sz="1200" dirty="0">
                <a:solidFill>
                  <a:srgbClr val="000000"/>
                </a:solidFill>
              </a:rPr>
              <a:t>Develop an advanced understanding of how politics works in an international context during times of great conflict.</a:t>
            </a:r>
          </a:p>
          <a:p>
            <a:pPr lvl="0" eaLnBrk="0" fontAlgn="base" hangingPunct="0">
              <a:spcBef>
                <a:spcPct val="0"/>
              </a:spcBef>
              <a:spcAft>
                <a:spcPts val="800"/>
              </a:spcAft>
            </a:pPr>
            <a:r>
              <a:rPr lang="en-GB" altLang="en-US" sz="1200" dirty="0">
                <a:solidFill>
                  <a:srgbClr val="000000"/>
                </a:solidFill>
              </a:rPr>
              <a:t>Assess the impact of the Treaty of Versailles on the people of Germany</a:t>
            </a: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endParaRPr>
          </a:p>
          <a:p>
            <a:pPr lvl="0" eaLnBrk="0" fontAlgn="base" hangingPunct="0">
              <a:spcBef>
                <a:spcPct val="0"/>
              </a:spcBef>
              <a:spcAft>
                <a:spcPts val="800"/>
              </a:spcAft>
            </a:pPr>
            <a:endParaRPr lang="en-GB" altLang="en-US" sz="1400" dirty="0">
              <a:solidFill>
                <a:srgbClr val="000000"/>
              </a:solidFill>
              <a:latin typeface="Calibri" panose="020F0502020204030204" pitchFamily="34" charset="0"/>
            </a:endParaRPr>
          </a:p>
          <a:p>
            <a:pPr lvl="0" eaLnBrk="0" fontAlgn="base" hangingPunct="0">
              <a:spcBef>
                <a:spcPct val="0"/>
              </a:spcBef>
              <a:spcAft>
                <a:spcPts val="800"/>
              </a:spcAft>
            </a:pPr>
            <a:endParaRPr lang="en-GB" altLang="en-US" sz="1400" dirty="0">
              <a:solidFill>
                <a:srgbClr val="000000"/>
              </a:solidFill>
              <a:latin typeface="Calibri" panose="020F0502020204030204" pitchFamily="34" charset="0"/>
            </a:endParaRPr>
          </a:p>
          <a:p>
            <a:pPr lvl="0" eaLnBrk="0" fontAlgn="base" hangingPunct="0">
              <a:spcBef>
                <a:spcPct val="0"/>
              </a:spcBef>
              <a:spcAft>
                <a:spcPts val="800"/>
              </a:spcAft>
            </a:pPr>
            <a:endParaRPr kumimoji="0" lang="en-GB" altLang="en-US" sz="1400" b="0" i="0" u="sng" strike="noStrike" cap="none" normalizeH="0" baseline="0" dirty="0">
              <a:ln>
                <a:noFill/>
              </a:ln>
              <a:solidFill>
                <a:srgbClr val="000000"/>
              </a:solidFill>
              <a:effectLst/>
              <a:latin typeface="Calibri" panose="020F0502020204030204" pitchFamily="34" charset="0"/>
            </a:endParaRPr>
          </a:p>
          <a:p>
            <a:pPr lvl="0" eaLnBrk="0" fontAlgn="base" hangingPunct="0">
              <a:spcBef>
                <a:spcPct val="0"/>
              </a:spcBef>
              <a:spcAft>
                <a:spcPts val="800"/>
              </a:spcAft>
            </a:pPr>
            <a:endParaRPr kumimoji="0" lang="en-GB" altLang="en-US" sz="1400" b="0" i="0" u="sng" strike="noStrike" cap="none" normalizeH="0" baseline="0" dirty="0">
              <a:ln>
                <a:noFill/>
              </a:ln>
              <a:solidFill>
                <a:srgbClr val="000000"/>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400" b="0" i="0" u="sng" strike="noStrike" cap="none" normalizeH="0" baseline="0" dirty="0">
              <a:ln>
                <a:noFill/>
              </a:ln>
              <a:solidFill>
                <a:srgbClr val="0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671033191"/>
              </p:ext>
            </p:extLst>
          </p:nvPr>
        </p:nvGraphicFramePr>
        <p:xfrm>
          <a:off x="96935" y="1012291"/>
          <a:ext cx="4089473" cy="4266373"/>
        </p:xfrm>
        <a:graphic>
          <a:graphicData uri="http://schemas.openxmlformats.org/drawingml/2006/table">
            <a:tbl>
              <a:tblPr firstRow="1" firstCol="1" bandRow="1">
                <a:tableStyleId>{5C22544A-7EE6-4342-B048-85BDC9FD1C3A}</a:tableStyleId>
              </a:tblPr>
              <a:tblGrid>
                <a:gridCol w="1432687">
                  <a:extLst>
                    <a:ext uri="{9D8B030D-6E8A-4147-A177-3AD203B41FA5}">
                      <a16:colId xmlns:a16="http://schemas.microsoft.com/office/drawing/2014/main" val="1420197802"/>
                    </a:ext>
                  </a:extLst>
                </a:gridCol>
                <a:gridCol w="2656786">
                  <a:extLst>
                    <a:ext uri="{9D8B030D-6E8A-4147-A177-3AD203B41FA5}">
                      <a16:colId xmlns:a16="http://schemas.microsoft.com/office/drawing/2014/main" val="163729929"/>
                    </a:ext>
                  </a:extLst>
                </a:gridCol>
              </a:tblGrid>
              <a:tr h="282391">
                <a:tc>
                  <a:txBody>
                    <a:bodyPr/>
                    <a:lstStyle/>
                    <a:p>
                      <a:pPr algn="ctr">
                        <a:spcAft>
                          <a:spcPts val="0"/>
                        </a:spcAft>
                      </a:pPr>
                      <a:r>
                        <a:rPr lang="en-GB" sz="1600" dirty="0">
                          <a:solidFill>
                            <a:schemeClr val="tx1"/>
                          </a:solidFill>
                          <a:effectLst/>
                        </a:rPr>
                        <a:t>Key Term</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600" dirty="0">
                          <a:solidFill>
                            <a:schemeClr val="tx1"/>
                          </a:solidFill>
                          <a:effectLst/>
                        </a:rPr>
                        <a:t>Definition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607534"/>
                  </a:ext>
                </a:extLst>
              </a:tr>
              <a:tr h="457835">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Alliance System</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groups of countries who promise to protect each other: (UK/Fr/Rus) vs (Ger/</a:t>
                      </a:r>
                      <a:r>
                        <a:rPr lang="en-GB" sz="14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4485931"/>
                  </a:ext>
                </a:extLst>
              </a:tr>
              <a:tr h="457835">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Arms Race</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race to build the biggest armies and navies.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8126508"/>
                  </a:ext>
                </a:extLst>
              </a:tr>
              <a:tr h="294632">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Imperialism</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Having or wanting an empire.</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613026"/>
                  </a:ext>
                </a:extLst>
              </a:tr>
              <a:tr h="457835">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Propaganda</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Persuasive information to make people believe or do something.</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7100654"/>
                  </a:ext>
                </a:extLst>
              </a:tr>
              <a:tr h="343377">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Revolution</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violent overthrow of an existing government (Russa in this case).</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8457883"/>
                  </a:ext>
                </a:extLst>
              </a:tr>
              <a:tr h="343377">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Armistice</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peace agreement. Like the Treaty of Versailles. (See below)</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292601"/>
                  </a:ext>
                </a:extLst>
              </a:tr>
              <a:tr h="426720">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Treaty of Versailles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lame - Germany’s Fault</a:t>
                      </a:r>
                    </a:p>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eparations –  £6.6 Billion</a:t>
                      </a:r>
                    </a:p>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rmy – 100,000 only</a:t>
                      </a:r>
                    </a:p>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erritory – Loss of land</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406291"/>
                  </a:ext>
                </a:extLst>
              </a:tr>
              <a:tr h="426720">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Reparations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Compensation repayments.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393533"/>
                  </a:ext>
                </a:extLst>
              </a:tr>
            </a:tbl>
          </a:graphicData>
        </a:graphic>
      </p:graphicFrame>
      <p:sp>
        <p:nvSpPr>
          <p:cNvPr id="8" name="TextBox 7">
            <a:extLst>
              <a:ext uri="{FF2B5EF4-FFF2-40B4-BE49-F238E27FC236}">
                <a16:creationId xmlns:a16="http://schemas.microsoft.com/office/drawing/2014/main" id="{3ABDABBE-5DB1-40F9-A238-132C8C634762}"/>
              </a:ext>
            </a:extLst>
          </p:cNvPr>
          <p:cNvSpPr txBox="1"/>
          <p:nvPr/>
        </p:nvSpPr>
        <p:spPr>
          <a:xfrm>
            <a:off x="96935" y="5339444"/>
            <a:ext cx="4089473" cy="1384995"/>
          </a:xfrm>
          <a:prstGeom prst="rect">
            <a:avLst/>
          </a:prstGeom>
          <a:noFill/>
          <a:ln>
            <a:solidFill>
              <a:schemeClr val="tx1"/>
            </a:solidFill>
          </a:ln>
        </p:spPr>
        <p:txBody>
          <a:bodyPr wrap="square" rtlCol="0">
            <a:spAutoFit/>
          </a:bodyPr>
          <a:lstStyle/>
          <a:p>
            <a:pPr algn="ctr"/>
            <a:r>
              <a:rPr lang="en-GB" sz="1200" u="sng" dirty="0">
                <a:latin typeface="Arial" panose="020B0604020202020204" pitchFamily="34" charset="0"/>
                <a:cs typeface="Arial" panose="020B0604020202020204" pitchFamily="34" charset="0"/>
              </a:rPr>
              <a:t>KEY QUOTES</a:t>
            </a:r>
          </a:p>
          <a:p>
            <a:pPr algn="ctr"/>
            <a:endParaRPr lang="en-GB" sz="1200" u="sng"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“We're telling lies; we know we're telling lies; we don't tell the public the truth, that we're losing more officers than the Germans, and that it's impossible to get through on the Western Front.”   </a:t>
            </a:r>
          </a:p>
          <a:p>
            <a:r>
              <a:rPr lang="en-US" sz="1200" b="1" dirty="0">
                <a:latin typeface="Arial" panose="020B0604020202020204" pitchFamily="34" charset="0"/>
                <a:cs typeface="Arial" panose="020B0604020202020204" pitchFamily="34" charset="0"/>
              </a:rPr>
              <a:t>Lord </a:t>
            </a:r>
            <a:r>
              <a:rPr lang="en-US" sz="1200" b="1" dirty="0" err="1">
                <a:latin typeface="Arial" panose="020B0604020202020204" pitchFamily="34" charset="0"/>
                <a:cs typeface="Arial" panose="020B0604020202020204" pitchFamily="34" charset="0"/>
              </a:rPr>
              <a:t>Rothermere</a:t>
            </a:r>
            <a:r>
              <a:rPr lang="en-US" sz="1200" b="1" dirty="0">
                <a:latin typeface="Arial" panose="020B0604020202020204" pitchFamily="34" charset="0"/>
                <a:cs typeface="Arial" panose="020B0604020202020204" pitchFamily="34" charset="0"/>
              </a:rPr>
              <a:t>, 1917</a:t>
            </a:r>
            <a:endParaRPr lang="en-GB" sz="1200" b="1" dirty="0">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B61BFBE5-61C1-4443-931E-640F572A6F39}"/>
              </a:ext>
            </a:extLst>
          </p:cNvPr>
          <p:cNvGraphicFramePr>
            <a:graphicFrameLocks noGrp="1"/>
          </p:cNvGraphicFramePr>
          <p:nvPr>
            <p:extLst>
              <p:ext uri="{D42A27DB-BD31-4B8C-83A1-F6EECF244321}">
                <p14:modId xmlns:p14="http://schemas.microsoft.com/office/powerpoint/2010/main" val="3679714695"/>
              </p:ext>
            </p:extLst>
          </p:nvPr>
        </p:nvGraphicFramePr>
        <p:xfrm>
          <a:off x="6229355" y="62227"/>
          <a:ext cx="5865710" cy="6685222"/>
        </p:xfrm>
        <a:graphic>
          <a:graphicData uri="http://schemas.openxmlformats.org/drawingml/2006/table">
            <a:tbl>
              <a:tblPr firstRow="1" firstCol="1" lastRow="1" lastCol="1" bandRow="1" bandCol="1"/>
              <a:tblGrid>
                <a:gridCol w="1326336">
                  <a:extLst>
                    <a:ext uri="{9D8B030D-6E8A-4147-A177-3AD203B41FA5}">
                      <a16:colId xmlns:a16="http://schemas.microsoft.com/office/drawing/2014/main" val="1041412635"/>
                    </a:ext>
                  </a:extLst>
                </a:gridCol>
                <a:gridCol w="4539374">
                  <a:extLst>
                    <a:ext uri="{9D8B030D-6E8A-4147-A177-3AD203B41FA5}">
                      <a16:colId xmlns:a16="http://schemas.microsoft.com/office/drawing/2014/main" val="1135898803"/>
                    </a:ext>
                  </a:extLst>
                </a:gridCol>
              </a:tblGrid>
              <a:tr h="227182">
                <a:tc gridSpan="2">
                  <a:txBody>
                    <a:bodyPr/>
                    <a:lstStyle/>
                    <a:p>
                      <a:pPr marL="67945" algn="l">
                        <a:lnSpc>
                          <a:spcPts val="1250"/>
                        </a:lnSpc>
                        <a:spcAft>
                          <a:spcPts val="0"/>
                        </a:spcAft>
                      </a:pPr>
                      <a:r>
                        <a:rPr lang="en-GB" sz="1200" b="1" dirty="0">
                          <a:effectLst/>
                          <a:latin typeface="+mn-lt"/>
                          <a:ea typeface="Arial" panose="020B0604020202020204" pitchFamily="34" charset="0"/>
                          <a:cs typeface="Times New Roman" panose="02020603050405020304" pitchFamily="18" charset="0"/>
                        </a:rPr>
                        <a:t>Long term causes of WW1</a:t>
                      </a:r>
                      <a:endParaRPr lang="en-GB" sz="12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GB"/>
                    </a:p>
                  </a:txBody>
                  <a:tcPr/>
                </a:tc>
                <a:extLst>
                  <a:ext uri="{0D108BD9-81ED-4DB2-BD59-A6C34878D82A}">
                    <a16:rowId xmlns:a16="http://schemas.microsoft.com/office/drawing/2014/main" val="2621952174"/>
                  </a:ext>
                </a:extLst>
              </a:tr>
              <a:tr h="515879">
                <a:tc>
                  <a:txBody>
                    <a:bodyPr/>
                    <a:lstStyle/>
                    <a:p>
                      <a:pPr marL="67945" algn="l">
                        <a:lnSpc>
                          <a:spcPts val="1250"/>
                        </a:lnSpc>
                        <a:spcAft>
                          <a:spcPts val="0"/>
                        </a:spcAft>
                      </a:pPr>
                      <a:r>
                        <a:rPr lang="en-GB" sz="1200" b="1" dirty="0">
                          <a:effectLst/>
                          <a:latin typeface="+mn-lt"/>
                          <a:ea typeface="Arial" panose="020B0604020202020204" pitchFamily="34" charset="0"/>
                          <a:cs typeface="Times New Roman" panose="02020603050405020304" pitchFamily="18" charset="0"/>
                        </a:rPr>
                        <a:t>Militarism</a:t>
                      </a:r>
                      <a:endParaRPr lang="en-GB" sz="12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l">
                        <a:lnSpc>
                          <a:spcPts val="1250"/>
                        </a:lnSpc>
                        <a:spcAft>
                          <a:spcPts val="0"/>
                        </a:spcAft>
                      </a:pPr>
                      <a:r>
                        <a:rPr lang="en-GB" sz="1200" b="1">
                          <a:effectLst/>
                          <a:latin typeface="+mn-lt"/>
                          <a:ea typeface="Arial" panose="020B0604020202020204" pitchFamily="34" charset="0"/>
                          <a:cs typeface="Times New Roman" panose="02020603050405020304" pitchFamily="18" charset="0"/>
                        </a:rPr>
                        <a:t>An</a:t>
                      </a:r>
                      <a:r>
                        <a:rPr lang="en-GB" sz="1200" b="1" spc="-9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emphasis</a:t>
                      </a:r>
                      <a:r>
                        <a:rPr lang="en-GB" sz="1200" b="1" spc="-8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on</a:t>
                      </a:r>
                      <a:r>
                        <a:rPr lang="en-GB" sz="1200" b="1" spc="-9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military</a:t>
                      </a:r>
                      <a:r>
                        <a:rPr lang="en-GB" sz="1200" b="1" spc="-9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ideals</a:t>
                      </a:r>
                      <a:r>
                        <a:rPr lang="en-GB" sz="1200" b="1" spc="-8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and</a:t>
                      </a:r>
                      <a:r>
                        <a:rPr lang="en-GB" sz="1200" b="1" spc="-9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strength.</a:t>
                      </a:r>
                      <a:r>
                        <a:rPr lang="en-GB" sz="1200" b="1" spc="-9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Wanting</a:t>
                      </a:r>
                      <a:r>
                        <a:rPr lang="en-GB" sz="1200" b="1" spc="-8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your</a:t>
                      </a:r>
                      <a:r>
                        <a:rPr lang="en-GB" sz="1200" b="1" spc="-9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country</a:t>
                      </a:r>
                      <a:r>
                        <a:rPr lang="en-GB" sz="1200" b="1" spc="-8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to</a:t>
                      </a:r>
                      <a:r>
                        <a:rPr lang="en-GB" sz="1200" b="1" spc="-9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have</a:t>
                      </a:r>
                      <a:r>
                        <a:rPr lang="en-GB" sz="1200" b="1" spc="-10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a</a:t>
                      </a:r>
                      <a:r>
                        <a:rPr lang="en-GB" sz="1200" b="1" spc="-9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strong</a:t>
                      </a:r>
                      <a:endParaRPr lang="en-GB" sz="1200">
                        <a:effectLst/>
                        <a:latin typeface="+mn-lt"/>
                        <a:ea typeface="Arial" panose="020B0604020202020204" pitchFamily="34" charset="0"/>
                        <a:cs typeface="Times New Roman" panose="02020603050405020304" pitchFamily="18" charset="0"/>
                      </a:endParaRPr>
                    </a:p>
                    <a:p>
                      <a:pPr marL="67945" algn="l">
                        <a:spcBef>
                          <a:spcPts val="65"/>
                        </a:spcBef>
                        <a:spcAft>
                          <a:spcPts val="0"/>
                        </a:spcAft>
                      </a:pPr>
                      <a:r>
                        <a:rPr lang="en-GB" sz="1200" b="1">
                          <a:effectLst/>
                          <a:latin typeface="+mn-lt"/>
                          <a:ea typeface="Arial" panose="020B0604020202020204" pitchFamily="34" charset="0"/>
                          <a:cs typeface="Times New Roman" panose="02020603050405020304" pitchFamily="18" charset="0"/>
                        </a:rPr>
                        <a:t>Army and navy.</a:t>
                      </a:r>
                      <a:endParaRPr lang="en-GB" sz="120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252791"/>
                  </a:ext>
                </a:extLst>
              </a:tr>
              <a:tr h="1714239">
                <a:tc>
                  <a:txBody>
                    <a:bodyPr/>
                    <a:lstStyle/>
                    <a:p>
                      <a:pPr marL="67945" algn="l">
                        <a:lnSpc>
                          <a:spcPts val="1235"/>
                        </a:lnSpc>
                        <a:spcAft>
                          <a:spcPts val="0"/>
                        </a:spcAft>
                      </a:pPr>
                      <a:r>
                        <a:rPr lang="en-GB" sz="1200" b="1" dirty="0">
                          <a:effectLst/>
                          <a:latin typeface="+mn-lt"/>
                          <a:ea typeface="Arial" panose="020B0604020202020204" pitchFamily="34" charset="0"/>
                          <a:cs typeface="Times New Roman" panose="02020603050405020304" pitchFamily="18" charset="0"/>
                        </a:rPr>
                        <a:t>Alliances</a:t>
                      </a:r>
                      <a:endParaRPr lang="en-GB" sz="12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l">
                        <a:lnSpc>
                          <a:spcPts val="1250"/>
                        </a:lnSpc>
                        <a:spcAft>
                          <a:spcPts val="0"/>
                        </a:spcAft>
                      </a:pPr>
                      <a:r>
                        <a:rPr lang="en-GB" sz="1200" b="1">
                          <a:effectLst/>
                          <a:latin typeface="+mn-lt"/>
                          <a:ea typeface="Arial" panose="020B0604020202020204" pitchFamily="34" charset="0"/>
                          <a:cs typeface="Times New Roman" panose="02020603050405020304" pitchFamily="18" charset="0"/>
                        </a:rPr>
                        <a:t>A</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group</a:t>
                      </a:r>
                      <a:r>
                        <a:rPr lang="en-GB" sz="1200" b="1" spc="-18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of</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counties</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who</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promise</a:t>
                      </a:r>
                      <a:r>
                        <a:rPr lang="en-GB" sz="1200" b="1" spc="-19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to</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support</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and</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protect</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each</a:t>
                      </a:r>
                      <a:r>
                        <a:rPr lang="en-GB" sz="1200" b="1" spc="-18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other.</a:t>
                      </a:r>
                      <a:r>
                        <a:rPr lang="en-GB" sz="1200" b="1" spc="-185">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Rival</a:t>
                      </a:r>
                      <a:r>
                        <a:rPr lang="en-GB" sz="1200" b="1" spc="-180">
                          <a:effectLst/>
                          <a:latin typeface="+mn-lt"/>
                          <a:ea typeface="Arial" panose="020B0604020202020204" pitchFamily="34" charset="0"/>
                          <a:cs typeface="Times New Roman" panose="02020603050405020304" pitchFamily="18" charset="0"/>
                        </a:rPr>
                        <a:t> </a:t>
                      </a:r>
                      <a:r>
                        <a:rPr lang="en-GB" sz="1200" b="1">
                          <a:effectLst/>
                          <a:latin typeface="+mn-lt"/>
                          <a:ea typeface="Arial" panose="020B0604020202020204" pitchFamily="34" charset="0"/>
                          <a:cs typeface="Times New Roman" panose="02020603050405020304" pitchFamily="18" charset="0"/>
                        </a:rPr>
                        <a:t>groups</a:t>
                      </a:r>
                      <a:endParaRPr lang="en-GB" sz="1200">
                        <a:effectLst/>
                        <a:latin typeface="+mn-lt"/>
                        <a:ea typeface="Arial" panose="020B0604020202020204" pitchFamily="34" charset="0"/>
                        <a:cs typeface="Times New Roman" panose="02020603050405020304" pitchFamily="18" charset="0"/>
                      </a:endParaRPr>
                    </a:p>
                    <a:p>
                      <a:pPr marL="67945" algn="l">
                        <a:spcAft>
                          <a:spcPts val="0"/>
                        </a:spcAft>
                      </a:pPr>
                      <a:r>
                        <a:rPr lang="en-GB" sz="1200" b="1">
                          <a:effectLst/>
                          <a:latin typeface="+mn-lt"/>
                          <a:ea typeface="Arial" panose="020B0604020202020204" pitchFamily="34" charset="0"/>
                          <a:cs typeface="Times New Roman" panose="02020603050405020304" pitchFamily="18" charset="0"/>
                        </a:rPr>
                        <a:t>Have rival alliances.</a:t>
                      </a:r>
                      <a:r>
                        <a:rPr lang="en-GB" sz="1200">
                          <a:effectLst/>
                          <a:latin typeface="+mn-lt"/>
                          <a:ea typeface="Arial" panose="020B0604020202020204" pitchFamily="34" charset="0"/>
                          <a:cs typeface="Times New Roman" panose="02020603050405020304" pitchFamily="18" charset="0"/>
                        </a:rPr>
                        <a:t> For a number of years tension between the main European powers has been increasing. In 1914 there were two main power blocks / alliances:</a:t>
                      </a:r>
                    </a:p>
                    <a:p>
                      <a:pPr marL="342900" lvl="0" indent="-342900" algn="l">
                        <a:spcBef>
                          <a:spcPts val="5"/>
                        </a:spcBef>
                        <a:spcAft>
                          <a:spcPts val="0"/>
                        </a:spcAft>
                        <a:buSzPts val="1100"/>
                        <a:buFont typeface="Symbol" panose="05050102010706020507" pitchFamily="18" charset="2"/>
                        <a:buChar char=""/>
                        <a:tabLst>
                          <a:tab pos="523875" algn="l"/>
                          <a:tab pos="524510" algn="l"/>
                        </a:tabLst>
                      </a:pPr>
                      <a:r>
                        <a:rPr lang="en-GB" sz="1200" b="1" i="1">
                          <a:effectLst/>
                          <a:latin typeface="+mn-lt"/>
                          <a:ea typeface="Symbol" panose="05050102010706020507" pitchFamily="18" charset="2"/>
                          <a:cs typeface="Symbol" panose="05050102010706020507" pitchFamily="18" charset="2"/>
                        </a:rPr>
                        <a:t>The</a:t>
                      </a:r>
                      <a:r>
                        <a:rPr lang="en-GB" sz="1200" b="1" i="1" spc="-95">
                          <a:effectLst/>
                          <a:latin typeface="+mn-lt"/>
                          <a:ea typeface="Symbol" panose="05050102010706020507" pitchFamily="18" charset="2"/>
                          <a:cs typeface="Symbol" panose="05050102010706020507" pitchFamily="18" charset="2"/>
                        </a:rPr>
                        <a:t> </a:t>
                      </a:r>
                      <a:r>
                        <a:rPr lang="en-GB" sz="1200" b="1" i="1">
                          <a:effectLst/>
                          <a:latin typeface="+mn-lt"/>
                          <a:ea typeface="Symbol" panose="05050102010706020507" pitchFamily="18" charset="2"/>
                          <a:cs typeface="Symbol" panose="05050102010706020507" pitchFamily="18" charset="2"/>
                        </a:rPr>
                        <a:t>Triple</a:t>
                      </a:r>
                      <a:r>
                        <a:rPr lang="en-GB" sz="1200" b="1" i="1" spc="-90">
                          <a:effectLst/>
                          <a:latin typeface="+mn-lt"/>
                          <a:ea typeface="Symbol" panose="05050102010706020507" pitchFamily="18" charset="2"/>
                          <a:cs typeface="Symbol" panose="05050102010706020507" pitchFamily="18" charset="2"/>
                        </a:rPr>
                        <a:t> </a:t>
                      </a:r>
                      <a:r>
                        <a:rPr lang="en-GB" sz="1200" b="1" i="1">
                          <a:effectLst/>
                          <a:latin typeface="+mn-lt"/>
                          <a:ea typeface="Symbol" panose="05050102010706020507" pitchFamily="18" charset="2"/>
                          <a:cs typeface="Symbol" panose="05050102010706020507" pitchFamily="18" charset="2"/>
                        </a:rPr>
                        <a:t>Entente</a:t>
                      </a:r>
                      <a:r>
                        <a:rPr lang="en-GB" sz="1200">
                          <a:effectLst/>
                          <a:latin typeface="+mn-lt"/>
                          <a:ea typeface="Symbol" panose="05050102010706020507" pitchFamily="18" charset="2"/>
                          <a:cs typeface="Symbol" panose="05050102010706020507" pitchFamily="18" charset="2"/>
                        </a:rPr>
                        <a:t>-</a:t>
                      </a:r>
                      <a:r>
                        <a:rPr lang="en-GB" sz="1200" spc="-80">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Great</a:t>
                      </a:r>
                      <a:r>
                        <a:rPr lang="en-GB" sz="1200" spc="-70">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Britain</a:t>
                      </a:r>
                      <a:r>
                        <a:rPr lang="en-GB" sz="1200" spc="-80">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a:t>
                      </a:r>
                      <a:r>
                        <a:rPr lang="en-GB" sz="1200" spc="-95">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France</a:t>
                      </a:r>
                      <a:r>
                        <a:rPr lang="en-GB" sz="1200" spc="-85">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a:t>
                      </a:r>
                      <a:r>
                        <a:rPr lang="en-GB" sz="1200" spc="-105">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Russia</a:t>
                      </a:r>
                    </a:p>
                    <a:p>
                      <a:pPr marL="342900" lvl="0" indent="-342900" algn="l">
                        <a:spcBef>
                          <a:spcPts val="55"/>
                        </a:spcBef>
                        <a:spcAft>
                          <a:spcPts val="0"/>
                        </a:spcAft>
                        <a:buSzPts val="1100"/>
                        <a:buFont typeface="Symbol" panose="05050102010706020507" pitchFamily="18" charset="2"/>
                        <a:buChar char=""/>
                        <a:tabLst>
                          <a:tab pos="523875" algn="l"/>
                          <a:tab pos="524510" algn="l"/>
                        </a:tabLst>
                      </a:pPr>
                      <a:r>
                        <a:rPr lang="en-GB" sz="1200" b="1" i="1">
                          <a:effectLst/>
                          <a:latin typeface="+mn-lt"/>
                          <a:ea typeface="Symbol" panose="05050102010706020507" pitchFamily="18" charset="2"/>
                          <a:cs typeface="Symbol" panose="05050102010706020507" pitchFamily="18" charset="2"/>
                        </a:rPr>
                        <a:t>The</a:t>
                      </a:r>
                      <a:r>
                        <a:rPr lang="en-GB" sz="1200" b="1" i="1" spc="-95">
                          <a:effectLst/>
                          <a:latin typeface="+mn-lt"/>
                          <a:ea typeface="Symbol" panose="05050102010706020507" pitchFamily="18" charset="2"/>
                          <a:cs typeface="Symbol" panose="05050102010706020507" pitchFamily="18" charset="2"/>
                        </a:rPr>
                        <a:t> </a:t>
                      </a:r>
                      <a:r>
                        <a:rPr lang="en-GB" sz="1200" b="1" i="1">
                          <a:effectLst/>
                          <a:latin typeface="+mn-lt"/>
                          <a:ea typeface="Symbol" panose="05050102010706020507" pitchFamily="18" charset="2"/>
                          <a:cs typeface="Symbol" panose="05050102010706020507" pitchFamily="18" charset="2"/>
                        </a:rPr>
                        <a:t>Triple</a:t>
                      </a:r>
                      <a:r>
                        <a:rPr lang="en-GB" sz="1200" b="1" i="1" spc="-95">
                          <a:effectLst/>
                          <a:latin typeface="+mn-lt"/>
                          <a:ea typeface="Symbol" panose="05050102010706020507" pitchFamily="18" charset="2"/>
                          <a:cs typeface="Symbol" panose="05050102010706020507" pitchFamily="18" charset="2"/>
                        </a:rPr>
                        <a:t> </a:t>
                      </a:r>
                      <a:r>
                        <a:rPr lang="en-GB" sz="1200" b="1" i="1">
                          <a:effectLst/>
                          <a:latin typeface="+mn-lt"/>
                          <a:ea typeface="Symbol" panose="05050102010706020507" pitchFamily="18" charset="2"/>
                          <a:cs typeface="Symbol" panose="05050102010706020507" pitchFamily="18" charset="2"/>
                        </a:rPr>
                        <a:t>Alliance-</a:t>
                      </a:r>
                      <a:r>
                        <a:rPr lang="en-GB" sz="1200" b="1" i="1" spc="-85">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Germany</a:t>
                      </a:r>
                      <a:r>
                        <a:rPr lang="en-GB" sz="1200" spc="-75">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a:t>
                      </a:r>
                      <a:r>
                        <a:rPr lang="en-GB" sz="1200" spc="-100">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Italy</a:t>
                      </a:r>
                      <a:r>
                        <a:rPr lang="en-GB" sz="1200" spc="-90">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and</a:t>
                      </a:r>
                      <a:r>
                        <a:rPr lang="en-GB" sz="1200" spc="-85">
                          <a:effectLst/>
                          <a:latin typeface="+mn-lt"/>
                          <a:ea typeface="Symbol" panose="05050102010706020507" pitchFamily="18" charset="2"/>
                          <a:cs typeface="Symbol" panose="05050102010706020507" pitchFamily="18" charset="2"/>
                        </a:rPr>
                        <a:t> </a:t>
                      </a:r>
                      <a:r>
                        <a:rPr lang="en-GB" sz="1200">
                          <a:effectLst/>
                          <a:latin typeface="+mn-lt"/>
                          <a:ea typeface="Symbol" panose="05050102010706020507" pitchFamily="18" charset="2"/>
                          <a:cs typeface="Symbol" panose="05050102010706020507" pitchFamily="18" charset="2"/>
                        </a:rPr>
                        <a:t>Austria-Hungary</a:t>
                      </a:r>
                    </a:p>
                    <a:p>
                      <a:pPr marL="67945" algn="l">
                        <a:spcBef>
                          <a:spcPts val="20"/>
                        </a:spcBef>
                        <a:spcAft>
                          <a:spcPts val="0"/>
                        </a:spcAft>
                      </a:pPr>
                      <a:r>
                        <a:rPr lang="en-GB" sz="1200">
                          <a:effectLst/>
                          <a:latin typeface="+mn-lt"/>
                          <a:ea typeface="Arial" panose="020B0604020202020204" pitchFamily="34" charset="0"/>
                          <a:cs typeface="Arial" panose="020B0604020202020204" pitchFamily="34" charset="0"/>
                        </a:rPr>
                        <a:t> </a:t>
                      </a:r>
                      <a:endParaRPr lang="en-GB" sz="1200">
                        <a:effectLst/>
                        <a:latin typeface="+mn-lt"/>
                        <a:ea typeface="Arial" panose="020B0604020202020204" pitchFamily="34" charset="0"/>
                        <a:cs typeface="Times New Roman" panose="02020603050405020304" pitchFamily="18" charset="0"/>
                      </a:endParaRPr>
                    </a:p>
                    <a:p>
                      <a:pPr marL="67945" algn="l">
                        <a:lnSpc>
                          <a:spcPts val="1235"/>
                        </a:lnSpc>
                        <a:spcAft>
                          <a:spcPts val="0"/>
                        </a:spcAft>
                      </a:pPr>
                      <a:r>
                        <a:rPr lang="en-GB" sz="1200">
                          <a:effectLst/>
                          <a:latin typeface="+mn-lt"/>
                          <a:ea typeface="Arial" panose="020B0604020202020204" pitchFamily="34" charset="0"/>
                          <a:cs typeface="Times New Roman" panose="02020603050405020304" pitchFamily="18" charset="0"/>
                        </a:rPr>
                        <a:t>Each</a:t>
                      </a:r>
                      <a:r>
                        <a:rPr lang="en-GB" sz="1200" spc="-220">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member</a:t>
                      </a:r>
                      <a:r>
                        <a:rPr lang="en-GB" sz="1200" spc="-220">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promised</a:t>
                      </a:r>
                      <a:r>
                        <a:rPr lang="en-GB" sz="1200" spc="-21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to</a:t>
                      </a:r>
                      <a:r>
                        <a:rPr lang="en-GB" sz="1200" spc="-220">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help</a:t>
                      </a:r>
                      <a:r>
                        <a:rPr lang="en-GB" sz="1200" spc="-220">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its</a:t>
                      </a:r>
                      <a:r>
                        <a:rPr lang="en-GB" sz="1200" spc="-21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allies</a:t>
                      </a:r>
                      <a:r>
                        <a:rPr lang="en-GB" sz="1200" spc="-22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if</a:t>
                      </a:r>
                      <a:r>
                        <a:rPr lang="en-GB" sz="1200" spc="-21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they</a:t>
                      </a:r>
                      <a:r>
                        <a:rPr lang="en-GB" sz="1200" spc="-220">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were</a:t>
                      </a:r>
                      <a:r>
                        <a:rPr lang="en-GB" sz="1200" spc="-21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attacked</a:t>
                      </a:r>
                      <a:r>
                        <a:rPr lang="en-GB" sz="1200" spc="-220">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by</a:t>
                      </a:r>
                      <a:r>
                        <a:rPr lang="en-GB" sz="1200" spc="-21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a country</a:t>
                      </a:r>
                      <a:r>
                        <a:rPr lang="en-GB" sz="1200" spc="-8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belonging</a:t>
                      </a:r>
                      <a:r>
                        <a:rPr lang="en-GB" sz="1200" spc="-8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to</a:t>
                      </a:r>
                      <a:r>
                        <a:rPr lang="en-GB" sz="1200" spc="-75">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another</a:t>
                      </a:r>
                      <a:r>
                        <a:rPr lang="en-GB" sz="1200" spc="-70">
                          <a:effectLst/>
                          <a:latin typeface="+mn-lt"/>
                          <a:ea typeface="Arial" panose="020B0604020202020204" pitchFamily="34" charset="0"/>
                          <a:cs typeface="Times New Roman" panose="02020603050405020304" pitchFamily="18" charset="0"/>
                        </a:rPr>
                        <a:t> </a:t>
                      </a:r>
                      <a:r>
                        <a:rPr lang="en-GB" sz="1200">
                          <a:effectLst/>
                          <a:latin typeface="+mn-lt"/>
                          <a:ea typeface="Arial" panose="020B0604020202020204" pitchFamily="34" charset="0"/>
                          <a:cs typeface="Times New Roman" panose="02020603050405020304" pitchFamily="18" charset="0"/>
                        </a:rPr>
                        <a:t>alliance.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3855007"/>
                  </a:ext>
                </a:extLst>
              </a:tr>
              <a:tr h="701701">
                <a:tc>
                  <a:txBody>
                    <a:bodyPr/>
                    <a:lstStyle/>
                    <a:p>
                      <a:pPr marL="67945" algn="l">
                        <a:lnSpc>
                          <a:spcPts val="1240"/>
                        </a:lnSpc>
                        <a:spcAft>
                          <a:spcPts val="0"/>
                        </a:spcAft>
                      </a:pPr>
                      <a:r>
                        <a:rPr lang="en-GB" sz="1200" b="1" dirty="0">
                          <a:effectLst/>
                          <a:latin typeface="+mn-lt"/>
                          <a:ea typeface="Arial" panose="020B0604020202020204" pitchFamily="34" charset="0"/>
                          <a:cs typeface="Times New Roman" panose="02020603050405020304" pitchFamily="18" charset="0"/>
                        </a:rPr>
                        <a:t>Imperialism</a:t>
                      </a:r>
                      <a:endParaRPr lang="en-GB" sz="12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l">
                        <a:lnSpc>
                          <a:spcPts val="1250"/>
                        </a:lnSpc>
                        <a:spcAft>
                          <a:spcPts val="0"/>
                        </a:spcAft>
                      </a:pPr>
                      <a:r>
                        <a:rPr lang="en-GB" sz="1200" b="1" dirty="0">
                          <a:effectLst/>
                          <a:latin typeface="+mn-lt"/>
                          <a:ea typeface="Arial" panose="020B0604020202020204" pitchFamily="34" charset="0"/>
                          <a:cs typeface="Times New Roman" panose="02020603050405020304" pitchFamily="18" charset="0"/>
                        </a:rPr>
                        <a:t>The</a:t>
                      </a:r>
                      <a:r>
                        <a:rPr lang="en-GB" sz="1200" b="1" spc="-19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desire</a:t>
                      </a:r>
                      <a:r>
                        <a:rPr lang="en-GB" sz="1200" b="1" spc="-19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to</a:t>
                      </a:r>
                      <a:r>
                        <a:rPr lang="en-GB" sz="1200" b="1" spc="-19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conquer</a:t>
                      </a:r>
                      <a:r>
                        <a:rPr lang="en-GB" sz="1200" b="1" spc="-19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colonies,</a:t>
                      </a:r>
                      <a:r>
                        <a:rPr lang="en-GB" sz="1200" b="1" spc="-19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especially</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in</a:t>
                      </a:r>
                      <a:r>
                        <a:rPr lang="en-GB" sz="1200" b="1" spc="-19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Africa.</a:t>
                      </a:r>
                      <a:r>
                        <a:rPr lang="en-GB" sz="1200" b="1" spc="-19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This</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brought</a:t>
                      </a:r>
                      <a:r>
                        <a:rPr lang="en-GB" sz="1200" b="1" spc="-19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the</a:t>
                      </a:r>
                      <a:r>
                        <a:rPr lang="en-GB" sz="1200" b="1" spc="-19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powers</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into</a:t>
                      </a:r>
                      <a:endParaRPr lang="en-GB" sz="1200" dirty="0">
                        <a:effectLst/>
                        <a:latin typeface="+mn-lt"/>
                        <a:ea typeface="Arial" panose="020B0604020202020204" pitchFamily="34" charset="0"/>
                        <a:cs typeface="Times New Roman" panose="02020603050405020304" pitchFamily="18" charset="0"/>
                      </a:endParaRPr>
                    </a:p>
                    <a:p>
                      <a:pPr marL="67945" algn="l">
                        <a:lnSpc>
                          <a:spcPts val="1240"/>
                        </a:lnSpc>
                        <a:spcAft>
                          <a:spcPts val="0"/>
                        </a:spcAft>
                      </a:pPr>
                      <a:r>
                        <a:rPr lang="en-GB" sz="1200" b="1" dirty="0">
                          <a:effectLst/>
                          <a:latin typeface="+mn-lt"/>
                          <a:ea typeface="Arial" panose="020B0604020202020204" pitchFamily="34" charset="0"/>
                          <a:cs typeface="Times New Roman" panose="02020603050405020304" pitchFamily="18" charset="0"/>
                        </a:rPr>
                        <a:t>Conflict: Germany wanted an empire. France and Britain already had empires.</a:t>
                      </a:r>
                      <a:endParaRPr lang="en-GB" sz="12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4033802"/>
                  </a:ext>
                </a:extLst>
              </a:tr>
              <a:tr h="553693">
                <a:tc>
                  <a:txBody>
                    <a:bodyPr/>
                    <a:lstStyle/>
                    <a:p>
                      <a:pPr marL="67945" algn="l">
                        <a:lnSpc>
                          <a:spcPts val="1250"/>
                        </a:lnSpc>
                        <a:spcAft>
                          <a:spcPts val="0"/>
                        </a:spcAft>
                      </a:pPr>
                      <a:r>
                        <a:rPr lang="en-GB" sz="1200" b="1">
                          <a:effectLst/>
                          <a:latin typeface="+mn-lt"/>
                          <a:ea typeface="Arial" panose="020B0604020202020204" pitchFamily="34" charset="0"/>
                          <a:cs typeface="Times New Roman" panose="02020603050405020304" pitchFamily="18" charset="0"/>
                        </a:rPr>
                        <a:t>Nationalism</a:t>
                      </a:r>
                      <a:endParaRPr lang="en-GB" sz="120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l">
                        <a:lnSpc>
                          <a:spcPts val="1250"/>
                        </a:lnSpc>
                        <a:spcAft>
                          <a:spcPts val="0"/>
                        </a:spcAft>
                      </a:pPr>
                      <a:r>
                        <a:rPr lang="en-GB" sz="1200" b="1" dirty="0">
                          <a:effectLst/>
                          <a:latin typeface="+mn-lt"/>
                          <a:ea typeface="Arial" panose="020B0604020202020204" pitchFamily="34" charset="0"/>
                          <a:cs typeface="Times New Roman" panose="02020603050405020304" pitchFamily="18" charset="0"/>
                        </a:rPr>
                        <a:t>The</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belief</a:t>
                      </a:r>
                      <a:r>
                        <a:rPr lang="en-GB" sz="1200" b="1" spc="-19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that</a:t>
                      </a:r>
                      <a:r>
                        <a:rPr lang="en-GB" sz="1200" b="1" spc="-18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your</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country</a:t>
                      </a:r>
                      <a:r>
                        <a:rPr lang="en-GB" sz="1200" b="1" spc="-18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is</a:t>
                      </a:r>
                      <a:r>
                        <a:rPr lang="en-GB" sz="1200" b="1" spc="-18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better</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than</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others.</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This</a:t>
                      </a:r>
                      <a:r>
                        <a:rPr lang="en-GB" sz="1200" b="1" spc="-185"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made</a:t>
                      </a:r>
                      <a:r>
                        <a:rPr lang="en-GB" sz="1200" b="1" spc="-18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nations</a:t>
                      </a:r>
                      <a:r>
                        <a:rPr lang="en-GB" sz="1200" b="1" spc="-18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assertive</a:t>
                      </a:r>
                      <a:r>
                        <a:rPr lang="en-GB" sz="1200" b="1" spc="-190" dirty="0">
                          <a:effectLst/>
                          <a:latin typeface="+mn-lt"/>
                          <a:ea typeface="Arial" panose="020B0604020202020204" pitchFamily="34" charset="0"/>
                          <a:cs typeface="Times New Roman" panose="02020603050405020304" pitchFamily="18" charset="0"/>
                        </a:rPr>
                        <a:t> </a:t>
                      </a:r>
                      <a:r>
                        <a:rPr lang="en-GB" sz="1200" b="1" dirty="0">
                          <a:effectLst/>
                          <a:latin typeface="+mn-lt"/>
                          <a:ea typeface="Arial" panose="020B0604020202020204" pitchFamily="34" charset="0"/>
                          <a:cs typeface="Times New Roman" panose="02020603050405020304" pitchFamily="18" charset="0"/>
                        </a:rPr>
                        <a:t>and</a:t>
                      </a:r>
                      <a:endParaRPr lang="en-GB" sz="1200" dirty="0">
                        <a:effectLst/>
                        <a:latin typeface="+mn-lt"/>
                        <a:ea typeface="Arial" panose="020B0604020202020204" pitchFamily="34" charset="0"/>
                        <a:cs typeface="Times New Roman" panose="02020603050405020304" pitchFamily="18" charset="0"/>
                      </a:endParaRPr>
                    </a:p>
                    <a:p>
                      <a:pPr marL="67945" algn="l">
                        <a:lnSpc>
                          <a:spcPts val="1260"/>
                        </a:lnSpc>
                        <a:spcBef>
                          <a:spcPts val="80"/>
                        </a:spcBef>
                        <a:spcAft>
                          <a:spcPts val="0"/>
                        </a:spcAft>
                      </a:pPr>
                      <a:r>
                        <a:rPr lang="en-GB" sz="1200" b="1" dirty="0">
                          <a:effectLst/>
                          <a:latin typeface="+mn-lt"/>
                          <a:ea typeface="Arial" panose="020B0604020202020204" pitchFamily="34" charset="0"/>
                          <a:cs typeface="Times New Roman" panose="02020603050405020304" pitchFamily="18" charset="0"/>
                        </a:rPr>
                        <a:t>aggressive</a:t>
                      </a:r>
                      <a:endParaRPr lang="en-GB" sz="12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0478673"/>
                  </a:ext>
                </a:extLst>
              </a:tr>
              <a:tr h="227182">
                <a:tc gridSpan="2">
                  <a:txBody>
                    <a:bodyPr/>
                    <a:lstStyle/>
                    <a:p>
                      <a:pPr marL="67945" algn="l">
                        <a:lnSpc>
                          <a:spcPts val="1250"/>
                        </a:lnSpc>
                        <a:spcAft>
                          <a:spcPts val="0"/>
                        </a:spcAft>
                      </a:pPr>
                      <a:r>
                        <a:rPr lang="en-GB" sz="1200" b="1" dirty="0">
                          <a:effectLst/>
                          <a:latin typeface="+mn-lt"/>
                          <a:ea typeface="Arial" panose="020B0604020202020204" pitchFamily="34" charset="0"/>
                          <a:cs typeface="Times New Roman" panose="02020603050405020304" pitchFamily="18" charset="0"/>
                        </a:rPr>
                        <a:t>Short term cause of WW1-The Assassination of Franz Ferdinand</a:t>
                      </a:r>
                      <a:endParaRPr lang="en-GB" sz="12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GB"/>
                    </a:p>
                  </a:txBody>
                  <a:tcPr/>
                </a:tc>
                <a:extLst>
                  <a:ext uri="{0D108BD9-81ED-4DB2-BD59-A6C34878D82A}">
                    <a16:rowId xmlns:a16="http://schemas.microsoft.com/office/drawing/2014/main" val="126716848"/>
                  </a:ext>
                </a:extLst>
              </a:tr>
              <a:tr h="755696">
                <a:tc gridSpan="2">
                  <a:txBody>
                    <a:bodyPr/>
                    <a:lstStyle/>
                    <a:p>
                      <a:pPr marL="67945" algn="l">
                        <a:lnSpc>
                          <a:spcPts val="1250"/>
                        </a:lnSpc>
                        <a:spcAft>
                          <a:spcPts val="0"/>
                        </a:spcAft>
                      </a:pPr>
                      <a:r>
                        <a:rPr lang="en-GB" sz="1050" b="1" u="sng" dirty="0">
                          <a:solidFill>
                            <a:srgbClr val="FF0000"/>
                          </a:solidFill>
                          <a:effectLst/>
                          <a:latin typeface="+mn-lt"/>
                          <a:ea typeface="Arial" panose="020B0604020202020204" pitchFamily="34" charset="0"/>
                          <a:cs typeface="Times New Roman" panose="02020603050405020304" pitchFamily="18" charset="0"/>
                        </a:rPr>
                        <a:t>Cause:</a:t>
                      </a:r>
                      <a:r>
                        <a:rPr lang="en-GB" sz="1050" b="1" dirty="0">
                          <a:solidFill>
                            <a:srgbClr val="FF0000"/>
                          </a:solidFill>
                          <a:effectLst/>
                          <a:latin typeface="+mn-lt"/>
                          <a:ea typeface="Arial" panose="020B0604020202020204" pitchFamily="34" charset="0"/>
                          <a:cs typeface="Times New Roman" panose="02020603050405020304" pitchFamily="18" charset="0"/>
                        </a:rPr>
                        <a:t> </a:t>
                      </a:r>
                      <a:r>
                        <a:rPr lang="en-GB" sz="1050" kern="1200" dirty="0">
                          <a:solidFill>
                            <a:srgbClr val="FF0000"/>
                          </a:solidFill>
                          <a:effectLst/>
                          <a:latin typeface="+mn-lt"/>
                          <a:ea typeface="Times New Roman" panose="02020603050405020304" pitchFamily="18" charset="0"/>
                          <a:cs typeface="Times New Roman" panose="02020603050405020304" pitchFamily="18" charset="0"/>
                        </a:rPr>
                        <a:t> </a:t>
                      </a:r>
                      <a:r>
                        <a:rPr lang="en-GB" sz="1050" b="1" dirty="0">
                          <a:effectLst/>
                          <a:latin typeface="+mn-lt"/>
                          <a:ea typeface="Arial" panose="020B0604020202020204" pitchFamily="34" charset="0"/>
                          <a:cs typeface="Times New Roman" panose="02020603050405020304" pitchFamily="18" charset="0"/>
                        </a:rPr>
                        <a:t>In 1914 Austria owned Bosnia. Many Bosnians hated Austria </a:t>
                      </a:r>
                      <a:endParaRPr lang="en-GB" sz="1050" dirty="0">
                        <a:effectLst/>
                        <a:latin typeface="+mn-lt"/>
                        <a:ea typeface="Arial" panose="020B0604020202020204" pitchFamily="34" charset="0"/>
                        <a:cs typeface="Times New Roman" panose="02020603050405020304" pitchFamily="18" charset="0"/>
                      </a:endParaRPr>
                    </a:p>
                    <a:p>
                      <a:pPr marL="67945" algn="l">
                        <a:lnSpc>
                          <a:spcPts val="1250"/>
                        </a:lnSpc>
                        <a:spcAft>
                          <a:spcPts val="0"/>
                        </a:spcAft>
                      </a:pPr>
                      <a:r>
                        <a:rPr lang="en-GB" sz="1050" b="1" dirty="0">
                          <a:effectLst/>
                          <a:latin typeface="+mn-lt"/>
                          <a:ea typeface="Arial" panose="020B0604020202020204" pitchFamily="34" charset="0"/>
                          <a:cs typeface="Times New Roman" panose="02020603050405020304" pitchFamily="18" charset="0"/>
                        </a:rPr>
                        <a:t>and wanted to be free- known as </a:t>
                      </a:r>
                      <a:endParaRPr lang="en-GB" sz="1050" dirty="0">
                        <a:effectLst/>
                        <a:latin typeface="+mn-lt"/>
                        <a:ea typeface="Arial" panose="020B0604020202020204" pitchFamily="34" charset="0"/>
                        <a:cs typeface="Times New Roman" panose="02020603050405020304" pitchFamily="18" charset="0"/>
                      </a:endParaRPr>
                    </a:p>
                    <a:p>
                      <a:pPr marL="67945" algn="l">
                        <a:lnSpc>
                          <a:spcPts val="1250"/>
                        </a:lnSpc>
                        <a:spcAft>
                          <a:spcPts val="0"/>
                        </a:spcAft>
                      </a:pPr>
                      <a:r>
                        <a:rPr lang="en-GB" sz="1050" b="1" dirty="0">
                          <a:effectLst/>
                          <a:latin typeface="+mn-lt"/>
                          <a:ea typeface="Arial" panose="020B0604020202020204" pitchFamily="34" charset="0"/>
                          <a:cs typeface="Times New Roman" panose="02020603050405020304" pitchFamily="18" charset="0"/>
                        </a:rPr>
                        <a:t>Nationalism .The Archduke Franz Ferdinand was to become the next Emperor of Austria, so many Bosnians wanted to kill him. Many of these were part of the Black Hand group.</a:t>
                      </a:r>
                      <a:endParaRPr lang="en-GB" sz="105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624388766"/>
                  </a:ext>
                </a:extLst>
              </a:tr>
              <a:tr h="1219878">
                <a:tc gridSpan="2">
                  <a:txBody>
                    <a:bodyPr/>
                    <a:lstStyle/>
                    <a:p>
                      <a:pPr algn="l">
                        <a:spcAft>
                          <a:spcPts val="600"/>
                        </a:spcAft>
                      </a:pPr>
                      <a:r>
                        <a:rPr lang="en-GB" sz="1050" b="1" u="sng" dirty="0">
                          <a:solidFill>
                            <a:srgbClr val="FF0000"/>
                          </a:solidFill>
                          <a:effectLst/>
                          <a:latin typeface="+mn-lt"/>
                          <a:ea typeface="Arial" panose="020B0604020202020204" pitchFamily="34" charset="0"/>
                          <a:cs typeface="Times New Roman" panose="02020603050405020304" pitchFamily="18" charset="0"/>
                        </a:rPr>
                        <a:t>Events:</a:t>
                      </a:r>
                      <a:r>
                        <a:rPr lang="en-GB" sz="1050" b="1" dirty="0">
                          <a:solidFill>
                            <a:srgbClr val="FF0000"/>
                          </a:solidFill>
                          <a:effectLst/>
                          <a:latin typeface="+mn-lt"/>
                          <a:ea typeface="Arial" panose="020B0604020202020204" pitchFamily="34" charset="0"/>
                          <a:cs typeface="Times New Roman" panose="02020603050405020304" pitchFamily="18" charset="0"/>
                        </a:rPr>
                        <a:t> </a:t>
                      </a:r>
                      <a:r>
                        <a:rPr lang="en-GB" sz="1050" dirty="0">
                          <a:solidFill>
                            <a:srgbClr val="FF0000"/>
                          </a:solidFill>
                          <a:effectLst/>
                          <a:latin typeface="+mn-lt"/>
                          <a:ea typeface="Arial" panose="020B0604020202020204" pitchFamily="34" charset="0"/>
                          <a:cs typeface="Times New Roman" panose="02020603050405020304" pitchFamily="18" charset="0"/>
                        </a:rPr>
                        <a:t> </a:t>
                      </a:r>
                      <a:r>
                        <a:rPr lang="en-GB" sz="1050" dirty="0">
                          <a:solidFill>
                            <a:srgbClr val="231F20"/>
                          </a:solidFill>
                          <a:effectLst/>
                          <a:latin typeface="+mn-lt"/>
                          <a:ea typeface="Times New Roman" panose="02020603050405020304" pitchFamily="18" charset="0"/>
                          <a:cs typeface="Times New Roman" panose="02020603050405020304" pitchFamily="18" charset="0"/>
                        </a:rPr>
                        <a:t>Archduke Franz Ferdinand was inspecting the army in Sarajevo with his wife Sophie. Seven young Bosnian Serbs planned to assassinate Franz Ferdinand as he drove along the main road in Sarajevo. The first conspirator who tried to kill Franz Ferdinand threw a bomb at his car. He missed and was arrested. He decided to abandon the visit and return home via a different route to the one planned. No one had told the driver the route had changed. Unfortunately, the car stopped in front of Gavrilo Princip, one of the conspirators, who was on his way home thinking he had failed. Princip pulled out a gun and shot at Franz Ferdinand. Both he and his wife were killed. </a:t>
                      </a:r>
                      <a:endParaRPr lang="en-GB" sz="105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484770169"/>
                  </a:ext>
                </a:extLst>
              </a:tr>
              <a:tr h="726971">
                <a:tc gridSpan="2">
                  <a:txBody>
                    <a:bodyPr/>
                    <a:lstStyle/>
                    <a:p>
                      <a:pPr marL="67945" algn="l">
                        <a:lnSpc>
                          <a:spcPts val="1250"/>
                        </a:lnSpc>
                        <a:spcAft>
                          <a:spcPts val="0"/>
                        </a:spcAft>
                      </a:pPr>
                      <a:r>
                        <a:rPr lang="en-GB" sz="1050" b="1" u="sng" dirty="0">
                          <a:solidFill>
                            <a:srgbClr val="FF0000"/>
                          </a:solidFill>
                          <a:effectLst/>
                          <a:latin typeface="+mn-lt"/>
                          <a:ea typeface="Arial" panose="020B0604020202020204" pitchFamily="34" charset="0"/>
                          <a:cs typeface="Times New Roman" panose="02020603050405020304" pitchFamily="18" charset="0"/>
                        </a:rPr>
                        <a:t>Consequences: </a:t>
                      </a:r>
                      <a:r>
                        <a:rPr lang="en-GB" sz="1050" spc="40" dirty="0">
                          <a:solidFill>
                            <a:srgbClr val="FF0000"/>
                          </a:solidFill>
                          <a:effectLst/>
                          <a:latin typeface="+mn-lt"/>
                          <a:ea typeface="Arial" panose="020B0604020202020204" pitchFamily="34" charset="0"/>
                          <a:cs typeface="Times New Roman" panose="02020603050405020304" pitchFamily="18" charset="0"/>
                        </a:rPr>
                        <a:t> </a:t>
                      </a:r>
                      <a:r>
                        <a:rPr lang="en-GB" sz="1050" spc="40" dirty="0">
                          <a:solidFill>
                            <a:srgbClr val="181818"/>
                          </a:solidFill>
                          <a:effectLst/>
                          <a:latin typeface="+mn-lt"/>
                          <a:ea typeface="Arial" panose="020B0604020202020204" pitchFamily="34" charset="0"/>
                          <a:cs typeface="Times New Roman" panose="02020603050405020304" pitchFamily="18" charset="0"/>
                        </a:rPr>
                        <a:t>Austria-Hungary immediately blamed the Serbian government for the attack. On July 28, Austria-Hungary declared war on Serbia, and the fragile peace between Europe’s great powers collapsed, beginning the devastating conflict now known as the First World War.</a:t>
                      </a:r>
                      <a:endParaRPr lang="en-GB" sz="105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650399051"/>
                  </a:ext>
                </a:extLst>
              </a:tr>
            </a:tbl>
          </a:graphicData>
        </a:graphic>
      </p:graphicFrame>
    </p:spTree>
    <p:extLst>
      <p:ext uri="{BB962C8B-B14F-4D97-AF65-F5344CB8AC3E}">
        <p14:creationId xmlns:p14="http://schemas.microsoft.com/office/powerpoint/2010/main" val="140949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a:spLocks/>
          </p:cNvSpPr>
          <p:nvPr/>
        </p:nvSpPr>
        <p:spPr bwMode="auto">
          <a:xfrm>
            <a:off x="1255127" y="39934"/>
            <a:ext cx="5524496" cy="830997"/>
          </a:xfrm>
          <a:prstGeom prst="rect">
            <a:avLst/>
          </a:prstGeom>
          <a:solidFill>
            <a:srgbClr val="FFFFFF"/>
          </a:solidFill>
          <a:ln w="9528" algn="ctr">
            <a:solidFill>
              <a:srgbClr val="7030A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Year 9 History: April - July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World War 2 (WW2)</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6" name="Picture 2" descr="The Oaks Academ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936" y="144663"/>
            <a:ext cx="1024837" cy="574317"/>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12"/>
          <p:cNvSpPr txBox="1">
            <a:spLocks noChangeArrowheads="1"/>
          </p:cNvSpPr>
          <p:nvPr/>
        </p:nvSpPr>
        <p:spPr bwMode="auto">
          <a:xfrm>
            <a:off x="4209478" y="903587"/>
            <a:ext cx="2561683" cy="4641598"/>
          </a:xfrm>
          <a:prstGeom prst="rect">
            <a:avLst/>
          </a:prstGeom>
          <a:solidFill>
            <a:srgbClr val="FFFFFF"/>
          </a:solid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400" b="0" i="0" u="sng" strike="noStrike" kern="1200" cap="none" spc="0" normalizeH="0" baseline="0" noProof="0" dirty="0">
                <a:ln>
                  <a:noFill/>
                </a:ln>
                <a:solidFill>
                  <a:srgbClr val="000000"/>
                </a:solidFill>
                <a:effectLst/>
                <a:uLnTx/>
                <a:uFillTx/>
                <a:latin typeface="Arial" panose="020B0604020202020204" pitchFamily="34" charset="0"/>
                <a:ea typeface="+mn-ea"/>
                <a:cs typeface="+mn-cs"/>
              </a:rPr>
              <a:t>Key Skills in this Unit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400" b="0" i="0" u="sng"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rPr>
              <a:t>Gain an understanding of the causal factors of WW2.</a:t>
            </a:r>
          </a:p>
          <a:p>
            <a:pPr marL="0" marR="0" lvl="0" indent="0" algn="l" defTabSz="914400" rtl="0" eaLnBrk="0" fontAlgn="base" latinLnBrk="0" hangingPunct="0">
              <a:lnSpc>
                <a:spcPct val="100000"/>
              </a:lnSpc>
              <a:spcBef>
                <a:spcPct val="0"/>
              </a:spcBef>
              <a:spcAft>
                <a:spcPts val="80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rPr>
              <a:t>Explain how each of the causal factors interlinked and assess which one was the more important.</a:t>
            </a:r>
          </a:p>
          <a:p>
            <a:pPr marL="0" marR="0" lvl="0" indent="0" algn="l" defTabSz="914400" rtl="0" eaLnBrk="0" fontAlgn="base" latinLnBrk="0" hangingPunct="0">
              <a:lnSpc>
                <a:spcPct val="100000"/>
              </a:lnSpc>
              <a:spcBef>
                <a:spcPct val="0"/>
              </a:spcBef>
              <a:spcAft>
                <a:spcPts val="80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rPr>
              <a:t>Gain a chronological understanding of the events of WW2.</a:t>
            </a:r>
          </a:p>
          <a:p>
            <a:pPr marL="0" marR="0" lvl="0" indent="0" algn="l" defTabSz="914400" rtl="0" eaLnBrk="0" fontAlgn="base" latinLnBrk="0" hangingPunct="0">
              <a:lnSpc>
                <a:spcPct val="100000"/>
              </a:lnSpc>
              <a:spcBef>
                <a:spcPct val="0"/>
              </a:spcBef>
              <a:spcAft>
                <a:spcPts val="80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rPr>
              <a:t>Understand how propaganda was used to keep up morale on the home front.</a:t>
            </a:r>
          </a:p>
          <a:p>
            <a:pPr marL="0" marR="0" lvl="0" indent="0" algn="l" defTabSz="914400" rtl="0" eaLnBrk="0" fontAlgn="base" latinLnBrk="0" hangingPunct="0">
              <a:lnSpc>
                <a:spcPct val="100000"/>
              </a:lnSpc>
              <a:spcBef>
                <a:spcPct val="0"/>
              </a:spcBef>
              <a:spcAft>
                <a:spcPts val="80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rPr>
              <a:t>Understand the Holocaust and why it was allowed to happen.</a:t>
            </a:r>
          </a:p>
          <a:p>
            <a:pPr marL="0" marR="0" lvl="0" indent="0" algn="l" defTabSz="914400" rtl="0" eaLnBrk="0" fontAlgn="base" latinLnBrk="0" hangingPunct="0">
              <a:lnSpc>
                <a:spcPct val="100000"/>
              </a:lnSpc>
              <a:spcBef>
                <a:spcPct val="0"/>
              </a:spcBef>
              <a:spcAft>
                <a:spcPts val="80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rPr>
              <a:t>Debate the use of nuclear weapons and how their use triggered the Cold War.</a:t>
            </a: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sng"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GB" altLang="en-US" sz="1400" b="0" i="0" u="sng"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400" b="0" i="0" u="sng"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graphicFrame>
        <p:nvGraphicFramePr>
          <p:cNvPr id="14" name="Table 13"/>
          <p:cNvGraphicFramePr>
            <a:graphicFrameLocks noGrp="1"/>
          </p:cNvGraphicFramePr>
          <p:nvPr>
            <p:extLst>
              <p:ext uri="{D42A27DB-BD31-4B8C-83A1-F6EECF244321}">
                <p14:modId xmlns:p14="http://schemas.microsoft.com/office/powerpoint/2010/main" val="790177406"/>
              </p:ext>
            </p:extLst>
          </p:nvPr>
        </p:nvGraphicFramePr>
        <p:xfrm>
          <a:off x="96935" y="938815"/>
          <a:ext cx="4089473" cy="4606370"/>
        </p:xfrm>
        <a:graphic>
          <a:graphicData uri="http://schemas.openxmlformats.org/drawingml/2006/table">
            <a:tbl>
              <a:tblPr firstRow="1" firstCol="1" bandRow="1">
                <a:tableStyleId>{5C22544A-7EE6-4342-B048-85BDC9FD1C3A}</a:tableStyleId>
              </a:tblPr>
              <a:tblGrid>
                <a:gridCol w="1432687">
                  <a:extLst>
                    <a:ext uri="{9D8B030D-6E8A-4147-A177-3AD203B41FA5}">
                      <a16:colId xmlns:a16="http://schemas.microsoft.com/office/drawing/2014/main" val="1420197802"/>
                    </a:ext>
                  </a:extLst>
                </a:gridCol>
                <a:gridCol w="2656786">
                  <a:extLst>
                    <a:ext uri="{9D8B030D-6E8A-4147-A177-3AD203B41FA5}">
                      <a16:colId xmlns:a16="http://schemas.microsoft.com/office/drawing/2014/main" val="163729929"/>
                    </a:ext>
                  </a:extLst>
                </a:gridCol>
              </a:tblGrid>
              <a:tr h="282391">
                <a:tc>
                  <a:txBody>
                    <a:bodyPr/>
                    <a:lstStyle/>
                    <a:p>
                      <a:pPr algn="ctr">
                        <a:spcAft>
                          <a:spcPts val="0"/>
                        </a:spcAft>
                      </a:pPr>
                      <a:r>
                        <a:rPr lang="en-GB" sz="1600" dirty="0">
                          <a:solidFill>
                            <a:schemeClr val="tx1"/>
                          </a:solidFill>
                          <a:effectLst/>
                        </a:rPr>
                        <a:t>Key Term</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GB" sz="1600" dirty="0">
                          <a:solidFill>
                            <a:schemeClr val="tx1"/>
                          </a:solidFill>
                          <a:effectLst/>
                        </a:rPr>
                        <a:t>Definition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607534"/>
                  </a:ext>
                </a:extLst>
              </a:tr>
              <a:tr h="457835">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Treaty of Versailles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lame - Germany’s Fault</a:t>
                      </a:r>
                    </a:p>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eparations –  £6.6 Billion</a:t>
                      </a:r>
                    </a:p>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rmy – 100,000 only</a:t>
                      </a:r>
                    </a:p>
                    <a:p>
                      <a:pPr>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erritory – Loss of land</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4485931"/>
                  </a:ext>
                </a:extLst>
              </a:tr>
              <a:tr h="457835">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Appeasement</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Giving in to someone else's demands.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8126508"/>
                  </a:ext>
                </a:extLst>
              </a:tr>
              <a:tr h="294632">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Communism</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political system where everyone is equal and the government own all property. </a:t>
                      </a:r>
                      <a:r>
                        <a:rPr lang="en-GB"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 fashion/</a:t>
                      </a: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religion.</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613026"/>
                  </a:ext>
                </a:extLst>
              </a:tr>
              <a:tr h="452384">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League of Nations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large group of countries who work together to prevent wars.</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7100654"/>
                  </a:ext>
                </a:extLst>
              </a:tr>
              <a:tr h="343377">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Economic Depression</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businesses go bust, people lose their jobs and no one is spending any money.</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292601"/>
                  </a:ext>
                </a:extLst>
              </a:tr>
              <a:tr h="426720">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Non Aggression Pact</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Agreement between Stalin and Hitler not to attack each other.</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406291"/>
                  </a:ext>
                </a:extLst>
              </a:tr>
              <a:tr h="426720">
                <a:tc>
                  <a:txBody>
                    <a:bodyPr/>
                    <a:lstStyle/>
                    <a:p>
                      <a:pPr algn="ct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Cold War</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war between capitalist USA and communist Russia where thy would not fight directly as it would cause global nuclear war.</a:t>
                      </a:r>
                    </a:p>
                  </a:txBody>
                  <a:tcPr marL="39319" marR="3931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393533"/>
                  </a:ext>
                </a:extLst>
              </a:tr>
            </a:tbl>
          </a:graphicData>
        </a:graphic>
      </p:graphicFrame>
      <p:sp>
        <p:nvSpPr>
          <p:cNvPr id="8" name="TextBox 7">
            <a:extLst>
              <a:ext uri="{FF2B5EF4-FFF2-40B4-BE49-F238E27FC236}">
                <a16:creationId xmlns:a16="http://schemas.microsoft.com/office/drawing/2014/main" id="{3ABDABBE-5DB1-40F9-A238-132C8C634762}"/>
              </a:ext>
            </a:extLst>
          </p:cNvPr>
          <p:cNvSpPr txBox="1"/>
          <p:nvPr/>
        </p:nvSpPr>
        <p:spPr>
          <a:xfrm>
            <a:off x="96935" y="5604058"/>
            <a:ext cx="6659618" cy="1200329"/>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KEY QUOTES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shall defend our island, whatever the cost may be, we shall fight on the beaches, we shall fight on the landing grounds, we shall fight in the fields and in the streets, we shall fight in the hills; we shall never surrender.”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Winston Churchill  4 June 1940</a:t>
            </a:r>
            <a:endPar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7AE3E9B9-197F-45DF-8907-A956D6CFCCB0}"/>
              </a:ext>
            </a:extLst>
          </p:cNvPr>
          <p:cNvPicPr>
            <a:picLocks noChangeAspect="1"/>
          </p:cNvPicPr>
          <p:nvPr/>
        </p:nvPicPr>
        <p:blipFill rotWithShape="1">
          <a:blip r:embed="rId3"/>
          <a:srcRect l="49266" t="41590" r="18463" b="24159"/>
          <a:stretch/>
        </p:blipFill>
        <p:spPr>
          <a:xfrm>
            <a:off x="6802693" y="39933"/>
            <a:ext cx="5371062" cy="3206605"/>
          </a:xfrm>
          <a:prstGeom prst="rect">
            <a:avLst/>
          </a:prstGeom>
        </p:spPr>
      </p:pic>
      <p:pic>
        <p:nvPicPr>
          <p:cNvPr id="5" name="Picture 4">
            <a:extLst>
              <a:ext uri="{FF2B5EF4-FFF2-40B4-BE49-F238E27FC236}">
                <a16:creationId xmlns:a16="http://schemas.microsoft.com/office/drawing/2014/main" id="{D70EB5D9-FD34-4AF0-89F8-3F3F6A9AA735}"/>
              </a:ext>
            </a:extLst>
          </p:cNvPr>
          <p:cNvPicPr>
            <a:picLocks noChangeAspect="1"/>
          </p:cNvPicPr>
          <p:nvPr/>
        </p:nvPicPr>
        <p:blipFill rotWithShape="1">
          <a:blip r:embed="rId3"/>
          <a:srcRect l="16445" t="72294" r="50596" b="7401"/>
          <a:stretch/>
        </p:blipFill>
        <p:spPr>
          <a:xfrm>
            <a:off x="6945306" y="3322039"/>
            <a:ext cx="4941894" cy="1549929"/>
          </a:xfrm>
          <a:prstGeom prst="rect">
            <a:avLst/>
          </a:prstGeom>
        </p:spPr>
      </p:pic>
      <p:pic>
        <p:nvPicPr>
          <p:cNvPr id="7" name="Picture 6">
            <a:extLst>
              <a:ext uri="{FF2B5EF4-FFF2-40B4-BE49-F238E27FC236}">
                <a16:creationId xmlns:a16="http://schemas.microsoft.com/office/drawing/2014/main" id="{C83E6FB1-3662-461D-99C8-E1DBC71EB9EE}"/>
              </a:ext>
            </a:extLst>
          </p:cNvPr>
          <p:cNvPicPr>
            <a:picLocks noChangeAspect="1"/>
          </p:cNvPicPr>
          <p:nvPr/>
        </p:nvPicPr>
        <p:blipFill rotWithShape="1">
          <a:blip r:embed="rId3"/>
          <a:srcRect l="47546" t="76086" r="20665" b="7767"/>
          <a:stretch/>
        </p:blipFill>
        <p:spPr>
          <a:xfrm>
            <a:off x="6862194" y="5092393"/>
            <a:ext cx="4874001" cy="1392572"/>
          </a:xfrm>
          <a:prstGeom prst="rect">
            <a:avLst/>
          </a:prstGeom>
        </p:spPr>
      </p:pic>
    </p:spTree>
    <p:extLst>
      <p:ext uri="{BB962C8B-B14F-4D97-AF65-F5344CB8AC3E}">
        <p14:creationId xmlns:p14="http://schemas.microsoft.com/office/powerpoint/2010/main" val="3336150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98CCD0FBA27E4D9E0E89AA042F1EC9" ma:contentTypeVersion="15" ma:contentTypeDescription="Create a new document." ma:contentTypeScope="" ma:versionID="87ad42cf114df5d79d43f210da1d5b0a">
  <xsd:schema xmlns:xsd="http://www.w3.org/2001/XMLSchema" xmlns:xs="http://www.w3.org/2001/XMLSchema" xmlns:p="http://schemas.microsoft.com/office/2006/metadata/properties" xmlns:ns2="dc0bc8c4-a75d-415d-96ea-cd24337c12ed" xmlns:ns3="0e13a264-7465-4452-bc5c-02dfe0376e2b" targetNamespace="http://schemas.microsoft.com/office/2006/metadata/properties" ma:root="true" ma:fieldsID="91be83512b16dd643e883333fb239d66" ns2:_="" ns3:_="">
    <xsd:import namespace="dc0bc8c4-a75d-415d-96ea-cd24337c12ed"/>
    <xsd:import namespace="0e13a264-7465-4452-bc5c-02dfe0376e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0bc8c4-a75d-415d-96ea-cd24337c1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6e5aec-3c4a-4236-a63d-c20d042b3d45"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13a264-7465-4452-bc5c-02dfe0376e2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a133df4-fe9f-4d77-9360-da99ca86f740}" ma:internalName="TaxCatchAll" ma:showField="CatchAllData" ma:web="0e13a264-7465-4452-bc5c-02dfe0376e2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e13a264-7465-4452-bc5c-02dfe0376e2b" xsi:nil="true"/>
    <lcf76f155ced4ddcb4097134ff3c332f xmlns="dc0bc8c4-a75d-415d-96ea-cd24337c12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E52102B-E11C-4CCE-9665-F37F7F7377A2}">
  <ds:schemaRefs>
    <ds:schemaRef ds:uri="http://schemas.microsoft.com/sharepoint/v3/contenttype/forms"/>
  </ds:schemaRefs>
</ds:datastoreItem>
</file>

<file path=customXml/itemProps2.xml><?xml version="1.0" encoding="utf-8"?>
<ds:datastoreItem xmlns:ds="http://schemas.openxmlformats.org/officeDocument/2006/customXml" ds:itemID="{0BCDD516-2F45-4811-BE6F-42DC1F5DFF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0bc8c4-a75d-415d-96ea-cd24337c12ed"/>
    <ds:schemaRef ds:uri="0e13a264-7465-4452-bc5c-02dfe0376e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E1E450-B197-4FF8-83F5-41D12E67E398}">
  <ds:schemaRefs>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e13a264-7465-4452-bc5c-02dfe0376e2b"/>
    <ds:schemaRef ds:uri="dc0bc8c4-a75d-415d-96ea-cd24337c12ed"/>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1614</TotalTime>
  <Words>1135</Words>
  <Application>Microsoft Office PowerPoint</Application>
  <PresentationFormat>Widescreen</PresentationFormat>
  <Paragraphs>151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The Oaks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Studies Knowledge Organisers 2020</dc:title>
  <dc:creator>Kevin Street</dc:creator>
  <cp:lastModifiedBy>Jonathan Austin</cp:lastModifiedBy>
  <cp:revision>112</cp:revision>
  <cp:lastPrinted>2024-01-09T09:28:33Z</cp:lastPrinted>
  <dcterms:created xsi:type="dcterms:W3CDTF">2020-06-23T09:46:42Z</dcterms:created>
  <dcterms:modified xsi:type="dcterms:W3CDTF">2024-02-04T10:48:56Z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0x0101005E98CCD0FBA27E4D9E0E89AA042F1EC9</vt:lpwstr>
  </property>
  <property fmtid="{D5CDD505-2E9C-101B-9397-08002B2CF9AE}" pid="3" name="MediaServiceImageTags">
    <vt:lpwstr/>
  </property>
</Properties>
</file>