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7" r:id="rId2"/>
    <p:sldId id="258" r:id="rId3"/>
    <p:sldId id="259" r:id="rId4"/>
    <p:sldId id="260" r:id="rId5"/>
  </p:sldIdLst>
  <p:sldSz cx="12801600" cy="9601200" type="A3"/>
  <p:notesSz cx="9926638" cy="67976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iTbKmQwWmKvKfHtXSI8+MN/+Sse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1FF"/>
    <a:srgbClr val="CCECFF"/>
    <a:srgbClr val="FF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86D2F7-70CC-4CEA-9BDA-5236EAE3FFFF}" v="5" dt="2025-06-03T14:19:05.7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42" d="100"/>
          <a:sy n="42" d="100"/>
        </p:scale>
        <p:origin x="152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18" Type="http://schemas.openxmlformats.org/officeDocument/2006/relationships/customXml" Target="../customXml/item3.xml"/><Relationship Id="rId3" Type="http://schemas.openxmlformats.org/officeDocument/2006/relationships/slide" Target="slides/slide2.xml"/><Relationship Id="rId12" Type="http://schemas.openxmlformats.org/officeDocument/2006/relationships/viewProps" Target="view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customschemas.google.com/relationships/presentationmetadata" Target="metadata"/><Relationship Id="rId4"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263900" y="509588"/>
            <a:ext cx="3398838" cy="25495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992664" y="3228896"/>
            <a:ext cx="7941310" cy="3058954"/>
          </a:xfrm>
          <a:prstGeom prst="rect">
            <a:avLst/>
          </a:prstGeom>
          <a:noFill/>
          <a:ln>
            <a:noFill/>
          </a:ln>
        </p:spPr>
        <p:txBody>
          <a:bodyPr spcFirstLastPara="1" wrap="square" lIns="95542" tIns="95542" rIns="95542" bIns="9554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646"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2:notes"/>
          <p:cNvSpPr txBox="1">
            <a:spLocks noGrp="1"/>
          </p:cNvSpPr>
          <p:nvPr>
            <p:ph type="body" idx="1"/>
          </p:nvPr>
        </p:nvSpPr>
        <p:spPr>
          <a:xfrm>
            <a:off x="992664" y="3228896"/>
            <a:ext cx="7941310" cy="3058954"/>
          </a:xfrm>
          <a:prstGeom prst="rect">
            <a:avLst/>
          </a:prstGeom>
        </p:spPr>
        <p:txBody>
          <a:bodyPr spcFirstLastPara="1" wrap="square" lIns="95542" tIns="95542" rIns="95542" bIns="95542" anchor="t" anchorCtr="0">
            <a:noAutofit/>
          </a:bodyPr>
          <a:lstStyle/>
          <a:p>
            <a:pPr marL="0" indent="0">
              <a:buNone/>
            </a:pPr>
            <a:endParaRPr/>
          </a:p>
        </p:txBody>
      </p:sp>
      <p:sp>
        <p:nvSpPr>
          <p:cNvPr id="115" name="Google Shape;115;p2:notes"/>
          <p:cNvSpPr>
            <a:spLocks noGrp="1" noRot="1" noChangeAspect="1"/>
          </p:cNvSpPr>
          <p:nvPr>
            <p:ph type="sldImg" idx="2"/>
          </p:nvPr>
        </p:nvSpPr>
        <p:spPr>
          <a:xfrm>
            <a:off x="3263900" y="509588"/>
            <a:ext cx="3398838" cy="25495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3:notes"/>
          <p:cNvSpPr txBox="1">
            <a:spLocks noGrp="1"/>
          </p:cNvSpPr>
          <p:nvPr>
            <p:ph type="body" idx="1"/>
          </p:nvPr>
        </p:nvSpPr>
        <p:spPr>
          <a:xfrm>
            <a:off x="992664" y="3228896"/>
            <a:ext cx="7941310" cy="3058954"/>
          </a:xfrm>
          <a:prstGeom prst="rect">
            <a:avLst/>
          </a:prstGeom>
        </p:spPr>
        <p:txBody>
          <a:bodyPr spcFirstLastPara="1" wrap="square" lIns="95542" tIns="95542" rIns="95542" bIns="95542" anchor="t" anchorCtr="0">
            <a:noAutofit/>
          </a:bodyPr>
          <a:lstStyle/>
          <a:p>
            <a:pPr marL="0" indent="0">
              <a:buNone/>
            </a:pPr>
            <a:endParaRPr/>
          </a:p>
        </p:txBody>
      </p:sp>
      <p:sp>
        <p:nvSpPr>
          <p:cNvPr id="142" name="Google Shape;142;p3:notes"/>
          <p:cNvSpPr>
            <a:spLocks noGrp="1" noRot="1" noChangeAspect="1"/>
          </p:cNvSpPr>
          <p:nvPr>
            <p:ph type="sldImg" idx="2"/>
          </p:nvPr>
        </p:nvSpPr>
        <p:spPr>
          <a:xfrm>
            <a:off x="3263900" y="509588"/>
            <a:ext cx="3398838" cy="25495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4:notes"/>
          <p:cNvSpPr txBox="1">
            <a:spLocks noGrp="1"/>
          </p:cNvSpPr>
          <p:nvPr>
            <p:ph type="body" idx="1"/>
          </p:nvPr>
        </p:nvSpPr>
        <p:spPr>
          <a:xfrm>
            <a:off x="992664" y="3228896"/>
            <a:ext cx="7941310" cy="3058954"/>
          </a:xfrm>
          <a:prstGeom prst="rect">
            <a:avLst/>
          </a:prstGeom>
        </p:spPr>
        <p:txBody>
          <a:bodyPr spcFirstLastPara="1" wrap="square" lIns="95542" tIns="95542" rIns="95542" bIns="95542" anchor="t" anchorCtr="0">
            <a:noAutofit/>
          </a:bodyPr>
          <a:lstStyle/>
          <a:p>
            <a:pPr marL="0" indent="0">
              <a:buNone/>
            </a:pPr>
            <a:endParaRPr dirty="0"/>
          </a:p>
        </p:txBody>
      </p:sp>
      <p:sp>
        <p:nvSpPr>
          <p:cNvPr id="165" name="Google Shape;165;p4:notes"/>
          <p:cNvSpPr>
            <a:spLocks noGrp="1" noRot="1" noChangeAspect="1"/>
          </p:cNvSpPr>
          <p:nvPr>
            <p:ph type="sldImg" idx="2"/>
          </p:nvPr>
        </p:nvSpPr>
        <p:spPr>
          <a:xfrm>
            <a:off x="3263900" y="509588"/>
            <a:ext cx="3398838" cy="25495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5:notes"/>
          <p:cNvSpPr txBox="1">
            <a:spLocks noGrp="1"/>
          </p:cNvSpPr>
          <p:nvPr>
            <p:ph type="body" idx="1"/>
          </p:nvPr>
        </p:nvSpPr>
        <p:spPr>
          <a:xfrm>
            <a:off x="992664" y="3228896"/>
            <a:ext cx="7941310" cy="3058954"/>
          </a:xfrm>
          <a:prstGeom prst="rect">
            <a:avLst/>
          </a:prstGeom>
        </p:spPr>
        <p:txBody>
          <a:bodyPr spcFirstLastPara="1" wrap="square" lIns="95542" tIns="95542" rIns="95542" bIns="95542" anchor="t" anchorCtr="0">
            <a:noAutofit/>
          </a:bodyPr>
          <a:lstStyle/>
          <a:p>
            <a:pPr marL="0" indent="0">
              <a:buNone/>
            </a:pPr>
            <a:endParaRPr/>
          </a:p>
        </p:txBody>
      </p:sp>
      <p:sp>
        <p:nvSpPr>
          <p:cNvPr id="191" name="Google Shape;191;p5:notes"/>
          <p:cNvSpPr>
            <a:spLocks noGrp="1" noRot="1" noChangeAspect="1"/>
          </p:cNvSpPr>
          <p:nvPr>
            <p:ph type="sldImg" idx="2"/>
          </p:nvPr>
        </p:nvSpPr>
        <p:spPr>
          <a:xfrm>
            <a:off x="3263900" y="509588"/>
            <a:ext cx="3398838" cy="25495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7"/>
          <p:cNvSpPr txBox="1">
            <a:spLocks noGrp="1"/>
          </p:cNvSpPr>
          <p:nvPr>
            <p:ph type="ctrTitle"/>
          </p:nvPr>
        </p:nvSpPr>
        <p:spPr>
          <a:xfrm>
            <a:off x="1600200" y="1571308"/>
            <a:ext cx="9601200" cy="334264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7"/>
          <p:cNvSpPr txBox="1">
            <a:spLocks noGrp="1"/>
          </p:cNvSpPr>
          <p:nvPr>
            <p:ph type="subTitle" idx="1"/>
          </p:nvPr>
        </p:nvSpPr>
        <p:spPr>
          <a:xfrm>
            <a:off x="1600200" y="5042853"/>
            <a:ext cx="9601200" cy="2318067"/>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7"/>
          <p:cNvSpPr txBox="1">
            <a:spLocks noGrp="1"/>
          </p:cNvSpPr>
          <p:nvPr>
            <p:ph type="dt" idx="10"/>
          </p:nvPr>
        </p:nvSpPr>
        <p:spPr>
          <a:xfrm>
            <a:off x="880110" y="8898891"/>
            <a:ext cx="2880360" cy="51117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7"/>
          <p:cNvSpPr txBox="1">
            <a:spLocks noGrp="1"/>
          </p:cNvSpPr>
          <p:nvPr>
            <p:ph type="ftr" idx="11"/>
          </p:nvPr>
        </p:nvSpPr>
        <p:spPr>
          <a:xfrm>
            <a:off x="4240530" y="8898891"/>
            <a:ext cx="4320540" cy="51117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7"/>
          <p:cNvSpPr txBox="1">
            <a:spLocks noGrp="1"/>
          </p:cNvSpPr>
          <p:nvPr>
            <p:ph type="sldNum" idx="12"/>
          </p:nvPr>
        </p:nvSpPr>
        <p:spPr>
          <a:xfrm>
            <a:off x="9041130" y="8898891"/>
            <a:ext cx="2880360" cy="5111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7"/>
          <p:cNvSpPr txBox="1">
            <a:spLocks noGrp="1"/>
          </p:cNvSpPr>
          <p:nvPr>
            <p:ph type="title"/>
          </p:nvPr>
        </p:nvSpPr>
        <p:spPr>
          <a:xfrm rot="5400000">
            <a:off x="6473031" y="3199289"/>
            <a:ext cx="8136573" cy="276034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7"/>
          <p:cNvSpPr txBox="1">
            <a:spLocks noGrp="1"/>
          </p:cNvSpPr>
          <p:nvPr>
            <p:ph type="body" idx="1"/>
          </p:nvPr>
        </p:nvSpPr>
        <p:spPr>
          <a:xfrm rot="5400000">
            <a:off x="872331" y="518954"/>
            <a:ext cx="8136573" cy="812101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7"/>
          <p:cNvSpPr txBox="1">
            <a:spLocks noGrp="1"/>
          </p:cNvSpPr>
          <p:nvPr>
            <p:ph type="dt" idx="10"/>
          </p:nvPr>
        </p:nvSpPr>
        <p:spPr>
          <a:xfrm>
            <a:off x="880110" y="8898891"/>
            <a:ext cx="2880360" cy="51117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7"/>
          <p:cNvSpPr txBox="1">
            <a:spLocks noGrp="1"/>
          </p:cNvSpPr>
          <p:nvPr>
            <p:ph type="ftr" idx="11"/>
          </p:nvPr>
        </p:nvSpPr>
        <p:spPr>
          <a:xfrm>
            <a:off x="4240530" y="8898891"/>
            <a:ext cx="4320540" cy="51117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7"/>
          <p:cNvSpPr txBox="1">
            <a:spLocks noGrp="1"/>
          </p:cNvSpPr>
          <p:nvPr>
            <p:ph type="sldNum" idx="12"/>
          </p:nvPr>
        </p:nvSpPr>
        <p:spPr>
          <a:xfrm>
            <a:off x="9041130" y="8898891"/>
            <a:ext cx="2880360" cy="5111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9"/>
          <p:cNvSpPr txBox="1">
            <a:spLocks noGrp="1"/>
          </p:cNvSpPr>
          <p:nvPr>
            <p:ph type="title"/>
          </p:nvPr>
        </p:nvSpPr>
        <p:spPr>
          <a:xfrm>
            <a:off x="873443" y="2393634"/>
            <a:ext cx="11041380" cy="3993832"/>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9"/>
          <p:cNvSpPr txBox="1">
            <a:spLocks noGrp="1"/>
          </p:cNvSpPr>
          <p:nvPr>
            <p:ph type="body" idx="1"/>
          </p:nvPr>
        </p:nvSpPr>
        <p:spPr>
          <a:xfrm>
            <a:off x="873443" y="6425249"/>
            <a:ext cx="11041380" cy="210026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9"/>
          <p:cNvSpPr txBox="1">
            <a:spLocks noGrp="1"/>
          </p:cNvSpPr>
          <p:nvPr>
            <p:ph type="dt" idx="10"/>
          </p:nvPr>
        </p:nvSpPr>
        <p:spPr>
          <a:xfrm>
            <a:off x="880110" y="8898891"/>
            <a:ext cx="2880360" cy="51117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9"/>
          <p:cNvSpPr txBox="1">
            <a:spLocks noGrp="1"/>
          </p:cNvSpPr>
          <p:nvPr>
            <p:ph type="ftr" idx="11"/>
          </p:nvPr>
        </p:nvSpPr>
        <p:spPr>
          <a:xfrm>
            <a:off x="4240530" y="8898891"/>
            <a:ext cx="4320540" cy="51117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9"/>
          <p:cNvSpPr txBox="1">
            <a:spLocks noGrp="1"/>
          </p:cNvSpPr>
          <p:nvPr>
            <p:ph type="sldNum" idx="12"/>
          </p:nvPr>
        </p:nvSpPr>
        <p:spPr>
          <a:xfrm>
            <a:off x="9041130" y="8898891"/>
            <a:ext cx="2880360" cy="5111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0"/>
          <p:cNvSpPr txBox="1">
            <a:spLocks noGrp="1"/>
          </p:cNvSpPr>
          <p:nvPr>
            <p:ph type="title"/>
          </p:nvPr>
        </p:nvSpPr>
        <p:spPr>
          <a:xfrm>
            <a:off x="880110" y="511176"/>
            <a:ext cx="11041380" cy="185578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0"/>
          <p:cNvSpPr txBox="1">
            <a:spLocks noGrp="1"/>
          </p:cNvSpPr>
          <p:nvPr>
            <p:ph type="body" idx="1"/>
          </p:nvPr>
        </p:nvSpPr>
        <p:spPr>
          <a:xfrm>
            <a:off x="880110" y="2555875"/>
            <a:ext cx="5440680" cy="609187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0"/>
          <p:cNvSpPr txBox="1">
            <a:spLocks noGrp="1"/>
          </p:cNvSpPr>
          <p:nvPr>
            <p:ph type="body" idx="2"/>
          </p:nvPr>
        </p:nvSpPr>
        <p:spPr>
          <a:xfrm>
            <a:off x="6480810" y="2555875"/>
            <a:ext cx="5440680" cy="609187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0"/>
          <p:cNvSpPr txBox="1">
            <a:spLocks noGrp="1"/>
          </p:cNvSpPr>
          <p:nvPr>
            <p:ph type="dt" idx="10"/>
          </p:nvPr>
        </p:nvSpPr>
        <p:spPr>
          <a:xfrm>
            <a:off x="880110" y="8898891"/>
            <a:ext cx="2880360" cy="51117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0"/>
          <p:cNvSpPr txBox="1">
            <a:spLocks noGrp="1"/>
          </p:cNvSpPr>
          <p:nvPr>
            <p:ph type="ftr" idx="11"/>
          </p:nvPr>
        </p:nvSpPr>
        <p:spPr>
          <a:xfrm>
            <a:off x="4240530" y="8898891"/>
            <a:ext cx="4320540" cy="51117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0"/>
          <p:cNvSpPr txBox="1">
            <a:spLocks noGrp="1"/>
          </p:cNvSpPr>
          <p:nvPr>
            <p:ph type="sldNum" idx="12"/>
          </p:nvPr>
        </p:nvSpPr>
        <p:spPr>
          <a:xfrm>
            <a:off x="9041130" y="8898891"/>
            <a:ext cx="2880360" cy="5111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1"/>
          <p:cNvSpPr txBox="1">
            <a:spLocks noGrp="1"/>
          </p:cNvSpPr>
          <p:nvPr>
            <p:ph type="title"/>
          </p:nvPr>
        </p:nvSpPr>
        <p:spPr>
          <a:xfrm>
            <a:off x="881777" y="511176"/>
            <a:ext cx="11041380" cy="185578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1"/>
          <p:cNvSpPr txBox="1">
            <a:spLocks noGrp="1"/>
          </p:cNvSpPr>
          <p:nvPr>
            <p:ph type="body" idx="1"/>
          </p:nvPr>
        </p:nvSpPr>
        <p:spPr>
          <a:xfrm>
            <a:off x="881778" y="2353628"/>
            <a:ext cx="5415676" cy="1153477"/>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1"/>
          <p:cNvSpPr txBox="1">
            <a:spLocks noGrp="1"/>
          </p:cNvSpPr>
          <p:nvPr>
            <p:ph type="body" idx="2"/>
          </p:nvPr>
        </p:nvSpPr>
        <p:spPr>
          <a:xfrm>
            <a:off x="881778" y="3507105"/>
            <a:ext cx="5415676" cy="515842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1"/>
          <p:cNvSpPr txBox="1">
            <a:spLocks noGrp="1"/>
          </p:cNvSpPr>
          <p:nvPr>
            <p:ph type="body" idx="3"/>
          </p:nvPr>
        </p:nvSpPr>
        <p:spPr>
          <a:xfrm>
            <a:off x="6480810" y="2353628"/>
            <a:ext cx="5442347" cy="1153477"/>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1"/>
          <p:cNvSpPr txBox="1">
            <a:spLocks noGrp="1"/>
          </p:cNvSpPr>
          <p:nvPr>
            <p:ph type="body" idx="4"/>
          </p:nvPr>
        </p:nvSpPr>
        <p:spPr>
          <a:xfrm>
            <a:off x="6480810" y="3507105"/>
            <a:ext cx="5442347" cy="515842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1"/>
          <p:cNvSpPr txBox="1">
            <a:spLocks noGrp="1"/>
          </p:cNvSpPr>
          <p:nvPr>
            <p:ph type="dt" idx="10"/>
          </p:nvPr>
        </p:nvSpPr>
        <p:spPr>
          <a:xfrm>
            <a:off x="880110" y="8898891"/>
            <a:ext cx="2880360" cy="51117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1"/>
          <p:cNvSpPr txBox="1">
            <a:spLocks noGrp="1"/>
          </p:cNvSpPr>
          <p:nvPr>
            <p:ph type="ftr" idx="11"/>
          </p:nvPr>
        </p:nvSpPr>
        <p:spPr>
          <a:xfrm>
            <a:off x="4240530" y="8898891"/>
            <a:ext cx="4320540" cy="51117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1"/>
          <p:cNvSpPr txBox="1">
            <a:spLocks noGrp="1"/>
          </p:cNvSpPr>
          <p:nvPr>
            <p:ph type="sldNum" idx="12"/>
          </p:nvPr>
        </p:nvSpPr>
        <p:spPr>
          <a:xfrm>
            <a:off x="9041130" y="8898891"/>
            <a:ext cx="2880360" cy="5111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2"/>
          <p:cNvSpPr txBox="1">
            <a:spLocks noGrp="1"/>
          </p:cNvSpPr>
          <p:nvPr>
            <p:ph type="title"/>
          </p:nvPr>
        </p:nvSpPr>
        <p:spPr>
          <a:xfrm>
            <a:off x="880110" y="511176"/>
            <a:ext cx="11041380" cy="185578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2"/>
          <p:cNvSpPr txBox="1">
            <a:spLocks noGrp="1"/>
          </p:cNvSpPr>
          <p:nvPr>
            <p:ph type="dt" idx="10"/>
          </p:nvPr>
        </p:nvSpPr>
        <p:spPr>
          <a:xfrm>
            <a:off x="880110" y="8898891"/>
            <a:ext cx="2880360" cy="51117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2"/>
          <p:cNvSpPr txBox="1">
            <a:spLocks noGrp="1"/>
          </p:cNvSpPr>
          <p:nvPr>
            <p:ph type="ftr" idx="11"/>
          </p:nvPr>
        </p:nvSpPr>
        <p:spPr>
          <a:xfrm>
            <a:off x="4240530" y="8898891"/>
            <a:ext cx="4320540" cy="51117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2"/>
          <p:cNvSpPr txBox="1">
            <a:spLocks noGrp="1"/>
          </p:cNvSpPr>
          <p:nvPr>
            <p:ph type="sldNum" idx="12"/>
          </p:nvPr>
        </p:nvSpPr>
        <p:spPr>
          <a:xfrm>
            <a:off x="9041130" y="8898891"/>
            <a:ext cx="2880360" cy="5111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3"/>
          <p:cNvSpPr txBox="1">
            <a:spLocks noGrp="1"/>
          </p:cNvSpPr>
          <p:nvPr>
            <p:ph type="dt" idx="10"/>
          </p:nvPr>
        </p:nvSpPr>
        <p:spPr>
          <a:xfrm>
            <a:off x="880110" y="8898891"/>
            <a:ext cx="2880360" cy="51117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3"/>
          <p:cNvSpPr txBox="1">
            <a:spLocks noGrp="1"/>
          </p:cNvSpPr>
          <p:nvPr>
            <p:ph type="ftr" idx="11"/>
          </p:nvPr>
        </p:nvSpPr>
        <p:spPr>
          <a:xfrm>
            <a:off x="4240530" y="8898891"/>
            <a:ext cx="4320540" cy="51117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3"/>
          <p:cNvSpPr txBox="1">
            <a:spLocks noGrp="1"/>
          </p:cNvSpPr>
          <p:nvPr>
            <p:ph type="sldNum" idx="12"/>
          </p:nvPr>
        </p:nvSpPr>
        <p:spPr>
          <a:xfrm>
            <a:off x="9041130" y="8898891"/>
            <a:ext cx="2880360" cy="5111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4"/>
          <p:cNvSpPr txBox="1">
            <a:spLocks noGrp="1"/>
          </p:cNvSpPr>
          <p:nvPr>
            <p:ph type="title"/>
          </p:nvPr>
        </p:nvSpPr>
        <p:spPr>
          <a:xfrm>
            <a:off x="881778" y="640080"/>
            <a:ext cx="4128849" cy="224028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4"/>
          <p:cNvSpPr txBox="1">
            <a:spLocks noGrp="1"/>
          </p:cNvSpPr>
          <p:nvPr>
            <p:ph type="body" idx="1"/>
          </p:nvPr>
        </p:nvSpPr>
        <p:spPr>
          <a:xfrm>
            <a:off x="5442347" y="1382396"/>
            <a:ext cx="6480810" cy="682307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4"/>
          <p:cNvSpPr txBox="1">
            <a:spLocks noGrp="1"/>
          </p:cNvSpPr>
          <p:nvPr>
            <p:ph type="body" idx="2"/>
          </p:nvPr>
        </p:nvSpPr>
        <p:spPr>
          <a:xfrm>
            <a:off x="881778" y="2880360"/>
            <a:ext cx="4128849" cy="533622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4"/>
          <p:cNvSpPr txBox="1">
            <a:spLocks noGrp="1"/>
          </p:cNvSpPr>
          <p:nvPr>
            <p:ph type="dt" idx="10"/>
          </p:nvPr>
        </p:nvSpPr>
        <p:spPr>
          <a:xfrm>
            <a:off x="880110" y="8898891"/>
            <a:ext cx="2880360" cy="51117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4"/>
          <p:cNvSpPr txBox="1">
            <a:spLocks noGrp="1"/>
          </p:cNvSpPr>
          <p:nvPr>
            <p:ph type="ftr" idx="11"/>
          </p:nvPr>
        </p:nvSpPr>
        <p:spPr>
          <a:xfrm>
            <a:off x="4240530" y="8898891"/>
            <a:ext cx="4320540" cy="51117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4"/>
          <p:cNvSpPr txBox="1">
            <a:spLocks noGrp="1"/>
          </p:cNvSpPr>
          <p:nvPr>
            <p:ph type="sldNum" idx="12"/>
          </p:nvPr>
        </p:nvSpPr>
        <p:spPr>
          <a:xfrm>
            <a:off x="9041130" y="8898891"/>
            <a:ext cx="2880360" cy="5111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5"/>
          <p:cNvSpPr txBox="1">
            <a:spLocks noGrp="1"/>
          </p:cNvSpPr>
          <p:nvPr>
            <p:ph type="title"/>
          </p:nvPr>
        </p:nvSpPr>
        <p:spPr>
          <a:xfrm>
            <a:off x="881778" y="640080"/>
            <a:ext cx="4128849" cy="224028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5"/>
          <p:cNvSpPr>
            <a:spLocks noGrp="1"/>
          </p:cNvSpPr>
          <p:nvPr>
            <p:ph type="pic" idx="2"/>
          </p:nvPr>
        </p:nvSpPr>
        <p:spPr>
          <a:xfrm>
            <a:off x="5442347" y="1382396"/>
            <a:ext cx="6480810" cy="6823075"/>
          </a:xfrm>
          <a:prstGeom prst="rect">
            <a:avLst/>
          </a:prstGeom>
          <a:noFill/>
          <a:ln>
            <a:noFill/>
          </a:ln>
        </p:spPr>
      </p:sp>
      <p:sp>
        <p:nvSpPr>
          <p:cNvPr id="64" name="Google Shape;64;p15"/>
          <p:cNvSpPr txBox="1">
            <a:spLocks noGrp="1"/>
          </p:cNvSpPr>
          <p:nvPr>
            <p:ph type="body" idx="1"/>
          </p:nvPr>
        </p:nvSpPr>
        <p:spPr>
          <a:xfrm>
            <a:off x="881778" y="2880360"/>
            <a:ext cx="4128849" cy="533622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5"/>
          <p:cNvSpPr txBox="1">
            <a:spLocks noGrp="1"/>
          </p:cNvSpPr>
          <p:nvPr>
            <p:ph type="dt" idx="10"/>
          </p:nvPr>
        </p:nvSpPr>
        <p:spPr>
          <a:xfrm>
            <a:off x="880110" y="8898891"/>
            <a:ext cx="2880360" cy="51117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5"/>
          <p:cNvSpPr txBox="1">
            <a:spLocks noGrp="1"/>
          </p:cNvSpPr>
          <p:nvPr>
            <p:ph type="ftr" idx="11"/>
          </p:nvPr>
        </p:nvSpPr>
        <p:spPr>
          <a:xfrm>
            <a:off x="4240530" y="8898891"/>
            <a:ext cx="4320540" cy="51117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5"/>
          <p:cNvSpPr txBox="1">
            <a:spLocks noGrp="1"/>
          </p:cNvSpPr>
          <p:nvPr>
            <p:ph type="sldNum" idx="12"/>
          </p:nvPr>
        </p:nvSpPr>
        <p:spPr>
          <a:xfrm>
            <a:off x="9041130" y="8898891"/>
            <a:ext cx="2880360" cy="5111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6"/>
          <p:cNvSpPr txBox="1">
            <a:spLocks noGrp="1"/>
          </p:cNvSpPr>
          <p:nvPr>
            <p:ph type="title"/>
          </p:nvPr>
        </p:nvSpPr>
        <p:spPr>
          <a:xfrm>
            <a:off x="880110" y="511176"/>
            <a:ext cx="11041380" cy="185578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6"/>
          <p:cNvSpPr txBox="1">
            <a:spLocks noGrp="1"/>
          </p:cNvSpPr>
          <p:nvPr>
            <p:ph type="body" idx="1"/>
          </p:nvPr>
        </p:nvSpPr>
        <p:spPr>
          <a:xfrm rot="5400000">
            <a:off x="3354864" y="81122"/>
            <a:ext cx="6091873" cy="1104138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6"/>
          <p:cNvSpPr txBox="1">
            <a:spLocks noGrp="1"/>
          </p:cNvSpPr>
          <p:nvPr>
            <p:ph type="dt" idx="10"/>
          </p:nvPr>
        </p:nvSpPr>
        <p:spPr>
          <a:xfrm>
            <a:off x="880110" y="8898891"/>
            <a:ext cx="2880360" cy="51117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6"/>
          <p:cNvSpPr txBox="1">
            <a:spLocks noGrp="1"/>
          </p:cNvSpPr>
          <p:nvPr>
            <p:ph type="ftr" idx="11"/>
          </p:nvPr>
        </p:nvSpPr>
        <p:spPr>
          <a:xfrm>
            <a:off x="4240530" y="8898891"/>
            <a:ext cx="4320540" cy="51117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6"/>
          <p:cNvSpPr txBox="1">
            <a:spLocks noGrp="1"/>
          </p:cNvSpPr>
          <p:nvPr>
            <p:ph type="sldNum" idx="12"/>
          </p:nvPr>
        </p:nvSpPr>
        <p:spPr>
          <a:xfrm>
            <a:off x="9041130" y="8898891"/>
            <a:ext cx="2880360" cy="5111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6"/>
          <p:cNvSpPr txBox="1">
            <a:spLocks noGrp="1"/>
          </p:cNvSpPr>
          <p:nvPr>
            <p:ph type="title"/>
          </p:nvPr>
        </p:nvSpPr>
        <p:spPr>
          <a:xfrm>
            <a:off x="880110" y="511176"/>
            <a:ext cx="11041380" cy="1855788"/>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6"/>
          <p:cNvSpPr txBox="1">
            <a:spLocks noGrp="1"/>
          </p:cNvSpPr>
          <p:nvPr>
            <p:ph type="body" idx="1"/>
          </p:nvPr>
        </p:nvSpPr>
        <p:spPr>
          <a:xfrm>
            <a:off x="880110" y="2555875"/>
            <a:ext cx="11041380" cy="6091873"/>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6"/>
          <p:cNvSpPr txBox="1">
            <a:spLocks noGrp="1"/>
          </p:cNvSpPr>
          <p:nvPr>
            <p:ph type="dt" idx="10"/>
          </p:nvPr>
        </p:nvSpPr>
        <p:spPr>
          <a:xfrm>
            <a:off x="880110" y="8898891"/>
            <a:ext cx="2880360" cy="51117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6"/>
          <p:cNvSpPr txBox="1">
            <a:spLocks noGrp="1"/>
          </p:cNvSpPr>
          <p:nvPr>
            <p:ph type="ftr" idx="11"/>
          </p:nvPr>
        </p:nvSpPr>
        <p:spPr>
          <a:xfrm>
            <a:off x="4240530" y="8898891"/>
            <a:ext cx="4320540" cy="51117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6"/>
          <p:cNvSpPr txBox="1">
            <a:spLocks noGrp="1"/>
          </p:cNvSpPr>
          <p:nvPr>
            <p:ph type="sldNum" idx="12"/>
          </p:nvPr>
        </p:nvSpPr>
        <p:spPr>
          <a:xfrm>
            <a:off x="9041130" y="8898891"/>
            <a:ext cx="2880360" cy="51117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fld id="{00000000-1234-1234-1234-123412341234}" type="slidenum">
              <a:rPr lang="en-GB" smtClean="0"/>
              <a:pPr/>
              <a:t>‹#›</a:t>
            </a:fld>
            <a:endParaRPr lang="en-GB"/>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7.png"/><Relationship Id="rId7"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8.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
          <p:cNvSpPr txBox="1">
            <a:spLocks noGrp="1"/>
          </p:cNvSpPr>
          <p:nvPr>
            <p:ph type="ctrTitle"/>
          </p:nvPr>
        </p:nvSpPr>
        <p:spPr>
          <a:xfrm>
            <a:off x="-254150" y="-87532"/>
            <a:ext cx="5691352" cy="656404"/>
          </a:xfrm>
          <a:prstGeom prst="rect">
            <a:avLst/>
          </a:prstGeom>
          <a:noFill/>
          <a:ln>
            <a:noFill/>
          </a:ln>
        </p:spPr>
        <p:txBody>
          <a:bodyPr spcFirstLastPara="1" wrap="square" lIns="91425" tIns="45700" rIns="91425" bIns="45700" anchor="b" anchorCtr="0">
            <a:normAutofit/>
          </a:bodyPr>
          <a:lstStyle/>
          <a:p>
            <a:pPr>
              <a:buSzPts val="2800"/>
            </a:pPr>
            <a:r>
              <a:rPr lang="en-GB" sz="2800" b="1" dirty="0" err="1">
                <a:solidFill>
                  <a:schemeClr val="bg2">
                    <a:lumMod val="75000"/>
                  </a:schemeClr>
                </a:solidFill>
                <a:latin typeface="Comic Sans MS"/>
                <a:ea typeface="Comic Sans MS"/>
                <a:cs typeface="Comic Sans MS"/>
                <a:sym typeface="Comic Sans MS"/>
              </a:rPr>
              <a:t>Eduqas</a:t>
            </a:r>
            <a:r>
              <a:rPr lang="en-GB" sz="2800" b="1" dirty="0">
                <a:solidFill>
                  <a:schemeClr val="bg2">
                    <a:lumMod val="75000"/>
                  </a:schemeClr>
                </a:solidFill>
                <a:latin typeface="Comic Sans MS"/>
                <a:ea typeface="Comic Sans MS"/>
                <a:cs typeface="Comic Sans MS"/>
                <a:sym typeface="Comic Sans MS"/>
              </a:rPr>
              <a:t> Paper 1 – A: Reading </a:t>
            </a:r>
            <a:endParaRPr b="1" dirty="0">
              <a:solidFill>
                <a:schemeClr val="bg2">
                  <a:lumMod val="75000"/>
                </a:schemeClr>
              </a:solidFill>
            </a:endParaRPr>
          </a:p>
        </p:txBody>
      </p:sp>
      <p:sp>
        <p:nvSpPr>
          <p:cNvPr id="118" name="Google Shape;118;p2"/>
          <p:cNvSpPr/>
          <p:nvPr/>
        </p:nvSpPr>
        <p:spPr>
          <a:xfrm>
            <a:off x="176425" y="666450"/>
            <a:ext cx="3279227" cy="2965750"/>
          </a:xfrm>
          <a:prstGeom prst="rect">
            <a:avLst/>
          </a:prstGeom>
          <a:solidFill>
            <a:schemeClr val="accent4">
              <a:lumMod val="40000"/>
              <a:lumOff val="60000"/>
            </a:schemeClr>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endParaRPr dirty="0"/>
          </a:p>
        </p:txBody>
      </p:sp>
      <p:sp>
        <p:nvSpPr>
          <p:cNvPr id="119" name="Google Shape;119;p2"/>
          <p:cNvSpPr/>
          <p:nvPr/>
        </p:nvSpPr>
        <p:spPr>
          <a:xfrm>
            <a:off x="159859" y="3768147"/>
            <a:ext cx="3279227" cy="5689120"/>
          </a:xfrm>
          <a:prstGeom prst="rect">
            <a:avLst/>
          </a:prstGeom>
          <a:solidFill>
            <a:schemeClr val="accent2">
              <a:lumMod val="40000"/>
              <a:lumOff val="60000"/>
            </a:schemeClr>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endParaRPr dirty="0"/>
          </a:p>
        </p:txBody>
      </p:sp>
      <p:sp>
        <p:nvSpPr>
          <p:cNvPr id="120" name="Google Shape;120;p2"/>
          <p:cNvSpPr/>
          <p:nvPr/>
        </p:nvSpPr>
        <p:spPr>
          <a:xfrm>
            <a:off x="3659053" y="661499"/>
            <a:ext cx="2801005" cy="4245781"/>
          </a:xfrm>
          <a:prstGeom prst="rect">
            <a:avLst/>
          </a:prstGeom>
          <a:solidFill>
            <a:schemeClr val="accent1">
              <a:lumMod val="40000"/>
              <a:lumOff val="60000"/>
            </a:schemeClr>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endParaRPr dirty="0"/>
          </a:p>
        </p:txBody>
      </p:sp>
      <p:sp>
        <p:nvSpPr>
          <p:cNvPr id="121" name="Google Shape;121;p2"/>
          <p:cNvSpPr/>
          <p:nvPr/>
        </p:nvSpPr>
        <p:spPr>
          <a:xfrm>
            <a:off x="6729506" y="672709"/>
            <a:ext cx="2801004" cy="4851120"/>
          </a:xfrm>
          <a:prstGeom prst="rect">
            <a:avLst/>
          </a:prstGeom>
          <a:solidFill>
            <a:schemeClr val="accent6">
              <a:lumMod val="40000"/>
              <a:lumOff val="60000"/>
            </a:schemeClr>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endParaRPr dirty="0"/>
          </a:p>
        </p:txBody>
      </p:sp>
      <p:sp>
        <p:nvSpPr>
          <p:cNvPr id="122" name="Google Shape;122;p2"/>
          <p:cNvSpPr/>
          <p:nvPr/>
        </p:nvSpPr>
        <p:spPr>
          <a:xfrm>
            <a:off x="9759477" y="661499"/>
            <a:ext cx="2801004" cy="7475241"/>
          </a:xfrm>
          <a:prstGeom prst="rect">
            <a:avLst/>
          </a:prstGeom>
          <a:solidFill>
            <a:srgbClr val="FFC1F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endParaRPr dirty="0"/>
          </a:p>
        </p:txBody>
      </p:sp>
      <p:sp>
        <p:nvSpPr>
          <p:cNvPr id="123" name="Google Shape;123;p2"/>
          <p:cNvSpPr txBox="1"/>
          <p:nvPr/>
        </p:nvSpPr>
        <p:spPr>
          <a:xfrm>
            <a:off x="5983353" y="143485"/>
            <a:ext cx="6687950" cy="369332"/>
          </a:xfrm>
          <a:prstGeom prst="rect">
            <a:avLst/>
          </a:prstGeom>
          <a:noFill/>
          <a:ln>
            <a:noFill/>
          </a:ln>
        </p:spPr>
        <p:txBody>
          <a:bodyPr spcFirstLastPara="1" wrap="square" lIns="91425" tIns="45700" rIns="91425" bIns="45700" anchor="t" anchorCtr="0">
            <a:spAutoFit/>
          </a:bodyPr>
          <a:lstStyle/>
          <a:p>
            <a:r>
              <a:rPr lang="en-GB" sz="1800" dirty="0">
                <a:solidFill>
                  <a:schemeClr val="bg2">
                    <a:lumMod val="75000"/>
                  </a:schemeClr>
                </a:solidFill>
                <a:latin typeface="Comic Sans MS"/>
                <a:ea typeface="Comic Sans MS"/>
                <a:cs typeface="Comic Sans MS"/>
                <a:sym typeface="Comic Sans MS"/>
              </a:rPr>
              <a:t>Time: 1hr 45 mins       Marks: 80 overall          Worth: 40%</a:t>
            </a:r>
            <a:endParaRPr dirty="0">
              <a:solidFill>
                <a:schemeClr val="bg2">
                  <a:lumMod val="75000"/>
                </a:schemeClr>
              </a:solidFill>
            </a:endParaRPr>
          </a:p>
        </p:txBody>
      </p:sp>
      <p:sp>
        <p:nvSpPr>
          <p:cNvPr id="124" name="Google Shape;124;p2"/>
          <p:cNvSpPr txBox="1"/>
          <p:nvPr/>
        </p:nvSpPr>
        <p:spPr>
          <a:xfrm>
            <a:off x="196424" y="741641"/>
            <a:ext cx="3279227" cy="3062336"/>
          </a:xfrm>
          <a:prstGeom prst="rect">
            <a:avLst/>
          </a:prstGeom>
          <a:noFill/>
          <a:ln>
            <a:noFill/>
          </a:ln>
        </p:spPr>
        <p:txBody>
          <a:bodyPr spcFirstLastPara="1" wrap="square" lIns="91425" tIns="45700" rIns="91425" bIns="45700" anchor="t" anchorCtr="0">
            <a:spAutoFit/>
          </a:bodyPr>
          <a:lstStyle/>
          <a:p>
            <a:r>
              <a:rPr lang="en-GB" sz="1600" b="1" dirty="0">
                <a:solidFill>
                  <a:srgbClr val="FF0000"/>
                </a:solidFill>
                <a:latin typeface="Comic Sans MS"/>
                <a:ea typeface="Comic Sans MS"/>
                <a:cs typeface="Comic Sans MS"/>
                <a:sym typeface="Comic Sans MS"/>
              </a:rPr>
              <a:t>Question 1:</a:t>
            </a:r>
            <a:endParaRPr sz="2000" dirty="0">
              <a:solidFill>
                <a:srgbClr val="FF0000"/>
              </a:solidFill>
            </a:endParaRPr>
          </a:p>
          <a:p>
            <a:r>
              <a:rPr lang="en-GB" sz="1400" b="1" dirty="0">
                <a:solidFill>
                  <a:schemeClr val="dk1"/>
                </a:solidFill>
                <a:latin typeface="Comic Sans MS"/>
                <a:ea typeface="Comic Sans MS"/>
                <a:cs typeface="Comic Sans MS"/>
                <a:sym typeface="Comic Sans MS"/>
              </a:rPr>
              <a:t>Time: 5 </a:t>
            </a:r>
            <a:r>
              <a:rPr lang="en-GB" sz="1400" dirty="0">
                <a:solidFill>
                  <a:schemeClr val="dk1"/>
                </a:solidFill>
                <a:latin typeface="Comic Sans MS"/>
                <a:ea typeface="Comic Sans MS"/>
                <a:cs typeface="Comic Sans MS"/>
                <a:sym typeface="Comic Sans MS"/>
              </a:rPr>
              <a:t>minutes</a:t>
            </a:r>
            <a:endParaRPr sz="1800" dirty="0"/>
          </a:p>
          <a:p>
            <a:r>
              <a:rPr lang="en-GB" sz="1400" b="1" dirty="0">
                <a:solidFill>
                  <a:schemeClr val="dk1"/>
                </a:solidFill>
                <a:latin typeface="Comic Sans MS"/>
                <a:ea typeface="Comic Sans MS"/>
                <a:cs typeface="Comic Sans MS"/>
                <a:sym typeface="Comic Sans MS"/>
              </a:rPr>
              <a:t>AO: </a:t>
            </a:r>
            <a:r>
              <a:rPr lang="en-GB" sz="1400" dirty="0">
                <a:solidFill>
                  <a:schemeClr val="dk1"/>
                </a:solidFill>
                <a:latin typeface="Comic Sans MS"/>
                <a:ea typeface="Comic Sans MS"/>
                <a:cs typeface="Comic Sans MS"/>
                <a:sym typeface="Comic Sans MS"/>
              </a:rPr>
              <a:t>AO1</a:t>
            </a:r>
            <a:endParaRPr sz="1800" dirty="0"/>
          </a:p>
          <a:p>
            <a:r>
              <a:rPr lang="en-GB" sz="1400" b="1" dirty="0">
                <a:solidFill>
                  <a:schemeClr val="dk1"/>
                </a:solidFill>
                <a:latin typeface="Comic Sans MS"/>
                <a:ea typeface="Comic Sans MS"/>
                <a:cs typeface="Comic Sans MS"/>
                <a:sym typeface="Comic Sans MS"/>
              </a:rPr>
              <a:t>Worth: 5</a:t>
            </a:r>
            <a:r>
              <a:rPr lang="en-GB" sz="1400" dirty="0">
                <a:solidFill>
                  <a:schemeClr val="dk1"/>
                </a:solidFill>
                <a:latin typeface="Comic Sans MS"/>
                <a:ea typeface="Comic Sans MS"/>
                <a:cs typeface="Comic Sans MS"/>
                <a:sym typeface="Comic Sans MS"/>
              </a:rPr>
              <a:t> marks</a:t>
            </a:r>
            <a:endParaRPr sz="1800" dirty="0"/>
          </a:p>
          <a:p>
            <a:r>
              <a:rPr lang="en-GB" sz="1400" b="1" dirty="0">
                <a:solidFill>
                  <a:schemeClr val="dk1"/>
                </a:solidFill>
                <a:latin typeface="Comic Sans MS"/>
                <a:ea typeface="Comic Sans MS"/>
                <a:cs typeface="Comic Sans MS"/>
                <a:sym typeface="Comic Sans MS"/>
              </a:rPr>
              <a:t>What is it asking you to do: </a:t>
            </a:r>
            <a:r>
              <a:rPr lang="en-GB" sz="1400" dirty="0">
                <a:solidFill>
                  <a:schemeClr val="dk1"/>
                </a:solidFill>
                <a:latin typeface="Comic Sans MS"/>
                <a:ea typeface="Comic Sans MS"/>
                <a:cs typeface="Comic Sans MS"/>
                <a:sym typeface="Comic Sans MS"/>
              </a:rPr>
              <a:t>Identify and interpret information and ideas. Demonstrate understanding by locating pieces of information within the text. </a:t>
            </a:r>
            <a:endParaRPr sz="1800" dirty="0"/>
          </a:p>
          <a:p>
            <a:endParaRPr sz="1400" b="1" dirty="0">
              <a:solidFill>
                <a:schemeClr val="dk1"/>
              </a:solidFill>
              <a:latin typeface="Comic Sans MS"/>
              <a:ea typeface="Comic Sans MS"/>
              <a:cs typeface="Comic Sans MS"/>
              <a:sym typeface="Comic Sans MS"/>
            </a:endParaRPr>
          </a:p>
          <a:p>
            <a:pPr algn="ctr"/>
            <a:r>
              <a:rPr lang="en-GB" sz="1400" b="1" dirty="0" err="1">
                <a:solidFill>
                  <a:schemeClr val="dk1"/>
                </a:solidFill>
                <a:latin typeface="Comic Sans MS"/>
                <a:ea typeface="Comic Sans MS"/>
                <a:cs typeface="Comic Sans MS"/>
                <a:sym typeface="Comic Sans MS"/>
              </a:rPr>
              <a:t>TopTip</a:t>
            </a:r>
            <a:r>
              <a:rPr lang="en-GB" sz="1400" b="1" dirty="0">
                <a:solidFill>
                  <a:schemeClr val="dk1"/>
                </a:solidFill>
                <a:latin typeface="Comic Sans MS"/>
                <a:ea typeface="Comic Sans MS"/>
                <a:cs typeface="Comic Sans MS"/>
                <a:sym typeface="Comic Sans MS"/>
              </a:rPr>
              <a:t>: </a:t>
            </a:r>
            <a:r>
              <a:rPr lang="en-GB" sz="1400" dirty="0">
                <a:solidFill>
                  <a:schemeClr val="dk1"/>
                </a:solidFill>
                <a:latin typeface="Comic Sans MS"/>
                <a:ea typeface="Comic Sans MS"/>
                <a:cs typeface="Comic Sans MS"/>
                <a:sym typeface="Comic Sans MS"/>
              </a:rPr>
              <a:t>Read the question carefully, what is the question asking you to do? Use the text to form an answer. </a:t>
            </a:r>
            <a:endParaRPr sz="1800" dirty="0"/>
          </a:p>
          <a:p>
            <a:endParaRPr sz="1000" dirty="0">
              <a:solidFill>
                <a:schemeClr val="dk1"/>
              </a:solidFill>
              <a:latin typeface="Calibri"/>
              <a:ea typeface="Calibri"/>
              <a:cs typeface="Calibri"/>
              <a:sym typeface="Calibri"/>
            </a:endParaRPr>
          </a:p>
        </p:txBody>
      </p:sp>
      <p:pic>
        <p:nvPicPr>
          <p:cNvPr id="125" name="Google Shape;125;p2"/>
          <p:cNvPicPr preferRelativeResize="0"/>
          <p:nvPr/>
        </p:nvPicPr>
        <p:blipFill rotWithShape="1">
          <a:blip r:embed="rId3">
            <a:alphaModFix/>
          </a:blip>
          <a:srcRect l="3655" b="15155"/>
          <a:stretch/>
        </p:blipFill>
        <p:spPr>
          <a:xfrm>
            <a:off x="2591526" y="672216"/>
            <a:ext cx="844127" cy="743361"/>
          </a:xfrm>
          <a:prstGeom prst="rect">
            <a:avLst/>
          </a:prstGeom>
          <a:noFill/>
          <a:ln>
            <a:noFill/>
          </a:ln>
        </p:spPr>
      </p:pic>
      <p:pic>
        <p:nvPicPr>
          <p:cNvPr id="126" name="Google Shape;126;p2"/>
          <p:cNvPicPr preferRelativeResize="0"/>
          <p:nvPr/>
        </p:nvPicPr>
        <p:blipFill rotWithShape="1">
          <a:blip r:embed="rId4">
            <a:alphaModFix/>
          </a:blip>
          <a:srcRect l="6959" b="14723"/>
          <a:stretch/>
        </p:blipFill>
        <p:spPr>
          <a:xfrm rot="792866">
            <a:off x="2687856" y="2485896"/>
            <a:ext cx="458960" cy="420660"/>
          </a:xfrm>
          <a:prstGeom prst="rect">
            <a:avLst/>
          </a:prstGeom>
          <a:noFill/>
          <a:ln>
            <a:noFill/>
          </a:ln>
        </p:spPr>
      </p:pic>
      <p:sp>
        <p:nvSpPr>
          <p:cNvPr id="127" name="Google Shape;127;p2"/>
          <p:cNvSpPr txBox="1"/>
          <p:nvPr/>
        </p:nvSpPr>
        <p:spPr>
          <a:xfrm>
            <a:off x="94070" y="3810983"/>
            <a:ext cx="3468525" cy="5447605"/>
          </a:xfrm>
          <a:prstGeom prst="rect">
            <a:avLst/>
          </a:prstGeom>
          <a:noFill/>
          <a:ln>
            <a:noFill/>
          </a:ln>
        </p:spPr>
        <p:txBody>
          <a:bodyPr spcFirstLastPara="1" wrap="square" lIns="91425" tIns="45700" rIns="91425" bIns="45700" anchor="t" anchorCtr="0">
            <a:spAutoFit/>
          </a:bodyPr>
          <a:lstStyle/>
          <a:p>
            <a:r>
              <a:rPr lang="en-GB" sz="1400" b="1" dirty="0">
                <a:solidFill>
                  <a:srgbClr val="FF0000"/>
                </a:solidFill>
                <a:latin typeface="Comic Sans MS"/>
                <a:ea typeface="Comic Sans MS"/>
                <a:cs typeface="Comic Sans MS"/>
                <a:sym typeface="Comic Sans MS"/>
              </a:rPr>
              <a:t>Question 2:</a:t>
            </a:r>
            <a:endParaRPr sz="1800" dirty="0">
              <a:solidFill>
                <a:srgbClr val="FF0000"/>
              </a:solidFill>
            </a:endParaRPr>
          </a:p>
          <a:p>
            <a:r>
              <a:rPr lang="en-GB" sz="1400" b="1" dirty="0">
                <a:solidFill>
                  <a:schemeClr val="dk1"/>
                </a:solidFill>
                <a:latin typeface="Comic Sans MS"/>
                <a:ea typeface="Comic Sans MS"/>
                <a:cs typeface="Comic Sans MS"/>
                <a:sym typeface="Comic Sans MS"/>
              </a:rPr>
              <a:t>Time: 5</a:t>
            </a:r>
            <a:r>
              <a:rPr lang="en-GB" sz="1400" dirty="0">
                <a:solidFill>
                  <a:schemeClr val="dk1"/>
                </a:solidFill>
                <a:latin typeface="Comic Sans MS"/>
                <a:ea typeface="Comic Sans MS"/>
                <a:cs typeface="Comic Sans MS"/>
                <a:sym typeface="Comic Sans MS"/>
              </a:rPr>
              <a:t> minutes</a:t>
            </a:r>
            <a:endParaRPr sz="1800" dirty="0"/>
          </a:p>
          <a:p>
            <a:r>
              <a:rPr lang="en-GB" sz="1400" b="1" dirty="0">
                <a:solidFill>
                  <a:schemeClr val="dk1"/>
                </a:solidFill>
                <a:latin typeface="Comic Sans MS"/>
                <a:ea typeface="Comic Sans MS"/>
                <a:cs typeface="Comic Sans MS"/>
                <a:sym typeface="Comic Sans MS"/>
              </a:rPr>
              <a:t>AO: </a:t>
            </a:r>
            <a:r>
              <a:rPr lang="en-GB" sz="1400" dirty="0">
                <a:solidFill>
                  <a:schemeClr val="dk1"/>
                </a:solidFill>
                <a:latin typeface="Comic Sans MS"/>
                <a:ea typeface="Comic Sans MS"/>
                <a:cs typeface="Comic Sans MS"/>
                <a:sym typeface="Comic Sans MS"/>
              </a:rPr>
              <a:t>AO2</a:t>
            </a:r>
            <a:endParaRPr sz="1800" dirty="0"/>
          </a:p>
          <a:p>
            <a:r>
              <a:rPr lang="en-GB" sz="1400" b="1" dirty="0">
                <a:solidFill>
                  <a:schemeClr val="dk1"/>
                </a:solidFill>
                <a:latin typeface="Comic Sans MS"/>
                <a:ea typeface="Comic Sans MS"/>
                <a:cs typeface="Comic Sans MS"/>
                <a:sym typeface="Comic Sans MS"/>
              </a:rPr>
              <a:t>Worth: 5</a:t>
            </a:r>
            <a:r>
              <a:rPr lang="en-GB" sz="1400" dirty="0">
                <a:solidFill>
                  <a:schemeClr val="dk1"/>
                </a:solidFill>
                <a:latin typeface="Comic Sans MS"/>
                <a:ea typeface="Comic Sans MS"/>
                <a:cs typeface="Comic Sans MS"/>
                <a:sym typeface="Comic Sans MS"/>
              </a:rPr>
              <a:t> marks</a:t>
            </a:r>
            <a:endParaRPr sz="1800" dirty="0"/>
          </a:p>
          <a:p>
            <a:r>
              <a:rPr lang="en-GB" sz="1400" b="1" dirty="0">
                <a:solidFill>
                  <a:schemeClr val="dk1"/>
                </a:solidFill>
                <a:latin typeface="Comic Sans MS"/>
                <a:ea typeface="Comic Sans MS"/>
                <a:cs typeface="Comic Sans MS"/>
                <a:sym typeface="Comic Sans MS"/>
              </a:rPr>
              <a:t>What is it asking you to do: </a:t>
            </a:r>
          </a:p>
          <a:p>
            <a:r>
              <a:rPr lang="en-GB" sz="1400" dirty="0">
                <a:solidFill>
                  <a:schemeClr val="dk1"/>
                </a:solidFill>
                <a:latin typeface="Comic Sans MS"/>
                <a:ea typeface="Comic Sans MS"/>
                <a:cs typeface="Comic Sans MS"/>
                <a:sym typeface="Comic Sans MS"/>
              </a:rPr>
              <a:t>Identify and analyse how writers use words and phrases to create a particular effect.</a:t>
            </a:r>
            <a:endParaRPr sz="1800" dirty="0"/>
          </a:p>
          <a:p>
            <a:endParaRPr sz="1400" b="1" dirty="0">
              <a:solidFill>
                <a:schemeClr val="dk1"/>
              </a:solidFill>
              <a:latin typeface="Comic Sans MS"/>
              <a:ea typeface="Comic Sans MS"/>
              <a:cs typeface="Comic Sans MS"/>
              <a:sym typeface="Comic Sans MS"/>
            </a:endParaRPr>
          </a:p>
          <a:p>
            <a:pPr algn="ctr"/>
            <a:r>
              <a:rPr lang="en-GB" sz="1400" b="1" dirty="0" err="1">
                <a:solidFill>
                  <a:schemeClr val="dk1"/>
                </a:solidFill>
                <a:latin typeface="Comic Sans MS"/>
                <a:ea typeface="Comic Sans MS"/>
                <a:cs typeface="Comic Sans MS"/>
                <a:sym typeface="Comic Sans MS"/>
              </a:rPr>
              <a:t>TopTip</a:t>
            </a:r>
            <a:r>
              <a:rPr lang="en-GB" sz="1400" b="1" dirty="0">
                <a:solidFill>
                  <a:schemeClr val="dk1"/>
                </a:solidFill>
                <a:latin typeface="Comic Sans MS"/>
                <a:ea typeface="Comic Sans MS"/>
                <a:cs typeface="Comic Sans MS"/>
                <a:sym typeface="Comic Sans MS"/>
              </a:rPr>
              <a:t>: </a:t>
            </a:r>
          </a:p>
          <a:p>
            <a:pPr algn="ctr"/>
            <a:r>
              <a:rPr lang="en-GB" sz="1400" dirty="0">
                <a:solidFill>
                  <a:schemeClr val="dk1"/>
                </a:solidFill>
                <a:latin typeface="Comic Sans MS"/>
                <a:ea typeface="Comic Sans MS"/>
                <a:cs typeface="Comic Sans MS"/>
                <a:sym typeface="Comic Sans MS"/>
              </a:rPr>
              <a:t>Use short quotes from the text (maximum of 6 words) Explain how the quote is effective.</a:t>
            </a:r>
            <a:endParaRPr sz="1800" dirty="0"/>
          </a:p>
          <a:p>
            <a:endParaRPr sz="1400" dirty="0">
              <a:solidFill>
                <a:schemeClr val="dk1"/>
              </a:solidFill>
              <a:latin typeface="Comic Sans MS"/>
              <a:ea typeface="Comic Sans MS"/>
              <a:cs typeface="Comic Sans MS"/>
              <a:sym typeface="Comic Sans MS"/>
            </a:endParaRPr>
          </a:p>
          <a:p>
            <a:endParaRPr lang="en-GB" sz="1600" b="1" dirty="0">
              <a:solidFill>
                <a:schemeClr val="dk1"/>
              </a:solidFill>
              <a:latin typeface="Comic Sans MS"/>
              <a:ea typeface="Comic Sans MS"/>
              <a:cs typeface="Comic Sans MS"/>
              <a:sym typeface="Comic Sans MS"/>
            </a:endParaRPr>
          </a:p>
          <a:p>
            <a:endParaRPr lang="en-GB" sz="1600" b="1" dirty="0">
              <a:solidFill>
                <a:schemeClr val="dk1"/>
              </a:solidFill>
              <a:latin typeface="Comic Sans MS"/>
              <a:ea typeface="Comic Sans MS"/>
              <a:cs typeface="Comic Sans MS"/>
              <a:sym typeface="Comic Sans MS"/>
            </a:endParaRPr>
          </a:p>
          <a:p>
            <a:r>
              <a:rPr lang="en-GB" sz="1600" b="1" dirty="0">
                <a:solidFill>
                  <a:schemeClr val="dk1"/>
                </a:solidFill>
                <a:latin typeface="Comic Sans MS"/>
                <a:ea typeface="Comic Sans MS"/>
                <a:cs typeface="Comic Sans MS"/>
                <a:sym typeface="Comic Sans MS"/>
              </a:rPr>
              <a:t>Sentence starters: </a:t>
            </a:r>
          </a:p>
          <a:p>
            <a:r>
              <a:rPr lang="en-GB" sz="1200" dirty="0">
                <a:solidFill>
                  <a:schemeClr val="dk1"/>
                </a:solidFill>
                <a:latin typeface="Comic Sans MS"/>
                <a:ea typeface="Comic Sans MS"/>
                <a:cs typeface="Comic Sans MS"/>
                <a:sym typeface="Comic Sans MS"/>
              </a:rPr>
              <a:t>Example sentence starters, you are not limited to use these… </a:t>
            </a:r>
            <a:endParaRPr sz="1400" b="1" dirty="0">
              <a:solidFill>
                <a:schemeClr val="dk1"/>
              </a:solidFill>
              <a:latin typeface="Comic Sans MS"/>
              <a:ea typeface="Comic Sans MS"/>
              <a:cs typeface="Comic Sans MS"/>
              <a:sym typeface="Comic Sans MS"/>
            </a:endParaRPr>
          </a:p>
          <a:p>
            <a:r>
              <a:rPr lang="en-GB" sz="1400" b="1" dirty="0">
                <a:solidFill>
                  <a:schemeClr val="dk1"/>
                </a:solidFill>
                <a:latin typeface="Comic Sans MS"/>
                <a:ea typeface="Comic Sans MS"/>
                <a:cs typeface="Comic Sans MS"/>
                <a:sym typeface="Comic Sans MS"/>
              </a:rPr>
              <a:t>POINT: </a:t>
            </a:r>
            <a:r>
              <a:rPr lang="en-GB" sz="1400" i="1" dirty="0">
                <a:solidFill>
                  <a:schemeClr val="dk1"/>
                </a:solidFill>
                <a:latin typeface="Comic Sans MS"/>
                <a:ea typeface="Comic Sans MS"/>
                <a:cs typeface="Comic Sans MS"/>
                <a:sym typeface="Comic Sans MS"/>
              </a:rPr>
              <a:t>The writer uses… to describe </a:t>
            </a:r>
            <a:endParaRPr sz="1800" dirty="0"/>
          </a:p>
          <a:p>
            <a:r>
              <a:rPr lang="en-GB" sz="1400" b="1" dirty="0">
                <a:solidFill>
                  <a:schemeClr val="dk1"/>
                </a:solidFill>
                <a:latin typeface="Comic Sans MS"/>
                <a:ea typeface="Comic Sans MS"/>
                <a:cs typeface="Comic Sans MS"/>
                <a:sym typeface="Comic Sans MS"/>
              </a:rPr>
              <a:t>EVIDENCE: </a:t>
            </a:r>
            <a:r>
              <a:rPr lang="en-GB" sz="1400" i="1" dirty="0">
                <a:solidFill>
                  <a:schemeClr val="dk1"/>
                </a:solidFill>
                <a:latin typeface="Comic Sans MS"/>
                <a:ea typeface="Comic Sans MS"/>
                <a:cs typeface="Comic Sans MS"/>
                <a:sym typeface="Comic Sans MS"/>
              </a:rPr>
              <a:t>This is shown through the quote… </a:t>
            </a:r>
            <a:endParaRPr sz="1800" dirty="0"/>
          </a:p>
          <a:p>
            <a:r>
              <a:rPr lang="en-GB" sz="1400" b="1" dirty="0">
                <a:solidFill>
                  <a:schemeClr val="dk1"/>
                </a:solidFill>
                <a:latin typeface="Comic Sans MS"/>
                <a:ea typeface="Comic Sans MS"/>
                <a:cs typeface="Comic Sans MS"/>
                <a:sym typeface="Comic Sans MS"/>
              </a:rPr>
              <a:t>ANALYSIS</a:t>
            </a:r>
            <a:r>
              <a:rPr lang="en-GB" sz="1400" i="1" dirty="0">
                <a:solidFill>
                  <a:schemeClr val="dk1"/>
                </a:solidFill>
                <a:latin typeface="Comic Sans MS"/>
                <a:ea typeface="Comic Sans MS"/>
                <a:cs typeface="Comic Sans MS"/>
                <a:sym typeface="Comic Sans MS"/>
              </a:rPr>
              <a:t>: This could suggest that.. </a:t>
            </a:r>
            <a:endParaRPr sz="1800" dirty="0"/>
          </a:p>
          <a:p>
            <a:r>
              <a:rPr lang="en-GB" sz="1400" i="1" dirty="0">
                <a:solidFill>
                  <a:schemeClr val="dk1"/>
                </a:solidFill>
                <a:latin typeface="Comic Sans MS"/>
                <a:ea typeface="Comic Sans MS"/>
                <a:cs typeface="Comic Sans MS"/>
                <a:sym typeface="Comic Sans MS"/>
              </a:rPr>
              <a:t>It could also suggest… </a:t>
            </a:r>
            <a:endParaRPr sz="1800" dirty="0"/>
          </a:p>
          <a:p>
            <a:endParaRPr sz="1000" dirty="0">
              <a:solidFill>
                <a:schemeClr val="dk1"/>
              </a:solidFill>
              <a:latin typeface="Calibri"/>
              <a:ea typeface="Calibri"/>
              <a:cs typeface="Calibri"/>
              <a:sym typeface="Calibri"/>
            </a:endParaRPr>
          </a:p>
        </p:txBody>
      </p:sp>
      <p:pic>
        <p:nvPicPr>
          <p:cNvPr id="128" name="Google Shape;128;p2"/>
          <p:cNvPicPr preferRelativeResize="0"/>
          <p:nvPr/>
        </p:nvPicPr>
        <p:blipFill rotWithShape="1">
          <a:blip r:embed="rId5">
            <a:alphaModFix/>
          </a:blip>
          <a:srcRect l="11102" b="14286"/>
          <a:stretch/>
        </p:blipFill>
        <p:spPr>
          <a:xfrm rot="994533">
            <a:off x="2606311" y="4009050"/>
            <a:ext cx="551848" cy="532093"/>
          </a:xfrm>
          <a:prstGeom prst="rect">
            <a:avLst/>
          </a:prstGeom>
          <a:noFill/>
          <a:ln>
            <a:noFill/>
          </a:ln>
        </p:spPr>
      </p:pic>
      <p:pic>
        <p:nvPicPr>
          <p:cNvPr id="129" name="Google Shape;129;p2"/>
          <p:cNvPicPr preferRelativeResize="0"/>
          <p:nvPr/>
        </p:nvPicPr>
        <p:blipFill rotWithShape="1">
          <a:blip r:embed="rId4">
            <a:alphaModFix/>
          </a:blip>
          <a:srcRect l="6959" b="14723"/>
          <a:stretch/>
        </p:blipFill>
        <p:spPr>
          <a:xfrm rot="792866">
            <a:off x="2144887" y="5570718"/>
            <a:ext cx="458960" cy="420660"/>
          </a:xfrm>
          <a:prstGeom prst="rect">
            <a:avLst/>
          </a:prstGeom>
          <a:noFill/>
          <a:ln>
            <a:noFill/>
          </a:ln>
        </p:spPr>
      </p:pic>
      <p:sp>
        <p:nvSpPr>
          <p:cNvPr id="130" name="Google Shape;130;p2"/>
          <p:cNvSpPr txBox="1"/>
          <p:nvPr/>
        </p:nvSpPr>
        <p:spPr>
          <a:xfrm>
            <a:off x="3700974" y="741641"/>
            <a:ext cx="2801005" cy="4716635"/>
          </a:xfrm>
          <a:prstGeom prst="rect">
            <a:avLst/>
          </a:prstGeom>
          <a:noFill/>
          <a:ln>
            <a:noFill/>
          </a:ln>
        </p:spPr>
        <p:txBody>
          <a:bodyPr spcFirstLastPara="1" wrap="square" lIns="91425" tIns="45700" rIns="91425" bIns="45700" anchor="t" anchorCtr="0">
            <a:spAutoFit/>
          </a:bodyPr>
          <a:lstStyle/>
          <a:p>
            <a:r>
              <a:rPr lang="en-GB" sz="1400" b="1" dirty="0">
                <a:solidFill>
                  <a:srgbClr val="FF0000"/>
                </a:solidFill>
                <a:latin typeface="Comic Sans MS"/>
                <a:ea typeface="Comic Sans MS"/>
                <a:cs typeface="Comic Sans MS"/>
                <a:sym typeface="Comic Sans MS"/>
              </a:rPr>
              <a:t>Question 3:</a:t>
            </a:r>
            <a:endParaRPr sz="1800" dirty="0">
              <a:solidFill>
                <a:srgbClr val="FF0000"/>
              </a:solidFill>
            </a:endParaRPr>
          </a:p>
          <a:p>
            <a:r>
              <a:rPr lang="en-GB" sz="1400" b="1" dirty="0">
                <a:solidFill>
                  <a:schemeClr val="dk1"/>
                </a:solidFill>
                <a:latin typeface="Comic Sans MS"/>
                <a:ea typeface="Comic Sans MS"/>
                <a:cs typeface="Comic Sans MS"/>
                <a:sym typeface="Comic Sans MS"/>
              </a:rPr>
              <a:t>Time: </a:t>
            </a:r>
            <a:r>
              <a:rPr lang="en-GB" sz="1400" dirty="0">
                <a:solidFill>
                  <a:schemeClr val="dk1"/>
                </a:solidFill>
                <a:latin typeface="Comic Sans MS"/>
                <a:ea typeface="Comic Sans MS"/>
                <a:cs typeface="Comic Sans MS"/>
                <a:sym typeface="Comic Sans MS"/>
              </a:rPr>
              <a:t>15 mins</a:t>
            </a:r>
            <a:endParaRPr sz="1800" dirty="0">
              <a:solidFill>
                <a:schemeClr val="dk1"/>
              </a:solidFill>
            </a:endParaRPr>
          </a:p>
          <a:p>
            <a:r>
              <a:rPr lang="en-GB" sz="1400" b="1" dirty="0">
                <a:solidFill>
                  <a:schemeClr val="dk1"/>
                </a:solidFill>
                <a:latin typeface="Comic Sans MS"/>
                <a:ea typeface="Comic Sans MS"/>
                <a:cs typeface="Comic Sans MS"/>
                <a:sym typeface="Comic Sans MS"/>
              </a:rPr>
              <a:t>AO: </a:t>
            </a:r>
            <a:r>
              <a:rPr lang="en-GB" sz="1400" dirty="0">
                <a:solidFill>
                  <a:schemeClr val="dk1"/>
                </a:solidFill>
                <a:latin typeface="Comic Sans MS"/>
                <a:ea typeface="Comic Sans MS"/>
                <a:cs typeface="Comic Sans MS"/>
                <a:sym typeface="Comic Sans MS"/>
              </a:rPr>
              <a:t>AO2</a:t>
            </a:r>
            <a:endParaRPr sz="1800" dirty="0"/>
          </a:p>
          <a:p>
            <a:r>
              <a:rPr lang="en-GB" sz="1400" b="1" dirty="0">
                <a:solidFill>
                  <a:schemeClr val="dk1"/>
                </a:solidFill>
                <a:latin typeface="Comic Sans MS"/>
                <a:ea typeface="Comic Sans MS"/>
                <a:cs typeface="Comic Sans MS"/>
                <a:sym typeface="Comic Sans MS"/>
              </a:rPr>
              <a:t>Worth: 10</a:t>
            </a:r>
            <a:r>
              <a:rPr lang="en-GB" sz="1400" dirty="0">
                <a:solidFill>
                  <a:schemeClr val="dk1"/>
                </a:solidFill>
                <a:latin typeface="Comic Sans MS"/>
                <a:ea typeface="Comic Sans MS"/>
                <a:cs typeface="Comic Sans MS"/>
                <a:sym typeface="Comic Sans MS"/>
              </a:rPr>
              <a:t> Marks </a:t>
            </a:r>
            <a:endParaRPr sz="1800" dirty="0"/>
          </a:p>
          <a:p>
            <a:r>
              <a:rPr lang="en-GB" sz="1400" b="1" dirty="0">
                <a:solidFill>
                  <a:schemeClr val="dk1"/>
                </a:solidFill>
                <a:latin typeface="Comic Sans MS"/>
                <a:ea typeface="Comic Sans MS"/>
                <a:cs typeface="Comic Sans MS"/>
                <a:sym typeface="Comic Sans MS"/>
              </a:rPr>
              <a:t>Paragraphs: </a:t>
            </a:r>
            <a:r>
              <a:rPr lang="en-GB" sz="1400" dirty="0">
                <a:solidFill>
                  <a:schemeClr val="dk1"/>
                </a:solidFill>
                <a:latin typeface="Comic Sans MS"/>
                <a:ea typeface="Comic Sans MS"/>
                <a:cs typeface="Comic Sans MS"/>
                <a:sym typeface="Comic Sans MS"/>
              </a:rPr>
              <a:t>2-3</a:t>
            </a:r>
            <a:endParaRPr sz="1800" dirty="0"/>
          </a:p>
          <a:p>
            <a:r>
              <a:rPr lang="en-GB" sz="1400" b="1" dirty="0">
                <a:solidFill>
                  <a:schemeClr val="dk1"/>
                </a:solidFill>
                <a:latin typeface="Comic Sans MS"/>
                <a:ea typeface="Comic Sans MS"/>
                <a:cs typeface="Comic Sans MS"/>
                <a:sym typeface="Comic Sans MS"/>
              </a:rPr>
              <a:t>What is it asking you to do: </a:t>
            </a:r>
            <a:r>
              <a:rPr lang="en-GB" sz="1400" dirty="0">
                <a:solidFill>
                  <a:schemeClr val="dk1"/>
                </a:solidFill>
                <a:latin typeface="Comic Sans MS"/>
                <a:ea typeface="Comic Sans MS"/>
                <a:cs typeface="Comic Sans MS"/>
                <a:sym typeface="Comic Sans MS"/>
              </a:rPr>
              <a:t>Identify and analyse how writers use words and phrases to create a particular effect. Consider how the reader may interact with the text and the emotions it may make them feel. </a:t>
            </a:r>
            <a:endParaRPr sz="1800" dirty="0"/>
          </a:p>
          <a:p>
            <a:endParaRPr sz="1400" b="1" dirty="0">
              <a:solidFill>
                <a:schemeClr val="dk1"/>
              </a:solidFill>
              <a:latin typeface="Comic Sans MS"/>
              <a:ea typeface="Comic Sans MS"/>
              <a:cs typeface="Comic Sans MS"/>
              <a:sym typeface="Comic Sans MS"/>
            </a:endParaRPr>
          </a:p>
          <a:p>
            <a:pPr algn="ctr"/>
            <a:r>
              <a:rPr lang="en-GB" sz="1400" b="1" dirty="0" err="1">
                <a:solidFill>
                  <a:schemeClr val="dk1"/>
                </a:solidFill>
                <a:latin typeface="Comic Sans MS"/>
                <a:ea typeface="Comic Sans MS"/>
                <a:cs typeface="Comic Sans MS"/>
                <a:sym typeface="Comic Sans MS"/>
              </a:rPr>
              <a:t>TopTip</a:t>
            </a:r>
            <a:r>
              <a:rPr lang="en-GB" sz="1400" b="1" dirty="0">
                <a:solidFill>
                  <a:schemeClr val="dk1"/>
                </a:solidFill>
                <a:latin typeface="Comic Sans MS"/>
                <a:ea typeface="Comic Sans MS"/>
                <a:cs typeface="Comic Sans MS"/>
                <a:sym typeface="Comic Sans MS"/>
              </a:rPr>
              <a:t>: </a:t>
            </a:r>
          </a:p>
          <a:p>
            <a:pPr algn="ctr"/>
            <a:r>
              <a:rPr lang="en-GB" sz="1400" dirty="0">
                <a:solidFill>
                  <a:schemeClr val="dk1"/>
                </a:solidFill>
                <a:latin typeface="Comic Sans MS"/>
                <a:ea typeface="Comic Sans MS"/>
                <a:cs typeface="Comic Sans MS"/>
                <a:sym typeface="Comic Sans MS"/>
              </a:rPr>
              <a:t>Make sure you are only working from where the text wants you to work from. </a:t>
            </a:r>
            <a:endParaRPr sz="1800" dirty="0"/>
          </a:p>
          <a:p>
            <a:endParaRPr sz="1050" dirty="0">
              <a:solidFill>
                <a:schemeClr val="dk1"/>
              </a:solidFill>
              <a:latin typeface="Comic Sans MS"/>
              <a:ea typeface="Comic Sans MS"/>
              <a:cs typeface="Comic Sans MS"/>
              <a:sym typeface="Comic Sans MS"/>
            </a:endParaRPr>
          </a:p>
          <a:p>
            <a:endParaRPr sz="1400" i="1" dirty="0">
              <a:solidFill>
                <a:schemeClr val="dk1"/>
              </a:solidFill>
              <a:latin typeface="Comic Sans MS"/>
              <a:ea typeface="Comic Sans MS"/>
              <a:cs typeface="Comic Sans MS"/>
              <a:sym typeface="Comic Sans MS"/>
            </a:endParaRPr>
          </a:p>
          <a:p>
            <a:endParaRPr sz="1400" dirty="0">
              <a:solidFill>
                <a:schemeClr val="dk1"/>
              </a:solidFill>
              <a:latin typeface="Comic Sans MS"/>
              <a:ea typeface="Comic Sans MS"/>
              <a:cs typeface="Comic Sans MS"/>
              <a:sym typeface="Comic Sans MS"/>
            </a:endParaRPr>
          </a:p>
          <a:p>
            <a:endParaRPr sz="1000" dirty="0">
              <a:solidFill>
                <a:schemeClr val="dk1"/>
              </a:solidFill>
              <a:latin typeface="Calibri"/>
              <a:ea typeface="Calibri"/>
              <a:cs typeface="Calibri"/>
              <a:sym typeface="Calibri"/>
            </a:endParaRPr>
          </a:p>
        </p:txBody>
      </p:sp>
      <p:sp>
        <p:nvSpPr>
          <p:cNvPr id="131" name="Google Shape;131;p2"/>
          <p:cNvSpPr txBox="1"/>
          <p:nvPr/>
        </p:nvSpPr>
        <p:spPr>
          <a:xfrm>
            <a:off x="6807597" y="747809"/>
            <a:ext cx="2796795" cy="4401164"/>
          </a:xfrm>
          <a:prstGeom prst="rect">
            <a:avLst/>
          </a:prstGeom>
          <a:noFill/>
          <a:ln>
            <a:noFill/>
          </a:ln>
        </p:spPr>
        <p:txBody>
          <a:bodyPr spcFirstLastPara="1" wrap="square" lIns="91425" tIns="45700" rIns="91425" bIns="45700" anchor="t" anchorCtr="0">
            <a:spAutoFit/>
          </a:bodyPr>
          <a:lstStyle/>
          <a:p>
            <a:r>
              <a:rPr lang="en-GB" sz="1400" b="1" dirty="0">
                <a:solidFill>
                  <a:srgbClr val="FF0000"/>
                </a:solidFill>
                <a:latin typeface="Comic Sans MS"/>
                <a:ea typeface="Comic Sans MS"/>
                <a:cs typeface="Comic Sans MS"/>
                <a:sym typeface="Comic Sans MS"/>
              </a:rPr>
              <a:t>Question 4:</a:t>
            </a:r>
            <a:endParaRPr sz="1800" dirty="0">
              <a:solidFill>
                <a:srgbClr val="FF0000"/>
              </a:solidFill>
            </a:endParaRPr>
          </a:p>
          <a:p>
            <a:r>
              <a:rPr lang="en-GB" sz="1400" b="1" dirty="0">
                <a:solidFill>
                  <a:schemeClr val="dk1"/>
                </a:solidFill>
                <a:latin typeface="Comic Sans MS"/>
                <a:ea typeface="Comic Sans MS"/>
                <a:cs typeface="Comic Sans MS"/>
                <a:sym typeface="Comic Sans MS"/>
              </a:rPr>
              <a:t>Time: 15</a:t>
            </a:r>
            <a:r>
              <a:rPr lang="en-GB" sz="1400" dirty="0">
                <a:solidFill>
                  <a:schemeClr val="dk1"/>
                </a:solidFill>
                <a:latin typeface="Comic Sans MS"/>
                <a:ea typeface="Comic Sans MS"/>
                <a:cs typeface="Comic Sans MS"/>
                <a:sym typeface="Comic Sans MS"/>
              </a:rPr>
              <a:t> Mins</a:t>
            </a:r>
            <a:r>
              <a:rPr lang="en-GB" sz="1400" b="1" dirty="0">
                <a:solidFill>
                  <a:schemeClr val="dk1"/>
                </a:solidFill>
                <a:latin typeface="Comic Sans MS"/>
                <a:ea typeface="Comic Sans MS"/>
                <a:cs typeface="Comic Sans MS"/>
                <a:sym typeface="Comic Sans MS"/>
              </a:rPr>
              <a:t> </a:t>
            </a:r>
            <a:endParaRPr sz="1400" dirty="0">
              <a:solidFill>
                <a:schemeClr val="dk1"/>
              </a:solidFill>
              <a:latin typeface="Comic Sans MS"/>
              <a:ea typeface="Comic Sans MS"/>
              <a:cs typeface="Comic Sans MS"/>
              <a:sym typeface="Comic Sans MS"/>
            </a:endParaRPr>
          </a:p>
          <a:p>
            <a:r>
              <a:rPr lang="en-GB" sz="1400" b="1" dirty="0">
                <a:solidFill>
                  <a:schemeClr val="dk1"/>
                </a:solidFill>
                <a:latin typeface="Comic Sans MS"/>
                <a:ea typeface="Comic Sans MS"/>
                <a:cs typeface="Comic Sans MS"/>
                <a:sym typeface="Comic Sans MS"/>
              </a:rPr>
              <a:t>AO: </a:t>
            </a:r>
            <a:r>
              <a:rPr lang="en-GB" sz="1400" dirty="0">
                <a:solidFill>
                  <a:schemeClr val="dk1"/>
                </a:solidFill>
                <a:latin typeface="Comic Sans MS"/>
                <a:ea typeface="Comic Sans MS"/>
                <a:cs typeface="Comic Sans MS"/>
                <a:sym typeface="Comic Sans MS"/>
              </a:rPr>
              <a:t>AO4</a:t>
            </a:r>
            <a:endParaRPr sz="1800" dirty="0"/>
          </a:p>
          <a:p>
            <a:r>
              <a:rPr lang="en-GB" sz="1400" b="1" dirty="0">
                <a:solidFill>
                  <a:schemeClr val="dk1"/>
                </a:solidFill>
                <a:latin typeface="Comic Sans MS"/>
                <a:ea typeface="Comic Sans MS"/>
                <a:cs typeface="Comic Sans MS"/>
                <a:sym typeface="Comic Sans MS"/>
              </a:rPr>
              <a:t>Worth: </a:t>
            </a:r>
            <a:r>
              <a:rPr lang="en-GB" sz="1400" dirty="0">
                <a:solidFill>
                  <a:schemeClr val="dk1"/>
                </a:solidFill>
                <a:latin typeface="Comic Sans MS"/>
                <a:ea typeface="Comic Sans MS"/>
                <a:cs typeface="Comic Sans MS"/>
                <a:sym typeface="Comic Sans MS"/>
              </a:rPr>
              <a:t>10 marks</a:t>
            </a:r>
            <a:endParaRPr sz="1800" dirty="0">
              <a:solidFill>
                <a:schemeClr val="dk1"/>
              </a:solidFill>
            </a:endParaRPr>
          </a:p>
          <a:p>
            <a:r>
              <a:rPr lang="en-GB" sz="1400" b="1" dirty="0">
                <a:solidFill>
                  <a:schemeClr val="dk1"/>
                </a:solidFill>
                <a:latin typeface="Comic Sans MS"/>
                <a:ea typeface="Comic Sans MS"/>
                <a:cs typeface="Comic Sans MS"/>
                <a:sym typeface="Comic Sans MS"/>
              </a:rPr>
              <a:t>Paragraphs: </a:t>
            </a:r>
            <a:r>
              <a:rPr lang="en-GB" sz="1400" dirty="0">
                <a:solidFill>
                  <a:schemeClr val="dk1"/>
                </a:solidFill>
                <a:latin typeface="Comic Sans MS"/>
                <a:ea typeface="Comic Sans MS"/>
                <a:cs typeface="Comic Sans MS"/>
                <a:sym typeface="Comic Sans MS"/>
              </a:rPr>
              <a:t>2-3</a:t>
            </a:r>
            <a:endParaRPr sz="1800" dirty="0"/>
          </a:p>
          <a:p>
            <a:r>
              <a:rPr lang="en-GB" sz="1400" b="1" dirty="0">
                <a:solidFill>
                  <a:schemeClr val="dk1"/>
                </a:solidFill>
                <a:latin typeface="Comic Sans MS"/>
                <a:ea typeface="Comic Sans MS"/>
                <a:cs typeface="Comic Sans MS"/>
                <a:sym typeface="Comic Sans MS"/>
              </a:rPr>
              <a:t>What is it asking you to do: </a:t>
            </a:r>
            <a:r>
              <a:rPr lang="en-GB" sz="1400" dirty="0">
                <a:solidFill>
                  <a:schemeClr val="dk1"/>
                </a:solidFill>
                <a:latin typeface="Comic Sans MS"/>
                <a:ea typeface="Comic Sans MS"/>
                <a:cs typeface="Comic Sans MS"/>
                <a:sym typeface="Comic Sans MS"/>
              </a:rPr>
              <a:t>Explain, comment on and analyse how writers use language and structure to achieve effect and influence readers, using relevant subject terminology to support your views. </a:t>
            </a:r>
            <a:endParaRPr sz="1800" dirty="0"/>
          </a:p>
          <a:p>
            <a:endParaRPr sz="1400" dirty="0">
              <a:solidFill>
                <a:schemeClr val="dk1"/>
              </a:solidFill>
              <a:latin typeface="Comic Sans MS"/>
              <a:ea typeface="Comic Sans MS"/>
              <a:cs typeface="Comic Sans MS"/>
              <a:sym typeface="Comic Sans MS"/>
            </a:endParaRPr>
          </a:p>
          <a:p>
            <a:pPr algn="ctr"/>
            <a:r>
              <a:rPr lang="en-GB" sz="1400" b="1" dirty="0" err="1">
                <a:solidFill>
                  <a:schemeClr val="dk1"/>
                </a:solidFill>
                <a:latin typeface="Comic Sans MS"/>
                <a:ea typeface="Comic Sans MS"/>
                <a:cs typeface="Comic Sans MS"/>
                <a:sym typeface="Comic Sans MS"/>
              </a:rPr>
              <a:t>TopTip</a:t>
            </a:r>
            <a:r>
              <a:rPr lang="en-GB" sz="1400" b="1" dirty="0">
                <a:solidFill>
                  <a:schemeClr val="dk1"/>
                </a:solidFill>
                <a:latin typeface="Comic Sans MS"/>
                <a:ea typeface="Comic Sans MS"/>
                <a:cs typeface="Comic Sans MS"/>
                <a:sym typeface="Comic Sans MS"/>
              </a:rPr>
              <a:t>: </a:t>
            </a:r>
          </a:p>
          <a:p>
            <a:pPr algn="ctr"/>
            <a:r>
              <a:rPr lang="en-GB" sz="1400" dirty="0">
                <a:solidFill>
                  <a:schemeClr val="dk1"/>
                </a:solidFill>
                <a:latin typeface="Comic Sans MS"/>
                <a:ea typeface="Comic Sans MS"/>
                <a:cs typeface="Comic Sans MS"/>
                <a:sym typeface="Comic Sans MS"/>
              </a:rPr>
              <a:t>Think carefully how ideas or themes may change throughout the text. Consider how you would use your quote to support your views.</a:t>
            </a:r>
          </a:p>
        </p:txBody>
      </p:sp>
      <p:sp>
        <p:nvSpPr>
          <p:cNvPr id="132" name="Google Shape;132;p2"/>
          <p:cNvSpPr txBox="1"/>
          <p:nvPr/>
        </p:nvSpPr>
        <p:spPr>
          <a:xfrm>
            <a:off x="9717297" y="790869"/>
            <a:ext cx="2759340" cy="7571263"/>
          </a:xfrm>
          <a:prstGeom prst="rect">
            <a:avLst/>
          </a:prstGeom>
          <a:noFill/>
          <a:ln>
            <a:noFill/>
          </a:ln>
        </p:spPr>
        <p:txBody>
          <a:bodyPr spcFirstLastPara="1" wrap="square" lIns="91425" tIns="45700" rIns="91425" bIns="45700" anchor="t" anchorCtr="0">
            <a:spAutoFit/>
          </a:bodyPr>
          <a:lstStyle/>
          <a:p>
            <a:r>
              <a:rPr lang="en-GB" sz="1400" b="1" dirty="0">
                <a:solidFill>
                  <a:srgbClr val="FF0000"/>
                </a:solidFill>
                <a:latin typeface="Comic Sans MS"/>
                <a:ea typeface="Comic Sans MS"/>
                <a:cs typeface="Comic Sans MS"/>
                <a:sym typeface="Comic Sans MS"/>
              </a:rPr>
              <a:t>Question 5:</a:t>
            </a:r>
            <a:endParaRPr sz="1800" dirty="0">
              <a:solidFill>
                <a:srgbClr val="FF0000"/>
              </a:solidFill>
            </a:endParaRPr>
          </a:p>
          <a:p>
            <a:r>
              <a:rPr lang="en-GB" sz="1400" b="1" dirty="0">
                <a:solidFill>
                  <a:schemeClr val="tx1"/>
                </a:solidFill>
                <a:latin typeface="Comic Sans MS"/>
                <a:ea typeface="Comic Sans MS"/>
                <a:cs typeface="Comic Sans MS"/>
                <a:sym typeface="Comic Sans MS"/>
              </a:rPr>
              <a:t>Time: 15</a:t>
            </a:r>
            <a:r>
              <a:rPr lang="en-GB" sz="1400" dirty="0">
                <a:solidFill>
                  <a:schemeClr val="tx1"/>
                </a:solidFill>
                <a:latin typeface="Comic Sans MS"/>
                <a:ea typeface="Comic Sans MS"/>
                <a:cs typeface="Comic Sans MS"/>
                <a:sym typeface="Comic Sans MS"/>
              </a:rPr>
              <a:t> mins</a:t>
            </a:r>
            <a:endParaRPr sz="1800" dirty="0">
              <a:solidFill>
                <a:schemeClr val="tx1"/>
              </a:solidFill>
            </a:endParaRPr>
          </a:p>
          <a:p>
            <a:r>
              <a:rPr lang="en-GB" sz="1400" b="1" dirty="0">
                <a:solidFill>
                  <a:schemeClr val="tx1"/>
                </a:solidFill>
                <a:latin typeface="Comic Sans MS"/>
                <a:ea typeface="Comic Sans MS"/>
                <a:cs typeface="Comic Sans MS"/>
                <a:sym typeface="Comic Sans MS"/>
              </a:rPr>
              <a:t>AO: </a:t>
            </a:r>
            <a:r>
              <a:rPr lang="en-GB" sz="1400" dirty="0">
                <a:solidFill>
                  <a:schemeClr val="tx1"/>
                </a:solidFill>
                <a:latin typeface="Comic Sans MS"/>
                <a:ea typeface="Comic Sans MS"/>
                <a:cs typeface="Comic Sans MS"/>
                <a:sym typeface="Comic Sans MS"/>
              </a:rPr>
              <a:t>AO5 and AO4</a:t>
            </a:r>
            <a:endParaRPr sz="1800" dirty="0">
              <a:solidFill>
                <a:schemeClr val="tx1"/>
              </a:solidFill>
            </a:endParaRPr>
          </a:p>
          <a:p>
            <a:r>
              <a:rPr lang="en-GB" sz="1400" b="1" dirty="0">
                <a:solidFill>
                  <a:schemeClr val="tx1"/>
                </a:solidFill>
                <a:latin typeface="Comic Sans MS"/>
                <a:ea typeface="Comic Sans MS"/>
                <a:cs typeface="Comic Sans MS"/>
                <a:sym typeface="Comic Sans MS"/>
              </a:rPr>
              <a:t>Worth: 10</a:t>
            </a:r>
            <a:r>
              <a:rPr lang="en-GB" sz="1400" dirty="0">
                <a:solidFill>
                  <a:schemeClr val="tx1"/>
                </a:solidFill>
                <a:latin typeface="Comic Sans MS"/>
                <a:ea typeface="Comic Sans MS"/>
                <a:cs typeface="Comic Sans MS"/>
                <a:sym typeface="Comic Sans MS"/>
              </a:rPr>
              <a:t> marks </a:t>
            </a:r>
            <a:endParaRPr sz="1800" dirty="0">
              <a:solidFill>
                <a:schemeClr val="tx1"/>
              </a:solidFill>
            </a:endParaRPr>
          </a:p>
          <a:p>
            <a:r>
              <a:rPr lang="en-GB" sz="1400" b="1" dirty="0">
                <a:solidFill>
                  <a:schemeClr val="tx1"/>
                </a:solidFill>
                <a:latin typeface="Comic Sans MS"/>
                <a:ea typeface="Comic Sans MS"/>
                <a:cs typeface="Comic Sans MS"/>
                <a:sym typeface="Comic Sans MS"/>
              </a:rPr>
              <a:t>What is it asking you to do: </a:t>
            </a:r>
            <a:r>
              <a:rPr lang="en-GB" sz="1400" dirty="0">
                <a:solidFill>
                  <a:schemeClr val="tx1"/>
                </a:solidFill>
                <a:latin typeface="Comic Sans MS"/>
                <a:ea typeface="Comic Sans MS"/>
                <a:cs typeface="Comic Sans MS"/>
                <a:sym typeface="Comic Sans MS"/>
              </a:rPr>
              <a:t>Evaluate texts critically and support with appropriate textual references. Evaluate how successful the writer has been achieving a particular effect. </a:t>
            </a:r>
            <a:endParaRPr sz="1800" dirty="0">
              <a:solidFill>
                <a:schemeClr val="tx1"/>
              </a:solidFill>
            </a:endParaRPr>
          </a:p>
          <a:p>
            <a:endParaRPr sz="1400" b="1" dirty="0">
              <a:solidFill>
                <a:schemeClr val="tx1"/>
              </a:solidFill>
              <a:latin typeface="Comic Sans MS"/>
              <a:ea typeface="Comic Sans MS"/>
              <a:cs typeface="Comic Sans MS"/>
              <a:sym typeface="Comic Sans MS"/>
            </a:endParaRPr>
          </a:p>
          <a:p>
            <a:pPr algn="ctr"/>
            <a:r>
              <a:rPr lang="en-GB" sz="1400" b="1" dirty="0" err="1">
                <a:solidFill>
                  <a:schemeClr val="tx1"/>
                </a:solidFill>
                <a:latin typeface="Comic Sans MS"/>
                <a:ea typeface="Comic Sans MS"/>
                <a:cs typeface="Comic Sans MS"/>
                <a:sym typeface="Comic Sans MS"/>
              </a:rPr>
              <a:t>TopTip</a:t>
            </a:r>
            <a:r>
              <a:rPr lang="en-GB" sz="1400" b="1" dirty="0">
                <a:solidFill>
                  <a:schemeClr val="tx1"/>
                </a:solidFill>
                <a:latin typeface="Comic Sans MS"/>
                <a:ea typeface="Comic Sans MS"/>
                <a:cs typeface="Comic Sans MS"/>
                <a:sym typeface="Comic Sans MS"/>
              </a:rPr>
              <a:t>: </a:t>
            </a:r>
          </a:p>
          <a:p>
            <a:pPr algn="ctr"/>
            <a:r>
              <a:rPr lang="en-GB" sz="1400" dirty="0">
                <a:solidFill>
                  <a:schemeClr val="tx1"/>
                </a:solidFill>
                <a:latin typeface="Comic Sans MS"/>
                <a:ea typeface="Comic Sans MS"/>
                <a:cs typeface="Comic Sans MS"/>
                <a:sym typeface="Comic Sans MS"/>
              </a:rPr>
              <a:t>Think about how the text changes from beginning to end – how does the author take the reader on an emotional or psychological journey? 16 marks for </a:t>
            </a:r>
            <a:r>
              <a:rPr lang="en-GB" sz="1400" dirty="0" err="1">
                <a:solidFill>
                  <a:schemeClr val="tx1"/>
                </a:solidFill>
                <a:latin typeface="Comic Sans MS"/>
                <a:ea typeface="Comic Sans MS"/>
                <a:cs typeface="Comic Sans MS"/>
                <a:sym typeface="Comic Sans MS"/>
              </a:rPr>
              <a:t>SPaG</a:t>
            </a:r>
            <a:r>
              <a:rPr lang="en-GB" sz="1400" dirty="0">
                <a:solidFill>
                  <a:schemeClr val="tx1"/>
                </a:solidFill>
                <a:latin typeface="Comic Sans MS"/>
                <a:ea typeface="Comic Sans MS"/>
                <a:cs typeface="Comic Sans MS"/>
                <a:sym typeface="Comic Sans MS"/>
              </a:rPr>
              <a:t>!</a:t>
            </a:r>
            <a:endParaRPr sz="1800" dirty="0">
              <a:solidFill>
                <a:schemeClr val="tx1"/>
              </a:solidFill>
            </a:endParaRPr>
          </a:p>
          <a:p>
            <a:endParaRPr sz="1400" dirty="0">
              <a:solidFill>
                <a:schemeClr val="tx1"/>
              </a:solidFill>
              <a:latin typeface="Comic Sans MS"/>
              <a:ea typeface="Comic Sans MS"/>
              <a:cs typeface="Comic Sans MS"/>
              <a:sym typeface="Comic Sans MS"/>
            </a:endParaRPr>
          </a:p>
          <a:p>
            <a:r>
              <a:rPr lang="en-GB" sz="1800" b="1" dirty="0">
                <a:solidFill>
                  <a:schemeClr val="tx1"/>
                </a:solidFill>
                <a:latin typeface="Comic Sans MS"/>
                <a:ea typeface="Comic Sans MS"/>
                <a:cs typeface="Comic Sans MS"/>
                <a:sym typeface="Comic Sans MS"/>
              </a:rPr>
              <a:t>Sentence starters: </a:t>
            </a:r>
            <a:r>
              <a:rPr lang="en-GB" sz="1000" dirty="0">
                <a:solidFill>
                  <a:schemeClr val="tx1"/>
                </a:solidFill>
                <a:latin typeface="Comic Sans MS"/>
                <a:ea typeface="Comic Sans MS"/>
                <a:cs typeface="Comic Sans MS"/>
                <a:sym typeface="Comic Sans MS"/>
              </a:rPr>
              <a:t>Example sentence starters, you are not limited to use these… </a:t>
            </a:r>
            <a:endParaRPr sz="1800" dirty="0">
              <a:solidFill>
                <a:schemeClr val="tx1"/>
              </a:solidFill>
            </a:endParaRPr>
          </a:p>
          <a:p>
            <a:pPr marL="171450" indent="-171450">
              <a:buClr>
                <a:schemeClr val="dk1"/>
              </a:buClr>
              <a:buSzPts val="1200"/>
              <a:buFont typeface="Arial"/>
              <a:buChar char="•"/>
            </a:pPr>
            <a:r>
              <a:rPr lang="en-GB" sz="1400" dirty="0">
                <a:solidFill>
                  <a:schemeClr val="tx1"/>
                </a:solidFill>
                <a:latin typeface="Comic Sans MS"/>
                <a:ea typeface="Comic Sans MS"/>
                <a:cs typeface="Comic Sans MS"/>
                <a:sym typeface="Comic Sans MS"/>
              </a:rPr>
              <a:t>The writer/narrator uses /</a:t>
            </a:r>
          </a:p>
          <a:p>
            <a:pPr>
              <a:buClr>
                <a:schemeClr val="dk1"/>
              </a:buClr>
              <a:buSzPts val="1200"/>
            </a:pPr>
            <a:endParaRPr sz="1800" dirty="0">
              <a:solidFill>
                <a:schemeClr val="tx1"/>
              </a:solidFill>
            </a:endParaRPr>
          </a:p>
          <a:p>
            <a:pPr marL="171450" indent="-171450">
              <a:buClr>
                <a:schemeClr val="dk1"/>
              </a:buClr>
              <a:buSzPts val="1200"/>
              <a:buFont typeface="Arial"/>
              <a:buChar char="•"/>
            </a:pPr>
            <a:r>
              <a:rPr lang="en-GB" sz="1400" dirty="0">
                <a:solidFill>
                  <a:schemeClr val="tx1"/>
                </a:solidFill>
                <a:latin typeface="Comic Sans MS"/>
                <a:ea typeface="Comic Sans MS"/>
                <a:cs typeface="Comic Sans MS"/>
                <a:sym typeface="Comic Sans MS"/>
              </a:rPr>
              <a:t>The writer/narrator builds / creates / develops… </a:t>
            </a:r>
          </a:p>
          <a:p>
            <a:pPr>
              <a:buClr>
                <a:schemeClr val="dk1"/>
              </a:buClr>
              <a:buSzPts val="1200"/>
            </a:pPr>
            <a:endParaRPr sz="1800" dirty="0">
              <a:solidFill>
                <a:schemeClr val="tx1"/>
              </a:solidFill>
            </a:endParaRPr>
          </a:p>
          <a:p>
            <a:pPr marL="171450" indent="-171450">
              <a:buClr>
                <a:schemeClr val="dk1"/>
              </a:buClr>
              <a:buSzPts val="1200"/>
              <a:buFont typeface="Arial"/>
              <a:buChar char="•"/>
            </a:pPr>
            <a:r>
              <a:rPr lang="en-GB" sz="1400" dirty="0">
                <a:solidFill>
                  <a:schemeClr val="tx1"/>
                </a:solidFill>
                <a:latin typeface="Comic Sans MS"/>
                <a:ea typeface="Comic Sans MS"/>
                <a:cs typeface="Comic Sans MS"/>
                <a:sym typeface="Comic Sans MS"/>
              </a:rPr>
              <a:t>The use of simile / metaphor …  The pace / rhythm of the text increases/decreases here so that… </a:t>
            </a:r>
            <a:endParaRPr sz="1800" dirty="0">
              <a:solidFill>
                <a:schemeClr val="tx1"/>
              </a:solidFill>
            </a:endParaRPr>
          </a:p>
          <a:p>
            <a:pPr>
              <a:buClr>
                <a:schemeClr val="dk1"/>
              </a:buClr>
              <a:buSzPts val="1200"/>
            </a:pPr>
            <a:endParaRPr sz="1400" b="1" dirty="0">
              <a:solidFill>
                <a:schemeClr val="tx1"/>
              </a:solidFill>
              <a:latin typeface="Comic Sans MS"/>
              <a:ea typeface="Comic Sans MS"/>
              <a:cs typeface="Comic Sans MS"/>
              <a:sym typeface="Comic Sans MS"/>
            </a:endParaRPr>
          </a:p>
          <a:p>
            <a:endParaRPr sz="1400" dirty="0">
              <a:solidFill>
                <a:schemeClr val="tx1"/>
              </a:solidFill>
              <a:latin typeface="Comic Sans MS"/>
              <a:ea typeface="Comic Sans MS"/>
              <a:cs typeface="Comic Sans MS"/>
              <a:sym typeface="Comic Sans MS"/>
            </a:endParaRPr>
          </a:p>
          <a:p>
            <a:endParaRPr sz="1000" dirty="0">
              <a:solidFill>
                <a:schemeClr val="tx1"/>
              </a:solidFill>
              <a:latin typeface="Calibri"/>
              <a:ea typeface="Calibri"/>
              <a:cs typeface="Calibri"/>
              <a:sym typeface="Calibri"/>
            </a:endParaRPr>
          </a:p>
        </p:txBody>
      </p:sp>
      <p:pic>
        <p:nvPicPr>
          <p:cNvPr id="133" name="Google Shape;133;p2"/>
          <p:cNvPicPr preferRelativeResize="0"/>
          <p:nvPr/>
        </p:nvPicPr>
        <p:blipFill rotWithShape="1">
          <a:blip r:embed="rId6">
            <a:alphaModFix/>
          </a:blip>
          <a:srcRect l="3655" b="17096"/>
          <a:stretch/>
        </p:blipFill>
        <p:spPr>
          <a:xfrm>
            <a:off x="5232146" y="666450"/>
            <a:ext cx="1237216" cy="1064616"/>
          </a:xfrm>
          <a:prstGeom prst="rect">
            <a:avLst/>
          </a:prstGeom>
          <a:noFill/>
          <a:ln>
            <a:noFill/>
          </a:ln>
        </p:spPr>
      </p:pic>
      <p:pic>
        <p:nvPicPr>
          <p:cNvPr id="134" name="Google Shape;134;p2"/>
          <p:cNvPicPr preferRelativeResize="0"/>
          <p:nvPr/>
        </p:nvPicPr>
        <p:blipFill rotWithShape="1">
          <a:blip r:embed="rId7">
            <a:alphaModFix/>
          </a:blip>
          <a:srcRect l="942" b="6051"/>
          <a:stretch/>
        </p:blipFill>
        <p:spPr>
          <a:xfrm>
            <a:off x="8425440" y="685045"/>
            <a:ext cx="1122514" cy="1064616"/>
          </a:xfrm>
          <a:prstGeom prst="rect">
            <a:avLst/>
          </a:prstGeom>
          <a:noFill/>
          <a:ln>
            <a:noFill/>
          </a:ln>
        </p:spPr>
      </p:pic>
      <p:pic>
        <p:nvPicPr>
          <p:cNvPr id="135" name="Google Shape;135;p2"/>
          <p:cNvPicPr preferRelativeResize="0"/>
          <p:nvPr/>
        </p:nvPicPr>
        <p:blipFill rotWithShape="1">
          <a:blip r:embed="rId8">
            <a:alphaModFix/>
          </a:blip>
          <a:srcRect l="1984" b="13616"/>
          <a:stretch/>
        </p:blipFill>
        <p:spPr>
          <a:xfrm flipH="1">
            <a:off x="11594954" y="790869"/>
            <a:ext cx="918978" cy="809920"/>
          </a:xfrm>
          <a:prstGeom prst="rect">
            <a:avLst/>
          </a:prstGeom>
          <a:noFill/>
          <a:ln>
            <a:noFill/>
          </a:ln>
        </p:spPr>
      </p:pic>
      <p:pic>
        <p:nvPicPr>
          <p:cNvPr id="136" name="Google Shape;136;p2"/>
          <p:cNvPicPr preferRelativeResize="0"/>
          <p:nvPr/>
        </p:nvPicPr>
        <p:blipFill rotWithShape="1">
          <a:blip r:embed="rId4">
            <a:alphaModFix/>
          </a:blip>
          <a:srcRect l="6959" b="14723"/>
          <a:stretch/>
        </p:blipFill>
        <p:spPr>
          <a:xfrm rot="792866">
            <a:off x="12085891" y="3013176"/>
            <a:ext cx="458960" cy="420660"/>
          </a:xfrm>
          <a:prstGeom prst="rect">
            <a:avLst/>
          </a:prstGeom>
          <a:noFill/>
          <a:ln>
            <a:noFill/>
          </a:ln>
        </p:spPr>
      </p:pic>
      <p:pic>
        <p:nvPicPr>
          <p:cNvPr id="137" name="Google Shape;137;p2"/>
          <p:cNvPicPr preferRelativeResize="0"/>
          <p:nvPr/>
        </p:nvPicPr>
        <p:blipFill rotWithShape="1">
          <a:blip r:embed="rId4">
            <a:alphaModFix/>
          </a:blip>
          <a:srcRect l="6959" b="14723"/>
          <a:stretch/>
        </p:blipFill>
        <p:spPr>
          <a:xfrm rot="792866">
            <a:off x="9132489" y="3357924"/>
            <a:ext cx="458960" cy="420660"/>
          </a:xfrm>
          <a:prstGeom prst="rect">
            <a:avLst/>
          </a:prstGeom>
          <a:noFill/>
          <a:ln>
            <a:noFill/>
          </a:ln>
        </p:spPr>
      </p:pic>
      <p:pic>
        <p:nvPicPr>
          <p:cNvPr id="138" name="Google Shape;138;p2"/>
          <p:cNvPicPr preferRelativeResize="0"/>
          <p:nvPr/>
        </p:nvPicPr>
        <p:blipFill rotWithShape="1">
          <a:blip r:embed="rId4">
            <a:alphaModFix/>
          </a:blip>
          <a:srcRect l="6959" b="14723"/>
          <a:stretch/>
        </p:blipFill>
        <p:spPr>
          <a:xfrm rot="792866">
            <a:off x="6025358" y="3593647"/>
            <a:ext cx="458960" cy="420660"/>
          </a:xfrm>
          <a:prstGeom prst="rect">
            <a:avLst/>
          </a:prstGeom>
          <a:noFill/>
          <a:ln>
            <a:noFill/>
          </a:ln>
        </p:spPr>
      </p:pic>
      <p:pic>
        <p:nvPicPr>
          <p:cNvPr id="139" name="Google Shape;139;p2"/>
          <p:cNvPicPr preferRelativeResize="0"/>
          <p:nvPr/>
        </p:nvPicPr>
        <p:blipFill rotWithShape="1">
          <a:blip r:embed="rId9">
            <a:alphaModFix/>
          </a:blip>
          <a:srcRect b="14705"/>
          <a:stretch/>
        </p:blipFill>
        <p:spPr>
          <a:xfrm>
            <a:off x="2237243" y="6710525"/>
            <a:ext cx="985348" cy="84045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5" name="Google Shape;121;p2">
            <a:extLst>
              <a:ext uri="{FF2B5EF4-FFF2-40B4-BE49-F238E27FC236}">
                <a16:creationId xmlns:a16="http://schemas.microsoft.com/office/drawing/2014/main" id="{08A50927-3B1A-D598-EABC-3D207BE4321C}"/>
              </a:ext>
            </a:extLst>
          </p:cNvPr>
          <p:cNvSpPr/>
          <p:nvPr/>
        </p:nvSpPr>
        <p:spPr>
          <a:xfrm>
            <a:off x="6729506" y="672709"/>
            <a:ext cx="2801004" cy="6653300"/>
          </a:xfrm>
          <a:prstGeom prst="rect">
            <a:avLst/>
          </a:prstGeom>
          <a:solidFill>
            <a:schemeClr val="accent6">
              <a:lumMod val="40000"/>
              <a:lumOff val="60000"/>
            </a:schemeClr>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endParaRPr dirty="0"/>
          </a:p>
        </p:txBody>
      </p:sp>
      <p:sp>
        <p:nvSpPr>
          <p:cNvPr id="144" name="Google Shape;144;p3"/>
          <p:cNvSpPr txBox="1">
            <a:spLocks noGrp="1"/>
          </p:cNvSpPr>
          <p:nvPr>
            <p:ph type="ctrTitle"/>
          </p:nvPr>
        </p:nvSpPr>
        <p:spPr>
          <a:xfrm>
            <a:off x="-228760" y="-33951"/>
            <a:ext cx="5691352" cy="656404"/>
          </a:xfrm>
          <a:prstGeom prst="rect">
            <a:avLst/>
          </a:prstGeom>
          <a:noFill/>
          <a:ln>
            <a:noFill/>
          </a:ln>
        </p:spPr>
        <p:txBody>
          <a:bodyPr spcFirstLastPara="1" wrap="square" lIns="91425" tIns="45700" rIns="91425" bIns="45700" anchor="b" anchorCtr="0">
            <a:normAutofit/>
          </a:bodyPr>
          <a:lstStyle/>
          <a:p>
            <a:pPr>
              <a:buSzPts val="2800"/>
            </a:pPr>
            <a:r>
              <a:rPr lang="en-GB" sz="2800" b="1" dirty="0" err="1">
                <a:solidFill>
                  <a:schemeClr val="bg2">
                    <a:lumMod val="75000"/>
                  </a:schemeClr>
                </a:solidFill>
                <a:latin typeface="Comic Sans MS"/>
                <a:ea typeface="Comic Sans MS"/>
                <a:cs typeface="Comic Sans MS"/>
                <a:sym typeface="Comic Sans MS"/>
              </a:rPr>
              <a:t>Eduqas</a:t>
            </a:r>
            <a:r>
              <a:rPr lang="en-GB" sz="2800" b="1" dirty="0">
                <a:solidFill>
                  <a:schemeClr val="bg2">
                    <a:lumMod val="75000"/>
                  </a:schemeClr>
                </a:solidFill>
                <a:latin typeface="Comic Sans MS"/>
                <a:ea typeface="Comic Sans MS"/>
                <a:cs typeface="Comic Sans MS"/>
                <a:sym typeface="Comic Sans MS"/>
              </a:rPr>
              <a:t> Paper 1 – B:Writing </a:t>
            </a:r>
            <a:endParaRPr b="1" dirty="0">
              <a:solidFill>
                <a:schemeClr val="bg2">
                  <a:lumMod val="75000"/>
                </a:schemeClr>
              </a:solidFill>
            </a:endParaRPr>
          </a:p>
        </p:txBody>
      </p:sp>
      <p:sp>
        <p:nvSpPr>
          <p:cNvPr id="145" name="Google Shape;145;p3"/>
          <p:cNvSpPr/>
          <p:nvPr/>
        </p:nvSpPr>
        <p:spPr>
          <a:xfrm>
            <a:off x="3499010" y="661899"/>
            <a:ext cx="3047971" cy="6653300"/>
          </a:xfrm>
          <a:prstGeom prst="rect">
            <a:avLst/>
          </a:prstGeom>
          <a:solidFill>
            <a:srgbClr val="CCECF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endParaRPr dirty="0"/>
          </a:p>
        </p:txBody>
      </p:sp>
      <p:sp>
        <p:nvSpPr>
          <p:cNvPr id="147" name="Google Shape;147;p3"/>
          <p:cNvSpPr/>
          <p:nvPr/>
        </p:nvSpPr>
        <p:spPr>
          <a:xfrm>
            <a:off x="9637695" y="657992"/>
            <a:ext cx="2801004" cy="6668128"/>
          </a:xfrm>
          <a:prstGeom prst="rect">
            <a:avLst/>
          </a:prstGeom>
          <a:solidFill>
            <a:srgbClr val="FFC1F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endParaRPr lang="en-GB" sz="1800" dirty="0">
              <a:solidFill>
                <a:schemeClr val="lt1"/>
              </a:solidFill>
              <a:latin typeface="Calibri"/>
              <a:ea typeface="Calibri"/>
              <a:cs typeface="Calibri"/>
            </a:endParaRPr>
          </a:p>
        </p:txBody>
      </p:sp>
      <p:sp>
        <p:nvSpPr>
          <p:cNvPr id="148" name="Google Shape;148;p3"/>
          <p:cNvSpPr/>
          <p:nvPr/>
        </p:nvSpPr>
        <p:spPr>
          <a:xfrm>
            <a:off x="308366" y="661898"/>
            <a:ext cx="2923712" cy="6653301"/>
          </a:xfrm>
          <a:prstGeom prst="rect">
            <a:avLst/>
          </a:prstGeom>
          <a:solidFill>
            <a:schemeClr val="accent4">
              <a:lumMod val="40000"/>
              <a:lumOff val="60000"/>
            </a:schemeClr>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endParaRPr sz="1800">
              <a:solidFill>
                <a:schemeClr val="lt1"/>
              </a:solidFill>
              <a:latin typeface="Calibri"/>
              <a:ea typeface="Calibri"/>
              <a:cs typeface="Calibri"/>
              <a:sym typeface="Calibri"/>
            </a:endParaRPr>
          </a:p>
        </p:txBody>
      </p:sp>
      <p:sp>
        <p:nvSpPr>
          <p:cNvPr id="149" name="Google Shape;149;p3"/>
          <p:cNvSpPr txBox="1"/>
          <p:nvPr/>
        </p:nvSpPr>
        <p:spPr>
          <a:xfrm>
            <a:off x="5642323" y="155543"/>
            <a:ext cx="6687950" cy="369332"/>
          </a:xfrm>
          <a:prstGeom prst="rect">
            <a:avLst/>
          </a:prstGeom>
          <a:noFill/>
          <a:ln>
            <a:noFill/>
          </a:ln>
        </p:spPr>
        <p:txBody>
          <a:bodyPr spcFirstLastPara="1" wrap="square" lIns="91425" tIns="45700" rIns="91425" bIns="45700" anchor="t" anchorCtr="0">
            <a:spAutoFit/>
          </a:bodyPr>
          <a:lstStyle/>
          <a:p>
            <a:r>
              <a:rPr lang="en-GB" sz="1800" dirty="0">
                <a:solidFill>
                  <a:schemeClr val="bg2">
                    <a:lumMod val="75000"/>
                  </a:schemeClr>
                </a:solidFill>
                <a:latin typeface="Comic Sans MS"/>
                <a:ea typeface="Comic Sans MS"/>
                <a:cs typeface="Comic Sans MS"/>
                <a:sym typeface="Comic Sans MS"/>
              </a:rPr>
              <a:t>Time: 1hr 45 mins       Marks: 80 overall          Worth: 40%</a:t>
            </a:r>
            <a:endParaRPr dirty="0">
              <a:solidFill>
                <a:schemeClr val="bg2">
                  <a:lumMod val="75000"/>
                </a:schemeClr>
              </a:solidFill>
            </a:endParaRPr>
          </a:p>
        </p:txBody>
      </p:sp>
      <p:sp>
        <p:nvSpPr>
          <p:cNvPr id="150" name="Google Shape;150;p3"/>
          <p:cNvSpPr txBox="1"/>
          <p:nvPr/>
        </p:nvSpPr>
        <p:spPr>
          <a:xfrm>
            <a:off x="3473872" y="2570048"/>
            <a:ext cx="3205261" cy="4500551"/>
          </a:xfrm>
          <a:prstGeom prst="rect">
            <a:avLst/>
          </a:prstGeom>
          <a:noFill/>
          <a:ln>
            <a:noFill/>
          </a:ln>
        </p:spPr>
        <p:txBody>
          <a:bodyPr spcFirstLastPara="1" wrap="square" lIns="91425" tIns="45700" rIns="91425" bIns="45700" anchor="t" anchorCtr="0">
            <a:spAutoFit/>
          </a:bodyPr>
          <a:lstStyle/>
          <a:p>
            <a:r>
              <a:rPr lang="en-GB" sz="1400" dirty="0">
                <a:solidFill>
                  <a:schemeClr val="dk1"/>
                </a:solidFill>
                <a:latin typeface="Comic Sans MS"/>
                <a:ea typeface="Comic Sans MS"/>
                <a:cs typeface="Comic Sans MS"/>
                <a:sym typeface="Comic Sans MS"/>
              </a:rPr>
              <a:t>In this section you will be tested </a:t>
            </a:r>
          </a:p>
          <a:p>
            <a:r>
              <a:rPr lang="en-GB" sz="1400" dirty="0">
                <a:solidFill>
                  <a:schemeClr val="dk1"/>
                </a:solidFill>
                <a:latin typeface="Comic Sans MS"/>
                <a:ea typeface="Comic Sans MS"/>
                <a:cs typeface="Comic Sans MS"/>
                <a:sym typeface="Comic Sans MS"/>
              </a:rPr>
              <a:t>on: </a:t>
            </a:r>
            <a:endParaRPr dirty="0"/>
          </a:p>
          <a:p>
            <a:r>
              <a:rPr lang="en-GB" sz="1400" b="1" dirty="0">
                <a:solidFill>
                  <a:schemeClr val="dk1"/>
                </a:solidFill>
                <a:latin typeface="Comic Sans MS"/>
                <a:ea typeface="Comic Sans MS"/>
                <a:cs typeface="Comic Sans MS"/>
                <a:sym typeface="Comic Sans MS"/>
              </a:rPr>
              <a:t>AO5 -  24 marks:</a:t>
            </a:r>
            <a:endParaRPr dirty="0"/>
          </a:p>
          <a:p>
            <a:pPr marL="285750" indent="-285750">
              <a:buClr>
                <a:schemeClr val="dk1"/>
              </a:buClr>
              <a:buSzPts val="1200"/>
              <a:buFont typeface="Arial"/>
              <a:buChar char="•"/>
            </a:pPr>
            <a:r>
              <a:rPr lang="en-GB" sz="1200" dirty="0">
                <a:solidFill>
                  <a:schemeClr val="dk1"/>
                </a:solidFill>
                <a:latin typeface="Comic Sans MS"/>
                <a:ea typeface="Comic Sans MS"/>
                <a:cs typeface="Comic Sans MS"/>
                <a:sym typeface="Comic Sans MS"/>
              </a:rPr>
              <a:t>Communicate clearly, effectively and imaginatively, selecting and adapting tone, style and register for different forms, purposes and audiences. </a:t>
            </a:r>
            <a:endParaRPr dirty="0"/>
          </a:p>
          <a:p>
            <a:pPr marL="285750" indent="-285750">
              <a:buClr>
                <a:schemeClr val="dk1"/>
              </a:buClr>
              <a:buSzPts val="1200"/>
              <a:buFont typeface="Arial"/>
              <a:buChar char="•"/>
            </a:pPr>
            <a:r>
              <a:rPr lang="en-GB" sz="1200" dirty="0">
                <a:solidFill>
                  <a:schemeClr val="dk1"/>
                </a:solidFill>
                <a:latin typeface="Comic Sans MS"/>
                <a:ea typeface="Comic Sans MS"/>
                <a:cs typeface="Comic Sans MS"/>
                <a:sym typeface="Comic Sans MS"/>
              </a:rPr>
              <a:t>Organise information and ideas, using structural and grammatical features to support coherence and cohesion of texts. </a:t>
            </a:r>
            <a:endParaRPr dirty="0"/>
          </a:p>
          <a:p>
            <a:pPr marL="285750" indent="-196850">
              <a:buClr>
                <a:schemeClr val="dk1"/>
              </a:buClr>
              <a:buSzPts val="1400"/>
            </a:pPr>
            <a:endParaRPr sz="1400" b="1" dirty="0">
              <a:solidFill>
                <a:schemeClr val="dk1"/>
              </a:solidFill>
              <a:latin typeface="Comic Sans MS"/>
              <a:ea typeface="Comic Sans MS"/>
              <a:cs typeface="Comic Sans MS"/>
              <a:sym typeface="Comic Sans MS"/>
            </a:endParaRPr>
          </a:p>
          <a:p>
            <a:r>
              <a:rPr lang="en-GB" sz="1400" b="1" dirty="0">
                <a:solidFill>
                  <a:schemeClr val="dk1"/>
                </a:solidFill>
                <a:latin typeface="Comic Sans MS"/>
                <a:ea typeface="Comic Sans MS"/>
                <a:cs typeface="Comic Sans MS"/>
                <a:sym typeface="Comic Sans MS"/>
              </a:rPr>
              <a:t>AO6 – 16 marks: </a:t>
            </a:r>
            <a:endParaRPr dirty="0"/>
          </a:p>
          <a:p>
            <a:pPr marL="285750" indent="-285750">
              <a:buClr>
                <a:schemeClr val="dk1"/>
              </a:buClr>
              <a:buSzPts val="1200"/>
              <a:buFont typeface="Arial"/>
              <a:buChar char="•"/>
            </a:pPr>
            <a:r>
              <a:rPr lang="en-GB" sz="1200" dirty="0">
                <a:solidFill>
                  <a:schemeClr val="dk1"/>
                </a:solidFill>
                <a:latin typeface="Comic Sans MS"/>
                <a:ea typeface="Comic Sans MS"/>
                <a:cs typeface="Comic Sans MS"/>
                <a:sym typeface="Comic Sans MS"/>
              </a:rPr>
              <a:t>Use a range of vocabulary and sentence structures for clarity, purpose and effect, with accurate spelling and punctuation. </a:t>
            </a:r>
          </a:p>
          <a:p>
            <a:pPr marL="285750" indent="-285750">
              <a:buClr>
                <a:schemeClr val="dk1"/>
              </a:buClr>
              <a:buSzPts val="1200"/>
              <a:buFont typeface="Arial"/>
              <a:buChar char="•"/>
            </a:pPr>
            <a:endParaRPr dirty="0"/>
          </a:p>
          <a:p>
            <a:r>
              <a:rPr lang="en-GB" sz="1400" dirty="0">
                <a:solidFill>
                  <a:schemeClr val="dk1"/>
                </a:solidFill>
                <a:latin typeface="Comic Sans MS"/>
                <a:ea typeface="Comic Sans MS"/>
                <a:cs typeface="Comic Sans MS"/>
                <a:sym typeface="Comic Sans MS"/>
              </a:rPr>
              <a:t>Remember AO6 weighs heavily on this section, check, double check and triple check all work!</a:t>
            </a:r>
            <a:endParaRPr dirty="0"/>
          </a:p>
          <a:p>
            <a:endParaRPr sz="1400" dirty="0">
              <a:solidFill>
                <a:schemeClr val="dk1"/>
              </a:solidFill>
              <a:latin typeface="Comic Sans MS"/>
              <a:ea typeface="Comic Sans MS"/>
              <a:cs typeface="Comic Sans MS"/>
              <a:sym typeface="Comic Sans MS"/>
            </a:endParaRPr>
          </a:p>
        </p:txBody>
      </p:sp>
      <p:sp>
        <p:nvSpPr>
          <p:cNvPr id="151" name="Google Shape;151;p3"/>
          <p:cNvSpPr txBox="1"/>
          <p:nvPr/>
        </p:nvSpPr>
        <p:spPr>
          <a:xfrm>
            <a:off x="3458991" y="714761"/>
            <a:ext cx="3184921" cy="1815841"/>
          </a:xfrm>
          <a:prstGeom prst="rect">
            <a:avLst/>
          </a:prstGeom>
          <a:noFill/>
          <a:ln>
            <a:noFill/>
          </a:ln>
        </p:spPr>
        <p:txBody>
          <a:bodyPr spcFirstLastPara="1" wrap="square" lIns="91425" tIns="45700" rIns="91425" bIns="45700" anchor="t" anchorCtr="0">
            <a:spAutoFit/>
          </a:bodyPr>
          <a:lstStyle/>
          <a:p>
            <a:r>
              <a:rPr lang="en-GB" sz="1400" b="1" dirty="0">
                <a:solidFill>
                  <a:schemeClr val="dk1"/>
                </a:solidFill>
                <a:latin typeface="Comic Sans MS"/>
                <a:ea typeface="Comic Sans MS"/>
                <a:cs typeface="Comic Sans MS"/>
                <a:sym typeface="Comic Sans MS"/>
              </a:rPr>
              <a:t>Suggested time: 45 mins </a:t>
            </a:r>
            <a:r>
              <a:rPr lang="en-GB" sz="1400" dirty="0">
                <a:solidFill>
                  <a:schemeClr val="dk1"/>
                </a:solidFill>
                <a:latin typeface="Comic Sans MS"/>
                <a:ea typeface="Comic Sans MS"/>
                <a:cs typeface="Comic Sans MS"/>
                <a:sym typeface="Comic Sans MS"/>
              </a:rPr>
              <a:t>– </a:t>
            </a:r>
          </a:p>
          <a:p>
            <a:r>
              <a:rPr lang="en-GB" sz="1400" dirty="0">
                <a:solidFill>
                  <a:schemeClr val="dk1"/>
                </a:solidFill>
                <a:latin typeface="Comic Sans MS"/>
                <a:ea typeface="Comic Sans MS"/>
                <a:cs typeface="Comic Sans MS"/>
                <a:sym typeface="Comic Sans MS"/>
              </a:rPr>
              <a:t>40 mins writing time and 5 mins planning.</a:t>
            </a:r>
            <a:endParaRPr dirty="0"/>
          </a:p>
          <a:p>
            <a:r>
              <a:rPr lang="en-GB" sz="1400" b="1" dirty="0">
                <a:solidFill>
                  <a:schemeClr val="dk1"/>
                </a:solidFill>
                <a:latin typeface="Comic Sans MS"/>
                <a:ea typeface="Comic Sans MS"/>
                <a:cs typeface="Comic Sans MS"/>
                <a:sym typeface="Comic Sans MS"/>
              </a:rPr>
              <a:t>What do I need to do?</a:t>
            </a:r>
          </a:p>
          <a:p>
            <a:r>
              <a:rPr lang="en-GB" sz="1400" dirty="0">
                <a:solidFill>
                  <a:schemeClr val="dk1"/>
                </a:solidFill>
                <a:latin typeface="Comic Sans MS"/>
                <a:ea typeface="Comic Sans MS"/>
                <a:cs typeface="Comic Sans MS"/>
                <a:sym typeface="Comic Sans MS"/>
              </a:rPr>
              <a:t>Write and engaging and </a:t>
            </a:r>
          </a:p>
          <a:p>
            <a:r>
              <a:rPr lang="en-GB" sz="1400" dirty="0">
                <a:solidFill>
                  <a:schemeClr val="dk1"/>
                </a:solidFill>
                <a:latin typeface="Comic Sans MS"/>
                <a:ea typeface="Comic Sans MS"/>
                <a:cs typeface="Comic Sans MS"/>
                <a:sym typeface="Comic Sans MS"/>
              </a:rPr>
              <a:t>imaginative text which could be based on your own experiences or made up.  </a:t>
            </a:r>
            <a:endParaRPr dirty="0"/>
          </a:p>
        </p:txBody>
      </p:sp>
      <p:sp>
        <p:nvSpPr>
          <p:cNvPr id="152" name="Google Shape;152;p3"/>
          <p:cNvSpPr txBox="1"/>
          <p:nvPr/>
        </p:nvSpPr>
        <p:spPr>
          <a:xfrm>
            <a:off x="358046" y="714761"/>
            <a:ext cx="2874032" cy="5940088"/>
          </a:xfrm>
          <a:prstGeom prst="rect">
            <a:avLst/>
          </a:prstGeom>
          <a:noFill/>
          <a:ln>
            <a:noFill/>
          </a:ln>
        </p:spPr>
        <p:txBody>
          <a:bodyPr spcFirstLastPara="1" wrap="square" lIns="91425" tIns="45700" rIns="91425" bIns="45700" anchor="t" anchorCtr="0">
            <a:spAutoFit/>
          </a:bodyPr>
          <a:lstStyle/>
          <a:p>
            <a:r>
              <a:rPr lang="en-GB" sz="1600" b="1" dirty="0">
                <a:solidFill>
                  <a:schemeClr val="dk1"/>
                </a:solidFill>
                <a:latin typeface="Comic Sans MS"/>
                <a:ea typeface="Comic Sans MS"/>
                <a:cs typeface="Comic Sans MS"/>
                <a:sym typeface="Comic Sans MS"/>
              </a:rPr>
              <a:t>Layout of section B writing: </a:t>
            </a:r>
            <a:endParaRPr sz="1800" dirty="0">
              <a:solidFill>
                <a:schemeClr val="dk1"/>
              </a:solidFill>
              <a:latin typeface="Comic Sans MS"/>
              <a:ea typeface="Comic Sans MS"/>
              <a:cs typeface="Comic Sans MS"/>
              <a:sym typeface="Comic Sans MS"/>
            </a:endParaRPr>
          </a:p>
          <a:p>
            <a:r>
              <a:rPr lang="en-GB" sz="1400" dirty="0">
                <a:solidFill>
                  <a:schemeClr val="dk1"/>
                </a:solidFill>
                <a:latin typeface="Comic Sans MS"/>
                <a:ea typeface="Comic Sans MS"/>
                <a:cs typeface="Comic Sans MS"/>
                <a:sym typeface="Comic Sans MS"/>
              </a:rPr>
              <a:t>You will get a choice of which title you would like, there will be four to choose from. </a:t>
            </a:r>
            <a:endParaRPr dirty="0"/>
          </a:p>
          <a:p>
            <a:r>
              <a:rPr lang="en-GB" sz="1400" dirty="0">
                <a:solidFill>
                  <a:schemeClr val="dk1"/>
                </a:solidFill>
                <a:latin typeface="Comic Sans MS"/>
                <a:ea typeface="Comic Sans MS"/>
                <a:cs typeface="Comic Sans MS"/>
                <a:sym typeface="Comic Sans MS"/>
              </a:rPr>
              <a:t>Examples: </a:t>
            </a:r>
            <a:endParaRPr dirty="0"/>
          </a:p>
          <a:p>
            <a:r>
              <a:rPr lang="en-GB" sz="1400" i="1" dirty="0">
                <a:solidFill>
                  <a:schemeClr val="dk1"/>
                </a:solidFill>
                <a:latin typeface="Comic Sans MS"/>
                <a:ea typeface="Comic Sans MS"/>
                <a:cs typeface="Comic Sans MS"/>
                <a:sym typeface="Comic Sans MS"/>
              </a:rPr>
              <a:t>Choose one of the following titles:</a:t>
            </a:r>
            <a:endParaRPr dirty="0"/>
          </a:p>
          <a:p>
            <a:pPr marL="342900" indent="-342900">
              <a:buClr>
                <a:schemeClr val="dk1"/>
              </a:buClr>
              <a:buSzPts val="1400"/>
              <a:buFont typeface="Comic Sans MS"/>
              <a:buAutoNum type="alphaUcParenBoth"/>
            </a:pPr>
            <a:r>
              <a:rPr lang="en-GB" sz="1400" i="1" dirty="0">
                <a:solidFill>
                  <a:schemeClr val="dk1"/>
                </a:solidFill>
                <a:latin typeface="Comic Sans MS"/>
                <a:ea typeface="Comic Sans MS"/>
                <a:cs typeface="Comic Sans MS"/>
                <a:sym typeface="Comic Sans MS"/>
              </a:rPr>
              <a:t>Living right </a:t>
            </a:r>
            <a:endParaRPr dirty="0"/>
          </a:p>
          <a:p>
            <a:pPr marL="342900" indent="-342900">
              <a:buClr>
                <a:schemeClr val="dk1"/>
              </a:buClr>
              <a:buSzPts val="1400"/>
              <a:buFont typeface="Comic Sans MS"/>
              <a:buAutoNum type="alphaUcParenBoth"/>
            </a:pPr>
            <a:r>
              <a:rPr lang="en-GB" sz="1400" i="1" dirty="0">
                <a:solidFill>
                  <a:schemeClr val="dk1"/>
                </a:solidFill>
                <a:latin typeface="Comic Sans MS"/>
                <a:ea typeface="Comic Sans MS"/>
                <a:cs typeface="Comic Sans MS"/>
                <a:sym typeface="Comic Sans MS"/>
              </a:rPr>
              <a:t>A new dawn</a:t>
            </a:r>
            <a:endParaRPr dirty="0"/>
          </a:p>
          <a:p>
            <a:pPr marL="342900" indent="-342900">
              <a:buClr>
                <a:schemeClr val="dk1"/>
              </a:buClr>
              <a:buSzPts val="1400"/>
              <a:buFont typeface="Comic Sans MS"/>
              <a:buAutoNum type="alphaUcParenBoth"/>
            </a:pPr>
            <a:r>
              <a:rPr lang="en-GB" sz="1400" i="1" dirty="0">
                <a:solidFill>
                  <a:schemeClr val="dk1"/>
                </a:solidFill>
                <a:latin typeface="Comic Sans MS"/>
                <a:ea typeface="Comic Sans MS"/>
                <a:cs typeface="Comic Sans MS"/>
                <a:sym typeface="Comic Sans MS"/>
              </a:rPr>
              <a:t>Write about a time you moved from one place to another. </a:t>
            </a:r>
            <a:endParaRPr dirty="0"/>
          </a:p>
          <a:p>
            <a:pPr marL="342900" indent="-342900">
              <a:buClr>
                <a:schemeClr val="dk1"/>
              </a:buClr>
              <a:buSzPts val="1400"/>
              <a:buFont typeface="Comic Sans MS"/>
              <a:buAutoNum type="alphaUcParenBoth"/>
            </a:pPr>
            <a:r>
              <a:rPr lang="en-GB" sz="1400" i="1" dirty="0">
                <a:solidFill>
                  <a:schemeClr val="dk1"/>
                </a:solidFill>
                <a:latin typeface="Comic Sans MS"/>
                <a:ea typeface="Comic Sans MS"/>
                <a:cs typeface="Comic Sans MS"/>
                <a:sym typeface="Comic Sans MS"/>
              </a:rPr>
              <a:t>Write a story which begins: </a:t>
            </a:r>
            <a:endParaRPr dirty="0"/>
          </a:p>
          <a:p>
            <a:pPr marL="457200" lvl="1"/>
            <a:r>
              <a:rPr lang="en-GB" sz="1400" i="1" dirty="0">
                <a:solidFill>
                  <a:schemeClr val="dk1"/>
                </a:solidFill>
                <a:latin typeface="Comic Sans MS"/>
                <a:ea typeface="Comic Sans MS"/>
                <a:cs typeface="Comic Sans MS"/>
                <a:sym typeface="Comic Sans MS"/>
              </a:rPr>
              <a:t>Everything had changed…</a:t>
            </a:r>
            <a:endParaRPr dirty="0"/>
          </a:p>
          <a:p>
            <a:endParaRPr sz="1400" dirty="0">
              <a:solidFill>
                <a:schemeClr val="dk1"/>
              </a:solidFill>
              <a:latin typeface="Comic Sans MS"/>
              <a:ea typeface="Comic Sans MS"/>
              <a:cs typeface="Comic Sans MS"/>
              <a:sym typeface="Comic Sans MS"/>
            </a:endParaRPr>
          </a:p>
          <a:p>
            <a:r>
              <a:rPr lang="en-GB" sz="1400" dirty="0">
                <a:solidFill>
                  <a:schemeClr val="dk1"/>
                </a:solidFill>
                <a:latin typeface="Comic Sans MS"/>
                <a:ea typeface="Comic Sans MS"/>
                <a:cs typeface="Comic Sans MS"/>
                <a:sym typeface="Comic Sans MS"/>
              </a:rPr>
              <a:t>Once you have chosen from one of the four titles, you will need to take at least 5 mins for planning. Make sure you consider: </a:t>
            </a:r>
            <a:endParaRPr dirty="0"/>
          </a:p>
          <a:p>
            <a:endParaRPr sz="1400" i="1" dirty="0">
              <a:solidFill>
                <a:schemeClr val="dk1"/>
              </a:solidFill>
              <a:latin typeface="Comic Sans MS"/>
              <a:ea typeface="Comic Sans MS"/>
              <a:cs typeface="Comic Sans MS"/>
              <a:sym typeface="Comic Sans MS"/>
            </a:endParaRPr>
          </a:p>
          <a:p>
            <a:r>
              <a:rPr lang="en-GB" sz="1400" b="1" dirty="0">
                <a:solidFill>
                  <a:schemeClr val="dk1"/>
                </a:solidFill>
                <a:latin typeface="Comic Sans MS"/>
                <a:ea typeface="Comic Sans MS"/>
                <a:cs typeface="Comic Sans MS"/>
                <a:sym typeface="Comic Sans MS"/>
              </a:rPr>
              <a:t>Audience</a:t>
            </a:r>
            <a:r>
              <a:rPr lang="en-GB" sz="1400" i="1" dirty="0">
                <a:solidFill>
                  <a:schemeClr val="dk1"/>
                </a:solidFill>
                <a:latin typeface="Comic Sans MS"/>
                <a:ea typeface="Comic Sans MS"/>
                <a:cs typeface="Comic Sans MS"/>
                <a:sym typeface="Comic Sans MS"/>
              </a:rPr>
              <a:t> – Who will be reading it?</a:t>
            </a:r>
            <a:endParaRPr dirty="0"/>
          </a:p>
          <a:p>
            <a:r>
              <a:rPr lang="en-GB" sz="1400" b="1" dirty="0">
                <a:solidFill>
                  <a:schemeClr val="dk1"/>
                </a:solidFill>
                <a:latin typeface="Comic Sans MS"/>
                <a:ea typeface="Comic Sans MS"/>
                <a:cs typeface="Comic Sans MS"/>
                <a:sym typeface="Comic Sans MS"/>
              </a:rPr>
              <a:t>Purpose</a:t>
            </a:r>
            <a:r>
              <a:rPr lang="en-GB" sz="1400" i="1" dirty="0">
                <a:solidFill>
                  <a:schemeClr val="dk1"/>
                </a:solidFill>
                <a:latin typeface="Comic Sans MS"/>
                <a:ea typeface="Comic Sans MS"/>
                <a:cs typeface="Comic Sans MS"/>
                <a:sym typeface="Comic Sans MS"/>
              </a:rPr>
              <a:t> – why are you writing?</a:t>
            </a:r>
            <a:endParaRPr dirty="0"/>
          </a:p>
          <a:p>
            <a:r>
              <a:rPr lang="en-GB" sz="1400" b="1" dirty="0">
                <a:solidFill>
                  <a:schemeClr val="dk1"/>
                </a:solidFill>
                <a:latin typeface="Comic Sans MS"/>
                <a:ea typeface="Comic Sans MS"/>
                <a:cs typeface="Comic Sans MS"/>
                <a:sym typeface="Comic Sans MS"/>
              </a:rPr>
              <a:t>Tone </a:t>
            </a:r>
            <a:r>
              <a:rPr lang="en-GB" sz="1400" i="1" dirty="0">
                <a:solidFill>
                  <a:schemeClr val="dk1"/>
                </a:solidFill>
                <a:latin typeface="Comic Sans MS"/>
                <a:ea typeface="Comic Sans MS"/>
                <a:cs typeface="Comic Sans MS"/>
                <a:sym typeface="Comic Sans MS"/>
              </a:rPr>
              <a:t>– How is it written?  </a:t>
            </a:r>
            <a:endParaRPr dirty="0"/>
          </a:p>
          <a:p>
            <a:endParaRPr sz="1200" dirty="0">
              <a:solidFill>
                <a:schemeClr val="dk1"/>
              </a:solidFill>
              <a:latin typeface="Comic Sans MS"/>
              <a:ea typeface="Comic Sans MS"/>
              <a:cs typeface="Comic Sans MS"/>
              <a:sym typeface="Comic Sans MS"/>
            </a:endParaRPr>
          </a:p>
        </p:txBody>
      </p:sp>
      <p:sp>
        <p:nvSpPr>
          <p:cNvPr id="153" name="Google Shape;153;p3"/>
          <p:cNvSpPr txBox="1"/>
          <p:nvPr/>
        </p:nvSpPr>
        <p:spPr>
          <a:xfrm>
            <a:off x="6762738" y="698371"/>
            <a:ext cx="2801004" cy="6124754"/>
          </a:xfrm>
          <a:prstGeom prst="rect">
            <a:avLst/>
          </a:prstGeom>
          <a:noFill/>
          <a:ln>
            <a:noFill/>
          </a:ln>
        </p:spPr>
        <p:txBody>
          <a:bodyPr spcFirstLastPara="1" wrap="square" lIns="91425" tIns="45700" rIns="91425" bIns="45700" anchor="t" anchorCtr="0">
            <a:spAutoFit/>
          </a:bodyPr>
          <a:lstStyle/>
          <a:p>
            <a:r>
              <a:rPr lang="en-GB" sz="1400" b="1" dirty="0">
                <a:solidFill>
                  <a:schemeClr val="dk1"/>
                </a:solidFill>
                <a:latin typeface="Comic Sans MS"/>
                <a:ea typeface="Comic Sans MS"/>
                <a:cs typeface="Comic Sans MS"/>
                <a:sym typeface="Comic Sans MS"/>
              </a:rPr>
              <a:t>Writing your answer to Section B Writing: </a:t>
            </a:r>
            <a:endParaRPr dirty="0"/>
          </a:p>
          <a:p>
            <a:endParaRPr sz="1400" b="1" dirty="0">
              <a:solidFill>
                <a:schemeClr val="dk1"/>
              </a:solidFill>
              <a:latin typeface="Comic Sans MS"/>
              <a:ea typeface="Comic Sans MS"/>
              <a:cs typeface="Comic Sans MS"/>
              <a:sym typeface="Comic Sans MS"/>
            </a:endParaRPr>
          </a:p>
          <a:p>
            <a:r>
              <a:rPr lang="en-GB" sz="1400" dirty="0">
                <a:solidFill>
                  <a:schemeClr val="dk1"/>
                </a:solidFill>
                <a:latin typeface="Comic Sans MS"/>
                <a:ea typeface="Comic Sans MS"/>
                <a:cs typeface="Comic Sans MS"/>
                <a:sym typeface="Comic Sans MS"/>
              </a:rPr>
              <a:t>Try to remember to get your language devices in to move your work from basic to amazing! These lists are not exhaustive, and you may find that there aren’t some on here that you would use. </a:t>
            </a:r>
            <a:endParaRPr dirty="0"/>
          </a:p>
          <a:p>
            <a:endParaRPr sz="1400" b="1" dirty="0">
              <a:solidFill>
                <a:schemeClr val="dk1"/>
              </a:solidFill>
              <a:latin typeface="Comic Sans MS"/>
              <a:ea typeface="Comic Sans MS"/>
              <a:cs typeface="Comic Sans MS"/>
              <a:sym typeface="Comic Sans MS"/>
            </a:endParaRPr>
          </a:p>
          <a:p>
            <a:r>
              <a:rPr lang="en-GB" sz="1400" b="1" dirty="0">
                <a:solidFill>
                  <a:schemeClr val="dk1"/>
                </a:solidFill>
                <a:latin typeface="Comic Sans MS"/>
                <a:ea typeface="Comic Sans MS"/>
                <a:cs typeface="Comic Sans MS"/>
                <a:sym typeface="Comic Sans MS"/>
              </a:rPr>
              <a:t>Language device bank:</a:t>
            </a:r>
            <a:endParaRPr dirty="0"/>
          </a:p>
          <a:p>
            <a:pPr marL="285750" indent="-285750">
              <a:buClr>
                <a:schemeClr val="dk1"/>
              </a:buClr>
              <a:buSzPts val="1400"/>
              <a:buFont typeface="Noto Sans Symbols"/>
              <a:buChar char="❑"/>
            </a:pPr>
            <a:r>
              <a:rPr lang="en-GB" sz="1400" dirty="0">
                <a:solidFill>
                  <a:schemeClr val="dk1"/>
                </a:solidFill>
                <a:latin typeface="Comic Sans MS"/>
                <a:ea typeface="Comic Sans MS"/>
                <a:cs typeface="Comic Sans MS"/>
                <a:sym typeface="Comic Sans MS"/>
              </a:rPr>
              <a:t>Alliteration </a:t>
            </a:r>
            <a:endParaRPr dirty="0"/>
          </a:p>
          <a:p>
            <a:pPr marL="285750" indent="-285750">
              <a:buClr>
                <a:schemeClr val="dk1"/>
              </a:buClr>
              <a:buSzPts val="1400"/>
              <a:buFont typeface="Noto Sans Symbols"/>
              <a:buChar char="❑"/>
            </a:pPr>
            <a:r>
              <a:rPr lang="en-GB" sz="1400" dirty="0">
                <a:solidFill>
                  <a:schemeClr val="dk1"/>
                </a:solidFill>
                <a:latin typeface="Comic Sans MS"/>
                <a:ea typeface="Comic Sans MS"/>
                <a:cs typeface="Comic Sans MS"/>
                <a:sym typeface="Comic Sans MS"/>
              </a:rPr>
              <a:t>Emotive Language </a:t>
            </a:r>
            <a:endParaRPr dirty="0"/>
          </a:p>
          <a:p>
            <a:pPr marL="285750" indent="-285750">
              <a:buClr>
                <a:schemeClr val="dk1"/>
              </a:buClr>
              <a:buSzPts val="1400"/>
              <a:buFont typeface="Noto Sans Symbols"/>
              <a:buChar char="❑"/>
            </a:pPr>
            <a:r>
              <a:rPr lang="en-GB" sz="1400" dirty="0">
                <a:solidFill>
                  <a:schemeClr val="dk1"/>
                </a:solidFill>
                <a:latin typeface="Comic Sans MS"/>
                <a:ea typeface="Comic Sans MS"/>
                <a:cs typeface="Comic Sans MS"/>
                <a:sym typeface="Comic Sans MS"/>
              </a:rPr>
              <a:t>Juxtaposition </a:t>
            </a:r>
            <a:endParaRPr dirty="0"/>
          </a:p>
          <a:p>
            <a:pPr marL="285750" indent="-285750">
              <a:buClr>
                <a:schemeClr val="dk1"/>
              </a:buClr>
              <a:buSzPts val="1400"/>
              <a:buFont typeface="Noto Sans Symbols"/>
              <a:buChar char="❑"/>
            </a:pPr>
            <a:r>
              <a:rPr lang="en-GB" sz="1400" dirty="0">
                <a:solidFill>
                  <a:schemeClr val="dk1"/>
                </a:solidFill>
                <a:latin typeface="Comic Sans MS"/>
                <a:ea typeface="Comic Sans MS"/>
                <a:cs typeface="Comic Sans MS"/>
                <a:sym typeface="Comic Sans MS"/>
              </a:rPr>
              <a:t>Metaphor </a:t>
            </a:r>
            <a:endParaRPr dirty="0"/>
          </a:p>
          <a:p>
            <a:pPr marL="285750" indent="-285750">
              <a:buClr>
                <a:schemeClr val="dk1"/>
              </a:buClr>
              <a:buSzPts val="1400"/>
              <a:buFont typeface="Noto Sans Symbols"/>
              <a:buChar char="❑"/>
            </a:pPr>
            <a:r>
              <a:rPr lang="en-GB" sz="1400" dirty="0">
                <a:solidFill>
                  <a:schemeClr val="dk1"/>
                </a:solidFill>
                <a:latin typeface="Comic Sans MS"/>
                <a:ea typeface="Comic Sans MS"/>
                <a:cs typeface="Comic Sans MS"/>
                <a:sym typeface="Comic Sans MS"/>
              </a:rPr>
              <a:t>Personification </a:t>
            </a:r>
            <a:endParaRPr dirty="0"/>
          </a:p>
          <a:p>
            <a:pPr marL="285750" indent="-285750">
              <a:buClr>
                <a:schemeClr val="dk1"/>
              </a:buClr>
              <a:buSzPts val="1400"/>
              <a:buFont typeface="Noto Sans Symbols"/>
              <a:buChar char="❑"/>
            </a:pPr>
            <a:r>
              <a:rPr lang="en-GB" sz="1400" dirty="0">
                <a:solidFill>
                  <a:schemeClr val="dk1"/>
                </a:solidFill>
                <a:latin typeface="Comic Sans MS"/>
                <a:ea typeface="Comic Sans MS"/>
                <a:cs typeface="Comic Sans MS"/>
                <a:sym typeface="Comic Sans MS"/>
              </a:rPr>
              <a:t>Zoomorphism </a:t>
            </a:r>
            <a:endParaRPr dirty="0"/>
          </a:p>
          <a:p>
            <a:pPr marL="285750" indent="-285750">
              <a:buClr>
                <a:schemeClr val="dk1"/>
              </a:buClr>
              <a:buSzPts val="1400"/>
              <a:buFont typeface="Noto Sans Symbols"/>
              <a:buChar char="❑"/>
            </a:pPr>
            <a:r>
              <a:rPr lang="en-GB" sz="1400" dirty="0">
                <a:solidFill>
                  <a:schemeClr val="dk1"/>
                </a:solidFill>
                <a:latin typeface="Comic Sans MS"/>
                <a:ea typeface="Comic Sans MS"/>
                <a:cs typeface="Comic Sans MS"/>
                <a:sym typeface="Comic Sans MS"/>
              </a:rPr>
              <a:t>Simile  </a:t>
            </a:r>
            <a:endParaRPr dirty="0"/>
          </a:p>
          <a:p>
            <a:endParaRPr sz="1400" dirty="0">
              <a:solidFill>
                <a:schemeClr val="dk1"/>
              </a:solidFill>
              <a:latin typeface="Comic Sans MS"/>
              <a:ea typeface="Comic Sans MS"/>
              <a:cs typeface="Comic Sans MS"/>
              <a:sym typeface="Comic Sans MS"/>
            </a:endParaRPr>
          </a:p>
          <a:p>
            <a:r>
              <a:rPr lang="en-GB" sz="1400" b="1" dirty="0">
                <a:solidFill>
                  <a:schemeClr val="dk1"/>
                </a:solidFill>
                <a:latin typeface="Comic Sans MS"/>
                <a:ea typeface="Comic Sans MS"/>
                <a:cs typeface="Comic Sans MS"/>
                <a:sym typeface="Comic Sans MS"/>
              </a:rPr>
              <a:t>Punctuation bank: </a:t>
            </a:r>
            <a:endParaRPr dirty="0"/>
          </a:p>
          <a:p>
            <a:pPr marL="285750" indent="-285750">
              <a:buClr>
                <a:schemeClr val="dk1"/>
              </a:buClr>
              <a:buSzPts val="1400"/>
              <a:buFont typeface="Noto Sans Symbols"/>
              <a:buChar char="❑"/>
            </a:pPr>
            <a:r>
              <a:rPr lang="en-GB" sz="1400" b="1" dirty="0">
                <a:solidFill>
                  <a:schemeClr val="dk1"/>
                </a:solidFill>
                <a:latin typeface="Comic Sans MS"/>
                <a:ea typeface="Comic Sans MS"/>
                <a:cs typeface="Comic Sans MS"/>
                <a:sym typeface="Comic Sans MS"/>
              </a:rPr>
              <a:t>.</a:t>
            </a:r>
            <a:endParaRPr dirty="0"/>
          </a:p>
          <a:p>
            <a:pPr marL="285750" indent="-285750">
              <a:buClr>
                <a:schemeClr val="dk1"/>
              </a:buClr>
              <a:buSzPts val="1400"/>
              <a:buFont typeface="Noto Sans Symbols"/>
              <a:buChar char="❑"/>
            </a:pPr>
            <a:r>
              <a:rPr lang="en-GB" sz="1400" b="1" dirty="0">
                <a:solidFill>
                  <a:schemeClr val="dk1"/>
                </a:solidFill>
                <a:latin typeface="Comic Sans MS"/>
                <a:ea typeface="Comic Sans MS"/>
                <a:cs typeface="Comic Sans MS"/>
                <a:sym typeface="Comic Sans MS"/>
              </a:rPr>
              <a:t>,</a:t>
            </a:r>
            <a:endParaRPr dirty="0"/>
          </a:p>
          <a:p>
            <a:pPr marL="285750" indent="-285750">
              <a:buClr>
                <a:schemeClr val="dk1"/>
              </a:buClr>
              <a:buSzPts val="1400"/>
              <a:buFont typeface="Noto Sans Symbols"/>
              <a:buChar char="❑"/>
            </a:pPr>
            <a:r>
              <a:rPr lang="en-GB" sz="1400" b="1" dirty="0">
                <a:solidFill>
                  <a:schemeClr val="dk1"/>
                </a:solidFill>
                <a:latin typeface="Comic Sans MS"/>
                <a:ea typeface="Comic Sans MS"/>
                <a:cs typeface="Comic Sans MS"/>
                <a:sym typeface="Comic Sans MS"/>
              </a:rPr>
              <a:t>?</a:t>
            </a:r>
            <a:endParaRPr dirty="0"/>
          </a:p>
          <a:p>
            <a:pPr marL="285750" indent="-285750">
              <a:buClr>
                <a:schemeClr val="dk1"/>
              </a:buClr>
              <a:buSzPts val="1400"/>
              <a:buFont typeface="Noto Sans Symbols"/>
              <a:buChar char="❑"/>
            </a:pPr>
            <a:r>
              <a:rPr lang="en-GB" sz="1400" b="1" dirty="0">
                <a:solidFill>
                  <a:schemeClr val="dk1"/>
                </a:solidFill>
                <a:latin typeface="Comic Sans MS"/>
                <a:ea typeface="Comic Sans MS"/>
                <a:cs typeface="Comic Sans MS"/>
                <a:sym typeface="Comic Sans MS"/>
              </a:rPr>
              <a:t>!</a:t>
            </a:r>
            <a:endParaRPr dirty="0"/>
          </a:p>
          <a:p>
            <a:pPr marL="285750" indent="-285750">
              <a:buClr>
                <a:schemeClr val="dk1"/>
              </a:buClr>
              <a:buSzPts val="1400"/>
              <a:buFont typeface="Noto Sans Symbols"/>
              <a:buChar char="❑"/>
            </a:pPr>
            <a:r>
              <a:rPr lang="en-GB" sz="1400" b="1" dirty="0">
                <a:solidFill>
                  <a:schemeClr val="dk1"/>
                </a:solidFill>
                <a:latin typeface="Comic Sans MS"/>
                <a:ea typeface="Comic Sans MS"/>
                <a:cs typeface="Comic Sans MS"/>
                <a:sym typeface="Comic Sans MS"/>
              </a:rPr>
              <a:t>“___”</a:t>
            </a:r>
            <a:endParaRPr dirty="0"/>
          </a:p>
          <a:p>
            <a:pPr marL="285750" indent="-285750">
              <a:buClr>
                <a:schemeClr val="dk1"/>
              </a:buClr>
              <a:buSzPts val="1400"/>
              <a:buFont typeface="Noto Sans Symbols"/>
              <a:buChar char="❑"/>
            </a:pPr>
            <a:r>
              <a:rPr lang="en-GB" sz="1400" b="1" dirty="0">
                <a:solidFill>
                  <a:schemeClr val="dk1"/>
                </a:solidFill>
                <a:latin typeface="Comic Sans MS"/>
                <a:ea typeface="Comic Sans MS"/>
                <a:cs typeface="Comic Sans MS"/>
                <a:sym typeface="Comic Sans MS"/>
              </a:rPr>
              <a:t>…</a:t>
            </a:r>
            <a:endParaRPr dirty="0"/>
          </a:p>
          <a:p>
            <a:pPr marL="285750" indent="-196850">
              <a:buClr>
                <a:schemeClr val="dk1"/>
              </a:buClr>
              <a:buSzPts val="1400"/>
            </a:pPr>
            <a:endParaRPr sz="1400" b="1" dirty="0">
              <a:solidFill>
                <a:schemeClr val="dk1"/>
              </a:solidFill>
              <a:latin typeface="Comic Sans MS"/>
              <a:ea typeface="Comic Sans MS"/>
              <a:cs typeface="Comic Sans MS"/>
              <a:sym typeface="Comic Sans MS"/>
            </a:endParaRPr>
          </a:p>
        </p:txBody>
      </p:sp>
      <p:pic>
        <p:nvPicPr>
          <p:cNvPr id="154" name="Google Shape;154;p3"/>
          <p:cNvPicPr preferRelativeResize="0"/>
          <p:nvPr/>
        </p:nvPicPr>
        <p:blipFill rotWithShape="1">
          <a:blip r:embed="rId3">
            <a:alphaModFix/>
          </a:blip>
          <a:srcRect b="14705"/>
          <a:stretch/>
        </p:blipFill>
        <p:spPr>
          <a:xfrm>
            <a:off x="8251131" y="5130724"/>
            <a:ext cx="985348" cy="840459"/>
          </a:xfrm>
          <a:prstGeom prst="rect">
            <a:avLst/>
          </a:prstGeom>
          <a:noFill/>
          <a:ln>
            <a:noFill/>
          </a:ln>
        </p:spPr>
      </p:pic>
      <p:sp>
        <p:nvSpPr>
          <p:cNvPr id="155" name="Google Shape;155;p3"/>
          <p:cNvSpPr txBox="1"/>
          <p:nvPr/>
        </p:nvSpPr>
        <p:spPr>
          <a:xfrm>
            <a:off x="8610326" y="5622796"/>
            <a:ext cx="832513" cy="1200329"/>
          </a:xfrm>
          <a:prstGeom prst="rect">
            <a:avLst/>
          </a:prstGeom>
          <a:noFill/>
          <a:ln>
            <a:noFill/>
          </a:ln>
        </p:spPr>
        <p:txBody>
          <a:bodyPr spcFirstLastPara="1" wrap="square" lIns="91425" tIns="45700" rIns="91425" bIns="45700" anchor="t" anchorCtr="0">
            <a:spAutoFit/>
          </a:bodyPr>
          <a:lstStyle/>
          <a:p>
            <a:pPr algn="ctr"/>
            <a:r>
              <a:rPr lang="en-GB" sz="1800" b="1" dirty="0">
                <a:solidFill>
                  <a:schemeClr val="dk1"/>
                </a:solidFill>
                <a:latin typeface="Comic Sans MS"/>
                <a:ea typeface="Comic Sans MS"/>
                <a:cs typeface="Comic Sans MS"/>
                <a:sym typeface="Comic Sans MS"/>
              </a:rPr>
              <a:t>16 marks for </a:t>
            </a:r>
            <a:r>
              <a:rPr lang="en-GB" sz="1800" b="1" dirty="0" err="1">
                <a:solidFill>
                  <a:schemeClr val="dk1"/>
                </a:solidFill>
                <a:latin typeface="Comic Sans MS"/>
                <a:ea typeface="Comic Sans MS"/>
                <a:cs typeface="Comic Sans MS"/>
                <a:sym typeface="Comic Sans MS"/>
              </a:rPr>
              <a:t>SPaG</a:t>
            </a:r>
            <a:r>
              <a:rPr lang="en-GB" sz="1800" b="1" dirty="0">
                <a:solidFill>
                  <a:schemeClr val="dk1"/>
                </a:solidFill>
                <a:latin typeface="Comic Sans MS"/>
                <a:ea typeface="Comic Sans MS"/>
                <a:cs typeface="Comic Sans MS"/>
                <a:sym typeface="Comic Sans MS"/>
              </a:rPr>
              <a:t>!</a:t>
            </a:r>
            <a:endParaRPr dirty="0"/>
          </a:p>
        </p:txBody>
      </p:sp>
      <p:pic>
        <p:nvPicPr>
          <p:cNvPr id="156" name="Google Shape;156;p3"/>
          <p:cNvPicPr preferRelativeResize="0"/>
          <p:nvPr/>
        </p:nvPicPr>
        <p:blipFill rotWithShape="1">
          <a:blip r:embed="rId4">
            <a:alphaModFix/>
          </a:blip>
          <a:srcRect l="6959" b="14723"/>
          <a:stretch/>
        </p:blipFill>
        <p:spPr>
          <a:xfrm rot="792866">
            <a:off x="6162670" y="6512211"/>
            <a:ext cx="458960" cy="420660"/>
          </a:xfrm>
          <a:prstGeom prst="rect">
            <a:avLst/>
          </a:prstGeom>
          <a:noFill/>
          <a:ln>
            <a:noFill/>
          </a:ln>
        </p:spPr>
      </p:pic>
      <p:pic>
        <p:nvPicPr>
          <p:cNvPr id="157" name="Google Shape;157;p3"/>
          <p:cNvPicPr preferRelativeResize="0"/>
          <p:nvPr/>
        </p:nvPicPr>
        <p:blipFill rotWithShape="1">
          <a:blip r:embed="rId4">
            <a:alphaModFix/>
          </a:blip>
          <a:srcRect l="6959" b="14723"/>
          <a:stretch/>
        </p:blipFill>
        <p:spPr>
          <a:xfrm rot="792866">
            <a:off x="5588055" y="1406530"/>
            <a:ext cx="458960" cy="420660"/>
          </a:xfrm>
          <a:prstGeom prst="rect">
            <a:avLst/>
          </a:prstGeom>
          <a:noFill/>
          <a:ln>
            <a:noFill/>
          </a:ln>
        </p:spPr>
      </p:pic>
      <p:pic>
        <p:nvPicPr>
          <p:cNvPr id="158" name="Google Shape;158;p3"/>
          <p:cNvPicPr preferRelativeResize="0"/>
          <p:nvPr/>
        </p:nvPicPr>
        <p:blipFill rotWithShape="1">
          <a:blip r:embed="rId5">
            <a:alphaModFix/>
          </a:blip>
          <a:srcRect l="3655" b="14744"/>
          <a:stretch/>
        </p:blipFill>
        <p:spPr>
          <a:xfrm>
            <a:off x="2372887" y="6500282"/>
            <a:ext cx="741790" cy="656404"/>
          </a:xfrm>
          <a:prstGeom prst="rect">
            <a:avLst/>
          </a:prstGeom>
          <a:noFill/>
          <a:ln>
            <a:noFill/>
          </a:ln>
        </p:spPr>
      </p:pic>
      <p:pic>
        <p:nvPicPr>
          <p:cNvPr id="159" name="Google Shape;159;p3"/>
          <p:cNvPicPr preferRelativeResize="0"/>
          <p:nvPr/>
        </p:nvPicPr>
        <p:blipFill rotWithShape="1">
          <a:blip r:embed="rId6">
            <a:alphaModFix/>
          </a:blip>
          <a:srcRect l="3655" b="14744"/>
          <a:stretch/>
        </p:blipFill>
        <p:spPr>
          <a:xfrm>
            <a:off x="8865584" y="714761"/>
            <a:ext cx="741790" cy="656404"/>
          </a:xfrm>
          <a:prstGeom prst="rect">
            <a:avLst/>
          </a:prstGeom>
          <a:noFill/>
          <a:ln>
            <a:noFill/>
          </a:ln>
        </p:spPr>
      </p:pic>
      <p:pic>
        <p:nvPicPr>
          <p:cNvPr id="161" name="Google Shape;161;p3"/>
          <p:cNvPicPr preferRelativeResize="0"/>
          <p:nvPr/>
        </p:nvPicPr>
        <p:blipFill rotWithShape="1">
          <a:blip r:embed="rId4">
            <a:alphaModFix/>
          </a:blip>
          <a:srcRect l="6959" b="14723"/>
          <a:stretch/>
        </p:blipFill>
        <p:spPr>
          <a:xfrm rot="792866">
            <a:off x="8741846" y="3040525"/>
            <a:ext cx="458960" cy="420660"/>
          </a:xfrm>
          <a:prstGeom prst="rect">
            <a:avLst/>
          </a:prstGeom>
          <a:noFill/>
          <a:ln>
            <a:noFill/>
          </a:ln>
        </p:spPr>
      </p:pic>
      <p:sp>
        <p:nvSpPr>
          <p:cNvPr id="162" name="Google Shape;162;p3"/>
          <p:cNvSpPr txBox="1"/>
          <p:nvPr/>
        </p:nvSpPr>
        <p:spPr>
          <a:xfrm>
            <a:off x="9675123" y="714761"/>
            <a:ext cx="2744183" cy="6046487"/>
          </a:xfrm>
          <a:prstGeom prst="rect">
            <a:avLst/>
          </a:prstGeom>
          <a:noFill/>
          <a:ln>
            <a:noFill/>
          </a:ln>
        </p:spPr>
        <p:txBody>
          <a:bodyPr spcFirstLastPara="1" wrap="square" lIns="91425" tIns="45700" rIns="91425" bIns="45700" anchor="t" anchorCtr="0">
            <a:spAutoFit/>
          </a:bodyPr>
          <a:lstStyle/>
          <a:p>
            <a:r>
              <a:rPr lang="en-GB" sz="1800" b="1" dirty="0">
                <a:solidFill>
                  <a:schemeClr val="dk1"/>
                </a:solidFill>
                <a:latin typeface="Comic Sans MS"/>
                <a:ea typeface="Comic Sans MS"/>
                <a:cs typeface="Comic Sans MS"/>
                <a:sym typeface="Comic Sans MS"/>
              </a:rPr>
              <a:t>TOPTIPS: </a:t>
            </a:r>
            <a:endParaRPr dirty="0"/>
          </a:p>
          <a:p>
            <a:pPr marL="285750" indent="-285750">
              <a:buClr>
                <a:schemeClr val="dk1"/>
              </a:buClr>
              <a:buSzPts val="1400"/>
              <a:buFont typeface="Noto Sans Symbols"/>
              <a:buChar char="❑"/>
            </a:pPr>
            <a:r>
              <a:rPr lang="en-GB" sz="1400" dirty="0">
                <a:solidFill>
                  <a:schemeClr val="dk1"/>
                </a:solidFill>
                <a:latin typeface="Comic Sans MS"/>
                <a:ea typeface="Comic Sans MS"/>
                <a:cs typeface="Comic Sans MS"/>
                <a:sym typeface="Comic Sans MS"/>
              </a:rPr>
              <a:t>Look at the marks available and adapt your response accordingly. There is no point writing two pages for a five mark question and half a page for a 10 mark question. </a:t>
            </a:r>
          </a:p>
          <a:p>
            <a:pPr>
              <a:buClr>
                <a:schemeClr val="dk1"/>
              </a:buClr>
              <a:buSzPts val="1400"/>
            </a:pPr>
            <a:endParaRPr dirty="0"/>
          </a:p>
          <a:p>
            <a:pPr marL="285750" indent="-285750">
              <a:buClr>
                <a:schemeClr val="dk1"/>
              </a:buClr>
              <a:buSzPts val="1400"/>
              <a:buFont typeface="Noto Sans Symbols"/>
              <a:buChar char="❑"/>
            </a:pPr>
            <a:r>
              <a:rPr lang="en-GB" sz="1400" dirty="0">
                <a:solidFill>
                  <a:schemeClr val="dk1"/>
                </a:solidFill>
                <a:latin typeface="Comic Sans MS"/>
                <a:ea typeface="Comic Sans MS"/>
                <a:cs typeface="Comic Sans MS"/>
                <a:sym typeface="Comic Sans MS"/>
              </a:rPr>
              <a:t>Remember to look at implied meaning for Q1-Q4, as well as surface level meaning. </a:t>
            </a:r>
          </a:p>
          <a:p>
            <a:pPr>
              <a:buClr>
                <a:schemeClr val="dk1"/>
              </a:buClr>
              <a:buSzPts val="1400"/>
            </a:pPr>
            <a:endParaRPr dirty="0"/>
          </a:p>
          <a:p>
            <a:pPr marL="285750" indent="-285750">
              <a:buClr>
                <a:schemeClr val="dk1"/>
              </a:buClr>
              <a:buSzPts val="1400"/>
              <a:buFont typeface="Noto Sans Symbols"/>
              <a:buChar char="❑"/>
            </a:pPr>
            <a:r>
              <a:rPr lang="en-GB" sz="1400" dirty="0">
                <a:solidFill>
                  <a:schemeClr val="dk1"/>
                </a:solidFill>
                <a:latin typeface="Comic Sans MS"/>
                <a:ea typeface="Comic Sans MS"/>
                <a:cs typeface="Comic Sans MS"/>
                <a:sym typeface="Comic Sans MS"/>
              </a:rPr>
              <a:t>Pay attention to your spelling, punctuation and grammar. Silly mistakes may mean the difference between two grades.</a:t>
            </a:r>
          </a:p>
          <a:p>
            <a:pPr>
              <a:buClr>
                <a:schemeClr val="dk1"/>
              </a:buClr>
              <a:buSzPts val="1400"/>
            </a:pPr>
            <a:r>
              <a:rPr lang="en-GB" sz="1400" dirty="0">
                <a:solidFill>
                  <a:schemeClr val="dk1"/>
                </a:solidFill>
                <a:latin typeface="Comic Sans MS"/>
                <a:ea typeface="Comic Sans MS"/>
                <a:cs typeface="Comic Sans MS"/>
                <a:sym typeface="Comic Sans MS"/>
              </a:rPr>
              <a:t> </a:t>
            </a:r>
            <a:endParaRPr dirty="0"/>
          </a:p>
          <a:p>
            <a:pPr marL="285750" indent="-285750">
              <a:buClr>
                <a:schemeClr val="dk1"/>
              </a:buClr>
              <a:buSzPts val="1400"/>
              <a:buFont typeface="Noto Sans Symbols"/>
              <a:buChar char="❑"/>
            </a:pPr>
            <a:r>
              <a:rPr lang="en-GB" sz="1400" dirty="0">
                <a:solidFill>
                  <a:schemeClr val="dk1"/>
                </a:solidFill>
                <a:latin typeface="Comic Sans MS"/>
                <a:ea typeface="Comic Sans MS"/>
                <a:cs typeface="Comic Sans MS"/>
                <a:sym typeface="Comic Sans MS"/>
              </a:rPr>
              <a:t>Plan for Q5! Even if you don’t see the point. Planning makes for good work. An examiner can usually tell when you have/have not planned.</a:t>
            </a:r>
            <a:endParaRPr dirty="0"/>
          </a:p>
        </p:txBody>
      </p:sp>
      <p:pic>
        <p:nvPicPr>
          <p:cNvPr id="1034" name="Picture 10" descr="Image result for things to put on a revision poster">
            <a:extLst>
              <a:ext uri="{FF2B5EF4-FFF2-40B4-BE49-F238E27FC236}">
                <a16:creationId xmlns:a16="http://schemas.microsoft.com/office/drawing/2014/main" id="{000CD16E-BD76-735A-9A36-1B29905C27D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576" y="7498801"/>
            <a:ext cx="1967542" cy="1967542"/>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things to put on a revision poster">
            <a:extLst>
              <a:ext uri="{FF2B5EF4-FFF2-40B4-BE49-F238E27FC236}">
                <a16:creationId xmlns:a16="http://schemas.microsoft.com/office/drawing/2014/main" id="{3805A347-592C-4CA8-9F40-C6112CA0CF2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710970" y="7508596"/>
            <a:ext cx="1967543" cy="196754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5">
            <a:extLst>
              <a:ext uri="{FF2B5EF4-FFF2-40B4-BE49-F238E27FC236}">
                <a16:creationId xmlns:a16="http://schemas.microsoft.com/office/drawing/2014/main" id="{43D3441B-4224-3457-004D-D4EE02D91ADF}"/>
              </a:ext>
            </a:extLst>
          </p:cNvPr>
          <p:cNvGraphicFramePr>
            <a:graphicFrameLocks noGrp="1"/>
          </p:cNvGraphicFramePr>
          <p:nvPr>
            <p:extLst>
              <p:ext uri="{D42A27DB-BD31-4B8C-83A1-F6EECF244321}">
                <p14:modId xmlns:p14="http://schemas.microsoft.com/office/powerpoint/2010/main" val="3791110492"/>
              </p:ext>
            </p:extLst>
          </p:nvPr>
        </p:nvGraphicFramePr>
        <p:xfrm>
          <a:off x="1957271" y="7818081"/>
          <a:ext cx="8534400" cy="149352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697196533"/>
                    </a:ext>
                  </a:extLst>
                </a:gridCol>
                <a:gridCol w="1066800">
                  <a:extLst>
                    <a:ext uri="{9D8B030D-6E8A-4147-A177-3AD203B41FA5}">
                      <a16:colId xmlns:a16="http://schemas.microsoft.com/office/drawing/2014/main" val="4161604913"/>
                    </a:ext>
                  </a:extLst>
                </a:gridCol>
                <a:gridCol w="1066800">
                  <a:extLst>
                    <a:ext uri="{9D8B030D-6E8A-4147-A177-3AD203B41FA5}">
                      <a16:colId xmlns:a16="http://schemas.microsoft.com/office/drawing/2014/main" val="2680651256"/>
                    </a:ext>
                  </a:extLst>
                </a:gridCol>
                <a:gridCol w="1066800">
                  <a:extLst>
                    <a:ext uri="{9D8B030D-6E8A-4147-A177-3AD203B41FA5}">
                      <a16:colId xmlns:a16="http://schemas.microsoft.com/office/drawing/2014/main" val="2390454231"/>
                    </a:ext>
                  </a:extLst>
                </a:gridCol>
                <a:gridCol w="1066800">
                  <a:extLst>
                    <a:ext uri="{9D8B030D-6E8A-4147-A177-3AD203B41FA5}">
                      <a16:colId xmlns:a16="http://schemas.microsoft.com/office/drawing/2014/main" val="1644663180"/>
                    </a:ext>
                  </a:extLst>
                </a:gridCol>
                <a:gridCol w="1066800">
                  <a:extLst>
                    <a:ext uri="{9D8B030D-6E8A-4147-A177-3AD203B41FA5}">
                      <a16:colId xmlns:a16="http://schemas.microsoft.com/office/drawing/2014/main" val="683505946"/>
                    </a:ext>
                  </a:extLst>
                </a:gridCol>
                <a:gridCol w="1066800">
                  <a:extLst>
                    <a:ext uri="{9D8B030D-6E8A-4147-A177-3AD203B41FA5}">
                      <a16:colId xmlns:a16="http://schemas.microsoft.com/office/drawing/2014/main" val="2774073607"/>
                    </a:ext>
                  </a:extLst>
                </a:gridCol>
                <a:gridCol w="1066800">
                  <a:extLst>
                    <a:ext uri="{9D8B030D-6E8A-4147-A177-3AD203B41FA5}">
                      <a16:colId xmlns:a16="http://schemas.microsoft.com/office/drawing/2014/main" val="3234652986"/>
                    </a:ext>
                  </a:extLst>
                </a:gridCol>
              </a:tblGrid>
              <a:tr h="370840">
                <a:tc>
                  <a:txBody>
                    <a:bodyPr/>
                    <a:lstStyle/>
                    <a:p>
                      <a:pPr algn="ctr"/>
                      <a:r>
                        <a:rPr lang="en-GB" sz="1200" dirty="0"/>
                        <a:t>Alternating weeks</a:t>
                      </a:r>
                    </a:p>
                  </a:txBody>
                  <a:tcPr/>
                </a:tc>
                <a:tc>
                  <a:txBody>
                    <a:bodyPr/>
                    <a:lstStyle/>
                    <a:p>
                      <a:r>
                        <a:rPr lang="en-GB" dirty="0"/>
                        <a:t>Monday</a:t>
                      </a:r>
                    </a:p>
                  </a:txBody>
                  <a:tcPr/>
                </a:tc>
                <a:tc>
                  <a:txBody>
                    <a:bodyPr/>
                    <a:lstStyle/>
                    <a:p>
                      <a:r>
                        <a:rPr lang="en-GB" dirty="0"/>
                        <a:t>Tuesday</a:t>
                      </a:r>
                    </a:p>
                  </a:txBody>
                  <a:tcPr/>
                </a:tc>
                <a:tc>
                  <a:txBody>
                    <a:bodyPr/>
                    <a:lstStyle/>
                    <a:p>
                      <a:r>
                        <a:rPr lang="en-GB" sz="1200" dirty="0"/>
                        <a:t>Wednesday</a:t>
                      </a:r>
                    </a:p>
                  </a:txBody>
                  <a:tcPr/>
                </a:tc>
                <a:tc>
                  <a:txBody>
                    <a:bodyPr/>
                    <a:lstStyle/>
                    <a:p>
                      <a:r>
                        <a:rPr lang="en-GB" dirty="0"/>
                        <a:t>Thursday</a:t>
                      </a:r>
                    </a:p>
                  </a:txBody>
                  <a:tcPr/>
                </a:tc>
                <a:tc>
                  <a:txBody>
                    <a:bodyPr/>
                    <a:lstStyle/>
                    <a:p>
                      <a:r>
                        <a:rPr lang="en-GB" dirty="0"/>
                        <a:t>Friday</a:t>
                      </a:r>
                    </a:p>
                  </a:txBody>
                  <a:tcPr/>
                </a:tc>
                <a:tc>
                  <a:txBody>
                    <a:bodyPr/>
                    <a:lstStyle/>
                    <a:p>
                      <a:r>
                        <a:rPr lang="en-GB" dirty="0"/>
                        <a:t>Saturday</a:t>
                      </a:r>
                    </a:p>
                  </a:txBody>
                  <a:tcPr/>
                </a:tc>
                <a:tc>
                  <a:txBody>
                    <a:bodyPr/>
                    <a:lstStyle/>
                    <a:p>
                      <a:r>
                        <a:rPr lang="en-GB" dirty="0"/>
                        <a:t>Sunday</a:t>
                      </a:r>
                    </a:p>
                  </a:txBody>
                  <a:tcPr/>
                </a:tc>
                <a:extLst>
                  <a:ext uri="{0D108BD9-81ED-4DB2-BD59-A6C34878D82A}">
                    <a16:rowId xmlns:a16="http://schemas.microsoft.com/office/drawing/2014/main" val="1035886149"/>
                  </a:ext>
                </a:extLst>
              </a:tr>
              <a:tr h="370840">
                <a:tc>
                  <a:txBody>
                    <a:bodyPr/>
                    <a:lstStyle/>
                    <a:p>
                      <a:r>
                        <a:rPr lang="en-GB" dirty="0"/>
                        <a:t>Week 1</a:t>
                      </a:r>
                    </a:p>
                  </a:txBody>
                  <a:tcPr/>
                </a:tc>
                <a:tc>
                  <a:txBody>
                    <a:bodyPr/>
                    <a:lstStyle/>
                    <a:p>
                      <a:r>
                        <a:rPr lang="en-GB" dirty="0"/>
                        <a:t>English Paper 1 </a:t>
                      </a:r>
                    </a:p>
                  </a:txBody>
                  <a:tcPr/>
                </a:tc>
                <a:tc>
                  <a:txBody>
                    <a:bodyPr/>
                    <a:lstStyle/>
                    <a:p>
                      <a:r>
                        <a:rPr lang="en-GB" dirty="0"/>
                        <a:t>Vocational study</a:t>
                      </a:r>
                    </a:p>
                  </a:txBody>
                  <a:tcPr/>
                </a:tc>
                <a:tc>
                  <a:txBody>
                    <a:bodyPr/>
                    <a:lstStyle/>
                    <a:p>
                      <a:r>
                        <a:rPr lang="en-GB" dirty="0"/>
                        <a:t>Rest</a:t>
                      </a:r>
                    </a:p>
                  </a:txBody>
                  <a:tcPr/>
                </a:tc>
                <a:tc>
                  <a:txBody>
                    <a:bodyPr/>
                    <a:lstStyle/>
                    <a:p>
                      <a:r>
                        <a:rPr lang="en-GB" dirty="0"/>
                        <a:t>Maths Paper 1 </a:t>
                      </a:r>
                    </a:p>
                  </a:txBody>
                  <a:tcPr/>
                </a:tc>
                <a:tc>
                  <a:txBody>
                    <a:bodyPr/>
                    <a:lstStyle/>
                    <a:p>
                      <a:r>
                        <a:rPr lang="en-GB" dirty="0"/>
                        <a:t>English Paper 2  </a:t>
                      </a:r>
                    </a:p>
                  </a:txBody>
                  <a:tcPr/>
                </a:tc>
                <a:tc>
                  <a:txBody>
                    <a:bodyPr/>
                    <a:lstStyle/>
                    <a:p>
                      <a:r>
                        <a:rPr lang="en-GB" dirty="0"/>
                        <a:t>Maths Paper 2</a:t>
                      </a:r>
                    </a:p>
                  </a:txBody>
                  <a:tcPr/>
                </a:tc>
                <a:tc>
                  <a:txBody>
                    <a:bodyPr/>
                    <a:lstStyle/>
                    <a:p>
                      <a:r>
                        <a:rPr lang="en-GB" dirty="0"/>
                        <a:t>Rest</a:t>
                      </a:r>
                    </a:p>
                  </a:txBody>
                  <a:tcPr/>
                </a:tc>
                <a:extLst>
                  <a:ext uri="{0D108BD9-81ED-4DB2-BD59-A6C34878D82A}">
                    <a16:rowId xmlns:a16="http://schemas.microsoft.com/office/drawing/2014/main" val="514001936"/>
                  </a:ext>
                </a:extLst>
              </a:tr>
              <a:tr h="370840">
                <a:tc>
                  <a:txBody>
                    <a:bodyPr/>
                    <a:lstStyle/>
                    <a:p>
                      <a:r>
                        <a:rPr lang="en-GB" dirty="0"/>
                        <a:t>Week 2 </a:t>
                      </a:r>
                    </a:p>
                  </a:txBody>
                  <a:tcPr/>
                </a:tc>
                <a:tc>
                  <a:txBody>
                    <a:bodyPr/>
                    <a:lstStyle/>
                    <a:p>
                      <a:r>
                        <a:rPr lang="en-GB" dirty="0"/>
                        <a:t>English Paper 2 </a:t>
                      </a:r>
                    </a:p>
                  </a:txBody>
                  <a:tcPr/>
                </a:tc>
                <a:tc>
                  <a:txBody>
                    <a:bodyPr/>
                    <a:lstStyle/>
                    <a:p>
                      <a:r>
                        <a:rPr lang="en-GB" dirty="0"/>
                        <a:t>Vocational study</a:t>
                      </a:r>
                    </a:p>
                  </a:txBody>
                  <a:tcPr/>
                </a:tc>
                <a:tc>
                  <a:txBody>
                    <a:bodyPr/>
                    <a:lstStyle/>
                    <a:p>
                      <a:r>
                        <a:rPr lang="en-GB" dirty="0"/>
                        <a:t>Rest</a:t>
                      </a:r>
                    </a:p>
                  </a:txBody>
                  <a:tcPr/>
                </a:tc>
                <a:tc>
                  <a:txBody>
                    <a:bodyPr/>
                    <a:lstStyle/>
                    <a:p>
                      <a:r>
                        <a:rPr lang="en-GB" dirty="0"/>
                        <a:t>Maths Paper 2 </a:t>
                      </a:r>
                    </a:p>
                  </a:txBody>
                  <a:tcPr/>
                </a:tc>
                <a:tc>
                  <a:txBody>
                    <a:bodyPr/>
                    <a:lstStyle/>
                    <a:p>
                      <a:r>
                        <a:rPr lang="en-GB" dirty="0"/>
                        <a:t>English Paper 1 </a:t>
                      </a:r>
                    </a:p>
                  </a:txBody>
                  <a:tcPr/>
                </a:tc>
                <a:tc>
                  <a:txBody>
                    <a:bodyPr/>
                    <a:lstStyle/>
                    <a:p>
                      <a:r>
                        <a:rPr lang="en-GB" dirty="0"/>
                        <a:t>Maths Paper 1</a:t>
                      </a:r>
                    </a:p>
                  </a:txBody>
                  <a:tcPr/>
                </a:tc>
                <a:tc>
                  <a:txBody>
                    <a:bodyPr/>
                    <a:lstStyle/>
                    <a:p>
                      <a:r>
                        <a:rPr lang="en-GB" dirty="0"/>
                        <a:t>Rest</a:t>
                      </a:r>
                    </a:p>
                  </a:txBody>
                  <a:tcPr/>
                </a:tc>
                <a:extLst>
                  <a:ext uri="{0D108BD9-81ED-4DB2-BD59-A6C34878D82A}">
                    <a16:rowId xmlns:a16="http://schemas.microsoft.com/office/drawing/2014/main" val="518990908"/>
                  </a:ext>
                </a:extLst>
              </a:tr>
            </a:tbl>
          </a:graphicData>
        </a:graphic>
      </p:graphicFrame>
      <p:sp>
        <p:nvSpPr>
          <p:cNvPr id="8" name="TextBox 7">
            <a:extLst>
              <a:ext uri="{FF2B5EF4-FFF2-40B4-BE49-F238E27FC236}">
                <a16:creationId xmlns:a16="http://schemas.microsoft.com/office/drawing/2014/main" id="{0A281387-62FD-4CCB-8823-907D903A3868}"/>
              </a:ext>
            </a:extLst>
          </p:cNvPr>
          <p:cNvSpPr txBox="1"/>
          <p:nvPr/>
        </p:nvSpPr>
        <p:spPr>
          <a:xfrm>
            <a:off x="1957271" y="7332281"/>
            <a:ext cx="3471333" cy="345607"/>
          </a:xfrm>
          <a:prstGeom prst="rect">
            <a:avLst/>
          </a:prstGeom>
          <a:noFill/>
        </p:spPr>
        <p:txBody>
          <a:bodyPr wrap="square" lIns="91440" tIns="45720" rIns="91440" bIns="45720" rtlCol="0" anchor="t">
            <a:spAutoFit/>
          </a:bodyPr>
          <a:lstStyle/>
          <a:p>
            <a:r>
              <a:rPr lang="en-GB" sz="1600" b="1" dirty="0">
                <a:latin typeface="Comic Sans MS"/>
              </a:rPr>
              <a:t>Example revision </a:t>
            </a:r>
            <a:r>
              <a:rPr lang="en-GB" sz="1600" b="1">
                <a:latin typeface="Comic Sans MS"/>
              </a:rPr>
              <a:t>timetable: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9" name="Rectangle 18">
            <a:extLst>
              <a:ext uri="{FF2B5EF4-FFF2-40B4-BE49-F238E27FC236}">
                <a16:creationId xmlns:a16="http://schemas.microsoft.com/office/drawing/2014/main" id="{CC589836-4771-CF86-E0B8-A2BB0BD5A6F3}"/>
              </a:ext>
            </a:extLst>
          </p:cNvPr>
          <p:cNvSpPr/>
          <p:nvPr/>
        </p:nvSpPr>
        <p:spPr>
          <a:xfrm>
            <a:off x="9747036" y="812297"/>
            <a:ext cx="2823341" cy="4451122"/>
          </a:xfrm>
          <a:prstGeom prst="rect">
            <a:avLst/>
          </a:prstGeom>
          <a:solidFill>
            <a:srgbClr val="FFC1FF"/>
          </a:solidFill>
          <a:ln w="12700">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C4BCCEC6-493F-93FE-319E-0B82218995C6}"/>
              </a:ext>
            </a:extLst>
          </p:cNvPr>
          <p:cNvSpPr/>
          <p:nvPr/>
        </p:nvSpPr>
        <p:spPr>
          <a:xfrm>
            <a:off x="9725652" y="5391702"/>
            <a:ext cx="2799125" cy="2708934"/>
          </a:xfrm>
          <a:prstGeom prst="rect">
            <a:avLst/>
          </a:prstGeom>
          <a:solidFill>
            <a:schemeClr val="tx2">
              <a:lumMod val="90000"/>
            </a:schemeClr>
          </a:solidFill>
          <a:ln w="12700">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300" dirty="0"/>
          </a:p>
        </p:txBody>
      </p:sp>
      <p:sp>
        <p:nvSpPr>
          <p:cNvPr id="20" name="Rectangle 19">
            <a:extLst>
              <a:ext uri="{FF2B5EF4-FFF2-40B4-BE49-F238E27FC236}">
                <a16:creationId xmlns:a16="http://schemas.microsoft.com/office/drawing/2014/main" id="{3DB16EAD-03DF-299D-1EF2-AA8806549BCF}"/>
              </a:ext>
            </a:extLst>
          </p:cNvPr>
          <p:cNvSpPr/>
          <p:nvPr/>
        </p:nvSpPr>
        <p:spPr>
          <a:xfrm>
            <a:off x="6749937" y="5391702"/>
            <a:ext cx="2799125" cy="2708934"/>
          </a:xfrm>
          <a:prstGeom prst="rect">
            <a:avLst/>
          </a:prstGeom>
          <a:solidFill>
            <a:schemeClr val="accent6">
              <a:lumMod val="20000"/>
              <a:lumOff val="80000"/>
            </a:schemeClr>
          </a:solidFill>
          <a:ln w="12700">
            <a:solidFill>
              <a:schemeClr val="tx1">
                <a:lumMod val="85000"/>
                <a:lumOff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C</a:t>
            </a:r>
          </a:p>
        </p:txBody>
      </p:sp>
      <p:sp>
        <p:nvSpPr>
          <p:cNvPr id="167" name="Google Shape;167;p4"/>
          <p:cNvSpPr txBox="1">
            <a:spLocks noGrp="1"/>
          </p:cNvSpPr>
          <p:nvPr>
            <p:ph type="ctrTitle"/>
          </p:nvPr>
        </p:nvSpPr>
        <p:spPr>
          <a:xfrm>
            <a:off x="327259" y="41325"/>
            <a:ext cx="5691352" cy="656404"/>
          </a:xfrm>
          <a:prstGeom prst="rect">
            <a:avLst/>
          </a:prstGeom>
          <a:noFill/>
          <a:ln>
            <a:noFill/>
          </a:ln>
        </p:spPr>
        <p:txBody>
          <a:bodyPr spcFirstLastPara="1" wrap="square" lIns="91425" tIns="45700" rIns="91425" bIns="45700" anchor="b" anchorCtr="0">
            <a:normAutofit/>
          </a:bodyPr>
          <a:lstStyle/>
          <a:p>
            <a:pPr algn="l">
              <a:buSzPts val="2800"/>
            </a:pPr>
            <a:r>
              <a:rPr lang="en-GB" sz="2800" b="1" dirty="0" err="1">
                <a:solidFill>
                  <a:schemeClr val="bg2">
                    <a:lumMod val="75000"/>
                  </a:schemeClr>
                </a:solidFill>
                <a:latin typeface="Comic Sans MS"/>
                <a:ea typeface="Comic Sans MS"/>
                <a:cs typeface="Comic Sans MS"/>
                <a:sym typeface="Comic Sans MS"/>
              </a:rPr>
              <a:t>Eduqas</a:t>
            </a:r>
            <a:r>
              <a:rPr lang="en-GB" sz="2800" b="1" dirty="0">
                <a:solidFill>
                  <a:schemeClr val="bg2">
                    <a:lumMod val="75000"/>
                  </a:schemeClr>
                </a:solidFill>
                <a:latin typeface="Comic Sans MS"/>
                <a:ea typeface="Comic Sans MS"/>
                <a:cs typeface="Comic Sans MS"/>
                <a:sym typeface="Comic Sans MS"/>
              </a:rPr>
              <a:t> Paper 2 –A: Reading  </a:t>
            </a:r>
            <a:endParaRPr b="1" dirty="0">
              <a:solidFill>
                <a:schemeClr val="bg2">
                  <a:lumMod val="75000"/>
                </a:schemeClr>
              </a:solidFill>
            </a:endParaRPr>
          </a:p>
        </p:txBody>
      </p:sp>
      <p:sp>
        <p:nvSpPr>
          <p:cNvPr id="168" name="Google Shape;168;p4"/>
          <p:cNvSpPr/>
          <p:nvPr/>
        </p:nvSpPr>
        <p:spPr>
          <a:xfrm>
            <a:off x="369302" y="2902793"/>
            <a:ext cx="3279227" cy="2869932"/>
          </a:xfrm>
          <a:prstGeom prst="rect">
            <a:avLst/>
          </a:prstGeom>
          <a:solidFill>
            <a:schemeClr val="accent2">
              <a:lumMod val="40000"/>
              <a:lumOff val="60000"/>
            </a:schemeClr>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r>
              <a:rPr lang="en-GB" sz="1800">
                <a:solidFill>
                  <a:schemeClr val="lt1"/>
                </a:solidFill>
                <a:latin typeface="Calibri"/>
                <a:ea typeface="Calibri"/>
                <a:cs typeface="Calibri"/>
                <a:sym typeface="Calibri"/>
              </a:rPr>
              <a:t>1</a:t>
            </a:r>
            <a:endParaRPr/>
          </a:p>
        </p:txBody>
      </p:sp>
      <p:sp>
        <p:nvSpPr>
          <p:cNvPr id="169" name="Google Shape;169;p4"/>
          <p:cNvSpPr/>
          <p:nvPr/>
        </p:nvSpPr>
        <p:spPr>
          <a:xfrm>
            <a:off x="361881" y="5954576"/>
            <a:ext cx="3279227" cy="2146060"/>
          </a:xfrm>
          <a:prstGeom prst="rect">
            <a:avLst/>
          </a:prstGeom>
          <a:solidFill>
            <a:schemeClr val="accent3">
              <a:lumMod val="40000"/>
              <a:lumOff val="60000"/>
            </a:schemeClr>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endParaRPr dirty="0"/>
          </a:p>
        </p:txBody>
      </p:sp>
      <p:sp>
        <p:nvSpPr>
          <p:cNvPr id="170" name="Google Shape;170;p4"/>
          <p:cNvSpPr/>
          <p:nvPr/>
        </p:nvSpPr>
        <p:spPr>
          <a:xfrm>
            <a:off x="3816004" y="839477"/>
            <a:ext cx="2801005" cy="4342958"/>
          </a:xfrm>
          <a:prstGeom prst="rect">
            <a:avLst/>
          </a:prstGeom>
          <a:solidFill>
            <a:schemeClr val="accent1">
              <a:lumMod val="20000"/>
              <a:lumOff val="80000"/>
            </a:schemeClr>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endParaRPr dirty="0"/>
          </a:p>
        </p:txBody>
      </p:sp>
      <p:sp>
        <p:nvSpPr>
          <p:cNvPr id="171" name="Google Shape;171;p4"/>
          <p:cNvSpPr/>
          <p:nvPr/>
        </p:nvSpPr>
        <p:spPr>
          <a:xfrm>
            <a:off x="6748058" y="804328"/>
            <a:ext cx="2801004" cy="4451122"/>
          </a:xfrm>
          <a:prstGeom prst="rect">
            <a:avLst/>
          </a:prstGeom>
          <a:solidFill>
            <a:schemeClr val="accent6">
              <a:lumMod val="40000"/>
              <a:lumOff val="60000"/>
            </a:schemeClr>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endParaRPr dirty="0"/>
          </a:p>
        </p:txBody>
      </p:sp>
      <p:sp>
        <p:nvSpPr>
          <p:cNvPr id="172" name="Google Shape;172;p4"/>
          <p:cNvSpPr/>
          <p:nvPr/>
        </p:nvSpPr>
        <p:spPr>
          <a:xfrm>
            <a:off x="375790" y="813993"/>
            <a:ext cx="3279227" cy="1965527"/>
          </a:xfrm>
          <a:prstGeom prst="rect">
            <a:avLst/>
          </a:prstGeom>
          <a:solidFill>
            <a:schemeClr val="accent4">
              <a:lumMod val="40000"/>
              <a:lumOff val="60000"/>
            </a:schemeClr>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endParaRPr sz="1800">
              <a:solidFill>
                <a:schemeClr val="lt1"/>
              </a:solidFill>
              <a:latin typeface="Calibri"/>
              <a:ea typeface="Calibri"/>
              <a:cs typeface="Calibri"/>
              <a:sym typeface="Calibri"/>
            </a:endParaRPr>
          </a:p>
        </p:txBody>
      </p:sp>
      <p:sp>
        <p:nvSpPr>
          <p:cNvPr id="173" name="Google Shape;173;p4"/>
          <p:cNvSpPr txBox="1"/>
          <p:nvPr/>
        </p:nvSpPr>
        <p:spPr>
          <a:xfrm>
            <a:off x="6258535" y="309769"/>
            <a:ext cx="6687950" cy="369332"/>
          </a:xfrm>
          <a:prstGeom prst="rect">
            <a:avLst/>
          </a:prstGeom>
          <a:noFill/>
          <a:ln>
            <a:noFill/>
          </a:ln>
        </p:spPr>
        <p:txBody>
          <a:bodyPr spcFirstLastPara="1" wrap="square" lIns="91425" tIns="45700" rIns="91425" bIns="45700" anchor="t" anchorCtr="0">
            <a:spAutoFit/>
          </a:bodyPr>
          <a:lstStyle/>
          <a:p>
            <a:r>
              <a:rPr lang="en-GB" sz="1800" dirty="0">
                <a:solidFill>
                  <a:schemeClr val="bg2">
                    <a:lumMod val="75000"/>
                  </a:schemeClr>
                </a:solidFill>
                <a:latin typeface="Comic Sans MS"/>
                <a:ea typeface="Comic Sans MS"/>
                <a:cs typeface="Comic Sans MS"/>
                <a:sym typeface="Comic Sans MS"/>
              </a:rPr>
              <a:t>Time: 2hr     Marks: 80 overall          Worth: 60%</a:t>
            </a:r>
            <a:endParaRPr dirty="0">
              <a:solidFill>
                <a:schemeClr val="bg2">
                  <a:lumMod val="75000"/>
                </a:schemeClr>
              </a:solidFill>
            </a:endParaRPr>
          </a:p>
        </p:txBody>
      </p:sp>
      <p:sp>
        <p:nvSpPr>
          <p:cNvPr id="174" name="Google Shape;174;p4"/>
          <p:cNvSpPr txBox="1"/>
          <p:nvPr/>
        </p:nvSpPr>
        <p:spPr>
          <a:xfrm>
            <a:off x="369262" y="887932"/>
            <a:ext cx="3279227" cy="2146060"/>
          </a:xfrm>
          <a:prstGeom prst="rect">
            <a:avLst/>
          </a:prstGeom>
          <a:noFill/>
          <a:ln>
            <a:noFill/>
          </a:ln>
        </p:spPr>
        <p:txBody>
          <a:bodyPr spcFirstLastPara="1" wrap="square" lIns="91425" tIns="45700" rIns="91425" bIns="45700" anchor="t" anchorCtr="0">
            <a:spAutoFit/>
          </a:bodyPr>
          <a:lstStyle/>
          <a:p>
            <a:r>
              <a:rPr lang="en-GB" sz="1200" b="1" dirty="0">
                <a:solidFill>
                  <a:srgbClr val="FF0000"/>
                </a:solidFill>
                <a:latin typeface="Comic Sans MS"/>
                <a:ea typeface="Comic Sans MS"/>
                <a:cs typeface="Comic Sans MS"/>
                <a:sym typeface="Comic Sans MS"/>
              </a:rPr>
              <a:t>Question 1:</a:t>
            </a:r>
            <a:endParaRPr dirty="0">
              <a:solidFill>
                <a:srgbClr val="FF0000"/>
              </a:solidFill>
            </a:endParaRPr>
          </a:p>
          <a:p>
            <a:r>
              <a:rPr lang="en-GB" sz="1200" b="1" dirty="0">
                <a:solidFill>
                  <a:schemeClr val="dk1"/>
                </a:solidFill>
                <a:latin typeface="Comic Sans MS"/>
                <a:ea typeface="Comic Sans MS"/>
                <a:cs typeface="Comic Sans MS"/>
                <a:sym typeface="Comic Sans MS"/>
              </a:rPr>
              <a:t>Time: 5 </a:t>
            </a:r>
            <a:r>
              <a:rPr lang="en-GB" sz="1200" dirty="0">
                <a:solidFill>
                  <a:schemeClr val="dk1"/>
                </a:solidFill>
                <a:latin typeface="Comic Sans MS"/>
                <a:ea typeface="Comic Sans MS"/>
                <a:cs typeface="Comic Sans MS"/>
                <a:sym typeface="Comic Sans MS"/>
              </a:rPr>
              <a:t>minutes</a:t>
            </a:r>
            <a:endParaRPr dirty="0">
              <a:solidFill>
                <a:schemeClr val="dk1"/>
              </a:solidFill>
            </a:endParaRPr>
          </a:p>
          <a:p>
            <a:r>
              <a:rPr lang="en-GB" sz="1200" b="1" dirty="0">
                <a:solidFill>
                  <a:schemeClr val="dk1"/>
                </a:solidFill>
                <a:latin typeface="Comic Sans MS"/>
                <a:ea typeface="Comic Sans MS"/>
                <a:cs typeface="Comic Sans MS"/>
                <a:sym typeface="Comic Sans MS"/>
              </a:rPr>
              <a:t>AO: </a:t>
            </a:r>
            <a:r>
              <a:rPr lang="en-GB" sz="1200" dirty="0">
                <a:solidFill>
                  <a:schemeClr val="dk1"/>
                </a:solidFill>
                <a:latin typeface="Comic Sans MS"/>
                <a:ea typeface="Comic Sans MS"/>
                <a:cs typeface="Comic Sans MS"/>
                <a:sym typeface="Comic Sans MS"/>
              </a:rPr>
              <a:t>AO1</a:t>
            </a:r>
            <a:endParaRPr dirty="0"/>
          </a:p>
          <a:p>
            <a:r>
              <a:rPr lang="en-GB" sz="1200" b="1" dirty="0">
                <a:solidFill>
                  <a:schemeClr val="dk1"/>
                </a:solidFill>
                <a:latin typeface="Comic Sans MS"/>
                <a:ea typeface="Comic Sans MS"/>
                <a:cs typeface="Comic Sans MS"/>
                <a:sym typeface="Comic Sans MS"/>
              </a:rPr>
              <a:t>Worth: 3 </a:t>
            </a:r>
            <a:r>
              <a:rPr lang="en-GB" sz="1200" dirty="0">
                <a:solidFill>
                  <a:schemeClr val="dk1"/>
                </a:solidFill>
                <a:latin typeface="Comic Sans MS"/>
                <a:ea typeface="Comic Sans MS"/>
                <a:cs typeface="Comic Sans MS"/>
                <a:sym typeface="Comic Sans MS"/>
              </a:rPr>
              <a:t>marks</a:t>
            </a:r>
          </a:p>
          <a:p>
            <a:endParaRPr dirty="0"/>
          </a:p>
          <a:p>
            <a:r>
              <a:rPr lang="en-GB" sz="1200" b="1" dirty="0">
                <a:solidFill>
                  <a:schemeClr val="dk1"/>
                </a:solidFill>
                <a:latin typeface="Comic Sans MS"/>
                <a:ea typeface="Comic Sans MS"/>
                <a:cs typeface="Comic Sans MS"/>
                <a:sym typeface="Comic Sans MS"/>
              </a:rPr>
              <a:t>What is it asking you to do:</a:t>
            </a:r>
          </a:p>
          <a:p>
            <a:r>
              <a:rPr lang="en-GB" sz="1200" dirty="0">
                <a:solidFill>
                  <a:schemeClr val="dk1"/>
                </a:solidFill>
                <a:latin typeface="Comic Sans MS"/>
                <a:ea typeface="Comic Sans MS"/>
                <a:cs typeface="Comic Sans MS"/>
                <a:sym typeface="Comic Sans MS"/>
              </a:rPr>
              <a:t>You will be directed to a source, locate pieces of the information in this text. It is basic comprehension. </a:t>
            </a:r>
            <a:endParaRPr dirty="0"/>
          </a:p>
          <a:p>
            <a:endParaRPr sz="1200" b="1" dirty="0">
              <a:solidFill>
                <a:schemeClr val="dk1"/>
              </a:solidFill>
              <a:latin typeface="Comic Sans MS"/>
              <a:ea typeface="Comic Sans MS"/>
              <a:cs typeface="Comic Sans MS"/>
              <a:sym typeface="Comic Sans MS"/>
            </a:endParaRPr>
          </a:p>
          <a:p>
            <a:endParaRPr sz="900" dirty="0">
              <a:solidFill>
                <a:schemeClr val="dk1"/>
              </a:solidFill>
              <a:latin typeface="Calibri"/>
              <a:ea typeface="Calibri"/>
              <a:cs typeface="Calibri"/>
              <a:sym typeface="Calibri"/>
            </a:endParaRPr>
          </a:p>
        </p:txBody>
      </p:sp>
      <p:pic>
        <p:nvPicPr>
          <p:cNvPr id="175" name="Google Shape;175;p4"/>
          <p:cNvPicPr preferRelativeResize="0"/>
          <p:nvPr/>
        </p:nvPicPr>
        <p:blipFill rotWithShape="1">
          <a:blip r:embed="rId3">
            <a:alphaModFix/>
          </a:blip>
          <a:srcRect l="3655" b="15155"/>
          <a:stretch/>
        </p:blipFill>
        <p:spPr>
          <a:xfrm>
            <a:off x="2613693" y="912358"/>
            <a:ext cx="844127" cy="743361"/>
          </a:xfrm>
          <a:prstGeom prst="rect">
            <a:avLst/>
          </a:prstGeom>
          <a:noFill/>
          <a:ln>
            <a:noFill/>
          </a:ln>
        </p:spPr>
      </p:pic>
      <p:sp>
        <p:nvSpPr>
          <p:cNvPr id="176" name="Google Shape;176;p4"/>
          <p:cNvSpPr txBox="1"/>
          <p:nvPr/>
        </p:nvSpPr>
        <p:spPr>
          <a:xfrm>
            <a:off x="420688" y="2951234"/>
            <a:ext cx="3279227" cy="2816115"/>
          </a:xfrm>
          <a:prstGeom prst="rect">
            <a:avLst/>
          </a:prstGeom>
          <a:noFill/>
          <a:ln>
            <a:noFill/>
          </a:ln>
        </p:spPr>
        <p:txBody>
          <a:bodyPr spcFirstLastPara="1" wrap="square" lIns="91425" tIns="45700" rIns="91425" bIns="45700" anchor="t" anchorCtr="0">
            <a:spAutoFit/>
          </a:bodyPr>
          <a:lstStyle/>
          <a:p>
            <a:r>
              <a:rPr lang="en-GB" sz="1200" b="1" dirty="0">
                <a:solidFill>
                  <a:srgbClr val="FF0000"/>
                </a:solidFill>
                <a:latin typeface="Comic Sans MS"/>
                <a:ea typeface="Comic Sans MS"/>
                <a:cs typeface="Comic Sans MS"/>
                <a:sym typeface="Comic Sans MS"/>
              </a:rPr>
              <a:t>Question 2:</a:t>
            </a:r>
            <a:endParaRPr dirty="0">
              <a:solidFill>
                <a:srgbClr val="FF0000"/>
              </a:solidFill>
            </a:endParaRPr>
          </a:p>
          <a:p>
            <a:r>
              <a:rPr lang="en-GB" sz="1200" b="1" dirty="0">
                <a:solidFill>
                  <a:schemeClr val="dk1"/>
                </a:solidFill>
                <a:latin typeface="Comic Sans MS"/>
                <a:ea typeface="Comic Sans MS"/>
                <a:cs typeface="Comic Sans MS"/>
                <a:sym typeface="Comic Sans MS"/>
              </a:rPr>
              <a:t>Time: 10</a:t>
            </a:r>
            <a:r>
              <a:rPr lang="en-GB" sz="1200" dirty="0">
                <a:solidFill>
                  <a:schemeClr val="dk1"/>
                </a:solidFill>
                <a:latin typeface="Comic Sans MS"/>
                <a:ea typeface="Comic Sans MS"/>
                <a:cs typeface="Comic Sans MS"/>
                <a:sym typeface="Comic Sans MS"/>
              </a:rPr>
              <a:t> minutes</a:t>
            </a:r>
            <a:endParaRPr dirty="0"/>
          </a:p>
          <a:p>
            <a:r>
              <a:rPr lang="en-GB" sz="1200" b="1" dirty="0">
                <a:solidFill>
                  <a:schemeClr val="dk1"/>
                </a:solidFill>
                <a:latin typeface="Comic Sans MS"/>
                <a:ea typeface="Comic Sans MS"/>
                <a:cs typeface="Comic Sans MS"/>
                <a:sym typeface="Comic Sans MS"/>
              </a:rPr>
              <a:t>AO: </a:t>
            </a:r>
            <a:r>
              <a:rPr lang="en-GB" sz="1200" dirty="0">
                <a:solidFill>
                  <a:schemeClr val="dk1"/>
                </a:solidFill>
                <a:latin typeface="Comic Sans MS"/>
                <a:ea typeface="Comic Sans MS"/>
                <a:cs typeface="Comic Sans MS"/>
                <a:sym typeface="Comic Sans MS"/>
              </a:rPr>
              <a:t>AO2</a:t>
            </a:r>
            <a:endParaRPr dirty="0"/>
          </a:p>
          <a:p>
            <a:r>
              <a:rPr lang="en-GB" sz="1200" b="1" dirty="0">
                <a:solidFill>
                  <a:schemeClr val="dk1"/>
                </a:solidFill>
                <a:latin typeface="Comic Sans MS"/>
                <a:ea typeface="Comic Sans MS"/>
                <a:cs typeface="Comic Sans MS"/>
                <a:sym typeface="Comic Sans MS"/>
              </a:rPr>
              <a:t>Worth: 10</a:t>
            </a:r>
            <a:r>
              <a:rPr lang="en-GB" sz="1200" dirty="0">
                <a:solidFill>
                  <a:schemeClr val="dk1"/>
                </a:solidFill>
                <a:latin typeface="Comic Sans MS"/>
                <a:ea typeface="Comic Sans MS"/>
                <a:cs typeface="Comic Sans MS"/>
                <a:sym typeface="Comic Sans MS"/>
              </a:rPr>
              <a:t> marks</a:t>
            </a:r>
            <a:endParaRPr dirty="0"/>
          </a:p>
          <a:p>
            <a:r>
              <a:rPr lang="en-GB" sz="1200" b="1" dirty="0">
                <a:solidFill>
                  <a:schemeClr val="dk1"/>
                </a:solidFill>
                <a:latin typeface="Comic Sans MS"/>
                <a:ea typeface="Comic Sans MS"/>
                <a:cs typeface="Comic Sans MS"/>
                <a:sym typeface="Comic Sans MS"/>
              </a:rPr>
              <a:t>Paragraphs: </a:t>
            </a:r>
          </a:p>
          <a:p>
            <a:r>
              <a:rPr lang="en-GB" sz="1200" dirty="0">
                <a:solidFill>
                  <a:schemeClr val="dk1"/>
                </a:solidFill>
                <a:latin typeface="Comic Sans MS"/>
                <a:ea typeface="Comic Sans MS"/>
                <a:cs typeface="Comic Sans MS"/>
                <a:sym typeface="Comic Sans MS"/>
              </a:rPr>
              <a:t>Between 2-3 paragraphs </a:t>
            </a:r>
          </a:p>
          <a:p>
            <a:r>
              <a:rPr lang="en-GB" sz="1200" dirty="0">
                <a:solidFill>
                  <a:schemeClr val="dk1"/>
                </a:solidFill>
                <a:latin typeface="Comic Sans MS"/>
                <a:ea typeface="Comic Sans MS"/>
                <a:cs typeface="Comic Sans MS"/>
                <a:sym typeface="Comic Sans MS"/>
              </a:rPr>
              <a:t> </a:t>
            </a:r>
            <a:endParaRPr dirty="0"/>
          </a:p>
          <a:p>
            <a:r>
              <a:rPr lang="en-GB" sz="1200" b="1" dirty="0">
                <a:solidFill>
                  <a:schemeClr val="dk1"/>
                </a:solidFill>
                <a:latin typeface="Comic Sans MS"/>
                <a:ea typeface="Comic Sans MS"/>
                <a:cs typeface="Comic Sans MS"/>
                <a:sym typeface="Comic Sans MS"/>
              </a:rPr>
              <a:t>What is it asking you to do: </a:t>
            </a:r>
          </a:p>
          <a:p>
            <a:r>
              <a:rPr lang="en-GB" sz="1200" dirty="0">
                <a:solidFill>
                  <a:schemeClr val="dk1"/>
                </a:solidFill>
                <a:latin typeface="Comic Sans MS"/>
                <a:ea typeface="Comic Sans MS"/>
                <a:cs typeface="Comic Sans MS"/>
                <a:sym typeface="Comic Sans MS"/>
              </a:rPr>
              <a:t>Usually same source as Q1. Analyse how the writer uses language to achieve tone and effect. </a:t>
            </a:r>
            <a:endParaRPr dirty="0"/>
          </a:p>
          <a:p>
            <a:r>
              <a:rPr lang="en-GB" sz="1200" b="1" dirty="0">
                <a:solidFill>
                  <a:schemeClr val="dk1"/>
                </a:solidFill>
                <a:latin typeface="Comic Sans MS"/>
                <a:ea typeface="Comic Sans MS"/>
                <a:cs typeface="Comic Sans MS"/>
                <a:sym typeface="Comic Sans MS"/>
              </a:rPr>
              <a:t>Sentence starters:</a:t>
            </a:r>
            <a:endParaRPr dirty="0"/>
          </a:p>
          <a:p>
            <a:r>
              <a:rPr lang="en-GB" sz="1200" i="1" dirty="0">
                <a:solidFill>
                  <a:schemeClr val="dk1"/>
                </a:solidFill>
                <a:latin typeface="Comic Sans MS"/>
                <a:ea typeface="Comic Sans MS"/>
                <a:cs typeface="Comic Sans MS"/>
                <a:sym typeface="Comic Sans MS"/>
              </a:rPr>
              <a:t>The writer …. Which is shown through the quote, “____”. This could suggest…  </a:t>
            </a:r>
            <a:endParaRPr dirty="0"/>
          </a:p>
          <a:p>
            <a:endParaRPr sz="900" dirty="0">
              <a:solidFill>
                <a:schemeClr val="dk1"/>
              </a:solidFill>
              <a:latin typeface="Calibri"/>
              <a:ea typeface="Calibri"/>
              <a:cs typeface="Calibri"/>
              <a:sym typeface="Calibri"/>
            </a:endParaRPr>
          </a:p>
        </p:txBody>
      </p:sp>
      <p:sp>
        <p:nvSpPr>
          <p:cNvPr id="177" name="Google Shape;177;p4"/>
          <p:cNvSpPr txBox="1"/>
          <p:nvPr/>
        </p:nvSpPr>
        <p:spPr>
          <a:xfrm>
            <a:off x="345498" y="6028574"/>
            <a:ext cx="3362597" cy="2631449"/>
          </a:xfrm>
          <a:prstGeom prst="rect">
            <a:avLst/>
          </a:prstGeom>
          <a:noFill/>
          <a:ln>
            <a:noFill/>
          </a:ln>
        </p:spPr>
        <p:txBody>
          <a:bodyPr spcFirstLastPara="1" wrap="square" lIns="91425" tIns="45700" rIns="91425" bIns="45700" anchor="t" anchorCtr="0">
            <a:spAutoFit/>
          </a:bodyPr>
          <a:lstStyle/>
          <a:p>
            <a:r>
              <a:rPr lang="en-GB" sz="1200" b="1" dirty="0">
                <a:solidFill>
                  <a:srgbClr val="FF0000"/>
                </a:solidFill>
                <a:latin typeface="Comic Sans MS"/>
                <a:ea typeface="Comic Sans MS"/>
                <a:cs typeface="Comic Sans MS"/>
                <a:sym typeface="Comic Sans MS"/>
              </a:rPr>
              <a:t>Question 3:</a:t>
            </a:r>
            <a:endParaRPr dirty="0">
              <a:solidFill>
                <a:srgbClr val="FF0000"/>
              </a:solidFill>
            </a:endParaRPr>
          </a:p>
          <a:p>
            <a:r>
              <a:rPr lang="en-GB" sz="1200" b="1" dirty="0">
                <a:solidFill>
                  <a:schemeClr val="dk1"/>
                </a:solidFill>
                <a:latin typeface="Comic Sans MS"/>
                <a:ea typeface="Comic Sans MS"/>
                <a:cs typeface="Comic Sans MS"/>
                <a:sym typeface="Comic Sans MS"/>
              </a:rPr>
              <a:t>Time: 5 </a:t>
            </a:r>
            <a:r>
              <a:rPr lang="en-GB" sz="1200" dirty="0">
                <a:solidFill>
                  <a:schemeClr val="dk1"/>
                </a:solidFill>
                <a:latin typeface="Comic Sans MS"/>
                <a:ea typeface="Comic Sans MS"/>
                <a:cs typeface="Comic Sans MS"/>
                <a:sym typeface="Comic Sans MS"/>
              </a:rPr>
              <a:t>mins</a:t>
            </a:r>
            <a:endParaRPr dirty="0">
              <a:solidFill>
                <a:schemeClr val="dk1"/>
              </a:solidFill>
            </a:endParaRPr>
          </a:p>
          <a:p>
            <a:r>
              <a:rPr lang="en-GB" sz="1200" b="1" dirty="0">
                <a:solidFill>
                  <a:schemeClr val="dk1"/>
                </a:solidFill>
                <a:latin typeface="Comic Sans MS"/>
                <a:ea typeface="Comic Sans MS"/>
                <a:cs typeface="Comic Sans MS"/>
                <a:sym typeface="Comic Sans MS"/>
              </a:rPr>
              <a:t>AO: </a:t>
            </a:r>
            <a:r>
              <a:rPr lang="en-GB" sz="1200" dirty="0">
                <a:solidFill>
                  <a:schemeClr val="dk1"/>
                </a:solidFill>
                <a:latin typeface="Comic Sans MS"/>
                <a:ea typeface="Comic Sans MS"/>
                <a:cs typeface="Comic Sans MS"/>
                <a:sym typeface="Comic Sans MS"/>
              </a:rPr>
              <a:t>AO1</a:t>
            </a:r>
            <a:endParaRPr dirty="0"/>
          </a:p>
          <a:p>
            <a:r>
              <a:rPr lang="en-GB" sz="1200" b="1" dirty="0">
                <a:solidFill>
                  <a:schemeClr val="dk1"/>
                </a:solidFill>
                <a:latin typeface="Comic Sans MS"/>
                <a:ea typeface="Comic Sans MS"/>
                <a:cs typeface="Comic Sans MS"/>
                <a:sym typeface="Comic Sans MS"/>
              </a:rPr>
              <a:t>Worth: 3</a:t>
            </a:r>
            <a:r>
              <a:rPr lang="en-GB" sz="1200" dirty="0">
                <a:solidFill>
                  <a:schemeClr val="dk1"/>
                </a:solidFill>
                <a:latin typeface="Comic Sans MS"/>
                <a:ea typeface="Comic Sans MS"/>
                <a:cs typeface="Comic Sans MS"/>
                <a:sym typeface="Comic Sans MS"/>
              </a:rPr>
              <a:t> Marks </a:t>
            </a:r>
            <a:endParaRPr sz="1200" b="1" dirty="0">
              <a:solidFill>
                <a:schemeClr val="dk1"/>
              </a:solidFill>
              <a:latin typeface="Comic Sans MS"/>
              <a:ea typeface="Comic Sans MS"/>
              <a:cs typeface="Comic Sans MS"/>
              <a:sym typeface="Comic Sans MS"/>
            </a:endParaRPr>
          </a:p>
          <a:p>
            <a:r>
              <a:rPr lang="en-GB" sz="1200" b="1" dirty="0">
                <a:solidFill>
                  <a:schemeClr val="dk1"/>
                </a:solidFill>
                <a:latin typeface="Comic Sans MS"/>
                <a:ea typeface="Comic Sans MS"/>
                <a:cs typeface="Comic Sans MS"/>
                <a:sym typeface="Comic Sans MS"/>
              </a:rPr>
              <a:t>What is it asking you to do:</a:t>
            </a:r>
          </a:p>
          <a:p>
            <a:r>
              <a:rPr lang="en-GB" sz="1200" b="1" dirty="0">
                <a:solidFill>
                  <a:schemeClr val="dk1"/>
                </a:solidFill>
                <a:latin typeface="Comic Sans MS"/>
                <a:ea typeface="Comic Sans MS"/>
                <a:cs typeface="Comic Sans MS"/>
                <a:sym typeface="Comic Sans MS"/>
              </a:rPr>
              <a:t> </a:t>
            </a:r>
            <a:r>
              <a:rPr lang="en-GB" sz="1200" dirty="0">
                <a:solidFill>
                  <a:schemeClr val="dk1"/>
                </a:solidFill>
                <a:latin typeface="Comic Sans MS"/>
                <a:ea typeface="Comic Sans MS"/>
                <a:cs typeface="Comic Sans MS"/>
                <a:sym typeface="Comic Sans MS"/>
              </a:rPr>
              <a:t>Identify ideas of themes within the source, being able to answer questions with information from the text. </a:t>
            </a:r>
            <a:endParaRPr dirty="0"/>
          </a:p>
          <a:p>
            <a:pPr algn="ctr"/>
            <a:r>
              <a:rPr lang="en-GB" sz="1200" b="1" dirty="0">
                <a:solidFill>
                  <a:schemeClr val="dk1"/>
                </a:solidFill>
                <a:latin typeface="Comic Sans MS"/>
                <a:ea typeface="Comic Sans MS"/>
                <a:cs typeface="Comic Sans MS"/>
                <a:sym typeface="Comic Sans MS"/>
              </a:rPr>
              <a:t>TOPTIP: </a:t>
            </a:r>
          </a:p>
          <a:p>
            <a:pPr algn="ctr"/>
            <a:r>
              <a:rPr lang="en-GB" sz="1200" dirty="0">
                <a:solidFill>
                  <a:schemeClr val="dk1"/>
                </a:solidFill>
                <a:latin typeface="Comic Sans MS"/>
                <a:ea typeface="Comic Sans MS"/>
                <a:cs typeface="Comic Sans MS"/>
                <a:sym typeface="Comic Sans MS"/>
              </a:rPr>
              <a:t>Don’t give this one too much thought. It’s only worth 3 marks!</a:t>
            </a:r>
            <a:endParaRPr sz="1000" dirty="0">
              <a:solidFill>
                <a:schemeClr val="dk1"/>
              </a:solidFill>
              <a:latin typeface="Comic Sans MS"/>
              <a:ea typeface="Comic Sans MS"/>
              <a:cs typeface="Comic Sans MS"/>
              <a:sym typeface="Comic Sans MS"/>
            </a:endParaRPr>
          </a:p>
          <a:p>
            <a:endParaRPr sz="1200" i="1" dirty="0">
              <a:solidFill>
                <a:schemeClr val="dk1"/>
              </a:solidFill>
              <a:latin typeface="Comic Sans MS"/>
              <a:ea typeface="Comic Sans MS"/>
              <a:cs typeface="Comic Sans MS"/>
              <a:sym typeface="Comic Sans MS"/>
            </a:endParaRPr>
          </a:p>
          <a:p>
            <a:endParaRPr sz="1200" dirty="0">
              <a:solidFill>
                <a:schemeClr val="dk1"/>
              </a:solidFill>
              <a:latin typeface="Comic Sans MS"/>
              <a:ea typeface="Comic Sans MS"/>
              <a:cs typeface="Comic Sans MS"/>
              <a:sym typeface="Comic Sans MS"/>
            </a:endParaRPr>
          </a:p>
          <a:p>
            <a:endParaRPr sz="900" dirty="0">
              <a:solidFill>
                <a:schemeClr val="dk1"/>
              </a:solidFill>
              <a:latin typeface="Calibri"/>
              <a:ea typeface="Calibri"/>
              <a:cs typeface="Calibri"/>
              <a:sym typeface="Calibri"/>
            </a:endParaRPr>
          </a:p>
        </p:txBody>
      </p:sp>
      <p:sp>
        <p:nvSpPr>
          <p:cNvPr id="178" name="Google Shape;178;p4"/>
          <p:cNvSpPr txBox="1"/>
          <p:nvPr/>
        </p:nvSpPr>
        <p:spPr>
          <a:xfrm>
            <a:off x="3825303" y="901565"/>
            <a:ext cx="2796795" cy="4107494"/>
          </a:xfrm>
          <a:prstGeom prst="rect">
            <a:avLst/>
          </a:prstGeom>
          <a:noFill/>
          <a:ln>
            <a:noFill/>
          </a:ln>
        </p:spPr>
        <p:txBody>
          <a:bodyPr spcFirstLastPara="1" wrap="square" lIns="91425" tIns="45700" rIns="91425" bIns="45700" anchor="t" anchorCtr="0">
            <a:spAutoFit/>
          </a:bodyPr>
          <a:lstStyle/>
          <a:p>
            <a:r>
              <a:rPr lang="en-GB" sz="1200" b="1" dirty="0">
                <a:solidFill>
                  <a:srgbClr val="FF0000"/>
                </a:solidFill>
                <a:latin typeface="Comic Sans MS"/>
                <a:ea typeface="Comic Sans MS"/>
                <a:cs typeface="Comic Sans MS"/>
                <a:sym typeface="Comic Sans MS"/>
              </a:rPr>
              <a:t>Question 4:</a:t>
            </a:r>
            <a:endParaRPr dirty="0">
              <a:solidFill>
                <a:srgbClr val="FF0000"/>
              </a:solidFill>
            </a:endParaRPr>
          </a:p>
          <a:p>
            <a:r>
              <a:rPr lang="en-GB" sz="1200" b="1" dirty="0">
                <a:solidFill>
                  <a:schemeClr val="dk1"/>
                </a:solidFill>
                <a:latin typeface="Comic Sans MS"/>
                <a:ea typeface="Comic Sans MS"/>
                <a:cs typeface="Comic Sans MS"/>
                <a:sym typeface="Comic Sans MS"/>
              </a:rPr>
              <a:t>Time: 10</a:t>
            </a:r>
            <a:r>
              <a:rPr lang="en-GB" sz="1200" dirty="0">
                <a:solidFill>
                  <a:schemeClr val="dk1"/>
                </a:solidFill>
                <a:latin typeface="Comic Sans MS"/>
                <a:ea typeface="Comic Sans MS"/>
                <a:cs typeface="Comic Sans MS"/>
                <a:sym typeface="Comic Sans MS"/>
              </a:rPr>
              <a:t> Mins</a:t>
            </a:r>
            <a:r>
              <a:rPr lang="en-GB" sz="1200" b="1" dirty="0">
                <a:solidFill>
                  <a:schemeClr val="dk1"/>
                </a:solidFill>
                <a:latin typeface="Comic Sans MS"/>
                <a:ea typeface="Comic Sans MS"/>
                <a:cs typeface="Comic Sans MS"/>
                <a:sym typeface="Comic Sans MS"/>
              </a:rPr>
              <a:t> </a:t>
            </a:r>
            <a:endParaRPr sz="1200" dirty="0">
              <a:solidFill>
                <a:schemeClr val="dk1"/>
              </a:solidFill>
              <a:latin typeface="Comic Sans MS"/>
              <a:ea typeface="Comic Sans MS"/>
              <a:cs typeface="Comic Sans MS"/>
              <a:sym typeface="Comic Sans MS"/>
            </a:endParaRPr>
          </a:p>
          <a:p>
            <a:r>
              <a:rPr lang="en-GB" sz="1200" b="1" dirty="0">
                <a:solidFill>
                  <a:schemeClr val="dk1"/>
                </a:solidFill>
                <a:latin typeface="Comic Sans MS"/>
                <a:ea typeface="Comic Sans MS"/>
                <a:cs typeface="Comic Sans MS"/>
                <a:sym typeface="Comic Sans MS"/>
              </a:rPr>
              <a:t>AO: </a:t>
            </a:r>
            <a:r>
              <a:rPr lang="en-GB" sz="1200" dirty="0">
                <a:solidFill>
                  <a:schemeClr val="dk1"/>
                </a:solidFill>
                <a:latin typeface="Comic Sans MS"/>
                <a:ea typeface="Comic Sans MS"/>
                <a:cs typeface="Comic Sans MS"/>
                <a:sym typeface="Comic Sans MS"/>
              </a:rPr>
              <a:t>AO4</a:t>
            </a:r>
            <a:endParaRPr dirty="0"/>
          </a:p>
          <a:p>
            <a:r>
              <a:rPr lang="en-GB" sz="1200" b="1" dirty="0">
                <a:solidFill>
                  <a:schemeClr val="dk1"/>
                </a:solidFill>
                <a:latin typeface="Comic Sans MS"/>
                <a:ea typeface="Comic Sans MS"/>
                <a:cs typeface="Comic Sans MS"/>
                <a:sym typeface="Comic Sans MS"/>
              </a:rPr>
              <a:t>Worth: </a:t>
            </a:r>
            <a:r>
              <a:rPr lang="en-GB" sz="1200" dirty="0">
                <a:solidFill>
                  <a:schemeClr val="dk1"/>
                </a:solidFill>
                <a:latin typeface="Comic Sans MS"/>
                <a:ea typeface="Comic Sans MS"/>
                <a:cs typeface="Comic Sans MS"/>
                <a:sym typeface="Comic Sans MS"/>
              </a:rPr>
              <a:t>15 marks</a:t>
            </a:r>
            <a:endParaRPr dirty="0">
              <a:solidFill>
                <a:schemeClr val="dk1"/>
              </a:solidFill>
            </a:endParaRPr>
          </a:p>
          <a:p>
            <a:r>
              <a:rPr lang="en-GB" sz="1200" b="1" dirty="0">
                <a:solidFill>
                  <a:schemeClr val="dk1"/>
                </a:solidFill>
                <a:latin typeface="Comic Sans MS"/>
                <a:ea typeface="Comic Sans MS"/>
                <a:cs typeface="Comic Sans MS"/>
                <a:sym typeface="Comic Sans MS"/>
              </a:rPr>
              <a:t>Paragraphs: 3-4</a:t>
            </a:r>
            <a:r>
              <a:rPr lang="en-GB" sz="1200" dirty="0">
                <a:solidFill>
                  <a:schemeClr val="dk1"/>
                </a:solidFill>
                <a:latin typeface="Comic Sans MS"/>
                <a:ea typeface="Comic Sans MS"/>
                <a:cs typeface="Comic Sans MS"/>
                <a:sym typeface="Comic Sans MS"/>
              </a:rPr>
              <a:t>Paragraphs </a:t>
            </a:r>
            <a:endParaRPr lang="en-GB" sz="1200" dirty="0">
              <a:solidFill>
                <a:schemeClr val="dk1"/>
              </a:solidFill>
              <a:latin typeface="Comic Sans MS"/>
              <a:ea typeface="Comic Sans MS"/>
              <a:cs typeface="Comic Sans MS"/>
            </a:endParaRPr>
          </a:p>
          <a:p>
            <a:endParaRPr dirty="0"/>
          </a:p>
          <a:p>
            <a:r>
              <a:rPr lang="en-GB" sz="1200" b="1" dirty="0">
                <a:solidFill>
                  <a:schemeClr val="dk1"/>
                </a:solidFill>
                <a:latin typeface="Comic Sans MS"/>
                <a:ea typeface="Comic Sans MS"/>
                <a:cs typeface="Comic Sans MS"/>
                <a:sym typeface="Comic Sans MS"/>
              </a:rPr>
              <a:t>What is it asking you to do:</a:t>
            </a:r>
            <a:endParaRPr dirty="0"/>
          </a:p>
          <a:p>
            <a:r>
              <a:rPr lang="en-GB" sz="1200" dirty="0">
                <a:solidFill>
                  <a:schemeClr val="dk1"/>
                </a:solidFill>
                <a:latin typeface="Comic Sans MS"/>
                <a:ea typeface="Comic Sans MS"/>
                <a:cs typeface="Comic Sans MS"/>
                <a:sym typeface="Comic Sans MS"/>
              </a:rPr>
              <a:t>Explore how the writer conveys a particular idea or theme and offer an informed response supported by textual evidence. Providing a critical and persuasive evaluation. </a:t>
            </a:r>
          </a:p>
          <a:p>
            <a:endParaRPr dirty="0"/>
          </a:p>
          <a:p>
            <a:endParaRPr sz="1200" dirty="0">
              <a:solidFill>
                <a:schemeClr val="dk1"/>
              </a:solidFill>
              <a:latin typeface="Comic Sans MS"/>
              <a:ea typeface="Comic Sans MS"/>
              <a:cs typeface="Comic Sans MS"/>
              <a:sym typeface="Comic Sans MS"/>
            </a:endParaRPr>
          </a:p>
          <a:p>
            <a:pPr algn="ctr"/>
            <a:r>
              <a:rPr lang="en-GB" sz="1200" b="1" dirty="0">
                <a:solidFill>
                  <a:schemeClr val="dk1"/>
                </a:solidFill>
                <a:latin typeface="Comic Sans MS"/>
                <a:ea typeface="Comic Sans MS"/>
                <a:cs typeface="Comic Sans MS"/>
                <a:sym typeface="Comic Sans MS"/>
              </a:rPr>
              <a:t>TOPTIP: </a:t>
            </a:r>
          </a:p>
          <a:p>
            <a:pPr algn="ctr"/>
            <a:r>
              <a:rPr lang="en-GB" sz="1200" dirty="0">
                <a:solidFill>
                  <a:schemeClr val="dk1"/>
                </a:solidFill>
                <a:latin typeface="Comic Sans MS"/>
                <a:ea typeface="Comic Sans MS"/>
                <a:cs typeface="Comic Sans MS"/>
                <a:sym typeface="Comic Sans MS"/>
              </a:rPr>
              <a:t>Make sure your answer refers to specially to the question. This is how you believe the writer has conveyed a theme or emotion, give your analysis!</a:t>
            </a:r>
            <a:endParaRPr dirty="0"/>
          </a:p>
          <a:p>
            <a:endParaRPr lang="en-GB" sz="1200" b="1" dirty="0">
              <a:solidFill>
                <a:schemeClr val="dk1"/>
              </a:solidFill>
              <a:latin typeface="Comic Sans MS"/>
              <a:ea typeface="Comic Sans MS"/>
              <a:cs typeface="Comic Sans MS"/>
              <a:sym typeface="Comic Sans MS"/>
            </a:endParaRPr>
          </a:p>
        </p:txBody>
      </p:sp>
      <p:sp>
        <p:nvSpPr>
          <p:cNvPr id="179" name="Google Shape;179;p4"/>
          <p:cNvSpPr txBox="1"/>
          <p:nvPr/>
        </p:nvSpPr>
        <p:spPr>
          <a:xfrm>
            <a:off x="6767244" y="936441"/>
            <a:ext cx="2823340" cy="4245994"/>
          </a:xfrm>
          <a:prstGeom prst="rect">
            <a:avLst/>
          </a:prstGeom>
          <a:noFill/>
          <a:ln>
            <a:noFill/>
          </a:ln>
        </p:spPr>
        <p:txBody>
          <a:bodyPr spcFirstLastPara="1" wrap="square" lIns="91425" tIns="45700" rIns="91425" bIns="45700" anchor="t" anchorCtr="0">
            <a:spAutoFit/>
          </a:bodyPr>
          <a:lstStyle/>
          <a:p>
            <a:r>
              <a:rPr lang="en-GB" sz="1200" b="1" dirty="0">
                <a:solidFill>
                  <a:srgbClr val="FF0000"/>
                </a:solidFill>
                <a:latin typeface="Comic Sans MS"/>
                <a:ea typeface="Comic Sans MS"/>
                <a:cs typeface="Comic Sans MS"/>
                <a:sym typeface="Comic Sans MS"/>
              </a:rPr>
              <a:t>Question 5:</a:t>
            </a:r>
            <a:endParaRPr dirty="0">
              <a:solidFill>
                <a:srgbClr val="FF0000"/>
              </a:solidFill>
            </a:endParaRPr>
          </a:p>
          <a:p>
            <a:r>
              <a:rPr lang="en-GB" sz="1200" b="1" dirty="0">
                <a:solidFill>
                  <a:schemeClr val="dk1"/>
                </a:solidFill>
                <a:latin typeface="Comic Sans MS"/>
                <a:ea typeface="Comic Sans MS"/>
                <a:cs typeface="Comic Sans MS"/>
                <a:sym typeface="Comic Sans MS"/>
              </a:rPr>
              <a:t>Time: 5</a:t>
            </a:r>
            <a:r>
              <a:rPr lang="en-GB" sz="1200" dirty="0">
                <a:solidFill>
                  <a:schemeClr val="dk1"/>
                </a:solidFill>
                <a:latin typeface="Comic Sans MS"/>
                <a:ea typeface="Comic Sans MS"/>
                <a:cs typeface="Comic Sans MS"/>
                <a:sym typeface="Comic Sans MS"/>
              </a:rPr>
              <a:t> mins</a:t>
            </a:r>
            <a:endParaRPr dirty="0">
              <a:solidFill>
                <a:schemeClr val="dk1"/>
              </a:solidFill>
            </a:endParaRPr>
          </a:p>
          <a:p>
            <a:r>
              <a:rPr lang="en-GB" sz="1200" b="1" dirty="0">
                <a:solidFill>
                  <a:schemeClr val="dk1"/>
                </a:solidFill>
                <a:latin typeface="Comic Sans MS"/>
                <a:ea typeface="Comic Sans MS"/>
                <a:cs typeface="Comic Sans MS"/>
                <a:sym typeface="Comic Sans MS"/>
              </a:rPr>
              <a:t>AO: AO1</a:t>
            </a:r>
            <a:endParaRPr dirty="0"/>
          </a:p>
          <a:p>
            <a:r>
              <a:rPr lang="en-GB" sz="1200" b="1" dirty="0">
                <a:solidFill>
                  <a:schemeClr val="dk1"/>
                </a:solidFill>
                <a:latin typeface="Comic Sans MS"/>
                <a:ea typeface="Comic Sans MS"/>
                <a:cs typeface="Comic Sans MS"/>
                <a:sym typeface="Comic Sans MS"/>
              </a:rPr>
              <a:t>Worth: 4</a:t>
            </a:r>
            <a:r>
              <a:rPr lang="en-GB" sz="1200" dirty="0">
                <a:solidFill>
                  <a:schemeClr val="dk1"/>
                </a:solidFill>
                <a:latin typeface="Comic Sans MS"/>
                <a:ea typeface="Comic Sans MS"/>
                <a:cs typeface="Comic Sans MS"/>
                <a:sym typeface="Comic Sans MS"/>
              </a:rPr>
              <a:t> marks </a:t>
            </a:r>
            <a:endParaRPr lang="en-GB" sz="1200" dirty="0">
              <a:solidFill>
                <a:schemeClr val="dk1"/>
              </a:solidFill>
              <a:latin typeface="Comic Sans MS"/>
              <a:ea typeface="Comic Sans MS"/>
              <a:cs typeface="Comic Sans MS"/>
            </a:endParaRPr>
          </a:p>
          <a:p>
            <a:endParaRPr dirty="0"/>
          </a:p>
          <a:p>
            <a:r>
              <a:rPr lang="en-GB" sz="1200" b="1" dirty="0">
                <a:solidFill>
                  <a:schemeClr val="dk1"/>
                </a:solidFill>
                <a:latin typeface="Comic Sans MS"/>
                <a:ea typeface="Comic Sans MS"/>
                <a:cs typeface="Comic Sans MS"/>
                <a:sym typeface="Comic Sans MS"/>
              </a:rPr>
              <a:t>What is it asking you to do: </a:t>
            </a:r>
            <a:r>
              <a:rPr lang="en-GB" sz="1200" dirty="0">
                <a:solidFill>
                  <a:schemeClr val="dk1"/>
                </a:solidFill>
                <a:latin typeface="Comic Sans MS"/>
                <a:ea typeface="Comic Sans MS"/>
                <a:cs typeface="Comic Sans MS"/>
                <a:sym typeface="Comic Sans MS"/>
              </a:rPr>
              <a:t>Encapsulate key ideas from the two sources, putting them into your own words based on evidence from the text. In your own words tell us what the sources are</a:t>
            </a:r>
            <a:r>
              <a:rPr lang="en-GB" sz="1200" b="1" dirty="0">
                <a:solidFill>
                  <a:schemeClr val="dk1"/>
                </a:solidFill>
                <a:latin typeface="Comic Sans MS"/>
                <a:ea typeface="Comic Sans MS"/>
                <a:cs typeface="Comic Sans MS"/>
                <a:sym typeface="Comic Sans MS"/>
              </a:rPr>
              <a:t> </a:t>
            </a:r>
            <a:r>
              <a:rPr lang="en-GB" sz="1200" dirty="0">
                <a:solidFill>
                  <a:schemeClr val="dk1"/>
                </a:solidFill>
                <a:latin typeface="Comic Sans MS"/>
                <a:ea typeface="Comic Sans MS"/>
                <a:cs typeface="Comic Sans MS"/>
                <a:sym typeface="Comic Sans MS"/>
              </a:rPr>
              <a:t>about. </a:t>
            </a:r>
          </a:p>
          <a:p>
            <a:endParaRPr dirty="0"/>
          </a:p>
          <a:p>
            <a:endParaRPr sz="1200" b="1" dirty="0">
              <a:solidFill>
                <a:schemeClr val="dk1"/>
              </a:solidFill>
              <a:latin typeface="Comic Sans MS"/>
              <a:ea typeface="Comic Sans MS"/>
              <a:cs typeface="Comic Sans MS"/>
              <a:sym typeface="Comic Sans MS"/>
            </a:endParaRPr>
          </a:p>
          <a:p>
            <a:pPr algn="ctr"/>
            <a:r>
              <a:rPr lang="en-GB" sz="1200" b="1" dirty="0">
                <a:solidFill>
                  <a:schemeClr val="dk1"/>
                </a:solidFill>
                <a:latin typeface="Comic Sans MS"/>
                <a:ea typeface="Comic Sans MS"/>
                <a:cs typeface="Comic Sans MS"/>
                <a:sym typeface="Comic Sans MS"/>
              </a:rPr>
              <a:t>TOPTIP: </a:t>
            </a:r>
          </a:p>
          <a:p>
            <a:pPr algn="ctr"/>
            <a:r>
              <a:rPr lang="en-GB" sz="1200" dirty="0">
                <a:solidFill>
                  <a:schemeClr val="dk1"/>
                </a:solidFill>
                <a:latin typeface="Comic Sans MS"/>
                <a:ea typeface="Comic Sans MS"/>
                <a:cs typeface="Comic Sans MS"/>
                <a:sym typeface="Comic Sans MS"/>
              </a:rPr>
              <a:t>Make sure your answer includes ideas from both texts. </a:t>
            </a:r>
          </a:p>
          <a:p>
            <a:pPr algn="ctr"/>
            <a:r>
              <a:rPr lang="en-GB" sz="1200" dirty="0">
                <a:solidFill>
                  <a:schemeClr val="dk1"/>
                </a:solidFill>
                <a:latin typeface="Comic Sans MS"/>
                <a:ea typeface="Comic Sans MS"/>
                <a:cs typeface="Comic Sans MS"/>
                <a:sym typeface="Comic Sans MS"/>
              </a:rPr>
              <a:t>Summarise the big ideas but support them with carefully chosen quotes. Write a couple of lines for each text – there’s no need to write a detailed paragraph for a four-mark question. </a:t>
            </a:r>
            <a:endParaRPr dirty="0"/>
          </a:p>
          <a:p>
            <a:endParaRPr sz="900" dirty="0">
              <a:solidFill>
                <a:schemeClr val="dk1"/>
              </a:solidFill>
              <a:latin typeface="Calibri"/>
              <a:ea typeface="Calibri"/>
              <a:cs typeface="Calibri"/>
              <a:sym typeface="Calibri"/>
            </a:endParaRPr>
          </a:p>
        </p:txBody>
      </p:sp>
      <p:sp>
        <p:nvSpPr>
          <p:cNvPr id="180" name="Google Shape;180;p4"/>
          <p:cNvSpPr txBox="1"/>
          <p:nvPr/>
        </p:nvSpPr>
        <p:spPr>
          <a:xfrm>
            <a:off x="9752560" y="863243"/>
            <a:ext cx="2823300" cy="4500551"/>
          </a:xfrm>
          <a:prstGeom prst="rect">
            <a:avLst/>
          </a:prstGeom>
          <a:noFill/>
          <a:ln>
            <a:noFill/>
          </a:ln>
        </p:spPr>
        <p:txBody>
          <a:bodyPr spcFirstLastPara="1" wrap="square" lIns="91425" tIns="45700" rIns="91425" bIns="45700" anchor="t" anchorCtr="0">
            <a:spAutoFit/>
          </a:bodyPr>
          <a:lstStyle/>
          <a:p>
            <a:r>
              <a:rPr lang="en-GB" sz="1200" b="1" dirty="0">
                <a:solidFill>
                  <a:srgbClr val="FF0000"/>
                </a:solidFill>
                <a:latin typeface="Comic Sans MS"/>
                <a:ea typeface="Comic Sans MS"/>
                <a:cs typeface="Comic Sans MS"/>
                <a:sym typeface="Comic Sans MS"/>
              </a:rPr>
              <a:t>Question 6:</a:t>
            </a:r>
            <a:endParaRPr dirty="0">
              <a:solidFill>
                <a:srgbClr val="FF0000"/>
              </a:solidFill>
            </a:endParaRPr>
          </a:p>
          <a:p>
            <a:r>
              <a:rPr lang="en-GB" sz="1200" b="1" dirty="0">
                <a:solidFill>
                  <a:schemeClr val="dk1"/>
                </a:solidFill>
                <a:latin typeface="Comic Sans MS"/>
                <a:ea typeface="Comic Sans MS"/>
                <a:cs typeface="Comic Sans MS"/>
                <a:sym typeface="Comic Sans MS"/>
              </a:rPr>
              <a:t>Time: 15</a:t>
            </a:r>
            <a:r>
              <a:rPr lang="en-GB" sz="1200" dirty="0">
                <a:solidFill>
                  <a:schemeClr val="dk1"/>
                </a:solidFill>
                <a:latin typeface="Comic Sans MS"/>
                <a:ea typeface="Comic Sans MS"/>
                <a:cs typeface="Comic Sans MS"/>
                <a:sym typeface="Comic Sans MS"/>
              </a:rPr>
              <a:t> mins</a:t>
            </a:r>
            <a:endParaRPr dirty="0">
              <a:solidFill>
                <a:schemeClr val="dk1"/>
              </a:solidFill>
            </a:endParaRPr>
          </a:p>
          <a:p>
            <a:r>
              <a:rPr lang="en-GB" sz="1200" b="1" dirty="0">
                <a:solidFill>
                  <a:schemeClr val="dk1"/>
                </a:solidFill>
                <a:latin typeface="Comic Sans MS"/>
                <a:ea typeface="Comic Sans MS"/>
                <a:cs typeface="Comic Sans MS"/>
                <a:sym typeface="Comic Sans MS"/>
              </a:rPr>
              <a:t>AO: AO3</a:t>
            </a:r>
            <a:endParaRPr dirty="0"/>
          </a:p>
          <a:p>
            <a:r>
              <a:rPr lang="en-GB" sz="1200" b="1" dirty="0">
                <a:solidFill>
                  <a:schemeClr val="dk1"/>
                </a:solidFill>
                <a:latin typeface="Comic Sans MS"/>
                <a:ea typeface="Comic Sans MS"/>
                <a:cs typeface="Comic Sans MS"/>
                <a:sym typeface="Comic Sans MS"/>
              </a:rPr>
              <a:t>Worth: 10</a:t>
            </a:r>
            <a:r>
              <a:rPr lang="en-GB" sz="1200" dirty="0">
                <a:solidFill>
                  <a:schemeClr val="dk1"/>
                </a:solidFill>
                <a:latin typeface="Comic Sans MS"/>
                <a:ea typeface="Comic Sans MS"/>
                <a:cs typeface="Comic Sans MS"/>
                <a:sym typeface="Comic Sans MS"/>
              </a:rPr>
              <a:t> marks </a:t>
            </a:r>
            <a:endParaRPr lang="en-GB" sz="1200" dirty="0">
              <a:solidFill>
                <a:schemeClr val="dk1"/>
              </a:solidFill>
              <a:latin typeface="Comic Sans MS"/>
              <a:ea typeface="Comic Sans MS"/>
              <a:cs typeface="Comic Sans MS"/>
            </a:endParaRPr>
          </a:p>
          <a:p>
            <a:endParaRPr dirty="0"/>
          </a:p>
          <a:p>
            <a:r>
              <a:rPr lang="en-GB" sz="1200" b="1" dirty="0">
                <a:solidFill>
                  <a:schemeClr val="dk1"/>
                </a:solidFill>
                <a:latin typeface="Comic Sans MS"/>
                <a:ea typeface="Comic Sans MS"/>
                <a:cs typeface="Comic Sans MS"/>
                <a:sym typeface="Comic Sans MS"/>
              </a:rPr>
              <a:t>What is it asking you to do: </a:t>
            </a:r>
            <a:r>
              <a:rPr lang="en-GB" sz="1200" dirty="0">
                <a:solidFill>
                  <a:schemeClr val="dk1"/>
                </a:solidFill>
                <a:latin typeface="Comic Sans MS"/>
                <a:ea typeface="Comic Sans MS"/>
                <a:cs typeface="Comic Sans MS"/>
                <a:sym typeface="Comic Sans MS"/>
              </a:rPr>
              <a:t>Compare how the writers in both sources explore or address a particular theme or idea. You will need to make detailed comparisons between the two. </a:t>
            </a:r>
            <a:endParaRPr dirty="0">
              <a:solidFill>
                <a:schemeClr val="dk1"/>
              </a:solidFill>
            </a:endParaRPr>
          </a:p>
          <a:p>
            <a:pPr algn="ctr"/>
            <a:endParaRPr sz="1200" dirty="0">
              <a:solidFill>
                <a:schemeClr val="dk1"/>
              </a:solidFill>
              <a:latin typeface="Comic Sans MS"/>
              <a:ea typeface="Comic Sans MS"/>
              <a:cs typeface="Comic Sans MS"/>
              <a:sym typeface="Comic Sans MS"/>
            </a:endParaRPr>
          </a:p>
          <a:p>
            <a:pPr algn="ctr"/>
            <a:r>
              <a:rPr lang="en-GB" sz="1400" b="1" dirty="0">
                <a:solidFill>
                  <a:schemeClr val="dk1"/>
                </a:solidFill>
                <a:latin typeface="Comic Sans MS"/>
                <a:ea typeface="Comic Sans MS"/>
                <a:cs typeface="Comic Sans MS"/>
                <a:sym typeface="Comic Sans MS"/>
              </a:rPr>
              <a:t>TOPTIPS</a:t>
            </a:r>
            <a:r>
              <a:rPr lang="en-GB" sz="1400" dirty="0">
                <a:solidFill>
                  <a:schemeClr val="dk1"/>
                </a:solidFill>
                <a:latin typeface="Comic Sans MS"/>
                <a:ea typeface="Comic Sans MS"/>
                <a:cs typeface="Comic Sans MS"/>
                <a:sym typeface="Comic Sans MS"/>
              </a:rPr>
              <a:t>: </a:t>
            </a:r>
          </a:p>
          <a:p>
            <a:pPr algn="ctr"/>
            <a:r>
              <a:rPr lang="en-GB" sz="1400" dirty="0">
                <a:solidFill>
                  <a:schemeClr val="dk1"/>
                </a:solidFill>
                <a:latin typeface="Comic Sans MS"/>
                <a:ea typeface="Comic Sans MS"/>
                <a:cs typeface="Comic Sans MS"/>
                <a:sym typeface="Comic Sans MS"/>
              </a:rPr>
              <a:t>Make sure you answer refers specifically to the question, use specific quotes from the text. Your comparison must give equal weight to both texts – don’t focus on more than the other. Look at the  language and structure of both texts. </a:t>
            </a:r>
            <a:endParaRPr sz="1800" dirty="0">
              <a:solidFill>
                <a:schemeClr val="dk1"/>
              </a:solidFill>
            </a:endParaRPr>
          </a:p>
          <a:p>
            <a:endParaRPr sz="1200" b="1" dirty="0">
              <a:solidFill>
                <a:schemeClr val="dk1"/>
              </a:solidFill>
              <a:latin typeface="Comic Sans MS"/>
              <a:ea typeface="Comic Sans MS"/>
              <a:cs typeface="Comic Sans MS"/>
              <a:sym typeface="Comic Sans MS"/>
            </a:endParaRPr>
          </a:p>
        </p:txBody>
      </p:sp>
      <p:sp>
        <p:nvSpPr>
          <p:cNvPr id="181" name="Google Shape;181;p4"/>
          <p:cNvSpPr txBox="1"/>
          <p:nvPr/>
        </p:nvSpPr>
        <p:spPr>
          <a:xfrm>
            <a:off x="10941081" y="6889035"/>
            <a:ext cx="1730937" cy="1092566"/>
          </a:xfrm>
          <a:prstGeom prst="rect">
            <a:avLst/>
          </a:prstGeom>
          <a:noFill/>
          <a:ln>
            <a:noFill/>
          </a:ln>
        </p:spPr>
        <p:txBody>
          <a:bodyPr spcFirstLastPara="1" wrap="square" lIns="91425" tIns="45700" rIns="91425" bIns="45700" anchor="t" anchorCtr="0">
            <a:spAutoFit/>
          </a:bodyPr>
          <a:lstStyle/>
          <a:p>
            <a:pPr marL="285750" indent="-285750">
              <a:buClr>
                <a:schemeClr val="dk1"/>
              </a:buClr>
              <a:buSzPts val="1200"/>
              <a:buFont typeface="Arial"/>
              <a:buChar char="•"/>
            </a:pPr>
            <a:r>
              <a:rPr lang="en-GB" sz="1300" dirty="0">
                <a:solidFill>
                  <a:schemeClr val="dk1"/>
                </a:solidFill>
                <a:latin typeface="Comic Sans MS"/>
                <a:ea typeface="Comic Sans MS"/>
                <a:cs typeface="Comic Sans MS"/>
                <a:sym typeface="Comic Sans MS"/>
              </a:rPr>
              <a:t>However </a:t>
            </a:r>
            <a:endParaRPr sz="1300" dirty="0"/>
          </a:p>
          <a:p>
            <a:pPr marL="285750" indent="-285750">
              <a:buClr>
                <a:schemeClr val="dk1"/>
              </a:buClr>
              <a:buSzPts val="1200"/>
              <a:buFont typeface="Arial"/>
              <a:buChar char="•"/>
            </a:pPr>
            <a:r>
              <a:rPr lang="en-GB" sz="1300" dirty="0">
                <a:solidFill>
                  <a:schemeClr val="dk1"/>
                </a:solidFill>
                <a:latin typeface="Comic Sans MS"/>
                <a:ea typeface="Comic Sans MS"/>
                <a:cs typeface="Comic Sans MS"/>
                <a:sym typeface="Comic Sans MS"/>
              </a:rPr>
              <a:t>On the other hand </a:t>
            </a:r>
            <a:endParaRPr sz="1300" dirty="0"/>
          </a:p>
          <a:p>
            <a:pPr marL="285750" indent="-285750">
              <a:buClr>
                <a:schemeClr val="dk1"/>
              </a:buClr>
              <a:buSzPts val="1200"/>
              <a:buFont typeface="Arial"/>
              <a:buChar char="•"/>
            </a:pPr>
            <a:r>
              <a:rPr lang="en-GB" sz="1300" dirty="0">
                <a:solidFill>
                  <a:schemeClr val="dk1"/>
                </a:solidFill>
                <a:latin typeface="Comic Sans MS"/>
                <a:ea typeface="Comic Sans MS"/>
                <a:cs typeface="Comic Sans MS"/>
                <a:sym typeface="Comic Sans MS"/>
              </a:rPr>
              <a:t>In contrast </a:t>
            </a:r>
            <a:endParaRPr sz="1300" dirty="0"/>
          </a:p>
          <a:p>
            <a:pPr marL="285750" indent="-285750">
              <a:buClr>
                <a:schemeClr val="dk1"/>
              </a:buClr>
              <a:buSzPts val="1200"/>
              <a:buFont typeface="Arial"/>
              <a:buChar char="•"/>
            </a:pPr>
            <a:r>
              <a:rPr lang="en-GB" sz="1300" dirty="0">
                <a:solidFill>
                  <a:schemeClr val="dk1"/>
                </a:solidFill>
                <a:latin typeface="Comic Sans MS"/>
                <a:ea typeface="Comic Sans MS"/>
                <a:cs typeface="Comic Sans MS"/>
                <a:sym typeface="Comic Sans MS"/>
              </a:rPr>
              <a:t>In comparison </a:t>
            </a:r>
            <a:endParaRPr sz="1300" dirty="0"/>
          </a:p>
        </p:txBody>
      </p:sp>
      <p:sp>
        <p:nvSpPr>
          <p:cNvPr id="182" name="Google Shape;182;p4"/>
          <p:cNvSpPr txBox="1"/>
          <p:nvPr/>
        </p:nvSpPr>
        <p:spPr>
          <a:xfrm>
            <a:off x="6703855" y="5487997"/>
            <a:ext cx="2911369" cy="2677656"/>
          </a:xfrm>
          <a:prstGeom prst="rect">
            <a:avLst/>
          </a:prstGeom>
          <a:noFill/>
          <a:ln>
            <a:noFill/>
          </a:ln>
        </p:spPr>
        <p:txBody>
          <a:bodyPr spcFirstLastPara="1" wrap="square" lIns="91425" tIns="45700" rIns="91425" bIns="45700" anchor="t" anchorCtr="0">
            <a:spAutoFit/>
          </a:bodyPr>
          <a:lstStyle/>
          <a:p>
            <a:r>
              <a:rPr lang="en-GB" sz="1400" b="1" dirty="0">
                <a:solidFill>
                  <a:schemeClr val="dk1"/>
                </a:solidFill>
                <a:latin typeface="Comic Sans MS"/>
                <a:ea typeface="Comic Sans MS"/>
                <a:cs typeface="Comic Sans MS"/>
                <a:sym typeface="Comic Sans MS"/>
              </a:rPr>
              <a:t>Suggested sentence starters</a:t>
            </a:r>
            <a:r>
              <a:rPr lang="en-GB" sz="1400" dirty="0">
                <a:solidFill>
                  <a:schemeClr val="dk1"/>
                </a:solidFill>
                <a:latin typeface="Comic Sans MS"/>
                <a:ea typeface="Comic Sans MS"/>
                <a:cs typeface="Comic Sans MS"/>
                <a:sym typeface="Comic Sans MS"/>
              </a:rPr>
              <a:t>: </a:t>
            </a:r>
            <a:endParaRPr dirty="0"/>
          </a:p>
          <a:p>
            <a:r>
              <a:rPr lang="en-GB" sz="1400" dirty="0">
                <a:solidFill>
                  <a:schemeClr val="dk1"/>
                </a:solidFill>
                <a:latin typeface="Comic Sans MS"/>
                <a:ea typeface="Comic Sans MS"/>
                <a:cs typeface="Comic Sans MS"/>
                <a:sym typeface="Comic Sans MS"/>
              </a:rPr>
              <a:t>The writer uses/refers to/employs…  </a:t>
            </a:r>
            <a:endParaRPr dirty="0"/>
          </a:p>
          <a:p>
            <a:r>
              <a:rPr lang="en-GB" sz="1400" dirty="0">
                <a:solidFill>
                  <a:schemeClr val="dk1"/>
                </a:solidFill>
                <a:latin typeface="Comic Sans MS"/>
                <a:ea typeface="Comic Sans MS"/>
                <a:cs typeface="Comic Sans MS"/>
                <a:sym typeface="Comic Sans MS"/>
              </a:rPr>
              <a:t>The writer then builds/creates/develops… because… </a:t>
            </a:r>
            <a:endParaRPr dirty="0"/>
          </a:p>
          <a:p>
            <a:r>
              <a:rPr lang="en-GB" sz="1400" dirty="0">
                <a:solidFill>
                  <a:schemeClr val="dk1"/>
                </a:solidFill>
                <a:latin typeface="Comic Sans MS"/>
                <a:ea typeface="Comic Sans MS"/>
                <a:cs typeface="Comic Sans MS"/>
                <a:sym typeface="Comic Sans MS"/>
              </a:rPr>
              <a:t>The use of ____ suggests… </a:t>
            </a:r>
            <a:endParaRPr dirty="0"/>
          </a:p>
          <a:p>
            <a:r>
              <a:rPr lang="en-GB" sz="1400" dirty="0">
                <a:solidFill>
                  <a:schemeClr val="dk1"/>
                </a:solidFill>
                <a:latin typeface="Comic Sans MS"/>
                <a:ea typeface="Comic Sans MS"/>
                <a:cs typeface="Comic Sans MS"/>
                <a:sym typeface="Comic Sans MS"/>
              </a:rPr>
              <a:t>The </a:t>
            </a:r>
            <a:r>
              <a:rPr lang="en-GB" sz="1400" u="sng" dirty="0">
                <a:solidFill>
                  <a:schemeClr val="dk1"/>
                </a:solidFill>
                <a:latin typeface="Comic Sans MS"/>
                <a:ea typeface="Comic Sans MS"/>
                <a:cs typeface="Comic Sans MS"/>
                <a:sym typeface="Comic Sans MS"/>
              </a:rPr>
              <a:t>STRUCTURE TECHNIQUE </a:t>
            </a:r>
            <a:r>
              <a:rPr lang="en-GB" sz="1400" dirty="0">
                <a:solidFill>
                  <a:schemeClr val="dk1"/>
                </a:solidFill>
                <a:latin typeface="Comic Sans MS"/>
                <a:ea typeface="Comic Sans MS"/>
                <a:cs typeface="Comic Sans MS"/>
                <a:sym typeface="Comic Sans MS"/>
              </a:rPr>
              <a:t>suggests/ implies…. </a:t>
            </a:r>
            <a:endParaRPr dirty="0"/>
          </a:p>
          <a:p>
            <a:r>
              <a:rPr lang="en-GB" sz="1400" dirty="0">
                <a:solidFill>
                  <a:schemeClr val="dk1"/>
                </a:solidFill>
                <a:latin typeface="Comic Sans MS"/>
                <a:ea typeface="Comic Sans MS"/>
                <a:cs typeface="Comic Sans MS"/>
                <a:sym typeface="Comic Sans MS"/>
              </a:rPr>
              <a:t>The writer creates a mood or atmosphere by…  </a:t>
            </a:r>
            <a:endParaRPr dirty="0"/>
          </a:p>
          <a:p>
            <a:endParaRPr sz="1400" dirty="0">
              <a:solidFill>
                <a:schemeClr val="dk1"/>
              </a:solidFill>
              <a:latin typeface="Comic Sans MS"/>
              <a:ea typeface="Comic Sans MS"/>
              <a:cs typeface="Comic Sans MS"/>
              <a:sym typeface="Comic Sans MS"/>
            </a:endParaRPr>
          </a:p>
        </p:txBody>
      </p:sp>
      <p:pic>
        <p:nvPicPr>
          <p:cNvPr id="2" name="Google Shape;159;p3">
            <a:extLst>
              <a:ext uri="{FF2B5EF4-FFF2-40B4-BE49-F238E27FC236}">
                <a16:creationId xmlns:a16="http://schemas.microsoft.com/office/drawing/2014/main" id="{CCEF1E78-692F-0221-FC26-070EC25670E0}"/>
              </a:ext>
            </a:extLst>
          </p:cNvPr>
          <p:cNvPicPr preferRelativeResize="0"/>
          <p:nvPr/>
        </p:nvPicPr>
        <p:blipFill rotWithShape="1">
          <a:blip r:embed="rId4">
            <a:alphaModFix/>
          </a:blip>
          <a:srcRect l="3655" b="14744"/>
          <a:stretch/>
        </p:blipFill>
        <p:spPr>
          <a:xfrm>
            <a:off x="5867016" y="870436"/>
            <a:ext cx="808108" cy="785075"/>
          </a:xfrm>
          <a:prstGeom prst="rect">
            <a:avLst/>
          </a:prstGeom>
          <a:noFill/>
          <a:ln>
            <a:noFill/>
          </a:ln>
        </p:spPr>
      </p:pic>
      <p:pic>
        <p:nvPicPr>
          <p:cNvPr id="3" name="Google Shape;128;p2">
            <a:extLst>
              <a:ext uri="{FF2B5EF4-FFF2-40B4-BE49-F238E27FC236}">
                <a16:creationId xmlns:a16="http://schemas.microsoft.com/office/drawing/2014/main" id="{9333C611-9D36-390D-C7DC-399F6867A318}"/>
              </a:ext>
            </a:extLst>
          </p:cNvPr>
          <p:cNvPicPr preferRelativeResize="0"/>
          <p:nvPr/>
        </p:nvPicPr>
        <p:blipFill rotWithShape="1">
          <a:blip r:embed="rId4">
            <a:alphaModFix/>
          </a:blip>
          <a:srcRect l="11102" b="14286"/>
          <a:stretch/>
        </p:blipFill>
        <p:spPr>
          <a:xfrm rot="994533">
            <a:off x="3011760" y="3126078"/>
            <a:ext cx="551848" cy="532093"/>
          </a:xfrm>
          <a:prstGeom prst="rect">
            <a:avLst/>
          </a:prstGeom>
          <a:noFill/>
          <a:ln>
            <a:noFill/>
          </a:ln>
        </p:spPr>
      </p:pic>
      <p:pic>
        <p:nvPicPr>
          <p:cNvPr id="4" name="Google Shape;134;p2">
            <a:extLst>
              <a:ext uri="{FF2B5EF4-FFF2-40B4-BE49-F238E27FC236}">
                <a16:creationId xmlns:a16="http://schemas.microsoft.com/office/drawing/2014/main" id="{9120677B-D9F5-B405-297C-415FCDA40B30}"/>
              </a:ext>
            </a:extLst>
          </p:cNvPr>
          <p:cNvPicPr preferRelativeResize="0"/>
          <p:nvPr/>
        </p:nvPicPr>
        <p:blipFill rotWithShape="1">
          <a:blip r:embed="rId5">
            <a:alphaModFix/>
          </a:blip>
          <a:srcRect l="942" b="6051"/>
          <a:stretch/>
        </p:blipFill>
        <p:spPr>
          <a:xfrm>
            <a:off x="8413319" y="904337"/>
            <a:ext cx="843256" cy="882723"/>
          </a:xfrm>
          <a:prstGeom prst="rect">
            <a:avLst/>
          </a:prstGeom>
          <a:noFill/>
          <a:ln>
            <a:noFill/>
          </a:ln>
        </p:spPr>
      </p:pic>
      <p:pic>
        <p:nvPicPr>
          <p:cNvPr id="5" name="Google Shape;135;p2">
            <a:extLst>
              <a:ext uri="{FF2B5EF4-FFF2-40B4-BE49-F238E27FC236}">
                <a16:creationId xmlns:a16="http://schemas.microsoft.com/office/drawing/2014/main" id="{1314A1BB-C8FE-5875-A44B-EA71D76CC3F9}"/>
              </a:ext>
            </a:extLst>
          </p:cNvPr>
          <p:cNvPicPr preferRelativeResize="0"/>
          <p:nvPr/>
        </p:nvPicPr>
        <p:blipFill rotWithShape="1">
          <a:blip r:embed="rId6">
            <a:alphaModFix/>
          </a:blip>
          <a:srcRect l="1984" b="13616"/>
          <a:stretch/>
        </p:blipFill>
        <p:spPr>
          <a:xfrm flipH="1">
            <a:off x="11513360" y="990030"/>
            <a:ext cx="918978" cy="809920"/>
          </a:xfrm>
          <a:prstGeom prst="rect">
            <a:avLst/>
          </a:prstGeom>
          <a:noFill/>
          <a:ln>
            <a:noFill/>
          </a:ln>
        </p:spPr>
      </p:pic>
      <p:pic>
        <p:nvPicPr>
          <p:cNvPr id="6" name="Google Shape;160;p3">
            <a:extLst>
              <a:ext uri="{FF2B5EF4-FFF2-40B4-BE49-F238E27FC236}">
                <a16:creationId xmlns:a16="http://schemas.microsoft.com/office/drawing/2014/main" id="{0BF5D94C-B5F4-2BC6-9CB8-5D0CAC97DB8D}"/>
              </a:ext>
            </a:extLst>
          </p:cNvPr>
          <p:cNvPicPr preferRelativeResize="0"/>
          <p:nvPr/>
        </p:nvPicPr>
        <p:blipFill rotWithShape="1">
          <a:blip r:embed="rId7">
            <a:alphaModFix/>
          </a:blip>
          <a:srcRect l="6959" b="14723"/>
          <a:stretch/>
        </p:blipFill>
        <p:spPr>
          <a:xfrm rot="792866">
            <a:off x="5483108" y="3334695"/>
            <a:ext cx="458960" cy="420660"/>
          </a:xfrm>
          <a:prstGeom prst="rect">
            <a:avLst/>
          </a:prstGeom>
          <a:noFill/>
          <a:ln>
            <a:noFill/>
          </a:ln>
        </p:spPr>
      </p:pic>
      <p:pic>
        <p:nvPicPr>
          <p:cNvPr id="7" name="Google Shape;160;p3">
            <a:extLst>
              <a:ext uri="{FF2B5EF4-FFF2-40B4-BE49-F238E27FC236}">
                <a16:creationId xmlns:a16="http://schemas.microsoft.com/office/drawing/2014/main" id="{0242B333-12C9-7577-1F7A-426038175ECA}"/>
              </a:ext>
            </a:extLst>
          </p:cNvPr>
          <p:cNvPicPr preferRelativeResize="0"/>
          <p:nvPr/>
        </p:nvPicPr>
        <p:blipFill rotWithShape="1">
          <a:blip r:embed="rId7">
            <a:alphaModFix/>
          </a:blip>
          <a:srcRect l="6959" b="14723"/>
          <a:stretch/>
        </p:blipFill>
        <p:spPr>
          <a:xfrm rot="792866">
            <a:off x="8876952" y="2774796"/>
            <a:ext cx="458960" cy="420660"/>
          </a:xfrm>
          <a:prstGeom prst="rect">
            <a:avLst/>
          </a:prstGeom>
          <a:noFill/>
          <a:ln>
            <a:noFill/>
          </a:ln>
        </p:spPr>
      </p:pic>
      <p:pic>
        <p:nvPicPr>
          <p:cNvPr id="8" name="Google Shape;160;p3">
            <a:extLst>
              <a:ext uri="{FF2B5EF4-FFF2-40B4-BE49-F238E27FC236}">
                <a16:creationId xmlns:a16="http://schemas.microsoft.com/office/drawing/2014/main" id="{26D93A9E-5453-0931-2536-B7E0E1319E4D}"/>
              </a:ext>
            </a:extLst>
          </p:cNvPr>
          <p:cNvPicPr preferRelativeResize="0"/>
          <p:nvPr/>
        </p:nvPicPr>
        <p:blipFill rotWithShape="1">
          <a:blip r:embed="rId7">
            <a:alphaModFix/>
          </a:blip>
          <a:srcRect l="6959" b="14723"/>
          <a:stretch/>
        </p:blipFill>
        <p:spPr>
          <a:xfrm rot="792866">
            <a:off x="3003369" y="7249364"/>
            <a:ext cx="458960" cy="420660"/>
          </a:xfrm>
          <a:prstGeom prst="rect">
            <a:avLst/>
          </a:prstGeom>
          <a:noFill/>
          <a:ln>
            <a:noFill/>
          </a:ln>
        </p:spPr>
      </p:pic>
      <p:pic>
        <p:nvPicPr>
          <p:cNvPr id="9" name="Google Shape;160;p3">
            <a:extLst>
              <a:ext uri="{FF2B5EF4-FFF2-40B4-BE49-F238E27FC236}">
                <a16:creationId xmlns:a16="http://schemas.microsoft.com/office/drawing/2014/main" id="{447F62C2-5A9B-FDA7-551F-67527A65C184}"/>
              </a:ext>
            </a:extLst>
          </p:cNvPr>
          <p:cNvPicPr preferRelativeResize="0"/>
          <p:nvPr/>
        </p:nvPicPr>
        <p:blipFill rotWithShape="1">
          <a:blip r:embed="rId7">
            <a:alphaModFix/>
          </a:blip>
          <a:srcRect l="6959" b="14723"/>
          <a:stretch/>
        </p:blipFill>
        <p:spPr>
          <a:xfrm rot="792866">
            <a:off x="11700291" y="2903188"/>
            <a:ext cx="458960" cy="420660"/>
          </a:xfrm>
          <a:prstGeom prst="rect">
            <a:avLst/>
          </a:prstGeom>
          <a:noFill/>
          <a:ln>
            <a:noFill/>
          </a:ln>
        </p:spPr>
      </p:pic>
      <p:sp>
        <p:nvSpPr>
          <p:cNvPr id="18" name="TextBox 17">
            <a:extLst>
              <a:ext uri="{FF2B5EF4-FFF2-40B4-BE49-F238E27FC236}">
                <a16:creationId xmlns:a16="http://schemas.microsoft.com/office/drawing/2014/main" id="{38ED2F41-0DB1-79B6-3D8A-D415AF986B35}"/>
              </a:ext>
            </a:extLst>
          </p:cNvPr>
          <p:cNvSpPr txBox="1"/>
          <p:nvPr/>
        </p:nvSpPr>
        <p:spPr>
          <a:xfrm>
            <a:off x="9773702" y="5487997"/>
            <a:ext cx="1385004" cy="1492716"/>
          </a:xfrm>
          <a:prstGeom prst="rect">
            <a:avLst/>
          </a:prstGeom>
          <a:noFill/>
        </p:spPr>
        <p:txBody>
          <a:bodyPr wrap="square">
            <a:spAutoFit/>
          </a:bodyPr>
          <a:lstStyle/>
          <a:p>
            <a:r>
              <a:rPr lang="en-US" sz="1300" b="1" dirty="0">
                <a:solidFill>
                  <a:schemeClr val="dk1"/>
                </a:solidFill>
                <a:latin typeface="Comic Sans MS"/>
                <a:ea typeface="Comic Sans MS"/>
                <a:cs typeface="Comic Sans MS"/>
                <a:sym typeface="Comic Sans MS"/>
              </a:rPr>
              <a:t>WORD BANK: </a:t>
            </a:r>
            <a:endParaRPr lang="en-US" sz="1300" dirty="0"/>
          </a:p>
          <a:p>
            <a:pPr marL="171450" indent="-171450">
              <a:buClr>
                <a:schemeClr val="dk1"/>
              </a:buClr>
              <a:buSzPts val="1200"/>
              <a:buFont typeface="Arial"/>
              <a:buChar char="•"/>
            </a:pPr>
            <a:r>
              <a:rPr lang="en-US" sz="1300" dirty="0">
                <a:solidFill>
                  <a:schemeClr val="dk1"/>
                </a:solidFill>
                <a:latin typeface="Comic Sans MS"/>
                <a:ea typeface="Comic Sans MS"/>
                <a:cs typeface="Comic Sans MS"/>
                <a:sym typeface="Comic Sans MS"/>
              </a:rPr>
              <a:t>Likewise</a:t>
            </a:r>
            <a:endParaRPr lang="en-US" sz="1300" dirty="0"/>
          </a:p>
          <a:p>
            <a:pPr marL="171450" indent="-171450">
              <a:buClr>
                <a:schemeClr val="dk1"/>
              </a:buClr>
              <a:buSzPts val="1200"/>
              <a:buFont typeface="Arial"/>
              <a:buChar char="•"/>
            </a:pPr>
            <a:r>
              <a:rPr lang="en-US" sz="1300" dirty="0">
                <a:solidFill>
                  <a:schemeClr val="dk1"/>
                </a:solidFill>
                <a:latin typeface="Comic Sans MS"/>
                <a:ea typeface="Comic Sans MS"/>
                <a:cs typeface="Comic Sans MS"/>
                <a:sym typeface="Comic Sans MS"/>
              </a:rPr>
              <a:t>Similarly </a:t>
            </a:r>
            <a:endParaRPr lang="en-US" sz="1300" dirty="0"/>
          </a:p>
          <a:p>
            <a:pPr marL="171450" indent="-171450">
              <a:buClr>
                <a:schemeClr val="dk1"/>
              </a:buClr>
              <a:buSzPts val="1200"/>
              <a:buFont typeface="Arial"/>
              <a:buChar char="•"/>
            </a:pPr>
            <a:r>
              <a:rPr lang="en-US" sz="1300" dirty="0">
                <a:solidFill>
                  <a:schemeClr val="dk1"/>
                </a:solidFill>
                <a:latin typeface="Comic Sans MS"/>
                <a:ea typeface="Comic Sans MS"/>
                <a:cs typeface="Comic Sans MS"/>
                <a:sym typeface="Comic Sans MS"/>
              </a:rPr>
              <a:t>As well </a:t>
            </a:r>
            <a:endParaRPr lang="en-US" sz="1300" dirty="0"/>
          </a:p>
          <a:p>
            <a:pPr marL="171450" indent="-171450">
              <a:buClr>
                <a:schemeClr val="dk1"/>
              </a:buClr>
              <a:buSzPts val="1200"/>
              <a:buFont typeface="Arial"/>
              <a:buChar char="•"/>
            </a:pPr>
            <a:r>
              <a:rPr lang="en-US" sz="1300" dirty="0">
                <a:solidFill>
                  <a:schemeClr val="dk1"/>
                </a:solidFill>
                <a:latin typeface="Comic Sans MS"/>
                <a:ea typeface="Comic Sans MS"/>
                <a:cs typeface="Comic Sans MS"/>
                <a:sym typeface="Comic Sans MS"/>
              </a:rPr>
              <a:t>In the same way </a:t>
            </a:r>
            <a:endParaRPr lang="en-US" sz="1300" dirty="0"/>
          </a:p>
          <a:p>
            <a:pPr marL="171450" indent="-171450">
              <a:buClr>
                <a:schemeClr val="dk1"/>
              </a:buClr>
              <a:buSzPts val="1200"/>
              <a:buFont typeface="Arial"/>
              <a:buChar char="•"/>
            </a:pPr>
            <a:r>
              <a:rPr lang="en-US" sz="1300" dirty="0">
                <a:solidFill>
                  <a:schemeClr val="dk1"/>
                </a:solidFill>
                <a:latin typeface="Comic Sans MS"/>
                <a:ea typeface="Comic Sans MS"/>
                <a:cs typeface="Comic Sans MS"/>
                <a:sym typeface="Comic Sans MS"/>
              </a:rPr>
              <a:t>Just as… so… </a:t>
            </a:r>
            <a:endParaRPr lang="en-GB" sz="1300" dirty="0"/>
          </a:p>
        </p:txBody>
      </p:sp>
      <p:sp>
        <p:nvSpPr>
          <p:cNvPr id="22" name="TextBox 21">
            <a:extLst>
              <a:ext uri="{FF2B5EF4-FFF2-40B4-BE49-F238E27FC236}">
                <a16:creationId xmlns:a16="http://schemas.microsoft.com/office/drawing/2014/main" id="{686074DA-EDDD-DC8C-D3B0-6112E54CF8FA}"/>
              </a:ext>
            </a:extLst>
          </p:cNvPr>
          <p:cNvSpPr txBox="1"/>
          <p:nvPr/>
        </p:nvSpPr>
        <p:spPr>
          <a:xfrm>
            <a:off x="2781570" y="8517486"/>
            <a:ext cx="6645287" cy="852156"/>
          </a:xfrm>
          <a:prstGeom prst="rect">
            <a:avLst/>
          </a:prstGeom>
          <a:solidFill>
            <a:srgbClr val="CCECFF"/>
          </a:solidFill>
          <a:ln>
            <a:solidFill>
              <a:schemeClr val="bg2"/>
            </a:solidFill>
          </a:ln>
        </p:spPr>
        <p:txBody>
          <a:bodyPr wrap="square" rtlCol="0">
            <a:spAutoFit/>
          </a:bodyPr>
          <a:lstStyle/>
          <a:p>
            <a:pPr algn="ctr"/>
            <a:r>
              <a:rPr lang="en-GB" dirty="0">
                <a:latin typeface="Comic Sans MS" panose="030F0702030302020204" pitchFamily="66" charset="0"/>
              </a:rPr>
              <a:t>Scan the QR code to access Padlet resources! Updated frequently, the Padlet is a great way to revise on the go. Wide variety of past papers and mark schemes available. Happy revising!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5" name="Rectangle 14">
            <a:extLst>
              <a:ext uri="{FF2B5EF4-FFF2-40B4-BE49-F238E27FC236}">
                <a16:creationId xmlns:a16="http://schemas.microsoft.com/office/drawing/2014/main" id="{45DDA4CE-E310-0D09-4076-7C8C094F356C}"/>
              </a:ext>
            </a:extLst>
          </p:cNvPr>
          <p:cNvSpPr/>
          <p:nvPr/>
        </p:nvSpPr>
        <p:spPr>
          <a:xfrm>
            <a:off x="363213" y="8031731"/>
            <a:ext cx="12105088" cy="1543489"/>
          </a:xfrm>
          <a:prstGeom prst="rect">
            <a:avLst/>
          </a:prstGeom>
          <a:solidFill>
            <a:schemeClr val="tx2">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Google Shape;200;p5"/>
          <p:cNvSpPr/>
          <p:nvPr/>
        </p:nvSpPr>
        <p:spPr>
          <a:xfrm>
            <a:off x="364034" y="961111"/>
            <a:ext cx="2768271" cy="7005835"/>
          </a:xfrm>
          <a:prstGeom prst="rect">
            <a:avLst/>
          </a:prstGeom>
          <a:solidFill>
            <a:schemeClr val="accent4">
              <a:lumMod val="40000"/>
              <a:lumOff val="60000"/>
            </a:schemeClr>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endParaRPr dirty="0"/>
          </a:p>
        </p:txBody>
      </p:sp>
      <p:sp>
        <p:nvSpPr>
          <p:cNvPr id="193" name="Google Shape;193;p5"/>
          <p:cNvSpPr txBox="1">
            <a:spLocks noGrp="1"/>
          </p:cNvSpPr>
          <p:nvPr>
            <p:ph type="ctrTitle"/>
          </p:nvPr>
        </p:nvSpPr>
        <p:spPr>
          <a:xfrm>
            <a:off x="277745" y="125708"/>
            <a:ext cx="5691352" cy="656404"/>
          </a:xfrm>
          <a:prstGeom prst="rect">
            <a:avLst/>
          </a:prstGeom>
          <a:noFill/>
          <a:ln>
            <a:noFill/>
          </a:ln>
        </p:spPr>
        <p:txBody>
          <a:bodyPr spcFirstLastPara="1" wrap="square" lIns="91425" tIns="45700" rIns="91425" bIns="45700" anchor="b" anchorCtr="0">
            <a:normAutofit/>
          </a:bodyPr>
          <a:lstStyle/>
          <a:p>
            <a:pPr algn="l">
              <a:buSzPts val="2800"/>
            </a:pPr>
            <a:r>
              <a:rPr lang="en-GB" sz="2800" b="1" dirty="0">
                <a:solidFill>
                  <a:schemeClr val="bg2">
                    <a:lumMod val="75000"/>
                  </a:schemeClr>
                </a:solidFill>
                <a:latin typeface="Comic Sans MS"/>
                <a:ea typeface="Comic Sans MS"/>
                <a:cs typeface="Comic Sans MS"/>
                <a:sym typeface="Comic Sans MS"/>
              </a:rPr>
              <a:t>Edexcel Paper 2 – B: Writing  </a:t>
            </a:r>
            <a:endParaRPr b="1" dirty="0">
              <a:solidFill>
                <a:schemeClr val="bg2">
                  <a:lumMod val="75000"/>
                </a:schemeClr>
              </a:solidFill>
            </a:endParaRPr>
          </a:p>
        </p:txBody>
      </p:sp>
      <p:sp>
        <p:nvSpPr>
          <p:cNvPr id="194" name="Google Shape;194;p5"/>
          <p:cNvSpPr/>
          <p:nvPr/>
        </p:nvSpPr>
        <p:spPr>
          <a:xfrm>
            <a:off x="3244520" y="947254"/>
            <a:ext cx="2751633" cy="7019691"/>
          </a:xfrm>
          <a:prstGeom prst="rect">
            <a:avLst/>
          </a:prstGeom>
          <a:solidFill>
            <a:schemeClr val="accent1">
              <a:lumMod val="40000"/>
              <a:lumOff val="60000"/>
            </a:schemeClr>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endParaRPr dirty="0"/>
          </a:p>
        </p:txBody>
      </p:sp>
      <p:sp>
        <p:nvSpPr>
          <p:cNvPr id="195" name="Google Shape;195;p5"/>
          <p:cNvSpPr/>
          <p:nvPr/>
        </p:nvSpPr>
        <p:spPr>
          <a:xfrm>
            <a:off x="6096785" y="945199"/>
            <a:ext cx="2911156" cy="7019690"/>
          </a:xfrm>
          <a:prstGeom prst="rect">
            <a:avLst/>
          </a:prstGeom>
          <a:solidFill>
            <a:schemeClr val="accent6">
              <a:lumMod val="40000"/>
              <a:lumOff val="60000"/>
            </a:schemeClr>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endParaRPr dirty="0"/>
          </a:p>
        </p:txBody>
      </p:sp>
      <p:sp>
        <p:nvSpPr>
          <p:cNvPr id="196" name="Google Shape;196;p5"/>
          <p:cNvSpPr/>
          <p:nvPr/>
        </p:nvSpPr>
        <p:spPr>
          <a:xfrm>
            <a:off x="9166466" y="946535"/>
            <a:ext cx="3299579" cy="7018354"/>
          </a:xfrm>
          <a:prstGeom prst="rect">
            <a:avLst/>
          </a:prstGeom>
          <a:solidFill>
            <a:srgbClr val="FFC1FF"/>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endParaRPr dirty="0"/>
          </a:p>
        </p:txBody>
      </p:sp>
      <p:sp>
        <p:nvSpPr>
          <p:cNvPr id="197" name="Google Shape;197;p5"/>
          <p:cNvSpPr txBox="1"/>
          <p:nvPr/>
        </p:nvSpPr>
        <p:spPr>
          <a:xfrm>
            <a:off x="5622225" y="385229"/>
            <a:ext cx="6687950" cy="369332"/>
          </a:xfrm>
          <a:prstGeom prst="rect">
            <a:avLst/>
          </a:prstGeom>
          <a:noFill/>
          <a:ln>
            <a:noFill/>
          </a:ln>
        </p:spPr>
        <p:txBody>
          <a:bodyPr spcFirstLastPara="1" wrap="square" lIns="91425" tIns="45700" rIns="91425" bIns="45700" anchor="t" anchorCtr="0">
            <a:spAutoFit/>
          </a:bodyPr>
          <a:lstStyle/>
          <a:p>
            <a:r>
              <a:rPr lang="en-GB" sz="1800" dirty="0">
                <a:solidFill>
                  <a:schemeClr val="tx1">
                    <a:lumMod val="85000"/>
                    <a:lumOff val="15000"/>
                  </a:schemeClr>
                </a:solidFill>
                <a:latin typeface="Comic Sans MS"/>
                <a:ea typeface="Comic Sans MS"/>
                <a:cs typeface="Comic Sans MS"/>
                <a:sym typeface="Comic Sans MS"/>
              </a:rPr>
              <a:t>Time: 2hrs        Marks: 80 overall          Worth: 40%</a:t>
            </a:r>
            <a:endParaRPr dirty="0">
              <a:solidFill>
                <a:schemeClr val="tx1">
                  <a:lumMod val="85000"/>
                  <a:lumOff val="15000"/>
                </a:schemeClr>
              </a:solidFill>
            </a:endParaRPr>
          </a:p>
        </p:txBody>
      </p:sp>
      <p:pic>
        <p:nvPicPr>
          <p:cNvPr id="198" name="Google Shape;198;p5"/>
          <p:cNvPicPr preferRelativeResize="0"/>
          <p:nvPr/>
        </p:nvPicPr>
        <p:blipFill rotWithShape="1">
          <a:blip r:embed="rId3">
            <a:alphaModFix/>
          </a:blip>
          <a:srcRect l="-306" b="16000"/>
          <a:stretch/>
        </p:blipFill>
        <p:spPr>
          <a:xfrm>
            <a:off x="2215859" y="1747437"/>
            <a:ext cx="887967" cy="656404"/>
          </a:xfrm>
          <a:prstGeom prst="rect">
            <a:avLst/>
          </a:prstGeom>
          <a:noFill/>
          <a:ln>
            <a:noFill/>
          </a:ln>
        </p:spPr>
      </p:pic>
      <p:sp>
        <p:nvSpPr>
          <p:cNvPr id="199" name="Google Shape;199;p5"/>
          <p:cNvSpPr txBox="1"/>
          <p:nvPr/>
        </p:nvSpPr>
        <p:spPr>
          <a:xfrm>
            <a:off x="327066" y="947255"/>
            <a:ext cx="2842209" cy="6812722"/>
          </a:xfrm>
          <a:prstGeom prst="rect">
            <a:avLst/>
          </a:prstGeom>
          <a:noFill/>
          <a:ln>
            <a:noFill/>
          </a:ln>
        </p:spPr>
        <p:txBody>
          <a:bodyPr spcFirstLastPara="1" wrap="square" lIns="91425" tIns="45700" rIns="91425" bIns="45700" anchor="t" anchorCtr="0">
            <a:spAutoFit/>
          </a:bodyPr>
          <a:lstStyle/>
          <a:p>
            <a:r>
              <a:rPr lang="en-GB" sz="1800" b="1" dirty="0">
                <a:solidFill>
                  <a:schemeClr val="dk1"/>
                </a:solidFill>
                <a:latin typeface="Comic Sans MS"/>
                <a:ea typeface="Comic Sans MS"/>
                <a:cs typeface="Comic Sans MS"/>
                <a:sym typeface="Comic Sans MS"/>
              </a:rPr>
              <a:t>Section B </a:t>
            </a:r>
            <a:endParaRPr dirty="0"/>
          </a:p>
          <a:p>
            <a:r>
              <a:rPr lang="en-GB" sz="1400" dirty="0">
                <a:solidFill>
                  <a:schemeClr val="dk1"/>
                </a:solidFill>
                <a:latin typeface="Comic Sans MS"/>
                <a:ea typeface="Comic Sans MS"/>
                <a:cs typeface="Comic Sans MS"/>
                <a:sym typeface="Comic Sans MS"/>
              </a:rPr>
              <a:t>You will be tested on two different assessment objective for section B: </a:t>
            </a:r>
          </a:p>
          <a:p>
            <a:endParaRPr dirty="0"/>
          </a:p>
          <a:p>
            <a:r>
              <a:rPr lang="en-GB" sz="1600" b="1" dirty="0">
                <a:solidFill>
                  <a:schemeClr val="dk1"/>
                </a:solidFill>
                <a:latin typeface="Comic Sans MS"/>
                <a:ea typeface="Comic Sans MS"/>
                <a:cs typeface="Comic Sans MS"/>
                <a:sym typeface="Comic Sans MS"/>
              </a:rPr>
              <a:t>AO5 (24 marks) </a:t>
            </a:r>
            <a:endParaRPr dirty="0"/>
          </a:p>
          <a:p>
            <a:pPr marL="171450" indent="-171450">
              <a:buClr>
                <a:schemeClr val="dk1"/>
              </a:buClr>
              <a:buSzPts val="1200"/>
              <a:buFont typeface="Arial"/>
              <a:buChar char="•"/>
            </a:pPr>
            <a:r>
              <a:rPr lang="en-GB" dirty="0">
                <a:solidFill>
                  <a:schemeClr val="dk1"/>
                </a:solidFill>
                <a:latin typeface="Comic Sans MS"/>
                <a:ea typeface="Comic Sans MS"/>
                <a:cs typeface="Comic Sans MS"/>
                <a:sym typeface="Comic Sans MS"/>
              </a:rPr>
              <a:t>Communicate clearly, effectively and imaginatively, selecting and adapting tone, style and register for different forms, purposes and audiences.</a:t>
            </a:r>
          </a:p>
          <a:p>
            <a:pPr>
              <a:buClr>
                <a:schemeClr val="dk1"/>
              </a:buClr>
              <a:buSzPts val="1200"/>
            </a:pPr>
            <a:endParaRPr sz="1600" dirty="0"/>
          </a:p>
          <a:p>
            <a:pPr marL="171450" indent="-171450">
              <a:buClr>
                <a:schemeClr val="dk1"/>
              </a:buClr>
              <a:buSzPts val="1200"/>
              <a:buFont typeface="Arial"/>
              <a:buChar char="•"/>
            </a:pPr>
            <a:r>
              <a:rPr lang="en-GB" dirty="0">
                <a:solidFill>
                  <a:schemeClr val="dk1"/>
                </a:solidFill>
                <a:latin typeface="Comic Sans MS"/>
                <a:ea typeface="Comic Sans MS"/>
                <a:cs typeface="Comic Sans MS"/>
                <a:sym typeface="Comic Sans MS"/>
              </a:rPr>
              <a:t>Organise information and ideas, using structural and grammatical features to support coherence and cohesion of texts</a:t>
            </a:r>
          </a:p>
          <a:p>
            <a:pPr marL="171450" indent="-171450">
              <a:buClr>
                <a:schemeClr val="dk1"/>
              </a:buClr>
              <a:buSzPts val="1200"/>
              <a:buFont typeface="Arial"/>
              <a:buChar char="•"/>
            </a:pPr>
            <a:endParaRPr sz="1600" dirty="0"/>
          </a:p>
          <a:p>
            <a:r>
              <a:rPr lang="en-GB" sz="1600" b="1" dirty="0">
                <a:solidFill>
                  <a:schemeClr val="dk1"/>
                </a:solidFill>
                <a:latin typeface="Comic Sans MS"/>
                <a:ea typeface="Comic Sans MS"/>
                <a:cs typeface="Comic Sans MS"/>
                <a:sym typeface="Comic Sans MS"/>
              </a:rPr>
              <a:t>AO6 (16 marks)</a:t>
            </a:r>
            <a:endParaRPr dirty="0"/>
          </a:p>
          <a:p>
            <a:pPr marL="171450" indent="-171450">
              <a:buClr>
                <a:schemeClr val="dk1"/>
              </a:buClr>
              <a:buSzPts val="1200"/>
              <a:buFont typeface="Arial"/>
              <a:buChar char="•"/>
            </a:pPr>
            <a:r>
              <a:rPr lang="en-GB" dirty="0">
                <a:solidFill>
                  <a:schemeClr val="dk1"/>
                </a:solidFill>
                <a:latin typeface="Comic Sans MS"/>
                <a:ea typeface="Comic Sans MS"/>
                <a:cs typeface="Comic Sans MS"/>
                <a:sym typeface="Comic Sans MS"/>
              </a:rPr>
              <a:t>Candidates must use a range of vocabulary and sentence structures for clarity, purpose and effect, with accurate spelling and punctuation.</a:t>
            </a:r>
            <a:endParaRPr sz="1600" dirty="0"/>
          </a:p>
        </p:txBody>
      </p:sp>
      <p:sp>
        <p:nvSpPr>
          <p:cNvPr id="201" name="Google Shape;201;p5"/>
          <p:cNvSpPr txBox="1"/>
          <p:nvPr/>
        </p:nvSpPr>
        <p:spPr>
          <a:xfrm>
            <a:off x="3277406" y="1074979"/>
            <a:ext cx="2780100" cy="6778097"/>
          </a:xfrm>
          <a:prstGeom prst="rect">
            <a:avLst/>
          </a:prstGeom>
          <a:noFill/>
          <a:ln>
            <a:noFill/>
          </a:ln>
        </p:spPr>
        <p:txBody>
          <a:bodyPr spcFirstLastPara="1" wrap="square" lIns="91425" tIns="45700" rIns="91425" bIns="45700" anchor="t" anchorCtr="0">
            <a:spAutoFit/>
          </a:bodyPr>
          <a:lstStyle/>
          <a:p>
            <a:r>
              <a:rPr lang="en-GB" sz="1600" b="1" dirty="0">
                <a:solidFill>
                  <a:schemeClr val="dk1"/>
                </a:solidFill>
                <a:latin typeface="Comic Sans MS"/>
                <a:ea typeface="Comic Sans MS"/>
                <a:cs typeface="Comic Sans MS"/>
                <a:sym typeface="Comic Sans MS"/>
              </a:rPr>
              <a:t>Worth: </a:t>
            </a:r>
            <a:r>
              <a:rPr lang="en-GB" sz="1600" dirty="0">
                <a:solidFill>
                  <a:schemeClr val="dk1"/>
                </a:solidFill>
                <a:latin typeface="Comic Sans MS"/>
                <a:ea typeface="Comic Sans MS"/>
                <a:cs typeface="Comic Sans MS"/>
                <a:sym typeface="Comic Sans MS"/>
              </a:rPr>
              <a:t>20 marks per question. 40 in total. </a:t>
            </a:r>
            <a:endParaRPr dirty="0"/>
          </a:p>
          <a:p>
            <a:r>
              <a:rPr lang="en-GB" sz="1600" b="1" dirty="0">
                <a:solidFill>
                  <a:schemeClr val="dk1"/>
                </a:solidFill>
                <a:latin typeface="Comic Sans MS"/>
                <a:ea typeface="Comic Sans MS"/>
                <a:cs typeface="Comic Sans MS"/>
                <a:sym typeface="Comic Sans MS"/>
              </a:rPr>
              <a:t>Time: </a:t>
            </a:r>
            <a:r>
              <a:rPr lang="en-GB" sz="1600" dirty="0">
                <a:solidFill>
                  <a:schemeClr val="dk1"/>
                </a:solidFill>
                <a:latin typeface="Comic Sans MS"/>
                <a:ea typeface="Comic Sans MS"/>
                <a:cs typeface="Comic Sans MS"/>
                <a:sym typeface="Comic Sans MS"/>
              </a:rPr>
              <a:t>30 mins per question. 1hr in total</a:t>
            </a:r>
            <a:endParaRPr dirty="0"/>
          </a:p>
          <a:p>
            <a:endParaRPr sz="1600" b="1" dirty="0">
              <a:solidFill>
                <a:schemeClr val="dk1"/>
              </a:solidFill>
              <a:latin typeface="Comic Sans MS"/>
              <a:ea typeface="Comic Sans MS"/>
              <a:cs typeface="Comic Sans MS"/>
              <a:sym typeface="Comic Sans MS"/>
            </a:endParaRPr>
          </a:p>
          <a:p>
            <a:r>
              <a:rPr lang="en-GB" sz="1600" b="1" dirty="0">
                <a:solidFill>
                  <a:schemeClr val="dk1"/>
                </a:solidFill>
                <a:latin typeface="Comic Sans MS"/>
                <a:ea typeface="Comic Sans MS"/>
                <a:cs typeface="Comic Sans MS"/>
                <a:sym typeface="Comic Sans MS"/>
              </a:rPr>
              <a:t>What do you need to do?</a:t>
            </a:r>
            <a:endParaRPr dirty="0"/>
          </a:p>
          <a:p>
            <a:r>
              <a:rPr lang="en-GB" sz="1400" dirty="0">
                <a:solidFill>
                  <a:schemeClr val="dk1"/>
                </a:solidFill>
                <a:latin typeface="Comic Sans MS"/>
                <a:ea typeface="Comic Sans MS"/>
                <a:cs typeface="Comic Sans MS"/>
                <a:sym typeface="Comic Sans MS"/>
              </a:rPr>
              <a:t>Complete both writing tasks requiring you to compose an engaging non-fiction piece. </a:t>
            </a:r>
          </a:p>
          <a:p>
            <a:endParaRPr lang="en-GB" sz="1400" dirty="0">
              <a:solidFill>
                <a:schemeClr val="dk1"/>
              </a:solidFill>
              <a:latin typeface="Comic Sans MS"/>
              <a:ea typeface="Comic Sans MS"/>
              <a:cs typeface="Comic Sans MS"/>
              <a:sym typeface="Comic Sans MS"/>
            </a:endParaRPr>
          </a:p>
          <a:p>
            <a:r>
              <a:rPr lang="en-GB" sz="1400" dirty="0">
                <a:solidFill>
                  <a:schemeClr val="dk1"/>
                </a:solidFill>
                <a:latin typeface="Comic Sans MS"/>
                <a:ea typeface="Comic Sans MS"/>
                <a:cs typeface="Comic Sans MS"/>
                <a:sym typeface="Comic Sans MS"/>
              </a:rPr>
              <a:t>It should be appropriate to the purpose, audience and from stated in each question.</a:t>
            </a:r>
          </a:p>
          <a:p>
            <a:endParaRPr lang="en-GB" sz="1400" dirty="0">
              <a:solidFill>
                <a:schemeClr val="dk1"/>
              </a:solidFill>
              <a:latin typeface="Comic Sans MS"/>
              <a:ea typeface="Comic Sans MS"/>
              <a:cs typeface="Comic Sans MS"/>
              <a:sym typeface="Comic Sans MS"/>
            </a:endParaRPr>
          </a:p>
          <a:p>
            <a:r>
              <a:rPr lang="en-GB" sz="1400" dirty="0">
                <a:solidFill>
                  <a:schemeClr val="dk1"/>
                </a:solidFill>
                <a:latin typeface="Comic Sans MS"/>
                <a:ea typeface="Comic Sans MS"/>
                <a:cs typeface="Comic Sans MS"/>
                <a:sym typeface="Comic Sans MS"/>
              </a:rPr>
              <a:t>The task will be on a similar theme to the sources applied in Section A of the exam.</a:t>
            </a:r>
          </a:p>
          <a:p>
            <a:endParaRPr dirty="0"/>
          </a:p>
          <a:p>
            <a:pPr algn="ctr"/>
            <a:endParaRPr sz="1400" b="1" dirty="0">
              <a:solidFill>
                <a:schemeClr val="dk1"/>
              </a:solidFill>
              <a:latin typeface="Comic Sans MS"/>
              <a:ea typeface="Comic Sans MS"/>
              <a:cs typeface="Comic Sans MS"/>
              <a:sym typeface="Comic Sans MS"/>
            </a:endParaRPr>
          </a:p>
          <a:p>
            <a:pPr algn="ctr"/>
            <a:r>
              <a:rPr lang="en-GB" sz="1400" b="1" dirty="0">
                <a:solidFill>
                  <a:schemeClr val="dk1"/>
                </a:solidFill>
                <a:latin typeface="Comic Sans MS"/>
                <a:ea typeface="Comic Sans MS"/>
                <a:cs typeface="Comic Sans MS"/>
                <a:sym typeface="Comic Sans MS"/>
              </a:rPr>
              <a:t>TOPTIPS: </a:t>
            </a:r>
          </a:p>
          <a:p>
            <a:pPr algn="ctr"/>
            <a:r>
              <a:rPr lang="en-GB" sz="1400" dirty="0">
                <a:solidFill>
                  <a:schemeClr val="dk1"/>
                </a:solidFill>
                <a:latin typeface="Comic Sans MS"/>
                <a:ea typeface="Comic Sans MS"/>
                <a:cs typeface="Comic Sans MS"/>
                <a:sym typeface="Comic Sans MS"/>
              </a:rPr>
              <a:t>Make sure that your writing is carefully structured – planning is essential, make sure you give yourself 5 mins to plan. Use a wide range of vocab to gather marks. Think carefully about the tone of your piece. The questions are equally </a:t>
            </a:r>
            <a:r>
              <a:rPr lang="en-GB" dirty="0">
                <a:solidFill>
                  <a:schemeClr val="dk1"/>
                </a:solidFill>
                <a:latin typeface="Comic Sans MS"/>
                <a:ea typeface="Comic Sans MS"/>
                <a:cs typeface="Comic Sans MS"/>
                <a:sym typeface="Comic Sans MS"/>
              </a:rPr>
              <a:t>weighted,</a:t>
            </a:r>
            <a:r>
              <a:rPr lang="en-GB" sz="1400" dirty="0">
                <a:solidFill>
                  <a:schemeClr val="dk1"/>
                </a:solidFill>
                <a:latin typeface="Comic Sans MS"/>
                <a:ea typeface="Comic Sans MS"/>
                <a:cs typeface="Comic Sans MS"/>
                <a:sym typeface="Comic Sans MS"/>
              </a:rPr>
              <a:t> so spend an equal amount of time on them.   </a:t>
            </a:r>
            <a:endParaRPr dirty="0"/>
          </a:p>
        </p:txBody>
      </p:sp>
      <p:sp>
        <p:nvSpPr>
          <p:cNvPr id="3" name="TextBox 2">
            <a:extLst>
              <a:ext uri="{FF2B5EF4-FFF2-40B4-BE49-F238E27FC236}">
                <a16:creationId xmlns:a16="http://schemas.microsoft.com/office/drawing/2014/main" id="{5A6010DC-825D-302C-C180-F5288656A0D5}"/>
              </a:ext>
            </a:extLst>
          </p:cNvPr>
          <p:cNvSpPr txBox="1"/>
          <p:nvPr/>
        </p:nvSpPr>
        <p:spPr>
          <a:xfrm>
            <a:off x="6204916" y="961111"/>
            <a:ext cx="2679468" cy="5411097"/>
          </a:xfrm>
          <a:prstGeom prst="rect">
            <a:avLst/>
          </a:prstGeom>
          <a:noFill/>
        </p:spPr>
        <p:txBody>
          <a:bodyPr wrap="square">
            <a:spAutoFit/>
          </a:bodyPr>
          <a:lstStyle/>
          <a:p>
            <a:r>
              <a:rPr lang="en-US" b="1" dirty="0">
                <a:latin typeface="Comic Sans MS" panose="030F0702030302020204" pitchFamily="66" charset="0"/>
              </a:rPr>
              <a:t>Sample Question: </a:t>
            </a:r>
          </a:p>
          <a:p>
            <a:r>
              <a:rPr lang="en-US" i="1" dirty="0">
                <a:latin typeface="Comic Sans MS" panose="030F0702030302020204" pitchFamily="66" charset="0"/>
              </a:rPr>
              <a:t>“The dramatic arts have no place in our modern world. What do we need acting and dancing and performances of this type for? Amateur dramatics should be cancelled in all towns.” </a:t>
            </a:r>
          </a:p>
          <a:p>
            <a:endParaRPr lang="en-US" i="1" dirty="0">
              <a:latin typeface="Comic Sans MS" panose="030F0702030302020204" pitchFamily="66" charset="0"/>
            </a:endParaRPr>
          </a:p>
          <a:p>
            <a:r>
              <a:rPr lang="en-US" dirty="0">
                <a:latin typeface="Comic Sans MS" panose="030F0702030302020204" pitchFamily="66" charset="0"/>
              </a:rPr>
              <a:t>Write a speech for a school assembly in which you explain your point of view on this statement. </a:t>
            </a:r>
          </a:p>
          <a:p>
            <a:r>
              <a:rPr lang="en-US" dirty="0">
                <a:latin typeface="Comic Sans MS" panose="030F0702030302020204" pitchFamily="66" charset="0"/>
              </a:rPr>
              <a:t>[12 marks for awarded for communication and </a:t>
            </a:r>
            <a:r>
              <a:rPr lang="en-GB" dirty="0">
                <a:latin typeface="Comic Sans MS" panose="030F0702030302020204" pitchFamily="66" charset="0"/>
              </a:rPr>
              <a:t>organisation</a:t>
            </a:r>
            <a:r>
              <a:rPr lang="en-US" dirty="0">
                <a:latin typeface="Comic Sans MS" panose="030F0702030302020204" pitchFamily="66" charset="0"/>
              </a:rPr>
              <a:t>, 8 marks for vocabulary, sentence structure, punctuation and spelling.]</a:t>
            </a:r>
          </a:p>
          <a:p>
            <a:endParaRPr lang="en-GB" dirty="0">
              <a:latin typeface="Comic Sans MS" panose="030F0702030302020204" pitchFamily="66" charset="0"/>
            </a:endParaRPr>
          </a:p>
        </p:txBody>
      </p:sp>
      <p:sp>
        <p:nvSpPr>
          <p:cNvPr id="5" name="TextBox 4">
            <a:extLst>
              <a:ext uri="{FF2B5EF4-FFF2-40B4-BE49-F238E27FC236}">
                <a16:creationId xmlns:a16="http://schemas.microsoft.com/office/drawing/2014/main" id="{337FD158-4433-0BA8-C797-4C60F7099F8D}"/>
              </a:ext>
            </a:extLst>
          </p:cNvPr>
          <p:cNvSpPr txBox="1"/>
          <p:nvPr/>
        </p:nvSpPr>
        <p:spPr>
          <a:xfrm>
            <a:off x="6244195" y="6190317"/>
            <a:ext cx="2679468" cy="1754326"/>
          </a:xfrm>
          <a:prstGeom prst="rect">
            <a:avLst/>
          </a:prstGeom>
          <a:noFill/>
        </p:spPr>
        <p:txBody>
          <a:bodyPr wrap="square">
            <a:spAutoFit/>
          </a:bodyPr>
          <a:lstStyle/>
          <a:p>
            <a:pPr algn="ctr"/>
            <a:r>
              <a:rPr lang="en-US" sz="1200" b="1" dirty="0">
                <a:latin typeface="Comic Sans MS" panose="030F0702030302020204" pitchFamily="66" charset="0"/>
              </a:rPr>
              <a:t>TOPTIPS: </a:t>
            </a:r>
          </a:p>
          <a:p>
            <a:pPr algn="ctr"/>
            <a:r>
              <a:rPr lang="en-US" sz="1200" i="1" dirty="0">
                <a:latin typeface="Comic Sans MS" panose="030F0702030302020204" pitchFamily="66" charset="0"/>
              </a:rPr>
              <a:t>There will be two questions in Section B. Come up with sample questions of your own on the same theme. Remember that you can be asked to write for a range of audiences and purposes, adapting style to form in letters, articles, reviews, speeches </a:t>
            </a:r>
            <a:r>
              <a:rPr lang="en-US" sz="1200" i="1" dirty="0" err="1">
                <a:latin typeface="Comic Sans MS" panose="030F0702030302020204" pitchFamily="66" charset="0"/>
              </a:rPr>
              <a:t>etc</a:t>
            </a:r>
            <a:endParaRPr lang="en-GB" sz="1200" i="1" dirty="0">
              <a:latin typeface="Comic Sans MS" panose="030F0702030302020204" pitchFamily="66" charset="0"/>
            </a:endParaRPr>
          </a:p>
        </p:txBody>
      </p:sp>
      <p:sp>
        <p:nvSpPr>
          <p:cNvPr id="8" name="TextBox 7">
            <a:extLst>
              <a:ext uri="{FF2B5EF4-FFF2-40B4-BE49-F238E27FC236}">
                <a16:creationId xmlns:a16="http://schemas.microsoft.com/office/drawing/2014/main" id="{284D189B-FA5E-0CE4-841C-E1952F0CF405}"/>
              </a:ext>
            </a:extLst>
          </p:cNvPr>
          <p:cNvSpPr txBox="1"/>
          <p:nvPr/>
        </p:nvSpPr>
        <p:spPr>
          <a:xfrm>
            <a:off x="9150081" y="1037964"/>
            <a:ext cx="3221021" cy="6631303"/>
          </a:xfrm>
          <a:prstGeom prst="rect">
            <a:avLst/>
          </a:prstGeom>
          <a:noFill/>
        </p:spPr>
        <p:txBody>
          <a:bodyPr wrap="square">
            <a:spAutoFit/>
          </a:bodyPr>
          <a:lstStyle/>
          <a:p>
            <a:r>
              <a:rPr lang="en-US" b="1" dirty="0">
                <a:latin typeface="Comic Sans MS" panose="030F0702030302020204" pitchFamily="66" charset="0"/>
              </a:rPr>
              <a:t>FINAL TOPTIPS!</a:t>
            </a:r>
          </a:p>
          <a:p>
            <a:endParaRPr lang="en-US" b="1" dirty="0">
              <a:latin typeface="Comic Sans MS" panose="030F0702030302020204" pitchFamily="66" charset="0"/>
            </a:endParaRPr>
          </a:p>
          <a:p>
            <a:r>
              <a:rPr lang="en-US" sz="1400" dirty="0">
                <a:latin typeface="Comic Sans MS" panose="030F0702030302020204" pitchFamily="66" charset="0"/>
              </a:rPr>
              <a:t>•Write on your copy of the text if you want to. This is your exam paper – annotate and highlight as you need. • Keep quotations short – a few words at most.</a:t>
            </a:r>
          </a:p>
          <a:p>
            <a:endParaRPr lang="en-US" sz="1400" dirty="0">
              <a:latin typeface="Comic Sans MS" panose="030F0702030302020204" pitchFamily="66" charset="0"/>
            </a:endParaRPr>
          </a:p>
          <a:p>
            <a:r>
              <a:rPr lang="en-US" sz="1400" dirty="0">
                <a:latin typeface="Comic Sans MS" panose="030F0702030302020204" pitchFamily="66" charset="0"/>
              </a:rPr>
              <a:t> • Never </a:t>
            </a:r>
            <a:r>
              <a:rPr lang="en-GB" sz="1400" dirty="0">
                <a:latin typeface="Comic Sans MS" panose="030F0702030302020204" pitchFamily="66" charset="0"/>
              </a:rPr>
              <a:t>criticise</a:t>
            </a:r>
            <a:r>
              <a:rPr lang="en-US" sz="1400" dirty="0">
                <a:latin typeface="Comic Sans MS" panose="030F0702030302020204" pitchFamily="66" charset="0"/>
              </a:rPr>
              <a:t> a writer. You can evaluate their work, using evidence from the text, but do not make sweeping statements about whether you personally like or dislike the text.</a:t>
            </a:r>
          </a:p>
          <a:p>
            <a:endParaRPr lang="en-US" sz="1400" dirty="0">
              <a:latin typeface="Comic Sans MS" panose="030F0702030302020204" pitchFamily="66" charset="0"/>
            </a:endParaRPr>
          </a:p>
          <a:p>
            <a:r>
              <a:rPr lang="en-US" sz="1400" dirty="0">
                <a:latin typeface="Comic Sans MS" panose="030F0702030302020204" pitchFamily="66" charset="0"/>
              </a:rPr>
              <a:t>• Plan your written task – a spider diagram, list or flow chart will help you to create cohesion in your writing.</a:t>
            </a:r>
          </a:p>
          <a:p>
            <a:r>
              <a:rPr lang="en-US" sz="1400" dirty="0">
                <a:latin typeface="Comic Sans MS" panose="030F0702030302020204" pitchFamily="66" charset="0"/>
              </a:rPr>
              <a:t> </a:t>
            </a:r>
          </a:p>
          <a:p>
            <a:r>
              <a:rPr lang="en-US" sz="1400" dirty="0">
                <a:latin typeface="Comic Sans MS" panose="030F0702030302020204" pitchFamily="66" charset="0"/>
              </a:rPr>
              <a:t>• Pay attention to your spelling, punctuation and grammar. This is worth 16 marks in Section B of the exam. Don’t make silly mistakes, such as forgetting to use capital letters correctly. </a:t>
            </a:r>
          </a:p>
          <a:p>
            <a:endParaRPr lang="en-US" sz="1400" dirty="0">
              <a:latin typeface="Comic Sans MS" panose="030F0702030302020204" pitchFamily="66" charset="0"/>
            </a:endParaRPr>
          </a:p>
          <a:p>
            <a:r>
              <a:rPr lang="en-US" sz="1400" dirty="0">
                <a:latin typeface="Comic Sans MS" panose="030F0702030302020204" pitchFamily="66" charset="0"/>
              </a:rPr>
              <a:t>• Check your work carefully when you have finished. Use every minute you have</a:t>
            </a:r>
            <a:endParaRPr lang="en-GB" sz="1400" dirty="0">
              <a:latin typeface="Comic Sans MS" panose="030F0702030302020204" pitchFamily="66" charset="0"/>
            </a:endParaRPr>
          </a:p>
        </p:txBody>
      </p:sp>
      <p:pic>
        <p:nvPicPr>
          <p:cNvPr id="10" name="Picture 9">
            <a:extLst>
              <a:ext uri="{FF2B5EF4-FFF2-40B4-BE49-F238E27FC236}">
                <a16:creationId xmlns:a16="http://schemas.microsoft.com/office/drawing/2014/main" id="{FF8809A7-E869-838E-2935-AB9D0556BBCD}"/>
              </a:ext>
            </a:extLst>
          </p:cNvPr>
          <p:cNvPicPr>
            <a:picLocks noChangeAspect="1"/>
          </p:cNvPicPr>
          <p:nvPr/>
        </p:nvPicPr>
        <p:blipFill>
          <a:blip r:embed="rId4"/>
          <a:srcRect r="2661" b="15333"/>
          <a:stretch/>
        </p:blipFill>
        <p:spPr>
          <a:xfrm rot="1799248">
            <a:off x="11705726" y="7369363"/>
            <a:ext cx="594630" cy="517220"/>
          </a:xfrm>
          <a:prstGeom prst="rect">
            <a:avLst/>
          </a:prstGeom>
        </p:spPr>
      </p:pic>
      <p:pic>
        <p:nvPicPr>
          <p:cNvPr id="11" name="Google Shape;160;p3">
            <a:extLst>
              <a:ext uri="{FF2B5EF4-FFF2-40B4-BE49-F238E27FC236}">
                <a16:creationId xmlns:a16="http://schemas.microsoft.com/office/drawing/2014/main" id="{10E01ADA-750A-6915-35B1-81824763DEC0}"/>
              </a:ext>
            </a:extLst>
          </p:cNvPr>
          <p:cNvPicPr preferRelativeResize="0"/>
          <p:nvPr/>
        </p:nvPicPr>
        <p:blipFill rotWithShape="1">
          <a:blip r:embed="rId5">
            <a:alphaModFix/>
          </a:blip>
          <a:srcRect l="6959" b="14723"/>
          <a:stretch/>
        </p:blipFill>
        <p:spPr>
          <a:xfrm rot="792866">
            <a:off x="5121262" y="5126891"/>
            <a:ext cx="458960" cy="420660"/>
          </a:xfrm>
          <a:prstGeom prst="rect">
            <a:avLst/>
          </a:prstGeom>
          <a:noFill/>
          <a:ln>
            <a:noFill/>
          </a:ln>
        </p:spPr>
      </p:pic>
      <p:pic>
        <p:nvPicPr>
          <p:cNvPr id="12" name="Google Shape;160;p3">
            <a:extLst>
              <a:ext uri="{FF2B5EF4-FFF2-40B4-BE49-F238E27FC236}">
                <a16:creationId xmlns:a16="http://schemas.microsoft.com/office/drawing/2014/main" id="{F71DA4B8-5952-3FA2-6C38-53298768F512}"/>
              </a:ext>
            </a:extLst>
          </p:cNvPr>
          <p:cNvPicPr preferRelativeResize="0"/>
          <p:nvPr/>
        </p:nvPicPr>
        <p:blipFill rotWithShape="1">
          <a:blip r:embed="rId5">
            <a:alphaModFix/>
          </a:blip>
          <a:srcRect l="6959" b="14723"/>
          <a:stretch/>
        </p:blipFill>
        <p:spPr>
          <a:xfrm rot="792866">
            <a:off x="7932431" y="5979987"/>
            <a:ext cx="458960" cy="420660"/>
          </a:xfrm>
          <a:prstGeom prst="rect">
            <a:avLst/>
          </a:prstGeom>
          <a:noFill/>
          <a:ln>
            <a:noFill/>
          </a:ln>
        </p:spPr>
      </p:pic>
      <p:pic>
        <p:nvPicPr>
          <p:cNvPr id="13" name="Google Shape;160;p3">
            <a:extLst>
              <a:ext uri="{FF2B5EF4-FFF2-40B4-BE49-F238E27FC236}">
                <a16:creationId xmlns:a16="http://schemas.microsoft.com/office/drawing/2014/main" id="{33F798C3-A42E-ED78-5D40-35ED0FD09916}"/>
              </a:ext>
            </a:extLst>
          </p:cNvPr>
          <p:cNvPicPr preferRelativeResize="0"/>
          <p:nvPr/>
        </p:nvPicPr>
        <p:blipFill rotWithShape="1">
          <a:blip r:embed="rId5">
            <a:alphaModFix/>
          </a:blip>
          <a:srcRect l="6959" b="14723"/>
          <a:stretch/>
        </p:blipFill>
        <p:spPr>
          <a:xfrm rot="792866">
            <a:off x="11204301" y="1060971"/>
            <a:ext cx="458960" cy="420660"/>
          </a:xfrm>
          <a:prstGeom prst="rect">
            <a:avLst/>
          </a:prstGeom>
          <a:noFill/>
          <a:ln>
            <a:noFill/>
          </a:ln>
        </p:spPr>
      </p:pic>
      <p:sp>
        <p:nvSpPr>
          <p:cNvPr id="9" name="TextBox 8">
            <a:extLst>
              <a:ext uri="{FF2B5EF4-FFF2-40B4-BE49-F238E27FC236}">
                <a16:creationId xmlns:a16="http://schemas.microsoft.com/office/drawing/2014/main" id="{D8346EBB-B96A-DC5D-D4E6-2C1051A8D510}"/>
              </a:ext>
            </a:extLst>
          </p:cNvPr>
          <p:cNvSpPr txBox="1"/>
          <p:nvPr/>
        </p:nvSpPr>
        <p:spPr>
          <a:xfrm>
            <a:off x="282027" y="8034492"/>
            <a:ext cx="6295369"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latin typeface="Comic Sans MS"/>
              </a:rPr>
              <a:t>Remember your DAFOREST techniques for Paper 2 Section :B </a:t>
            </a:r>
          </a:p>
          <a:p>
            <a:endParaRPr lang="en-US" sz="1600" dirty="0">
              <a:latin typeface="Comic Sans MS"/>
            </a:endParaRPr>
          </a:p>
          <a:p>
            <a:r>
              <a:rPr lang="en-US" sz="1600" dirty="0">
                <a:latin typeface="Comic Sans MS"/>
              </a:rPr>
              <a:t>Direct address – using 'you' or 'we'</a:t>
            </a:r>
          </a:p>
          <a:p>
            <a:r>
              <a:rPr lang="en-US" sz="1600" dirty="0">
                <a:latin typeface="Comic Sans MS"/>
              </a:rPr>
              <a:t>Alliteration – Similar sounds at the start of words. </a:t>
            </a:r>
          </a:p>
          <a:p>
            <a:r>
              <a:rPr lang="en-US" sz="1600" dirty="0">
                <a:latin typeface="Comic Sans MS"/>
              </a:rPr>
              <a:t>Facts – something which can be proven. </a:t>
            </a:r>
          </a:p>
          <a:p>
            <a:r>
              <a:rPr lang="en-US" sz="1600" dirty="0">
                <a:latin typeface="Comic Sans MS"/>
              </a:rPr>
              <a:t>Opinion – Your own idea. </a:t>
            </a:r>
          </a:p>
        </p:txBody>
      </p:sp>
      <p:sp>
        <p:nvSpPr>
          <p:cNvPr id="14" name="TextBox 13">
            <a:extLst>
              <a:ext uri="{FF2B5EF4-FFF2-40B4-BE49-F238E27FC236}">
                <a16:creationId xmlns:a16="http://schemas.microsoft.com/office/drawing/2014/main" id="{C87E98FB-2E06-5186-0E6F-76BF9881D7BC}"/>
              </a:ext>
            </a:extLst>
          </p:cNvPr>
          <p:cNvSpPr txBox="1"/>
          <p:nvPr/>
        </p:nvSpPr>
        <p:spPr>
          <a:xfrm>
            <a:off x="5221864" y="8515099"/>
            <a:ext cx="7595363"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latin typeface="Comic Sans MS"/>
              </a:rPr>
              <a:t>Rhetorical question – the answer is assumed. </a:t>
            </a:r>
          </a:p>
          <a:p>
            <a:r>
              <a:rPr lang="en-US" sz="1600" dirty="0">
                <a:latin typeface="Comic Sans MS"/>
              </a:rPr>
              <a:t>Emotive language – language which makes your reader feel a particular way. </a:t>
            </a:r>
          </a:p>
          <a:p>
            <a:r>
              <a:rPr lang="en-US" sz="1600" dirty="0">
                <a:latin typeface="Comic Sans MS"/>
              </a:rPr>
              <a:t>Statistics – information given </a:t>
            </a:r>
          </a:p>
          <a:p>
            <a:r>
              <a:rPr lang="en-US" sz="1600" dirty="0">
                <a:latin typeface="Comic Sans MS"/>
              </a:rPr>
              <a:t>Triple – rule of 3</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98CCD0FBA27E4D9E0E89AA042F1EC9" ma:contentTypeVersion="16" ma:contentTypeDescription="Create a new document." ma:contentTypeScope="" ma:versionID="e43754d4213f9bb600dc013e9c921c40">
  <xsd:schema xmlns:xsd="http://www.w3.org/2001/XMLSchema" xmlns:xs="http://www.w3.org/2001/XMLSchema" xmlns:p="http://schemas.microsoft.com/office/2006/metadata/properties" xmlns:ns2="dc0bc8c4-a75d-415d-96ea-cd24337c12ed" xmlns:ns3="0e13a264-7465-4452-bc5c-02dfe0376e2b" targetNamespace="http://schemas.microsoft.com/office/2006/metadata/properties" ma:root="true" ma:fieldsID="827c3ac6c8b83da74d921485e32abcc6" ns2:_="" ns3:_="">
    <xsd:import namespace="dc0bc8c4-a75d-415d-96ea-cd24337c12ed"/>
    <xsd:import namespace="0e13a264-7465-4452-bc5c-02dfe0376e2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0bc8c4-a75d-415d-96ea-cd24337c12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0f6e5aec-3c4a-4236-a63d-c20d042b3d45" ma:termSetId="09814cd3-568e-fe90-9814-8d621ff8fb84" ma:anchorId="fba54fb3-c3e1-fe81-a776-ca4b69148c4d" ma:open="true" ma:isKeyword="false">
      <xsd:complexType>
        <xsd:sequence>
          <xsd:element ref="pc:Terms" minOccurs="0" maxOccurs="1"/>
        </xsd:sequence>
      </xsd:complex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e13a264-7465-4452-bc5c-02dfe0376e2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a133df4-fe9f-4d77-9360-da99ca86f740}" ma:internalName="TaxCatchAll" ma:showField="CatchAllData" ma:web="0e13a264-7465-4452-bc5c-02dfe0376e2b">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e13a264-7465-4452-bc5c-02dfe0376e2b" xsi:nil="true"/>
    <lcf76f155ced4ddcb4097134ff3c332f xmlns="dc0bc8c4-a75d-415d-96ea-cd24337c12e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D83C264-85DF-4A59-AAA4-6FD1AA880FE5}"/>
</file>

<file path=customXml/itemProps2.xml><?xml version="1.0" encoding="utf-8"?>
<ds:datastoreItem xmlns:ds="http://schemas.openxmlformats.org/officeDocument/2006/customXml" ds:itemID="{D5BB2F93-E282-47C8-B010-CC082AAA9499}"/>
</file>

<file path=customXml/itemProps3.xml><?xml version="1.0" encoding="utf-8"?>
<ds:datastoreItem xmlns:ds="http://schemas.openxmlformats.org/officeDocument/2006/customXml" ds:itemID="{40AA5B26-8F2E-4C5B-AE43-783A10734F98}"/>
</file>

<file path=docProps/app.xml><?xml version="1.0" encoding="utf-8"?>
<Properties xmlns="http://schemas.openxmlformats.org/officeDocument/2006/extended-properties" xmlns:vt="http://schemas.openxmlformats.org/officeDocument/2006/docPropsVTypes">
  <TotalTime>277</TotalTime>
  <Words>2140</Words>
  <Application>Microsoft Office PowerPoint</Application>
  <PresentationFormat>A3 Paper (297x420 mm)</PresentationFormat>
  <Paragraphs>282</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Comic Sans MS</vt:lpstr>
      <vt:lpstr>Noto Sans Symbols</vt:lpstr>
      <vt:lpstr>Office Theme</vt:lpstr>
      <vt:lpstr>Eduqas Paper 1 – A: Reading </vt:lpstr>
      <vt:lpstr>Eduqas Paper 1 – B:Writing </vt:lpstr>
      <vt:lpstr>Eduqas Paper 2 –A: Reading  </vt:lpstr>
      <vt:lpstr>Edexcel Paper 2 – B: Writing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Edexcel Paper 1 – Reading</dc:title>
  <dc:creator>Supply04</dc:creator>
  <cp:lastModifiedBy>Frankie Phillips</cp:lastModifiedBy>
  <cp:revision>90</cp:revision>
  <cp:lastPrinted>2024-08-29T09:50:32Z</cp:lastPrinted>
  <dcterms:created xsi:type="dcterms:W3CDTF">2024-06-18T08:39:25Z</dcterms:created>
  <dcterms:modified xsi:type="dcterms:W3CDTF">2025-08-28T10:50:30Z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5394ed1-ea65-4d7e-a011-f9aa034b7933_Enabled">
    <vt:lpwstr>true</vt:lpwstr>
  </property>
  <property fmtid="{D5CDD505-2E9C-101B-9397-08002B2CF9AE}" pid="3" name="MSIP_Label_95394ed1-ea65-4d7e-a011-f9aa034b7933_SetDate">
    <vt:lpwstr>2024-08-29T09:43:33Z</vt:lpwstr>
  </property>
  <property fmtid="{D5CDD505-2E9C-101B-9397-08002B2CF9AE}" pid="4" name="MSIP_Label_95394ed1-ea65-4d7e-a011-f9aa034b7933_Method">
    <vt:lpwstr>Standard</vt:lpwstr>
  </property>
  <property fmtid="{D5CDD505-2E9C-101B-9397-08002B2CF9AE}" pid="5" name="MSIP_Label_95394ed1-ea65-4d7e-a011-f9aa034b7933_Name">
    <vt:lpwstr>defa4170-0d19-0005-0004-bc88714345d2</vt:lpwstr>
  </property>
  <property fmtid="{D5CDD505-2E9C-101B-9397-08002B2CF9AE}" pid="6" name="MSIP_Label_95394ed1-ea65-4d7e-a011-f9aa034b7933_SiteId">
    <vt:lpwstr>58c2d8a9-dca9-41e3-a279-8a8826137a96</vt:lpwstr>
  </property>
  <property fmtid="{D5CDD505-2E9C-101B-9397-08002B2CF9AE}" pid="7" name="MSIP_Label_95394ed1-ea65-4d7e-a011-f9aa034b7933_ActionId">
    <vt:lpwstr>46ad26bf-9d61-4044-a12a-ff7aa1fa5d14</vt:lpwstr>
  </property>
  <property fmtid="{D5CDD505-2E9C-101B-9397-08002B2CF9AE}" pid="8" name="MSIP_Label_95394ed1-ea65-4d7e-a011-f9aa034b7933_ContentBits">
    <vt:lpwstr>0</vt:lpwstr>
  </property>
  <property fmtid="{D5CDD505-2E9C-101B-9397-08002B2CF9AE}" pid="9" name="ContentTypeId">
    <vt:lpwstr>0x0101005E98CCD0FBA27E4D9E0E89AA042F1EC9</vt:lpwstr>
  </property>
</Properties>
</file>