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9720263" cy="17640300"/>
  <p:notesSz cx="6889750"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56">
          <p15:clr>
            <a:srgbClr val="A4A3A4"/>
          </p15:clr>
        </p15:guide>
        <p15:guide id="2" pos="306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FA9dE63QGsrZZpr1/3wS7wOnr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alee Sarkar" initials="SS" lastIdx="3" clrIdx="0">
    <p:extLst>
      <p:ext uri="{19B8F6BF-5375-455C-9EA6-DF929625EA0E}">
        <p15:presenceInfo xmlns:p15="http://schemas.microsoft.com/office/powerpoint/2012/main" userId="S-1-5-21-1874893203-2993639409-4066037033-9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567CF-F38F-AA78-0A7C-71D26221A6A9}" v="887" dt="2024-09-04T12:35:15.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7" d="100"/>
          <a:sy n="27" d="100"/>
        </p:scale>
        <p:origin x="2376" y="228"/>
      </p:cViewPr>
      <p:guideLst>
        <p:guide orient="horz" pos="5556"/>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6309" cy="501497"/>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832" y="0"/>
            <a:ext cx="2986309" cy="501497"/>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3013" y="1252538"/>
            <a:ext cx="186372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4" y="4821096"/>
            <a:ext cx="5512444" cy="3944678"/>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216"/>
            <a:ext cx="2986309" cy="501497"/>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832" y="9517216"/>
            <a:ext cx="2986309" cy="501497"/>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453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3013" y="1252538"/>
            <a:ext cx="186372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654" y="4821096"/>
            <a:ext cx="5512444" cy="394467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01832" y="9517216"/>
            <a:ext cx="2986309" cy="50149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29020" y="2886967"/>
            <a:ext cx="8262224" cy="61414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15033" y="9265242"/>
            <a:ext cx="7290197" cy="42589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a:endParaRPr/>
          </a:p>
        </p:txBody>
      </p:sp>
      <p:sp>
        <p:nvSpPr>
          <p:cNvPr id="18" name="Google Shape;18;p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36172" y="6100353"/>
            <a:ext cx="11192608" cy="83837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29361" y="7365886"/>
            <a:ext cx="14949338" cy="2095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723254" y="5330706"/>
            <a:ext cx="14949338" cy="61662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63206" y="4397830"/>
            <a:ext cx="8383727" cy="7337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63206" y="11805123"/>
            <a:ext cx="8383727" cy="38588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2551"/>
              <a:buNone/>
              <a:defRPr sz="2551">
                <a:solidFill>
                  <a:schemeClr val="dk1"/>
                </a:solidFill>
              </a:defRPr>
            </a:lvl1pPr>
            <a:lvl2pPr marL="914400" lvl="1" indent="-228600" algn="l">
              <a:lnSpc>
                <a:spcPct val="90000"/>
              </a:lnSpc>
              <a:spcBef>
                <a:spcPts val="532"/>
              </a:spcBef>
              <a:spcAft>
                <a:spcPts val="0"/>
              </a:spcAft>
              <a:buClr>
                <a:srgbClr val="888888"/>
              </a:buClr>
              <a:buSzPts val="2126"/>
              <a:buNone/>
              <a:defRPr sz="2126">
                <a:solidFill>
                  <a:srgbClr val="888888"/>
                </a:solidFill>
              </a:defRPr>
            </a:lvl2pPr>
            <a:lvl3pPr marL="1371600" lvl="2" indent="-228600" algn="l">
              <a:lnSpc>
                <a:spcPct val="90000"/>
              </a:lnSpc>
              <a:spcBef>
                <a:spcPts val="532"/>
              </a:spcBef>
              <a:spcAft>
                <a:spcPts val="0"/>
              </a:spcAft>
              <a:buClr>
                <a:srgbClr val="888888"/>
              </a:buClr>
              <a:buSzPts val="1913"/>
              <a:buNone/>
              <a:defRPr sz="1912">
                <a:solidFill>
                  <a:srgbClr val="888888"/>
                </a:solidFill>
              </a:defRPr>
            </a:lvl3pPr>
            <a:lvl4pPr marL="1828800" lvl="3" indent="-228600" algn="l">
              <a:lnSpc>
                <a:spcPct val="90000"/>
              </a:lnSpc>
              <a:spcBef>
                <a:spcPts val="532"/>
              </a:spcBef>
              <a:spcAft>
                <a:spcPts val="0"/>
              </a:spcAft>
              <a:buClr>
                <a:srgbClr val="888888"/>
              </a:buClr>
              <a:buSzPts val="1701"/>
              <a:buNone/>
              <a:defRPr sz="1701">
                <a:solidFill>
                  <a:srgbClr val="888888"/>
                </a:solidFill>
              </a:defRPr>
            </a:lvl4pPr>
            <a:lvl5pPr marL="2286000" lvl="4" indent="-228600" algn="l">
              <a:lnSpc>
                <a:spcPct val="90000"/>
              </a:lnSpc>
              <a:spcBef>
                <a:spcPts val="532"/>
              </a:spcBef>
              <a:spcAft>
                <a:spcPts val="0"/>
              </a:spcAft>
              <a:buClr>
                <a:srgbClr val="888888"/>
              </a:buClr>
              <a:buSzPts val="1701"/>
              <a:buNone/>
              <a:defRPr sz="1701">
                <a:solidFill>
                  <a:srgbClr val="888888"/>
                </a:solidFill>
              </a:defRPr>
            </a:lvl5pPr>
            <a:lvl6pPr marL="2743200" lvl="5" indent="-228600" algn="l">
              <a:lnSpc>
                <a:spcPct val="90000"/>
              </a:lnSpc>
              <a:spcBef>
                <a:spcPts val="532"/>
              </a:spcBef>
              <a:spcAft>
                <a:spcPts val="0"/>
              </a:spcAft>
              <a:buClr>
                <a:srgbClr val="888888"/>
              </a:buClr>
              <a:buSzPts val="1701"/>
              <a:buNone/>
              <a:defRPr sz="1701">
                <a:solidFill>
                  <a:srgbClr val="888888"/>
                </a:solidFill>
              </a:defRPr>
            </a:lvl6pPr>
            <a:lvl7pPr marL="3200400" lvl="6" indent="-228600" algn="l">
              <a:lnSpc>
                <a:spcPct val="90000"/>
              </a:lnSpc>
              <a:spcBef>
                <a:spcPts val="532"/>
              </a:spcBef>
              <a:spcAft>
                <a:spcPts val="0"/>
              </a:spcAft>
              <a:buClr>
                <a:srgbClr val="888888"/>
              </a:buClr>
              <a:buSzPts val="1701"/>
              <a:buNone/>
              <a:defRPr sz="1701">
                <a:solidFill>
                  <a:srgbClr val="888888"/>
                </a:solidFill>
              </a:defRPr>
            </a:lvl7pPr>
            <a:lvl8pPr marL="3657600" lvl="7" indent="-228600" algn="l">
              <a:lnSpc>
                <a:spcPct val="90000"/>
              </a:lnSpc>
              <a:spcBef>
                <a:spcPts val="532"/>
              </a:spcBef>
              <a:spcAft>
                <a:spcPts val="0"/>
              </a:spcAft>
              <a:buClr>
                <a:srgbClr val="888888"/>
              </a:buClr>
              <a:buSzPts val="1701"/>
              <a:buNone/>
              <a:defRPr sz="1701">
                <a:solidFill>
                  <a:srgbClr val="888888"/>
                </a:solidFill>
              </a:defRPr>
            </a:lvl8pPr>
            <a:lvl9pPr marL="4114800" lvl="8" indent="-228600" algn="l">
              <a:lnSpc>
                <a:spcPct val="90000"/>
              </a:lnSpc>
              <a:spcBef>
                <a:spcPts val="532"/>
              </a:spcBef>
              <a:spcAft>
                <a:spcPts val="0"/>
              </a:spcAft>
              <a:buClr>
                <a:srgbClr val="888888"/>
              </a:buClr>
              <a:buSzPts val="1701"/>
              <a:buNone/>
              <a:defRPr sz="1701">
                <a:solidFill>
                  <a:srgbClr val="888888"/>
                </a:solidFill>
              </a:defRPr>
            </a:lvl9pPr>
          </a:lstStyle>
          <a:p>
            <a:endParaRPr/>
          </a:p>
        </p:txBody>
      </p:sp>
      <p:sp>
        <p:nvSpPr>
          <p:cNvPr id="30" name="Google Shape;30;p5"/>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68268"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920883"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69534"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69535" y="4324325"/>
            <a:ext cx="4112126"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3" name="Google Shape;43;p7"/>
          <p:cNvSpPr txBox="1">
            <a:spLocks noGrp="1"/>
          </p:cNvSpPr>
          <p:nvPr>
            <p:ph type="body" idx="2"/>
          </p:nvPr>
        </p:nvSpPr>
        <p:spPr>
          <a:xfrm>
            <a:off x="669535" y="6443610"/>
            <a:ext cx="4112126"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920884" y="4324325"/>
            <a:ext cx="4132378"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5" name="Google Shape;45;p7"/>
          <p:cNvSpPr txBox="1">
            <a:spLocks noGrp="1"/>
          </p:cNvSpPr>
          <p:nvPr>
            <p:ph type="body" idx="4"/>
          </p:nvPr>
        </p:nvSpPr>
        <p:spPr>
          <a:xfrm>
            <a:off x="4920884" y="6443610"/>
            <a:ext cx="4132378"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L="457200" lvl="0" indent="-444627" algn="l">
              <a:lnSpc>
                <a:spcPct val="90000"/>
              </a:lnSpc>
              <a:spcBef>
                <a:spcPts val="1063"/>
              </a:spcBef>
              <a:spcAft>
                <a:spcPts val="0"/>
              </a:spcAft>
              <a:buClr>
                <a:schemeClr val="dk1"/>
              </a:buClr>
              <a:buSzPts val="3402"/>
              <a:buChar char="•"/>
              <a:defRPr sz="3402"/>
            </a:lvl1pPr>
            <a:lvl2pPr marL="914400" lvl="1" indent="-417576" algn="l">
              <a:lnSpc>
                <a:spcPct val="90000"/>
              </a:lnSpc>
              <a:spcBef>
                <a:spcPts val="532"/>
              </a:spcBef>
              <a:spcAft>
                <a:spcPts val="0"/>
              </a:spcAft>
              <a:buClr>
                <a:schemeClr val="dk1"/>
              </a:buClr>
              <a:buSzPts val="2976"/>
              <a:buChar char="•"/>
              <a:defRPr sz="2976"/>
            </a:lvl2pPr>
            <a:lvl3pPr marL="1371600" lvl="2" indent="-390588" algn="l">
              <a:lnSpc>
                <a:spcPct val="90000"/>
              </a:lnSpc>
              <a:spcBef>
                <a:spcPts val="532"/>
              </a:spcBef>
              <a:spcAft>
                <a:spcPts val="0"/>
              </a:spcAft>
              <a:buClr>
                <a:schemeClr val="dk1"/>
              </a:buClr>
              <a:buSzPts val="2551"/>
              <a:buChar char="•"/>
              <a:defRPr sz="2551"/>
            </a:lvl3pPr>
            <a:lvl4pPr marL="1828800" lvl="3" indent="-363600" algn="l">
              <a:lnSpc>
                <a:spcPct val="90000"/>
              </a:lnSpc>
              <a:spcBef>
                <a:spcPts val="532"/>
              </a:spcBef>
              <a:spcAft>
                <a:spcPts val="0"/>
              </a:spcAft>
              <a:buClr>
                <a:schemeClr val="dk1"/>
              </a:buClr>
              <a:buSzPts val="2126"/>
              <a:buChar char="•"/>
              <a:defRPr sz="2126"/>
            </a:lvl4pPr>
            <a:lvl5pPr marL="2286000" lvl="4" indent="-363601" algn="l">
              <a:lnSpc>
                <a:spcPct val="90000"/>
              </a:lnSpc>
              <a:spcBef>
                <a:spcPts val="532"/>
              </a:spcBef>
              <a:spcAft>
                <a:spcPts val="0"/>
              </a:spcAft>
              <a:buClr>
                <a:schemeClr val="dk1"/>
              </a:buClr>
              <a:buSzPts val="2126"/>
              <a:buChar char="•"/>
              <a:defRPr sz="2126"/>
            </a:lvl5pPr>
            <a:lvl6pPr marL="2743200" lvl="5" indent="-363601" algn="l">
              <a:lnSpc>
                <a:spcPct val="90000"/>
              </a:lnSpc>
              <a:spcBef>
                <a:spcPts val="532"/>
              </a:spcBef>
              <a:spcAft>
                <a:spcPts val="0"/>
              </a:spcAft>
              <a:buClr>
                <a:schemeClr val="dk1"/>
              </a:buClr>
              <a:buSzPts val="2126"/>
              <a:buChar char="•"/>
              <a:defRPr sz="2126"/>
            </a:lvl6pPr>
            <a:lvl7pPr marL="3200400" lvl="6" indent="-363601" algn="l">
              <a:lnSpc>
                <a:spcPct val="90000"/>
              </a:lnSpc>
              <a:spcBef>
                <a:spcPts val="532"/>
              </a:spcBef>
              <a:spcAft>
                <a:spcPts val="0"/>
              </a:spcAft>
              <a:buClr>
                <a:schemeClr val="dk1"/>
              </a:buClr>
              <a:buSzPts val="2126"/>
              <a:buChar char="•"/>
              <a:defRPr sz="2126"/>
            </a:lvl7pPr>
            <a:lvl8pPr marL="3657600" lvl="7" indent="-363601" algn="l">
              <a:lnSpc>
                <a:spcPct val="90000"/>
              </a:lnSpc>
              <a:spcBef>
                <a:spcPts val="532"/>
              </a:spcBef>
              <a:spcAft>
                <a:spcPts val="0"/>
              </a:spcAft>
              <a:buClr>
                <a:schemeClr val="dk1"/>
              </a:buClr>
              <a:buSzPts val="2126"/>
              <a:buChar char="•"/>
              <a:defRPr sz="2126"/>
            </a:lvl8pPr>
            <a:lvl9pPr marL="4114800" lvl="8" indent="-363601" algn="l">
              <a:lnSpc>
                <a:spcPct val="90000"/>
              </a:lnSpc>
              <a:spcBef>
                <a:spcPts val="532"/>
              </a:spcBef>
              <a:spcAft>
                <a:spcPts val="0"/>
              </a:spcAft>
              <a:buClr>
                <a:schemeClr val="dk1"/>
              </a:buClr>
              <a:buSzPts val="2126"/>
              <a:buChar char="•"/>
              <a:defRPr sz="2126"/>
            </a:lvl9pPr>
          </a:lstStyle>
          <a:p>
            <a:endParaRPr/>
          </a:p>
        </p:txBody>
      </p:sp>
      <p:sp>
        <p:nvSpPr>
          <p:cNvPr id="61" name="Google Shape;61;p10"/>
          <p:cNvSpPr txBox="1">
            <a:spLocks noGrp="1"/>
          </p:cNvSpPr>
          <p:nvPr>
            <p:ph type="body" idx="2"/>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2" name="Google Shape;62;p10"/>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63"/>
              </a:spcBef>
              <a:spcAft>
                <a:spcPts val="0"/>
              </a:spcAft>
              <a:buClr>
                <a:schemeClr val="dk1"/>
              </a:buClr>
              <a:buSzPts val="3402"/>
              <a:buFont typeface="Arial"/>
              <a:buNone/>
              <a:defRPr sz="3402" b="0" i="0" u="none" strike="noStrike" cap="none">
                <a:solidFill>
                  <a:schemeClr val="dk1"/>
                </a:solidFill>
                <a:latin typeface="Calibri"/>
                <a:ea typeface="Calibri"/>
                <a:cs typeface="Calibri"/>
                <a:sym typeface="Calibri"/>
              </a:defRPr>
            </a:lvl1pPr>
            <a:lvl2pPr marR="0" lvl="1" algn="l" rtl="0">
              <a:lnSpc>
                <a:spcPct val="90000"/>
              </a:lnSpc>
              <a:spcBef>
                <a:spcPts val="532"/>
              </a:spcBef>
              <a:spcAft>
                <a:spcPts val="0"/>
              </a:spcAft>
              <a:buClr>
                <a:schemeClr val="dk1"/>
              </a:buClr>
              <a:buSzPts val="2976"/>
              <a:buFont typeface="Arial"/>
              <a:buNone/>
              <a:defRPr sz="2976" b="0" i="0" u="none" strike="noStrike" cap="none">
                <a:solidFill>
                  <a:schemeClr val="dk1"/>
                </a:solidFill>
                <a:latin typeface="Calibri"/>
                <a:ea typeface="Calibri"/>
                <a:cs typeface="Calibri"/>
                <a:sym typeface="Calibri"/>
              </a:defRPr>
            </a:lvl2pPr>
            <a:lvl3pPr marR="0" lvl="2" algn="l" rtl="0">
              <a:lnSpc>
                <a:spcPct val="90000"/>
              </a:lnSpc>
              <a:spcBef>
                <a:spcPts val="532"/>
              </a:spcBef>
              <a:spcAft>
                <a:spcPts val="0"/>
              </a:spcAft>
              <a:buClr>
                <a:schemeClr val="dk1"/>
              </a:buClr>
              <a:buSzPts val="2551"/>
              <a:buFont typeface="Arial"/>
              <a:buNone/>
              <a:defRPr sz="2551" b="0" i="0" u="none" strike="noStrike" cap="none">
                <a:solidFill>
                  <a:schemeClr val="dk1"/>
                </a:solidFill>
                <a:latin typeface="Calibri"/>
                <a:ea typeface="Calibri"/>
                <a:cs typeface="Calibri"/>
                <a:sym typeface="Calibri"/>
              </a:defRPr>
            </a:lvl3pPr>
            <a:lvl4pPr marR="0" lvl="3"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4pPr>
            <a:lvl5pPr marR="0" lvl="4"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5pPr>
            <a:lvl6pPr marR="0" lvl="5"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6pPr>
            <a:lvl7pPr marR="0" lvl="6"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7pPr>
            <a:lvl8pPr marR="0" lvl="7"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8pPr>
            <a:lvl9pPr marR="0" lvl="8"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9" name="Google Shape;69;p11"/>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77"/>
              <a:buFont typeface="Calibri"/>
              <a:buNone/>
              <a:defRPr sz="46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marR="0" lvl="0" indent="-417576" algn="l" rtl="0">
              <a:lnSpc>
                <a:spcPct val="90000"/>
              </a:lnSpc>
              <a:spcBef>
                <a:spcPts val="1063"/>
              </a:spcBef>
              <a:spcAft>
                <a:spcPts val="0"/>
              </a:spcAft>
              <a:buClr>
                <a:schemeClr val="dk1"/>
              </a:buClr>
              <a:buSzPts val="2976"/>
              <a:buFont typeface="Arial"/>
              <a:buChar char="•"/>
              <a:defRPr sz="2976" b="0" i="0" u="none" strike="noStrike" cap="none">
                <a:solidFill>
                  <a:schemeClr val="dk1"/>
                </a:solidFill>
                <a:latin typeface="Calibri"/>
                <a:ea typeface="Calibri"/>
                <a:cs typeface="Calibri"/>
                <a:sym typeface="Calibri"/>
              </a:defRPr>
            </a:lvl1pPr>
            <a:lvl2pPr marL="914400" marR="0" lvl="1" indent="-390588" algn="l" rtl="0">
              <a:lnSpc>
                <a:spcPct val="90000"/>
              </a:lnSpc>
              <a:spcBef>
                <a:spcPts val="532"/>
              </a:spcBef>
              <a:spcAft>
                <a:spcPts val="0"/>
              </a:spcAft>
              <a:buClr>
                <a:schemeClr val="dk1"/>
              </a:buClr>
              <a:buSzPts val="2551"/>
              <a:buFont typeface="Arial"/>
              <a:buChar char="•"/>
              <a:defRPr sz="2551" b="0" i="0" u="none" strike="noStrike" cap="none">
                <a:solidFill>
                  <a:schemeClr val="dk1"/>
                </a:solidFill>
                <a:latin typeface="Calibri"/>
                <a:ea typeface="Calibri"/>
                <a:cs typeface="Calibri"/>
                <a:sym typeface="Calibri"/>
              </a:defRPr>
            </a:lvl2pPr>
            <a:lvl3pPr marL="1371600" marR="0" lvl="2" indent="-363600" algn="l" rtl="0">
              <a:lnSpc>
                <a:spcPct val="90000"/>
              </a:lnSpc>
              <a:spcBef>
                <a:spcPts val="532"/>
              </a:spcBef>
              <a:spcAft>
                <a:spcPts val="0"/>
              </a:spcAft>
              <a:buClr>
                <a:schemeClr val="dk1"/>
              </a:buClr>
              <a:buSzPts val="2126"/>
              <a:buFont typeface="Arial"/>
              <a:buChar char="•"/>
              <a:defRPr sz="2126" b="0" i="0" u="none" strike="noStrike" cap="none">
                <a:solidFill>
                  <a:schemeClr val="dk1"/>
                </a:solidFill>
                <a:latin typeface="Calibri"/>
                <a:ea typeface="Calibri"/>
                <a:cs typeface="Calibri"/>
                <a:sym typeface="Calibri"/>
              </a:defRPr>
            </a:lvl3pPr>
            <a:lvl4pPr marL="1828800" marR="0" lvl="3"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4pPr>
            <a:lvl5pPr marL="2286000" marR="0" lvl="4"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5pPr>
            <a:lvl6pPr marL="2743200" marR="0" lvl="5"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6pPr>
            <a:lvl7pPr marL="3200400" marR="0" lvl="6"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7pPr>
            <a:lvl8pPr marL="3657600" marR="0" lvl="7"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8pPr>
            <a:lvl9pPr marL="4114800" marR="0" lvl="8"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76" b="0" i="0" u="none" strike="noStrike" cap="none">
                <a:solidFill>
                  <a:srgbClr val="888888"/>
                </a:solidFill>
                <a:latin typeface="Calibri"/>
                <a:ea typeface="Calibri"/>
                <a:cs typeface="Calibri"/>
                <a:sym typeface="Calibri"/>
              </a:defRPr>
            </a:lvl1pPr>
            <a:lvl2pPr marL="0" marR="0" lvl="1" indent="0" algn="r" rtl="0">
              <a:spcBef>
                <a:spcPts val="0"/>
              </a:spcBef>
              <a:buNone/>
              <a:defRPr sz="1276" b="0" i="0" u="none" strike="noStrike" cap="none">
                <a:solidFill>
                  <a:srgbClr val="888888"/>
                </a:solidFill>
                <a:latin typeface="Calibri"/>
                <a:ea typeface="Calibri"/>
                <a:cs typeface="Calibri"/>
                <a:sym typeface="Calibri"/>
              </a:defRPr>
            </a:lvl2pPr>
            <a:lvl3pPr marL="0" marR="0" lvl="2" indent="0" algn="r" rtl="0">
              <a:spcBef>
                <a:spcPts val="0"/>
              </a:spcBef>
              <a:buNone/>
              <a:defRPr sz="1276" b="0" i="0" u="none" strike="noStrike" cap="none">
                <a:solidFill>
                  <a:srgbClr val="888888"/>
                </a:solidFill>
                <a:latin typeface="Calibri"/>
                <a:ea typeface="Calibri"/>
                <a:cs typeface="Calibri"/>
                <a:sym typeface="Calibri"/>
              </a:defRPr>
            </a:lvl3pPr>
            <a:lvl4pPr marL="0" marR="0" lvl="3" indent="0" algn="r" rtl="0">
              <a:spcBef>
                <a:spcPts val="0"/>
              </a:spcBef>
              <a:buNone/>
              <a:defRPr sz="1276" b="0" i="0" u="none" strike="noStrike" cap="none">
                <a:solidFill>
                  <a:srgbClr val="888888"/>
                </a:solidFill>
                <a:latin typeface="Calibri"/>
                <a:ea typeface="Calibri"/>
                <a:cs typeface="Calibri"/>
                <a:sym typeface="Calibri"/>
              </a:defRPr>
            </a:lvl4pPr>
            <a:lvl5pPr marL="0" marR="0" lvl="4" indent="0" algn="r" rtl="0">
              <a:spcBef>
                <a:spcPts val="0"/>
              </a:spcBef>
              <a:buNone/>
              <a:defRPr sz="1276" b="0" i="0" u="none" strike="noStrike" cap="none">
                <a:solidFill>
                  <a:srgbClr val="888888"/>
                </a:solidFill>
                <a:latin typeface="Calibri"/>
                <a:ea typeface="Calibri"/>
                <a:cs typeface="Calibri"/>
                <a:sym typeface="Calibri"/>
              </a:defRPr>
            </a:lvl5pPr>
            <a:lvl6pPr marL="0" marR="0" lvl="5" indent="0" algn="r" rtl="0">
              <a:spcBef>
                <a:spcPts val="0"/>
              </a:spcBef>
              <a:buNone/>
              <a:defRPr sz="1276" b="0" i="0" u="none" strike="noStrike" cap="none">
                <a:solidFill>
                  <a:srgbClr val="888888"/>
                </a:solidFill>
                <a:latin typeface="Calibri"/>
                <a:ea typeface="Calibri"/>
                <a:cs typeface="Calibri"/>
                <a:sym typeface="Calibri"/>
              </a:defRPr>
            </a:lvl6pPr>
            <a:lvl7pPr marL="0" marR="0" lvl="6" indent="0" algn="r" rtl="0">
              <a:spcBef>
                <a:spcPts val="0"/>
              </a:spcBef>
              <a:buNone/>
              <a:defRPr sz="1276" b="0" i="0" u="none" strike="noStrike" cap="none">
                <a:solidFill>
                  <a:srgbClr val="888888"/>
                </a:solidFill>
                <a:latin typeface="Calibri"/>
                <a:ea typeface="Calibri"/>
                <a:cs typeface="Calibri"/>
                <a:sym typeface="Calibri"/>
              </a:defRPr>
            </a:lvl7pPr>
            <a:lvl8pPr marL="0" marR="0" lvl="7" indent="0" algn="r" rtl="0">
              <a:spcBef>
                <a:spcPts val="0"/>
              </a:spcBef>
              <a:buNone/>
              <a:defRPr sz="1276" b="0" i="0" u="none" strike="noStrike" cap="none">
                <a:solidFill>
                  <a:srgbClr val="888888"/>
                </a:solidFill>
                <a:latin typeface="Calibri"/>
                <a:ea typeface="Calibri"/>
                <a:cs typeface="Calibri"/>
                <a:sym typeface="Calibri"/>
              </a:defRPr>
            </a:lvl8pPr>
            <a:lvl9pPr marL="0" marR="0" lvl="8" indent="0" algn="r" rtl="0">
              <a:spcBef>
                <a:spcPts val="0"/>
              </a:spcBef>
              <a:buNone/>
              <a:defRPr sz="127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9" name="Rectangle 18">
            <a:extLst>
              <a:ext uri="{FF2B5EF4-FFF2-40B4-BE49-F238E27FC236}">
                <a16:creationId xmlns:a16="http://schemas.microsoft.com/office/drawing/2014/main" id="{7F5F82DE-D0EC-DED0-B6BD-A0FA99900182}"/>
              </a:ext>
            </a:extLst>
          </p:cNvPr>
          <p:cNvSpPr/>
          <p:nvPr/>
        </p:nvSpPr>
        <p:spPr>
          <a:xfrm>
            <a:off x="4019398" y="2588999"/>
            <a:ext cx="4071158"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How are the World’s economies changing?</a:t>
            </a:r>
            <a:endParaRPr lang="en-US" sz="800" dirty="0">
              <a:latin typeface="Segoe UI" panose="020B0502040204020203" pitchFamily="34" charset="0"/>
            </a:endParaRPr>
          </a:p>
          <a:p>
            <a:pPr fontAlgn="base"/>
            <a:r>
              <a:rPr lang="en-GB" sz="800" dirty="0">
                <a:latin typeface="Arial" panose="020B0604020202020204" pitchFamily="34" charset="0"/>
              </a:rPr>
              <a:t>Pupils explore the global variations in development and quality of life, the rapid economic development in NEEs and the major changes in the UK’s economy.</a:t>
            </a:r>
          </a:p>
          <a:p>
            <a:pPr fontAlgn="base"/>
            <a:r>
              <a:rPr lang="en-GB" sz="800" dirty="0">
                <a:solidFill>
                  <a:srgbClr val="FF0000"/>
                </a:solidFill>
                <a:latin typeface="Arial" panose="020B0604020202020204" pitchFamily="34" charset="0"/>
              </a:rPr>
              <a:t>Identifying key points, explaining, extended writing, evaluating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Tolerance, Empathy Health, Responsibility.</a:t>
            </a:r>
            <a:endParaRPr lang="en-US" sz="800" dirty="0">
              <a:latin typeface="Segoe UI" panose="020B0502040204020203" pitchFamily="34" charset="0"/>
            </a:endParaRPr>
          </a:p>
          <a:p>
            <a:pPr fontAlgn="base"/>
            <a:r>
              <a:rPr lang="en-GB" sz="800" dirty="0" err="1">
                <a:solidFill>
                  <a:srgbClr val="FFC000"/>
                </a:solidFill>
                <a:latin typeface="Arial" panose="020B0604020202020204" pitchFamily="34" charset="0"/>
              </a:rPr>
              <a:t>Eng</a:t>
            </a:r>
            <a:r>
              <a:rPr lang="en-GB" sz="800" dirty="0">
                <a:solidFill>
                  <a:srgbClr val="FFC000"/>
                </a:solidFill>
                <a:latin typeface="Arial" panose="020B0604020202020204" pitchFamily="34" charset="0"/>
              </a:rPr>
              <a:t>: Extended writing, Maths: Data analysis </a:t>
            </a:r>
          </a:p>
          <a:p>
            <a:pPr fontAlgn="base"/>
            <a:r>
              <a:rPr lang="en-GB" sz="800" dirty="0">
                <a:solidFill>
                  <a:srgbClr val="00B050"/>
                </a:solidFill>
                <a:latin typeface="Arial" panose="020B0604020202020204" pitchFamily="34" charset="0"/>
              </a:rPr>
              <a:t>Explain the causes and impacts of uneven development, Evaluate the strategies used to reduce the development gap, Evaluate how economic development has improved quality of Life in Nigeria, Explain strategies used to reduce the North South divide.</a:t>
            </a:r>
          </a:p>
          <a:p>
            <a:pPr fontAlgn="base"/>
            <a:r>
              <a:rPr lang="en-GB" sz="800" dirty="0">
                <a:solidFill>
                  <a:srgbClr val="00B0F0"/>
                </a:solidFill>
                <a:latin typeface="Arial" panose="020B0604020202020204" pitchFamily="34" charset="0"/>
              </a:rPr>
              <a:t>Teacher of Geography, Aid worker, City Planner, Economist</a:t>
            </a:r>
            <a:endParaRPr lang="en-GB" sz="800" dirty="0">
              <a:latin typeface="Segoe UI" panose="020B0502040204020203" pitchFamily="34" charset="0"/>
            </a:endParaRPr>
          </a:p>
        </p:txBody>
      </p:sp>
      <p:sp>
        <p:nvSpPr>
          <p:cNvPr id="18" name="Rectangle 17">
            <a:extLst>
              <a:ext uri="{FF2B5EF4-FFF2-40B4-BE49-F238E27FC236}">
                <a16:creationId xmlns:a16="http://schemas.microsoft.com/office/drawing/2014/main" id="{56367F65-6F48-3EDF-7280-A844CCDDD016}"/>
              </a:ext>
            </a:extLst>
          </p:cNvPr>
          <p:cNvSpPr/>
          <p:nvPr/>
        </p:nvSpPr>
        <p:spPr>
          <a:xfrm>
            <a:off x="943175" y="2622077"/>
            <a:ext cx="3064367"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Issue Evaluation </a:t>
            </a:r>
            <a:endParaRPr lang="en-US" sz="800" dirty="0">
              <a:latin typeface="Segoe UI" panose="020B0502040204020203" pitchFamily="34" charset="0"/>
            </a:endParaRPr>
          </a:p>
          <a:p>
            <a:pPr fontAlgn="base"/>
            <a:r>
              <a:rPr lang="en-GB" sz="800" dirty="0">
                <a:latin typeface="Arial" panose="020B0604020202020204" pitchFamily="34" charset="0"/>
              </a:rPr>
              <a:t>Pupils will complete a detailed analysis of pre release material distributed 12 weeks before the exam.</a:t>
            </a:r>
          </a:p>
          <a:p>
            <a:pPr fontAlgn="base"/>
            <a:r>
              <a:rPr lang="en-GB" sz="800" dirty="0">
                <a:solidFill>
                  <a:srgbClr val="FF0000"/>
                </a:solidFill>
                <a:latin typeface="Arial" panose="020B0604020202020204" pitchFamily="34" charset="0"/>
              </a:rPr>
              <a:t>Identifying key points, explaining the significance and importance, Give contrasting viewpoints, evaluating, making justified decisions</a:t>
            </a:r>
          </a:p>
          <a:p>
            <a:pPr fontAlgn="base"/>
            <a:r>
              <a:rPr lang="en-GB" sz="800" dirty="0">
                <a:solidFill>
                  <a:srgbClr val="FF47F2"/>
                </a:solidFill>
                <a:latin typeface="Segoe UI" panose="020B0502040204020203" pitchFamily="34" charset="0"/>
              </a:rPr>
              <a:t>Character, </a:t>
            </a:r>
          </a:p>
          <a:p>
            <a:pPr fontAlgn="base"/>
            <a:r>
              <a:rPr lang="en-GB" sz="800" dirty="0" err="1">
                <a:solidFill>
                  <a:srgbClr val="FFC000"/>
                </a:solidFill>
                <a:latin typeface="Arial" panose="020B0604020202020204" pitchFamily="34" charset="0"/>
              </a:rPr>
              <a:t>Eng</a:t>
            </a:r>
            <a:r>
              <a:rPr lang="en-GB" sz="800" dirty="0">
                <a:solidFill>
                  <a:srgbClr val="FFC000"/>
                </a:solidFill>
                <a:latin typeface="Arial" panose="020B0604020202020204" pitchFamily="34" charset="0"/>
              </a:rPr>
              <a:t>: Extended writing, Maths: Data analysis </a:t>
            </a:r>
          </a:p>
          <a:p>
            <a:pPr fontAlgn="base"/>
            <a:r>
              <a:rPr lang="en-GB" sz="800" dirty="0">
                <a:solidFill>
                  <a:srgbClr val="00B050"/>
                </a:solidFill>
                <a:latin typeface="Arial" panose="020B0604020202020204" pitchFamily="34" charset="0"/>
              </a:rPr>
              <a:t>Evaluate the benefits and costs of the proposed issue</a:t>
            </a:r>
            <a:endParaRPr lang="en-US" sz="800" dirty="0">
              <a:solidFill>
                <a:srgbClr val="92D050"/>
              </a:solidFill>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Planner</a:t>
            </a:r>
            <a:endParaRPr lang="en-GB" sz="800" dirty="0">
              <a:latin typeface="Segoe UI" panose="020B0502040204020203" pitchFamily="34" charset="0"/>
            </a:endParaRPr>
          </a:p>
        </p:txBody>
      </p:sp>
      <p:sp>
        <p:nvSpPr>
          <p:cNvPr id="14" name="Rectangle 13">
            <a:extLst>
              <a:ext uri="{FF2B5EF4-FFF2-40B4-BE49-F238E27FC236}">
                <a16:creationId xmlns:a16="http://schemas.microsoft.com/office/drawing/2014/main" id="{B5CCF131-A884-7E15-1A70-A9ECABD7C013}"/>
              </a:ext>
            </a:extLst>
          </p:cNvPr>
          <p:cNvSpPr/>
          <p:nvPr/>
        </p:nvSpPr>
        <p:spPr>
          <a:xfrm>
            <a:off x="1432282" y="7250490"/>
            <a:ext cx="4214076" cy="1569660"/>
          </a:xfrm>
          <a:prstGeom prst="rect">
            <a:avLst/>
          </a:prstGeom>
          <a:solidFill>
            <a:schemeClr val="bg1"/>
          </a:solidFill>
        </p:spPr>
        <p:txBody>
          <a:bodyPr wrap="square" lIns="91440" tIns="45720" rIns="91440" bIns="45720" anchor="t">
            <a:spAutoFit/>
          </a:bodyPr>
          <a:lstStyle/>
          <a:p>
            <a:pPr fontAlgn="base"/>
            <a:r>
              <a:rPr lang="en-GB" sz="800" b="1" u="sng" dirty="0">
                <a:latin typeface="Arial" panose="020B0604020202020204" pitchFamily="34" charset="0"/>
              </a:rPr>
              <a:t>How has urban change created opportunities and challenges in NEEs and HICS?</a:t>
            </a:r>
            <a:endParaRPr lang="en-US" sz="800" dirty="0">
              <a:latin typeface="Segoe UI" panose="020B0502040204020203" pitchFamily="34" charset="0"/>
            </a:endParaRPr>
          </a:p>
          <a:p>
            <a:pPr fontAlgn="base"/>
            <a:r>
              <a:rPr lang="en-GB" sz="800" dirty="0">
                <a:latin typeface="Arial" panose="020B0604020202020204" pitchFamily="34" charset="0"/>
              </a:rPr>
              <a:t>Pupils explore the opportunities and challenges of living in contrasting cities and discover how urban sustainability requires management of resources and transport.</a:t>
            </a:r>
          </a:p>
          <a:p>
            <a:pPr fontAlgn="base"/>
            <a:r>
              <a:rPr lang="en-GB" sz="800" dirty="0">
                <a:solidFill>
                  <a:srgbClr val="FF0000"/>
                </a:solidFill>
                <a:latin typeface="Arial" panose="020B0604020202020204" pitchFamily="34" charset="0"/>
              </a:rPr>
              <a:t>Identifying key points, comparing, explaining, extended writing and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tolerance, Emotional intelligence, responsibility.</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Eng Extended writing, Science: Renewable energy sources</a:t>
            </a:r>
          </a:p>
          <a:p>
            <a:pPr fontAlgn="base"/>
            <a:r>
              <a:rPr lang="en-GB" sz="800" dirty="0">
                <a:solidFill>
                  <a:srgbClr val="00B050"/>
                </a:solidFill>
              </a:rPr>
              <a:t>Explain how migration has been responsible for the growth and racial make-up of the UK's  population, Evaluate the effectiveness of a urban planning scheme to improve life for the urban poor, Assess the causes and consequences of social inequality in Wales Discuss the successes of the Temple Quarter regeneration, of Bristol. Evaluate the  strategies employed to manage traffic congestion </a:t>
            </a:r>
            <a:r>
              <a:rPr lang="en-GB" sz="800" dirty="0">
                <a:solidFill>
                  <a:srgbClr val="92D050"/>
                </a:solidFill>
              </a:rPr>
              <a:t>.</a:t>
            </a:r>
          </a:p>
          <a:p>
            <a:pPr fontAlgn="base"/>
            <a:r>
              <a:rPr lang="en-GB" sz="800" dirty="0">
                <a:solidFill>
                  <a:srgbClr val="00B0F0"/>
                </a:solidFill>
                <a:latin typeface="Arial" panose="020B0604020202020204" pitchFamily="34" charset="0"/>
              </a:rPr>
              <a:t>Teacher of Geography, City Planner, </a:t>
            </a:r>
            <a:endParaRPr lang="en-GB" sz="800" dirty="0">
              <a:latin typeface="Segoe UI" panose="020B0502040204020203" pitchFamily="34" charset="0"/>
            </a:endParaRPr>
          </a:p>
        </p:txBody>
      </p:sp>
      <p:sp>
        <p:nvSpPr>
          <p:cNvPr id="154" name="Rectangle 153">
            <a:extLst>
              <a:ext uri="{FF2B5EF4-FFF2-40B4-BE49-F238E27FC236}">
                <a16:creationId xmlns:a16="http://schemas.microsoft.com/office/drawing/2014/main" id="{F405A942-48D2-4ACC-B8D9-6BFC6102585D}"/>
              </a:ext>
            </a:extLst>
          </p:cNvPr>
          <p:cNvSpPr/>
          <p:nvPr/>
        </p:nvSpPr>
        <p:spPr>
          <a:xfrm>
            <a:off x="5775920" y="7304176"/>
            <a:ext cx="2646017"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is Weather and Climate?</a:t>
            </a:r>
            <a:endParaRPr lang="en-US" sz="800" dirty="0">
              <a:latin typeface="Segoe UI" panose="020B0502040204020203" pitchFamily="34" charset="0"/>
            </a:endParaRPr>
          </a:p>
          <a:p>
            <a:pPr fontAlgn="base"/>
            <a:r>
              <a:rPr lang="en-GB" sz="800" dirty="0">
                <a:latin typeface="Arial" panose="020B0604020202020204" pitchFamily="34" charset="0"/>
              </a:rPr>
              <a:t>Pupils explore how weather and climate can impact people, the economy and environment</a:t>
            </a:r>
          </a:p>
          <a:p>
            <a:pPr fontAlgn="base"/>
            <a:r>
              <a:rPr lang="en-GB" sz="800" dirty="0">
                <a:solidFill>
                  <a:srgbClr val="FF0000"/>
                </a:solidFill>
                <a:latin typeface="Arial" panose="020B0604020202020204" pitchFamily="34" charset="0"/>
              </a:rPr>
              <a:t>Identifying key points, explaining, comparing and contrasting, evaluating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Resilience</a:t>
            </a:r>
          </a:p>
          <a:p>
            <a:pPr fontAlgn="base"/>
            <a:r>
              <a:rPr lang="en-GB" sz="800" dirty="0">
                <a:solidFill>
                  <a:srgbClr val="FFC000"/>
                </a:solidFill>
                <a:latin typeface="Arial" panose="020B0604020202020204" pitchFamily="34" charset="0"/>
              </a:rPr>
              <a:t>Eng Extended writing, Science: Climate, Air Pressure</a:t>
            </a:r>
          </a:p>
          <a:p>
            <a:pPr fontAlgn="base"/>
            <a:r>
              <a:rPr lang="en-GB" sz="800" dirty="0">
                <a:solidFill>
                  <a:srgbClr val="00B050"/>
                </a:solidFill>
                <a:latin typeface="Arial" panose="020B0604020202020204" pitchFamily="34" charset="0"/>
              </a:rPr>
              <a:t>Explain how differences in pressure result in different weather, Evaluate the impacts of extreme weather</a:t>
            </a:r>
          </a:p>
          <a:p>
            <a:pPr fontAlgn="base"/>
            <a:r>
              <a:rPr lang="en-GB" sz="800" dirty="0">
                <a:solidFill>
                  <a:srgbClr val="00B0F0"/>
                </a:solidFill>
                <a:latin typeface="Arial" panose="020B0604020202020204" pitchFamily="34" charset="0"/>
              </a:rPr>
              <a:t>Teacher of Geography, Meteorologist </a:t>
            </a:r>
            <a:endParaRPr lang="en-GB" sz="800" dirty="0">
              <a:latin typeface="Segoe UI" panose="020B0502040204020203" pitchFamily="34" charset="0"/>
            </a:endParaRPr>
          </a:p>
        </p:txBody>
      </p:sp>
      <p:sp>
        <p:nvSpPr>
          <p:cNvPr id="15" name="Rectangle 14">
            <a:extLst>
              <a:ext uri="{FF2B5EF4-FFF2-40B4-BE49-F238E27FC236}">
                <a16:creationId xmlns:a16="http://schemas.microsoft.com/office/drawing/2014/main" id="{374ED8A3-E638-49B2-9688-882FC663D6DC}"/>
              </a:ext>
            </a:extLst>
          </p:cNvPr>
          <p:cNvSpPr/>
          <p:nvPr/>
        </p:nvSpPr>
        <p:spPr>
          <a:xfrm>
            <a:off x="6453086" y="4851871"/>
            <a:ext cx="3206033"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How are the UK’s Coastal Landscapes distinctive? </a:t>
            </a:r>
            <a:endParaRPr lang="en-US" sz="800" dirty="0">
              <a:latin typeface="Segoe UI" panose="020B0502040204020203" pitchFamily="34" charset="0"/>
            </a:endParaRPr>
          </a:p>
          <a:p>
            <a:pPr fontAlgn="base"/>
            <a:r>
              <a:rPr lang="en-GB" sz="800" dirty="0">
                <a:latin typeface="Arial" panose="020B0604020202020204" pitchFamily="34" charset="0"/>
              </a:rPr>
              <a:t>Pupils explore how the coast is shaped by a number of processes, distinctive landforms and how the coast can be protected.</a:t>
            </a:r>
          </a:p>
          <a:p>
            <a:pPr fontAlgn="base"/>
            <a:r>
              <a:rPr lang="en-GB" sz="800" dirty="0">
                <a:solidFill>
                  <a:srgbClr val="FF0000"/>
                </a:solidFill>
                <a:latin typeface="Arial" panose="020B0604020202020204" pitchFamily="34" charset="0"/>
              </a:rPr>
              <a:t>Identifying key points, explaining key processes and the formation, evaluating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Resilience, Empathy</a:t>
            </a:r>
          </a:p>
          <a:p>
            <a:pPr fontAlgn="base"/>
            <a:r>
              <a:rPr lang="en-GB" sz="800" dirty="0">
                <a:solidFill>
                  <a:srgbClr val="FFC000"/>
                </a:solidFill>
                <a:latin typeface="Arial" panose="020B0604020202020204" pitchFamily="34" charset="0"/>
              </a:rPr>
              <a:t>Eng: Extended writing, Science: Erosion and weathering </a:t>
            </a:r>
          </a:p>
          <a:p>
            <a:pPr fontAlgn="base"/>
            <a:r>
              <a:rPr lang="en-GB" sz="800" dirty="0">
                <a:solidFill>
                  <a:srgbClr val="00B050"/>
                </a:solidFill>
                <a:latin typeface="Arial" panose="020B0604020202020204" pitchFamily="34" charset="0"/>
              </a:rPr>
              <a:t>Explain the formation of coastal landforms, To what extent can the coastal management strategy be considered a success</a:t>
            </a:r>
          </a:p>
          <a:p>
            <a:pPr fontAlgn="base"/>
            <a:r>
              <a:rPr lang="en-GB" sz="800" dirty="0">
                <a:solidFill>
                  <a:srgbClr val="00B0F0"/>
                </a:solidFill>
                <a:latin typeface="Arial" panose="020B0604020202020204" pitchFamily="34" charset="0"/>
              </a:rPr>
              <a:t>Teacher of Geography, Environment Agency</a:t>
            </a:r>
            <a:endParaRPr lang="en-GB" sz="800" dirty="0">
              <a:latin typeface="Segoe UI" panose="020B0502040204020203" pitchFamily="34" charset="0"/>
            </a:endParaRPr>
          </a:p>
        </p:txBody>
      </p:sp>
      <p:sp>
        <p:nvSpPr>
          <p:cNvPr id="8" name="Rectangle 7">
            <a:extLst>
              <a:ext uri="{FF2B5EF4-FFF2-40B4-BE49-F238E27FC236}">
                <a16:creationId xmlns:a16="http://schemas.microsoft.com/office/drawing/2014/main" id="{D2B4289D-D67D-9FE9-777E-FCCB9E8B85D6}"/>
              </a:ext>
            </a:extLst>
          </p:cNvPr>
          <p:cNvSpPr/>
          <p:nvPr/>
        </p:nvSpPr>
        <p:spPr>
          <a:xfrm>
            <a:off x="4975683" y="11958942"/>
            <a:ext cx="3488539"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is the Geography of Disease?</a:t>
            </a:r>
            <a:endParaRPr lang="en-US" sz="800" dirty="0">
              <a:latin typeface="Segoe UI" panose="020B0502040204020203" pitchFamily="34" charset="0"/>
            </a:endParaRPr>
          </a:p>
          <a:p>
            <a:pPr fontAlgn="base"/>
            <a:r>
              <a:rPr lang="en-GB" sz="800" dirty="0">
                <a:latin typeface="Arial" panose="020B0604020202020204" pitchFamily="34" charset="0"/>
              </a:rPr>
              <a:t>Pupils explore the different types of disease and how they can be prevented.</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Understanding, identifying key points, explaining the significance, extended writing and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Empathy, Tolerance</a:t>
            </a:r>
          </a:p>
          <a:p>
            <a:pPr fontAlgn="base"/>
            <a:r>
              <a:rPr lang="en-GB" sz="800" dirty="0">
                <a:solidFill>
                  <a:srgbClr val="FFC000"/>
                </a:solidFill>
                <a:latin typeface="Arial" panose="020B0604020202020204" pitchFamily="34" charset="0"/>
              </a:rPr>
              <a:t>Eng: Extended writing, Science: Disease</a:t>
            </a:r>
          </a:p>
          <a:p>
            <a:pPr fontAlgn="base"/>
            <a:r>
              <a:rPr lang="en-GB" sz="800" dirty="0">
                <a:solidFill>
                  <a:srgbClr val="00B050"/>
                </a:solidFill>
                <a:latin typeface="Arial" panose="020B0604020202020204" pitchFamily="34" charset="0"/>
              </a:rPr>
              <a:t>Explain the difference types of disease, Knowledge questions about a range of  diseases, Evaluate strategies to prevent the spread of disease.</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Epidemiologist</a:t>
            </a:r>
            <a:endParaRPr lang="en-GB" sz="800" dirty="0">
              <a:latin typeface="Segoe UI" panose="020B0502040204020203" pitchFamily="34" charset="0"/>
            </a:endParaRPr>
          </a:p>
        </p:txBody>
      </p:sp>
      <p:pic>
        <p:nvPicPr>
          <p:cNvPr id="6" name="Picture 2">
            <a:extLst>
              <a:ext uri="{FF2B5EF4-FFF2-40B4-BE49-F238E27FC236}">
                <a16:creationId xmlns:a16="http://schemas.microsoft.com/office/drawing/2014/main" id="{F8003413-DB84-4389-BD43-23482BA82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3329" b="15358"/>
          <a:stretch/>
        </p:blipFill>
        <p:spPr bwMode="auto">
          <a:xfrm>
            <a:off x="101161" y="7460539"/>
            <a:ext cx="1372863" cy="1235774"/>
          </a:xfrm>
          <a:prstGeom prst="rect">
            <a:avLst/>
          </a:prstGeom>
          <a:noFill/>
          <a:extLst>
            <a:ext uri="{909E8E84-426E-40DD-AFC4-6F175D3DCCD1}">
              <a14:hiddenFill xmlns:a14="http://schemas.microsoft.com/office/drawing/2010/main">
                <a:solidFill>
                  <a:srgbClr val="FFFFFF"/>
                </a:solidFill>
              </a14:hiddenFill>
            </a:ext>
          </a:extLst>
        </p:spPr>
      </p:pic>
      <p:sp>
        <p:nvSpPr>
          <p:cNvPr id="89" name="Google Shape;89;p1"/>
          <p:cNvSpPr/>
          <p:nvPr/>
        </p:nvSpPr>
        <p:spPr>
          <a:xfrm rot="-5046920">
            <a:off x="1277301" y="13083974"/>
            <a:ext cx="3250323" cy="3457282"/>
          </a:xfrm>
          <a:prstGeom prst="blockArc">
            <a:avLst>
              <a:gd name="adj1" fmla="val 10879163"/>
              <a:gd name="adj2" fmla="val 20170414"/>
              <a:gd name="adj3" fmla="val 30549"/>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0" name="Google Shape;90;p1"/>
          <p:cNvSpPr/>
          <p:nvPr/>
        </p:nvSpPr>
        <p:spPr>
          <a:xfrm>
            <a:off x="2696808" y="15426688"/>
            <a:ext cx="5842458" cy="1002879"/>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91" name="Google Shape;91;p1"/>
          <p:cNvSpPr/>
          <p:nvPr/>
        </p:nvSpPr>
        <p:spPr>
          <a:xfrm rot="5400000" flipH="1">
            <a:off x="6291260" y="10987118"/>
            <a:ext cx="3169937" cy="3250885"/>
          </a:xfrm>
          <a:prstGeom prst="blockArc">
            <a:avLst>
              <a:gd name="adj1" fmla="val 10692523"/>
              <a:gd name="adj2" fmla="val 33583"/>
              <a:gd name="adj3" fmla="val 29479"/>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2" name="Google Shape;92;p1"/>
          <p:cNvSpPr/>
          <p:nvPr/>
        </p:nvSpPr>
        <p:spPr>
          <a:xfrm>
            <a:off x="2411859" y="13238305"/>
            <a:ext cx="5522817" cy="982445"/>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3" name="Google Shape;93;p1"/>
          <p:cNvSpPr/>
          <p:nvPr/>
        </p:nvSpPr>
        <p:spPr>
          <a:xfrm>
            <a:off x="2647633" y="11024426"/>
            <a:ext cx="5360924" cy="92162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248635" y="8377006"/>
            <a:ext cx="3205917" cy="4017074"/>
          </a:xfrm>
          <a:prstGeom prst="blockArc">
            <a:avLst>
              <a:gd name="adj1" fmla="val 10180899"/>
              <a:gd name="adj2" fmla="val 21197177"/>
              <a:gd name="adj3" fmla="val 28508"/>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5" name="Google Shape;95;p1"/>
          <p:cNvSpPr/>
          <p:nvPr/>
        </p:nvSpPr>
        <p:spPr>
          <a:xfrm rot="5400000" flipH="1">
            <a:off x="6187022" y="6474633"/>
            <a:ext cx="3315086" cy="3104140"/>
          </a:xfrm>
          <a:prstGeom prst="blockArc">
            <a:avLst>
              <a:gd name="adj1" fmla="val 10800000"/>
              <a:gd name="adj2" fmla="val 21541939"/>
              <a:gd name="adj3" fmla="val 27644"/>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6" name="Google Shape;96;p1"/>
          <p:cNvSpPr/>
          <p:nvPr/>
        </p:nvSpPr>
        <p:spPr>
          <a:xfrm>
            <a:off x="2552246" y="8765251"/>
            <a:ext cx="5471054" cy="918995"/>
          </a:xfrm>
          <a:custGeom>
            <a:avLst/>
            <a:gdLst/>
            <a:ahLst/>
            <a:cxnLst/>
            <a:rect l="l" t="t" r="r" b="b"/>
            <a:pathLst>
              <a:path w="5909338" h="652772" extrusionOk="0">
                <a:moveTo>
                  <a:pt x="0" y="0"/>
                </a:moveTo>
                <a:lnTo>
                  <a:pt x="5909338" y="0"/>
                </a:lnTo>
                <a:lnTo>
                  <a:pt x="5826211" y="652772"/>
                </a:lnTo>
                <a:lnTo>
                  <a:pt x="0" y="642380"/>
                </a:lnTo>
                <a:lnTo>
                  <a:pt x="0" y="0"/>
                </a:lnTo>
                <a:close/>
              </a:path>
            </a:pathLst>
          </a:cu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7" name="Google Shape;97;p1"/>
          <p:cNvSpPr/>
          <p:nvPr/>
        </p:nvSpPr>
        <p:spPr>
          <a:xfrm>
            <a:off x="2480798" y="6322824"/>
            <a:ext cx="5549856" cy="93511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8" name="Google Shape;98;p1"/>
          <p:cNvSpPr/>
          <p:nvPr/>
        </p:nvSpPr>
        <p:spPr>
          <a:xfrm rot="-5400000">
            <a:off x="1023880" y="3791108"/>
            <a:ext cx="3345855" cy="3571663"/>
          </a:xfrm>
          <a:prstGeom prst="blockArc">
            <a:avLst>
              <a:gd name="adj1" fmla="val 10800000"/>
              <a:gd name="adj2" fmla="val 156513"/>
              <a:gd name="adj3" fmla="val 28217"/>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9" name="Google Shape;99;p1"/>
          <p:cNvSpPr/>
          <p:nvPr/>
        </p:nvSpPr>
        <p:spPr>
          <a:xfrm rot="5760896" flipH="1">
            <a:off x="6004660" y="1717176"/>
            <a:ext cx="2984682" cy="3252890"/>
          </a:xfrm>
          <a:prstGeom prst="blockArc">
            <a:avLst>
              <a:gd name="adj1" fmla="val 11091293"/>
              <a:gd name="adj2" fmla="val 569901"/>
              <a:gd name="adj3" fmla="val 27181"/>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100" name="Google Shape;100;p1"/>
          <p:cNvSpPr/>
          <p:nvPr/>
        </p:nvSpPr>
        <p:spPr>
          <a:xfrm>
            <a:off x="2480798" y="3912245"/>
            <a:ext cx="5427668" cy="909824"/>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1" name="Google Shape;101;p1"/>
          <p:cNvSpPr/>
          <p:nvPr/>
        </p:nvSpPr>
        <p:spPr>
          <a:xfrm>
            <a:off x="6978449" y="6123873"/>
            <a:ext cx="1214980" cy="1304869"/>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2" name="Google Shape;102;p1"/>
          <p:cNvSpPr/>
          <p:nvPr/>
        </p:nvSpPr>
        <p:spPr>
          <a:xfrm>
            <a:off x="7166796" y="6338731"/>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5" name="Google Shape;105;p1"/>
          <p:cNvSpPr/>
          <p:nvPr/>
        </p:nvSpPr>
        <p:spPr>
          <a:xfrm>
            <a:off x="8333807" y="12351452"/>
            <a:ext cx="1214980" cy="1304869"/>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6" name="Google Shape;106;p1"/>
          <p:cNvSpPr/>
          <p:nvPr/>
        </p:nvSpPr>
        <p:spPr>
          <a:xfrm>
            <a:off x="8503881" y="12534725"/>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7" name="Google Shape;107;p1"/>
          <p:cNvSpPr/>
          <p:nvPr/>
        </p:nvSpPr>
        <p:spPr>
          <a:xfrm>
            <a:off x="894915" y="1755442"/>
            <a:ext cx="6584493" cy="85766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8" name="Google Shape;108;p1"/>
          <p:cNvSpPr/>
          <p:nvPr/>
        </p:nvSpPr>
        <p:spPr>
          <a:xfrm>
            <a:off x="7908466" y="3379756"/>
            <a:ext cx="1214980" cy="1304869"/>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9" name="Google Shape;109;p1"/>
          <p:cNvSpPr/>
          <p:nvPr/>
        </p:nvSpPr>
        <p:spPr>
          <a:xfrm>
            <a:off x="8104597" y="3560430"/>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0" name="Google Shape;110;p1"/>
          <p:cNvSpPr/>
          <p:nvPr/>
        </p:nvSpPr>
        <p:spPr>
          <a:xfrm rot="-5400000">
            <a:off x="-53668" y="1756663"/>
            <a:ext cx="1231914" cy="806932"/>
          </a:xfrm>
          <a:prstGeom prst="triangle">
            <a:avLst>
              <a:gd name="adj" fmla="val 50863"/>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1" name="Google Shape;111;p1"/>
          <p:cNvSpPr txBox="1"/>
          <p:nvPr/>
        </p:nvSpPr>
        <p:spPr>
          <a:xfrm>
            <a:off x="8523365" y="12576453"/>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8</a:t>
            </a:r>
            <a:endParaRPr dirty="0"/>
          </a:p>
        </p:txBody>
      </p:sp>
      <p:sp>
        <p:nvSpPr>
          <p:cNvPr id="113" name="Google Shape;113;p1"/>
          <p:cNvSpPr txBox="1"/>
          <p:nvPr/>
        </p:nvSpPr>
        <p:spPr>
          <a:xfrm>
            <a:off x="7150644" y="6366188"/>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10</a:t>
            </a:r>
            <a:endParaRPr dirty="0"/>
          </a:p>
        </p:txBody>
      </p:sp>
      <p:sp>
        <p:nvSpPr>
          <p:cNvPr id="114" name="Google Shape;114;p1"/>
          <p:cNvSpPr txBox="1"/>
          <p:nvPr/>
        </p:nvSpPr>
        <p:spPr>
          <a:xfrm>
            <a:off x="8100144" y="3580989"/>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11</a:t>
            </a:r>
            <a:endParaRPr dirty="0"/>
          </a:p>
        </p:txBody>
      </p:sp>
      <p:sp>
        <p:nvSpPr>
          <p:cNvPr id="115" name="Google Shape;115;p1"/>
          <p:cNvSpPr/>
          <p:nvPr/>
        </p:nvSpPr>
        <p:spPr>
          <a:xfrm>
            <a:off x="8140229" y="15286728"/>
            <a:ext cx="1214980" cy="1304869"/>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6" name="Google Shape;116;p1"/>
          <p:cNvSpPr/>
          <p:nvPr/>
        </p:nvSpPr>
        <p:spPr>
          <a:xfrm>
            <a:off x="8333807" y="15497516"/>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7" name="Google Shape;117;p1"/>
          <p:cNvSpPr txBox="1"/>
          <p:nvPr/>
        </p:nvSpPr>
        <p:spPr>
          <a:xfrm>
            <a:off x="8355515" y="15367016"/>
            <a:ext cx="84107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7</a:t>
            </a:r>
            <a:endParaRPr dirty="0"/>
          </a:p>
        </p:txBody>
      </p:sp>
      <p:cxnSp>
        <p:nvCxnSpPr>
          <p:cNvPr id="118" name="Google Shape;118;p1"/>
          <p:cNvCxnSpPr/>
          <p:nvPr/>
        </p:nvCxnSpPr>
        <p:spPr>
          <a:xfrm>
            <a:off x="4997069" y="15522198"/>
            <a:ext cx="0" cy="576464"/>
          </a:xfrm>
          <a:prstGeom prst="straightConnector1">
            <a:avLst/>
          </a:prstGeom>
          <a:noFill/>
          <a:ln w="9525" cap="flat" cmpd="sng">
            <a:solidFill>
              <a:schemeClr val="accent1"/>
            </a:solidFill>
            <a:prstDash val="solid"/>
            <a:miter lim="800000"/>
            <a:headEnd type="none" w="sm" len="sm"/>
            <a:tailEnd type="none" w="sm" len="sm"/>
          </a:ln>
        </p:spPr>
      </p:cxnSp>
      <p:cxnSp>
        <p:nvCxnSpPr>
          <p:cNvPr id="119" name="Google Shape;119;p1"/>
          <p:cNvCxnSpPr/>
          <p:nvPr/>
        </p:nvCxnSpPr>
        <p:spPr>
          <a:xfrm>
            <a:off x="4481449" y="11211833"/>
            <a:ext cx="0" cy="615034"/>
          </a:xfrm>
          <a:prstGeom prst="straightConnector1">
            <a:avLst/>
          </a:prstGeom>
          <a:noFill/>
          <a:ln w="9525" cap="flat" cmpd="sng">
            <a:solidFill>
              <a:schemeClr val="accent1"/>
            </a:solidFill>
            <a:prstDash val="solid"/>
            <a:miter lim="800000"/>
            <a:headEnd type="none" w="sm" len="sm"/>
            <a:tailEnd type="none" w="sm" len="sm"/>
          </a:ln>
        </p:spPr>
      </p:cxnSp>
      <p:cxnSp>
        <p:nvCxnSpPr>
          <p:cNvPr id="120" name="Google Shape;120;p1"/>
          <p:cNvCxnSpPr/>
          <p:nvPr/>
        </p:nvCxnSpPr>
        <p:spPr>
          <a:xfrm flipH="1">
            <a:off x="4840404" y="8972799"/>
            <a:ext cx="14490" cy="626603"/>
          </a:xfrm>
          <a:prstGeom prst="straightConnector1">
            <a:avLst/>
          </a:prstGeom>
          <a:noFill/>
          <a:ln w="9525" cap="flat" cmpd="sng">
            <a:solidFill>
              <a:schemeClr val="accent1"/>
            </a:solidFill>
            <a:prstDash val="solid"/>
            <a:miter lim="800000"/>
            <a:headEnd type="none" w="sm" len="sm"/>
            <a:tailEnd type="none" w="sm" len="sm"/>
          </a:ln>
        </p:spPr>
      </p:cxnSp>
      <p:sp>
        <p:nvSpPr>
          <p:cNvPr id="121" name="Google Shape;121;p1"/>
          <p:cNvSpPr txBox="1"/>
          <p:nvPr/>
        </p:nvSpPr>
        <p:spPr>
          <a:xfrm>
            <a:off x="2885039" y="15615588"/>
            <a:ext cx="1313449" cy="646290"/>
          </a:xfrm>
          <a:prstGeom prst="rect">
            <a:avLst/>
          </a:prstGeom>
          <a:noFill/>
          <a:ln>
            <a:noFill/>
          </a:ln>
        </p:spPr>
        <p:txBody>
          <a:bodyPr spcFirstLastPara="1" wrap="square" lIns="91425" tIns="45700" rIns="91425" bIns="45700" anchor="t" anchorCtr="0">
            <a:spAutoFit/>
          </a:bodyPr>
          <a:lstStyle/>
          <a:p>
            <a:pPr lvl="0"/>
            <a:r>
              <a:rPr lang="en-GB" sz="1800" dirty="0">
                <a:solidFill>
                  <a:schemeClr val="lt1"/>
                </a:solidFill>
                <a:latin typeface="Calibri"/>
                <a:ea typeface="Calibri"/>
                <a:cs typeface="Calibri"/>
                <a:sym typeface="Calibri"/>
              </a:rPr>
              <a:t>Shanty Towns</a:t>
            </a:r>
            <a:endParaRPr sz="1100" dirty="0"/>
          </a:p>
        </p:txBody>
      </p:sp>
      <p:sp>
        <p:nvSpPr>
          <p:cNvPr id="127" name="Google Shape;127;p1"/>
          <p:cNvSpPr/>
          <p:nvPr/>
        </p:nvSpPr>
        <p:spPr>
          <a:xfrm>
            <a:off x="6583503" y="11029380"/>
            <a:ext cx="1601694" cy="923289"/>
          </a:xfrm>
          <a:custGeom>
            <a:avLst/>
            <a:gdLst/>
            <a:ahLst/>
            <a:cxnLst/>
            <a:rect l="l" t="t" r="r" b="b"/>
            <a:pathLst>
              <a:path w="1601694" h="644502" extrusionOk="0">
                <a:moveTo>
                  <a:pt x="0" y="72675"/>
                </a:moveTo>
                <a:cubicBezTo>
                  <a:pt x="483562" y="48450"/>
                  <a:pt x="852422" y="529001"/>
                  <a:pt x="1450686" y="0"/>
                </a:cubicBezTo>
                <a:lnTo>
                  <a:pt x="1601694" y="644502"/>
                </a:lnTo>
                <a:lnTo>
                  <a:pt x="33049" y="644502"/>
                </a:lnTo>
                <a:lnTo>
                  <a:pt x="0" y="72675"/>
                </a:lnTo>
                <a:close/>
              </a:path>
            </a:pathLst>
          </a:cu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The Geography of Disease</a:t>
            </a:r>
            <a:endParaRPr sz="1200" dirty="0"/>
          </a:p>
        </p:txBody>
      </p:sp>
      <p:sp>
        <p:nvSpPr>
          <p:cNvPr id="129" name="Google Shape;129;p1"/>
          <p:cNvSpPr txBox="1"/>
          <p:nvPr/>
        </p:nvSpPr>
        <p:spPr>
          <a:xfrm>
            <a:off x="3094057" y="11206013"/>
            <a:ext cx="1886350" cy="646290"/>
          </a:xfrm>
          <a:prstGeom prst="rect">
            <a:avLst/>
          </a:prstGeom>
          <a:noFill/>
          <a:ln>
            <a:noFill/>
          </a:ln>
        </p:spPr>
        <p:txBody>
          <a:bodyPr spcFirstLastPara="1" wrap="square" lIns="91425" tIns="45700" rIns="91425" bIns="45700" anchor="t" anchorCtr="0">
            <a:spAutoFit/>
          </a:bodyPr>
          <a:lstStyle/>
          <a:p>
            <a:pPr algn="ctr"/>
            <a:r>
              <a:rPr lang="en-GB" sz="1800" dirty="0">
                <a:solidFill>
                  <a:schemeClr val="bg1"/>
                </a:solidFill>
                <a:latin typeface="Calibri"/>
                <a:cs typeface="Calibri"/>
              </a:rPr>
              <a:t>Everest and Tectonics</a:t>
            </a:r>
          </a:p>
        </p:txBody>
      </p:sp>
      <p:sp>
        <p:nvSpPr>
          <p:cNvPr id="131" name="Google Shape;131;p1"/>
          <p:cNvSpPr txBox="1"/>
          <p:nvPr/>
        </p:nvSpPr>
        <p:spPr>
          <a:xfrm rot="2486303">
            <a:off x="738246" y="10104588"/>
            <a:ext cx="123600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Population</a:t>
            </a:r>
            <a:endParaRPr sz="1100" dirty="0"/>
          </a:p>
        </p:txBody>
      </p:sp>
      <p:sp>
        <p:nvSpPr>
          <p:cNvPr id="134" name="Google Shape;134;p1"/>
          <p:cNvSpPr txBox="1"/>
          <p:nvPr/>
        </p:nvSpPr>
        <p:spPr>
          <a:xfrm>
            <a:off x="2842901" y="8865698"/>
            <a:ext cx="183879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Development and Globalisation</a:t>
            </a:r>
            <a:endParaRPr sz="1100" dirty="0"/>
          </a:p>
        </p:txBody>
      </p:sp>
      <p:sp>
        <p:nvSpPr>
          <p:cNvPr id="135" name="Google Shape;135;p1"/>
          <p:cNvSpPr txBox="1"/>
          <p:nvPr/>
        </p:nvSpPr>
        <p:spPr>
          <a:xfrm>
            <a:off x="6341375" y="8878889"/>
            <a:ext cx="139453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Natural Hazards</a:t>
            </a:r>
            <a:endParaRPr sz="1100" dirty="0"/>
          </a:p>
        </p:txBody>
      </p:sp>
      <p:sp>
        <p:nvSpPr>
          <p:cNvPr id="136" name="Google Shape;136;p1"/>
          <p:cNvSpPr txBox="1"/>
          <p:nvPr/>
        </p:nvSpPr>
        <p:spPr>
          <a:xfrm rot="20280000">
            <a:off x="1011975" y="4495824"/>
            <a:ext cx="1653010" cy="584735"/>
          </a:xfrm>
          <a:prstGeom prst="rect">
            <a:avLst/>
          </a:prstGeom>
          <a:noFill/>
          <a:ln>
            <a:noFill/>
          </a:ln>
        </p:spPr>
        <p:txBody>
          <a:bodyPr spcFirstLastPara="1" wrap="square" lIns="91425" tIns="45700" rIns="91425" bIns="45700" anchor="t" anchorCtr="0">
            <a:spAutoFit/>
          </a:bodyPr>
          <a:lstStyle/>
          <a:p>
            <a:pPr algn="ctr"/>
            <a:r>
              <a:rPr lang="en-GB" sz="1600" dirty="0">
                <a:solidFill>
                  <a:schemeClr val="lt1"/>
                </a:solidFill>
                <a:latin typeface="Calibri"/>
                <a:ea typeface="Calibri"/>
                <a:cs typeface="Calibri"/>
              </a:rPr>
              <a:t>Weather, Climate &amp; Ecosystems</a:t>
            </a:r>
          </a:p>
        </p:txBody>
      </p:sp>
      <p:sp>
        <p:nvSpPr>
          <p:cNvPr id="137" name="Google Shape;137;p1"/>
          <p:cNvSpPr txBox="1"/>
          <p:nvPr/>
        </p:nvSpPr>
        <p:spPr>
          <a:xfrm>
            <a:off x="3643141" y="3955437"/>
            <a:ext cx="1584009"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The Challenge of Natural Hazards</a:t>
            </a:r>
            <a:endParaRPr sz="1100" dirty="0"/>
          </a:p>
        </p:txBody>
      </p:sp>
      <p:sp>
        <p:nvSpPr>
          <p:cNvPr id="140" name="Google Shape;140;p1"/>
          <p:cNvSpPr txBox="1"/>
          <p:nvPr/>
        </p:nvSpPr>
        <p:spPr>
          <a:xfrm>
            <a:off x="8182373" y="2593898"/>
            <a:ext cx="124056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lt1"/>
                </a:solidFill>
                <a:latin typeface="Calibri"/>
                <a:ea typeface="Calibri"/>
                <a:cs typeface="Calibri"/>
                <a:sym typeface="Calibri"/>
              </a:rPr>
              <a:t>Climate Change</a:t>
            </a:r>
            <a:endParaRPr sz="1100" dirty="0"/>
          </a:p>
        </p:txBody>
      </p:sp>
      <p:sp>
        <p:nvSpPr>
          <p:cNvPr id="141" name="Google Shape;141;p1"/>
          <p:cNvSpPr txBox="1"/>
          <p:nvPr/>
        </p:nvSpPr>
        <p:spPr>
          <a:xfrm>
            <a:off x="4463118" y="1962772"/>
            <a:ext cx="1260755" cy="784790"/>
          </a:xfrm>
          <a:prstGeom prst="rect">
            <a:avLst/>
          </a:prstGeom>
          <a:noFill/>
          <a:ln>
            <a:noFill/>
          </a:ln>
        </p:spPr>
        <p:txBody>
          <a:bodyPr spcFirstLastPara="1" wrap="square" lIns="91425" tIns="45700" rIns="91425" bIns="45700" anchor="t" anchorCtr="0">
            <a:spAutoFit/>
          </a:bodyPr>
          <a:lstStyle/>
          <a:p>
            <a:pPr algn="ctr"/>
            <a:r>
              <a:rPr lang="en-GB" sz="1500" dirty="0">
                <a:solidFill>
                  <a:schemeClr val="lt1"/>
                </a:solidFill>
                <a:latin typeface="Calibri"/>
                <a:ea typeface="Calibri"/>
                <a:cs typeface="Calibri"/>
              </a:rPr>
              <a:t>Social Development </a:t>
            </a:r>
          </a:p>
        </p:txBody>
      </p:sp>
      <p:sp>
        <p:nvSpPr>
          <p:cNvPr id="164" name="Google Shape;164;p1"/>
          <p:cNvSpPr txBox="1"/>
          <p:nvPr/>
        </p:nvSpPr>
        <p:spPr>
          <a:xfrm>
            <a:off x="5893238" y="601579"/>
            <a:ext cx="184731" cy="423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55">
              <a:solidFill>
                <a:schemeClr val="dk1"/>
              </a:solidFill>
              <a:latin typeface="Calibri"/>
              <a:ea typeface="Calibri"/>
              <a:cs typeface="Calibri"/>
              <a:sym typeface="Calibri"/>
            </a:endParaRPr>
          </a:p>
        </p:txBody>
      </p:sp>
      <p:cxnSp>
        <p:nvCxnSpPr>
          <p:cNvPr id="271" name="Google Shape;271;p1"/>
          <p:cNvCxnSpPr/>
          <p:nvPr/>
        </p:nvCxnSpPr>
        <p:spPr>
          <a:xfrm rot="10800000">
            <a:off x="9113390" y="8979617"/>
            <a:ext cx="0" cy="289494"/>
          </a:xfrm>
          <a:prstGeom prst="straightConnector1">
            <a:avLst/>
          </a:prstGeom>
          <a:noFill/>
          <a:ln w="9525" cap="flat" cmpd="sng">
            <a:solidFill>
              <a:srgbClr val="FF0000"/>
            </a:solidFill>
            <a:prstDash val="solid"/>
            <a:miter lim="800000"/>
            <a:headEnd type="none" w="sm" len="sm"/>
            <a:tailEnd type="triangle" w="med" len="med"/>
          </a:ln>
        </p:spPr>
      </p:cxnSp>
      <p:sp>
        <p:nvSpPr>
          <p:cNvPr id="294" name="Google Shape;294;p1"/>
          <p:cNvSpPr txBox="1"/>
          <p:nvPr/>
        </p:nvSpPr>
        <p:spPr>
          <a:xfrm>
            <a:off x="3510025" y="1936052"/>
            <a:ext cx="82296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u="sng" dirty="0">
                <a:solidFill>
                  <a:srgbClr val="FFFF00"/>
                </a:solidFill>
                <a:effectLst>
                  <a:outerShdw blurRad="38100" dist="38100" dir="2700000" algn="tl">
                    <a:srgbClr val="000000">
                      <a:alpha val="43137"/>
                    </a:srgbClr>
                  </a:outerShdw>
                </a:effectLst>
                <a:latin typeface="Calibri"/>
                <a:ea typeface="Calibri"/>
                <a:cs typeface="Calibri"/>
                <a:sym typeface="Calibri"/>
              </a:rPr>
              <a:t>Mock Exam 2</a:t>
            </a:r>
            <a:endParaRPr sz="2000" u="sng" dirty="0">
              <a:solidFill>
                <a:srgbClr val="FFFF00"/>
              </a:solidFill>
              <a:effectLst>
                <a:outerShdw blurRad="38100" dist="38100" dir="2700000" algn="tl">
                  <a:srgbClr val="000000">
                    <a:alpha val="43137"/>
                  </a:srgbClr>
                </a:outerShdw>
              </a:effectLst>
            </a:endParaRPr>
          </a:p>
        </p:txBody>
      </p:sp>
      <p:sp>
        <p:nvSpPr>
          <p:cNvPr id="330" name="Google Shape;330;p1"/>
          <p:cNvSpPr txBox="1"/>
          <p:nvPr/>
        </p:nvSpPr>
        <p:spPr>
          <a:xfrm>
            <a:off x="285160" y="1864526"/>
            <a:ext cx="1443007"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Exam </a:t>
            </a:r>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Revision</a:t>
            </a:r>
            <a:endParaRPr sz="2400" dirty="0"/>
          </a:p>
        </p:txBody>
      </p:sp>
      <p:pic>
        <p:nvPicPr>
          <p:cNvPr id="1026" name="Picture 2" descr="See the source image">
            <a:extLst>
              <a:ext uri="{FF2B5EF4-FFF2-40B4-BE49-F238E27FC236}">
                <a16:creationId xmlns:a16="http://schemas.microsoft.com/office/drawing/2014/main" id="{F4C3A9C6-B30D-E185-C6F0-7CC993D73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2257">
            <a:off x="112134" y="51338"/>
            <a:ext cx="1203411" cy="674327"/>
          </a:xfrm>
          <a:prstGeom prst="rect">
            <a:avLst/>
          </a:prstGeom>
          <a:noFill/>
          <a:extLst>
            <a:ext uri="{909E8E84-426E-40DD-AFC4-6F175D3DCCD1}">
              <a14:hiddenFill xmlns:a14="http://schemas.microsoft.com/office/drawing/2010/main">
                <a:solidFill>
                  <a:srgbClr val="FFFFFF"/>
                </a:solidFill>
              </a14:hiddenFill>
            </a:ext>
          </a:extLst>
        </p:spPr>
      </p:pic>
      <p:sp>
        <p:nvSpPr>
          <p:cNvPr id="337" name="Google Shape;135;p1">
            <a:extLst>
              <a:ext uri="{FF2B5EF4-FFF2-40B4-BE49-F238E27FC236}">
                <a16:creationId xmlns:a16="http://schemas.microsoft.com/office/drawing/2014/main" id="{387D5CF2-7F96-665B-D310-A7110E97F583}"/>
              </a:ext>
            </a:extLst>
          </p:cNvPr>
          <p:cNvSpPr txBox="1"/>
          <p:nvPr/>
        </p:nvSpPr>
        <p:spPr>
          <a:xfrm>
            <a:off x="8374034" y="7494736"/>
            <a:ext cx="108521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Weather &amp; Climate</a:t>
            </a:r>
            <a:endParaRPr sz="1100" dirty="0"/>
          </a:p>
        </p:txBody>
      </p:sp>
      <p:sp>
        <p:nvSpPr>
          <p:cNvPr id="210" name="Google Shape;304;p1">
            <a:extLst>
              <a:ext uri="{FF2B5EF4-FFF2-40B4-BE49-F238E27FC236}">
                <a16:creationId xmlns:a16="http://schemas.microsoft.com/office/drawing/2014/main" id="{B5586351-5F8F-4F96-A7A5-6489725437A0}"/>
              </a:ext>
            </a:extLst>
          </p:cNvPr>
          <p:cNvSpPr/>
          <p:nvPr/>
        </p:nvSpPr>
        <p:spPr>
          <a:xfrm>
            <a:off x="5745516" y="1945064"/>
            <a:ext cx="92364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u="sng" dirty="0">
                <a:solidFill>
                  <a:srgbClr val="FFFF00"/>
                </a:solidFill>
                <a:effectLst>
                  <a:outerShdw blurRad="38100" dist="38100" dir="2700000" algn="tl">
                    <a:srgbClr val="000000">
                      <a:alpha val="43137"/>
                    </a:srgbClr>
                  </a:outerShdw>
                </a:effectLst>
                <a:latin typeface="Calibri"/>
                <a:ea typeface="Calibri"/>
                <a:cs typeface="Calibri"/>
                <a:sym typeface="Calibri"/>
              </a:rPr>
              <a:t>Mock Exam 1</a:t>
            </a:r>
            <a:endParaRPr sz="3600" b="1" u="sng" dirty="0">
              <a:solidFill>
                <a:srgbClr val="FFFF00"/>
              </a:solidFill>
              <a:effectLst>
                <a:outerShdw blurRad="38100" dist="38100" dir="2700000" algn="tl">
                  <a:srgbClr val="000000">
                    <a:alpha val="43137"/>
                  </a:srgbClr>
                </a:outerShdw>
              </a:effectLst>
              <a:latin typeface="Calibri"/>
              <a:ea typeface="Calibri"/>
              <a:cs typeface="Calibri"/>
              <a:sym typeface="Calibri"/>
            </a:endParaRPr>
          </a:p>
        </p:txBody>
      </p:sp>
      <p:sp>
        <p:nvSpPr>
          <p:cNvPr id="371" name="Google Shape;172;p1">
            <a:extLst>
              <a:ext uri="{FF2B5EF4-FFF2-40B4-BE49-F238E27FC236}">
                <a16:creationId xmlns:a16="http://schemas.microsoft.com/office/drawing/2014/main" id="{8C7B41C9-D639-4852-B808-15233D3BC415}"/>
              </a:ext>
            </a:extLst>
          </p:cNvPr>
          <p:cNvSpPr/>
          <p:nvPr/>
        </p:nvSpPr>
        <p:spPr>
          <a:xfrm>
            <a:off x="2716754" y="-2189472"/>
            <a:ext cx="93554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Nature of God</a:t>
            </a:r>
            <a:endParaRPr dirty="0"/>
          </a:p>
        </p:txBody>
      </p:sp>
      <p:sp>
        <p:nvSpPr>
          <p:cNvPr id="4" name="Rectangle 3">
            <a:extLst>
              <a:ext uri="{FF2B5EF4-FFF2-40B4-BE49-F238E27FC236}">
                <a16:creationId xmlns:a16="http://schemas.microsoft.com/office/drawing/2014/main" id="{62548624-B7D7-44BE-9431-EC2E3366C613}"/>
              </a:ext>
            </a:extLst>
          </p:cNvPr>
          <p:cNvSpPr/>
          <p:nvPr/>
        </p:nvSpPr>
        <p:spPr>
          <a:xfrm>
            <a:off x="7074711" y="16485601"/>
            <a:ext cx="2631916" cy="1077218"/>
          </a:xfrm>
          <a:prstGeom prst="rect">
            <a:avLst/>
          </a:prstGeom>
        </p:spPr>
        <p:txBody>
          <a:bodyPr wrap="square">
            <a:spAutoFit/>
          </a:bodyPr>
          <a:lstStyle/>
          <a:p>
            <a:pPr fontAlgn="base"/>
            <a:r>
              <a:rPr lang="en-GB" sz="800" b="1" u="sng" dirty="0">
                <a:latin typeface="+mj-lt"/>
              </a:rPr>
              <a:t>What and Where is Africa?</a:t>
            </a:r>
            <a:endParaRPr lang="en-US" sz="800" dirty="0">
              <a:latin typeface="+mj-lt"/>
            </a:endParaRPr>
          </a:p>
          <a:p>
            <a:pPr fontAlgn="base"/>
            <a:r>
              <a:rPr lang="en-GB" sz="800" dirty="0">
                <a:latin typeface="+mj-lt"/>
              </a:rPr>
              <a:t>Pupils explore Africa’s location and physical features</a:t>
            </a:r>
          </a:p>
          <a:p>
            <a:pPr fontAlgn="base"/>
            <a:r>
              <a:rPr lang="en-GB" sz="800" dirty="0">
                <a:solidFill>
                  <a:srgbClr val="FF0000"/>
                </a:solidFill>
                <a:latin typeface="+mj-lt"/>
              </a:rPr>
              <a:t>Identifying key points, map skills, locational descriptions, data analysis</a:t>
            </a:r>
          </a:p>
          <a:p>
            <a:pPr fontAlgn="base"/>
            <a:r>
              <a:rPr lang="en-GB" sz="800" dirty="0">
                <a:solidFill>
                  <a:srgbClr val="FF47F2"/>
                </a:solidFill>
                <a:latin typeface="+mj-lt"/>
              </a:rPr>
              <a:t>Resilience, self-control, cooperation, </a:t>
            </a:r>
            <a:r>
              <a:rPr lang="en-US" sz="800" dirty="0">
                <a:latin typeface="+mj-lt"/>
              </a:rPr>
              <a:t>​</a:t>
            </a:r>
          </a:p>
          <a:p>
            <a:pPr fontAlgn="base"/>
            <a:r>
              <a:rPr lang="en-GB" sz="800" dirty="0">
                <a:solidFill>
                  <a:srgbClr val="FFC000"/>
                </a:solidFill>
                <a:latin typeface="+mj-lt"/>
              </a:rPr>
              <a:t>Maths: Data Analysis. Eng: Extended writing.</a:t>
            </a:r>
            <a:endParaRPr lang="en-US" sz="800" dirty="0">
              <a:latin typeface="+mj-lt"/>
            </a:endParaRPr>
          </a:p>
          <a:p>
            <a:pPr fontAlgn="base"/>
            <a:r>
              <a:rPr lang="en-GB" sz="800" dirty="0">
                <a:solidFill>
                  <a:srgbClr val="00B050"/>
                </a:solidFill>
                <a:latin typeface="+mj-lt"/>
              </a:rPr>
              <a:t>Map work based on Africa’s features</a:t>
            </a:r>
          </a:p>
          <a:p>
            <a:pPr fontAlgn="base"/>
            <a:r>
              <a:rPr lang="en-GB" sz="800" dirty="0">
                <a:solidFill>
                  <a:srgbClr val="00B0F0"/>
                </a:solidFill>
                <a:latin typeface="+mj-lt"/>
              </a:rPr>
              <a:t>Teacher of Geography,</a:t>
            </a:r>
            <a:endParaRPr lang="en-GB" sz="800" dirty="0">
              <a:latin typeface="+mj-lt"/>
            </a:endParaRPr>
          </a:p>
        </p:txBody>
      </p:sp>
      <p:sp>
        <p:nvSpPr>
          <p:cNvPr id="241" name="Rectangle 240">
            <a:extLst>
              <a:ext uri="{FF2B5EF4-FFF2-40B4-BE49-F238E27FC236}">
                <a16:creationId xmlns:a16="http://schemas.microsoft.com/office/drawing/2014/main" id="{51C927C5-28F7-4D31-AFA5-847E117E9BFB}"/>
              </a:ext>
            </a:extLst>
          </p:cNvPr>
          <p:cNvSpPr/>
          <p:nvPr/>
        </p:nvSpPr>
        <p:spPr>
          <a:xfrm>
            <a:off x="4665437" y="16515258"/>
            <a:ext cx="2510336" cy="1077218"/>
          </a:xfrm>
          <a:prstGeom prst="rect">
            <a:avLst/>
          </a:prstGeom>
        </p:spPr>
        <p:txBody>
          <a:bodyPr wrap="square">
            <a:spAutoFit/>
          </a:bodyPr>
          <a:lstStyle/>
          <a:p>
            <a:pPr fontAlgn="base"/>
            <a:r>
              <a:rPr lang="en-GB" sz="800" b="1" u="sng" dirty="0">
                <a:latin typeface="Arial" panose="020B0604020202020204" pitchFamily="34" charset="0"/>
              </a:rPr>
              <a:t>How does climate vary within Africa?</a:t>
            </a:r>
            <a:endParaRPr lang="en-US" sz="800" dirty="0">
              <a:latin typeface="Segoe UI" panose="020B0502040204020203" pitchFamily="34" charset="0"/>
            </a:endParaRPr>
          </a:p>
          <a:p>
            <a:pPr fontAlgn="base"/>
            <a:r>
              <a:rPr lang="en-GB" sz="800" dirty="0">
                <a:latin typeface="Arial" panose="020B0604020202020204" pitchFamily="34" charset="0"/>
              </a:rPr>
              <a:t>Pupils explore climate graphs and how the climate changes across Africa.</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Graph Interpretation, Graph drawing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Resilience</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Maths/ Science: Graph interpretation.</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Range of questions based on Climate Graphs</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a:t>
            </a:r>
            <a:endParaRPr lang="en-GB" sz="800" dirty="0">
              <a:latin typeface="Segoe UI" panose="020B0502040204020203" pitchFamily="34" charset="0"/>
            </a:endParaRPr>
          </a:p>
        </p:txBody>
      </p:sp>
      <p:sp>
        <p:nvSpPr>
          <p:cNvPr id="265" name="Rectangle 264">
            <a:extLst>
              <a:ext uri="{FF2B5EF4-FFF2-40B4-BE49-F238E27FC236}">
                <a16:creationId xmlns:a16="http://schemas.microsoft.com/office/drawing/2014/main" id="{38007B7D-B79F-411B-9D39-318C0EEA0A81}"/>
              </a:ext>
            </a:extLst>
          </p:cNvPr>
          <p:cNvSpPr/>
          <p:nvPr/>
        </p:nvSpPr>
        <p:spPr>
          <a:xfrm>
            <a:off x="2839072" y="14194785"/>
            <a:ext cx="3227607" cy="1200329"/>
          </a:xfrm>
          <a:prstGeom prst="rect">
            <a:avLst/>
          </a:prstGeom>
        </p:spPr>
        <p:txBody>
          <a:bodyPr wrap="square">
            <a:spAutoFit/>
          </a:bodyPr>
          <a:lstStyle/>
          <a:p>
            <a:pPr fontAlgn="base"/>
            <a:r>
              <a:rPr lang="en-GB" sz="800" b="1" u="sng" dirty="0">
                <a:latin typeface="Arial" panose="020B0604020202020204" pitchFamily="34" charset="0"/>
              </a:rPr>
              <a:t>What are the difficulties of living in Tropical Rainforests and the Tundra?</a:t>
            </a:r>
            <a:endParaRPr lang="en-US" sz="800" dirty="0">
              <a:latin typeface="Segoe UI" panose="020B0502040204020203" pitchFamily="34" charset="0"/>
            </a:endParaRPr>
          </a:p>
          <a:p>
            <a:pPr fontAlgn="base"/>
            <a:r>
              <a:rPr lang="en-GB" sz="800" dirty="0">
                <a:latin typeface="Arial" panose="020B0604020202020204" pitchFamily="34" charset="0"/>
              </a:rPr>
              <a:t>Pupils explore the climate, peoples, vegetation and animals that live in these contrasting ecosystems. </a:t>
            </a:r>
          </a:p>
          <a:p>
            <a:pPr fontAlgn="base"/>
            <a:r>
              <a:rPr lang="en-GB" sz="800" dirty="0">
                <a:solidFill>
                  <a:srgbClr val="FF0000"/>
                </a:solidFill>
                <a:latin typeface="Arial" panose="020B0604020202020204" pitchFamily="34" charset="0"/>
              </a:rPr>
              <a:t>Identifying key points, Recalling, Explaining, Evaluating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Tolerance, Empathy</a:t>
            </a:r>
            <a:r>
              <a:rPr lang="en-GB" sz="800" dirty="0">
                <a:solidFill>
                  <a:srgbClr val="FF47F2"/>
                </a:solidFill>
                <a:latin typeface="Arial" panose="020B0604020202020204" pitchFamily="34" charset="0"/>
              </a:rPr>
              <a:t> </a:t>
            </a:r>
            <a:r>
              <a:rPr lang="en-US" sz="800" dirty="0">
                <a:latin typeface="Arial" panose="020B0604020202020204" pitchFamily="34" charset="0"/>
              </a:rPr>
              <a:t>​</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PSHE: different cultures, Eng Extended writing.</a:t>
            </a:r>
            <a:endParaRPr lang="en-US" sz="800" dirty="0">
              <a:latin typeface="Segoe UI" panose="020B0502040204020203" pitchFamily="34" charset="0"/>
            </a:endParaRPr>
          </a:p>
          <a:p>
            <a:pPr fontAlgn="base"/>
            <a:r>
              <a:rPr lang="en-US" sz="800" dirty="0">
                <a:solidFill>
                  <a:srgbClr val="00B050"/>
                </a:solidFill>
                <a:latin typeface="Segoe UI" panose="020B0502040204020203" pitchFamily="34" charset="0"/>
              </a:rPr>
              <a:t>Evaluate how animals, plants and peoples adapt to the conditions</a:t>
            </a:r>
          </a:p>
          <a:p>
            <a:pPr fontAlgn="base"/>
            <a:r>
              <a:rPr lang="en-GB" sz="800" dirty="0">
                <a:solidFill>
                  <a:srgbClr val="00B0F0"/>
                </a:solidFill>
                <a:latin typeface="Arial" panose="020B0604020202020204" pitchFamily="34" charset="0"/>
              </a:rPr>
              <a:t>Teacher of Geography</a:t>
            </a:r>
            <a:endParaRPr lang="en-GB" sz="800" dirty="0">
              <a:latin typeface="Segoe UI" panose="020B0502040204020203" pitchFamily="34" charset="0"/>
            </a:endParaRPr>
          </a:p>
        </p:txBody>
      </p:sp>
      <p:sp>
        <p:nvSpPr>
          <p:cNvPr id="3" name="Rectangle 2">
            <a:extLst>
              <a:ext uri="{FF2B5EF4-FFF2-40B4-BE49-F238E27FC236}">
                <a16:creationId xmlns:a16="http://schemas.microsoft.com/office/drawing/2014/main" id="{7DFAC920-DD0C-0DA9-00AB-B71A5E779386}"/>
              </a:ext>
            </a:extLst>
          </p:cNvPr>
          <p:cNvSpPr/>
          <p:nvPr/>
        </p:nvSpPr>
        <p:spPr>
          <a:xfrm>
            <a:off x="5926300" y="14183513"/>
            <a:ext cx="2275806" cy="1200329"/>
          </a:xfrm>
          <a:prstGeom prst="rect">
            <a:avLst/>
          </a:prstGeom>
        </p:spPr>
        <p:txBody>
          <a:bodyPr wrap="square">
            <a:spAutoFit/>
          </a:bodyPr>
          <a:lstStyle/>
          <a:p>
            <a:pPr fontAlgn="base"/>
            <a:r>
              <a:rPr lang="en-GB" sz="800" b="1" u="sng" dirty="0">
                <a:latin typeface="Arial" panose="020B0604020202020204" pitchFamily="34" charset="0"/>
              </a:rPr>
              <a:t>What did Captain Scott experience in Antarctica?</a:t>
            </a:r>
            <a:endParaRPr lang="en-US" sz="800" dirty="0">
              <a:latin typeface="Segoe UI" panose="020B0502040204020203" pitchFamily="34" charset="0"/>
            </a:endParaRPr>
          </a:p>
          <a:p>
            <a:pPr fontAlgn="base"/>
            <a:r>
              <a:rPr lang="en-GB" sz="800" dirty="0">
                <a:latin typeface="Arial" panose="020B0604020202020204" pitchFamily="34" charset="0"/>
              </a:rPr>
              <a:t>Pupils explore Antarctica through Scott’s expedition.</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Identifying key points, Recalling, Explaining.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Tolerance, emotional intelligence</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History: Timeline Eng Creative writing.</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Compare Scott’s and Amundsen’s expeditions</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Writer, Teacher of Geography, Historian</a:t>
            </a:r>
            <a:endParaRPr lang="en-GB" sz="800" dirty="0">
              <a:latin typeface="Segoe UI" panose="020B0502040204020203" pitchFamily="34" charset="0"/>
            </a:endParaRPr>
          </a:p>
        </p:txBody>
      </p:sp>
      <p:sp>
        <p:nvSpPr>
          <p:cNvPr id="7" name="Rectangle 6">
            <a:extLst>
              <a:ext uri="{FF2B5EF4-FFF2-40B4-BE49-F238E27FC236}">
                <a16:creationId xmlns:a16="http://schemas.microsoft.com/office/drawing/2014/main" id="{95B662A9-7B56-35C8-C7B4-E2860F397F19}"/>
              </a:ext>
            </a:extLst>
          </p:cNvPr>
          <p:cNvSpPr/>
          <p:nvPr/>
        </p:nvSpPr>
        <p:spPr>
          <a:xfrm>
            <a:off x="8118783" y="13712355"/>
            <a:ext cx="1607906" cy="1569660"/>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is Conservation?</a:t>
            </a:r>
            <a:endParaRPr lang="en-US" sz="800" dirty="0">
              <a:latin typeface="Segoe UI" panose="020B0502040204020203" pitchFamily="34" charset="0"/>
            </a:endParaRPr>
          </a:p>
          <a:p>
            <a:pPr fontAlgn="base"/>
            <a:r>
              <a:rPr lang="en-GB" sz="800" dirty="0">
                <a:latin typeface="Arial" panose="020B0604020202020204" pitchFamily="34" charset="0"/>
              </a:rPr>
              <a:t>Pupils explore how humans can impact ecosystems and why should we conserve them.</a:t>
            </a:r>
          </a:p>
          <a:p>
            <a:pPr fontAlgn="base"/>
            <a:r>
              <a:rPr lang="en-GB" sz="800" dirty="0">
                <a:solidFill>
                  <a:srgbClr val="FF0000"/>
                </a:solidFill>
                <a:latin typeface="Arial" panose="020B0604020202020204" pitchFamily="34" charset="0"/>
              </a:rPr>
              <a:t>Understanding, interpreting, Debating, Evaluating</a:t>
            </a:r>
          </a:p>
          <a:p>
            <a:pPr fontAlgn="base"/>
            <a:r>
              <a:rPr lang="en-GB" sz="800" dirty="0">
                <a:solidFill>
                  <a:srgbClr val="FF47F2"/>
                </a:solidFill>
                <a:latin typeface="Segoe UI" panose="020B0502040204020203" pitchFamily="34" charset="0"/>
              </a:rPr>
              <a:t>Character, Resilience</a:t>
            </a:r>
          </a:p>
          <a:p>
            <a:pPr fontAlgn="base"/>
            <a:r>
              <a:rPr lang="en-GB" sz="800" dirty="0">
                <a:solidFill>
                  <a:srgbClr val="FFC000"/>
                </a:solidFill>
                <a:latin typeface="Arial" panose="020B0604020202020204" pitchFamily="34" charset="0"/>
              </a:rPr>
              <a:t>Eng Extended writing.</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Evaluate which ecosystem should be conserved</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Conservationist, Teacher of Geography</a:t>
            </a:r>
            <a:endParaRPr lang="en-GB" sz="800" dirty="0">
              <a:latin typeface="Segoe UI" panose="020B0502040204020203" pitchFamily="34" charset="0"/>
            </a:endParaRPr>
          </a:p>
        </p:txBody>
      </p:sp>
      <p:sp>
        <p:nvSpPr>
          <p:cNvPr id="11" name="Rectangle 10">
            <a:extLst>
              <a:ext uri="{FF2B5EF4-FFF2-40B4-BE49-F238E27FC236}">
                <a16:creationId xmlns:a16="http://schemas.microsoft.com/office/drawing/2014/main" id="{E4CF8D62-613F-4571-A030-65DD1D031868}"/>
              </a:ext>
            </a:extLst>
          </p:cNvPr>
          <p:cNvSpPr/>
          <p:nvPr/>
        </p:nvSpPr>
        <p:spPr>
          <a:xfrm>
            <a:off x="-36413" y="10487925"/>
            <a:ext cx="1385158" cy="3662541"/>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How has global population changed over time?</a:t>
            </a:r>
            <a:endParaRPr lang="en-US" sz="800" dirty="0">
              <a:latin typeface="Segoe UI" panose="020B0502040204020203" pitchFamily="34" charset="0"/>
            </a:endParaRPr>
          </a:p>
          <a:p>
            <a:pPr fontAlgn="base"/>
            <a:r>
              <a:rPr lang="en-GB" sz="800" dirty="0">
                <a:latin typeface="Arial" panose="020B0604020202020204" pitchFamily="34" charset="0"/>
              </a:rPr>
              <a:t>Pupils explore population growth, population structures, population policy and migration.</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Identifying key points, infer from pictures, explaining the importance, extended writing and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tolerance, Emotional intelligence, Empathy</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Eng Extended writing, Science: Graph Interpretation .</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Explain the reasons for the population explosion, Evaluate which population structures are best, Evaluate the effectiveness of a population policy, Explain the causes and impacts of migration </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Demographer, Civil Servant.</a:t>
            </a:r>
            <a:endParaRPr lang="en-GB" sz="800" dirty="0">
              <a:latin typeface="Segoe UI" panose="020B0502040204020203" pitchFamily="34" charset="0"/>
            </a:endParaRPr>
          </a:p>
        </p:txBody>
      </p:sp>
      <p:sp>
        <p:nvSpPr>
          <p:cNvPr id="10" name="Rectangle 9">
            <a:extLst>
              <a:ext uri="{FF2B5EF4-FFF2-40B4-BE49-F238E27FC236}">
                <a16:creationId xmlns:a16="http://schemas.microsoft.com/office/drawing/2014/main" id="{F58B5CA0-CECE-EF36-196A-F8D060F07894}"/>
              </a:ext>
            </a:extLst>
          </p:cNvPr>
          <p:cNvSpPr/>
          <p:nvPr/>
        </p:nvSpPr>
        <p:spPr>
          <a:xfrm>
            <a:off x="1715942" y="11844594"/>
            <a:ext cx="3233905" cy="1323439"/>
          </a:xfrm>
          <a:prstGeom prst="rect">
            <a:avLst/>
          </a:prstGeom>
          <a:solidFill>
            <a:schemeClr val="bg1"/>
          </a:solidFill>
        </p:spPr>
        <p:txBody>
          <a:bodyPr wrap="square" lIns="91440" tIns="45720" rIns="91440" bIns="45720" anchor="t">
            <a:spAutoFit/>
          </a:bodyPr>
          <a:lstStyle/>
          <a:p>
            <a:pPr fontAlgn="base"/>
            <a:r>
              <a:rPr lang="en-GB" sz="800" b="1" u="sng" dirty="0"/>
              <a:t>Why is the landscape so distinctive and how did tectonic shape our landscape?</a:t>
            </a:r>
            <a:endParaRPr lang="en-US" sz="800" dirty="0"/>
          </a:p>
          <a:p>
            <a:pPr fontAlgn="base"/>
            <a:r>
              <a:rPr lang="en-GB" sz="800" dirty="0"/>
              <a:t>Pupils explore different types of erosion, transportation and weathering and how these shape the landscape of Everest.</a:t>
            </a:r>
            <a:endParaRPr lang="en-US" sz="800" dirty="0"/>
          </a:p>
          <a:p>
            <a:pPr fontAlgn="base"/>
            <a:r>
              <a:rPr lang="en-GB" sz="800" dirty="0">
                <a:solidFill>
                  <a:srgbClr val="FF0000"/>
                </a:solidFill>
              </a:rPr>
              <a:t>Identifying and defining key processes, explaining the formation of landforms, map skills and the dangers of walking Mt Everest. </a:t>
            </a:r>
          </a:p>
          <a:p>
            <a:pPr fontAlgn="base"/>
            <a:r>
              <a:rPr lang="en-GB" sz="800" dirty="0">
                <a:solidFill>
                  <a:srgbClr val="FF47F2"/>
                </a:solidFill>
                <a:latin typeface="Segoe UI" panose="020B0502040204020203" pitchFamily="34" charset="0"/>
              </a:rPr>
              <a:t>Character, Resilience</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Science: Rocks, Erosion and Weathering</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Explain the formation of Waterfalls, Spiral Assessment</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Geologist, Planner</a:t>
            </a:r>
            <a:endParaRPr lang="en-GB" sz="800" dirty="0">
              <a:latin typeface="Segoe UI" panose="020B0502040204020203" pitchFamily="34" charset="0"/>
            </a:endParaRPr>
          </a:p>
        </p:txBody>
      </p:sp>
      <p:sp>
        <p:nvSpPr>
          <p:cNvPr id="12" name="Rectangle 11">
            <a:extLst>
              <a:ext uri="{FF2B5EF4-FFF2-40B4-BE49-F238E27FC236}">
                <a16:creationId xmlns:a16="http://schemas.microsoft.com/office/drawing/2014/main" id="{28C2238D-A3C0-EC01-183D-E021CDBE3377}"/>
              </a:ext>
            </a:extLst>
          </p:cNvPr>
          <p:cNvSpPr/>
          <p:nvPr/>
        </p:nvSpPr>
        <p:spPr>
          <a:xfrm>
            <a:off x="2510654" y="9661584"/>
            <a:ext cx="2978760" cy="1446550"/>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is Development and Globalisation?</a:t>
            </a:r>
            <a:endParaRPr lang="en-US" sz="800" dirty="0">
              <a:latin typeface="Segoe UI" panose="020B0502040204020203" pitchFamily="34" charset="0"/>
            </a:endParaRPr>
          </a:p>
          <a:p>
            <a:pPr fontAlgn="base"/>
            <a:r>
              <a:rPr lang="en-GB" sz="800" dirty="0">
                <a:latin typeface="Arial" panose="020B0604020202020204" pitchFamily="34" charset="0"/>
              </a:rPr>
              <a:t>Pupils explore how countries are at different stages of development and how globalisation has been used to promote development and hinder it.</a:t>
            </a:r>
          </a:p>
          <a:p>
            <a:pPr fontAlgn="base"/>
            <a:r>
              <a:rPr lang="en-GB" sz="800" dirty="0">
                <a:solidFill>
                  <a:srgbClr val="FF0000"/>
                </a:solidFill>
                <a:latin typeface="Arial" panose="020B0604020202020204" pitchFamily="34" charset="0"/>
              </a:rPr>
              <a:t>Identifying key points, explaining the importance, graph analysis, comparing and contrasting, evaluating</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Tolerance, Emotional intelligence, Empathy </a:t>
            </a:r>
          </a:p>
          <a:p>
            <a:pPr fontAlgn="base"/>
            <a:r>
              <a:rPr lang="en-GB" sz="800" dirty="0">
                <a:solidFill>
                  <a:srgbClr val="FFC000"/>
                </a:solidFill>
                <a:latin typeface="Arial" panose="020B0604020202020204" pitchFamily="34" charset="0"/>
              </a:rPr>
              <a:t>Eng Extended writing, History: Colonialism</a:t>
            </a:r>
          </a:p>
          <a:p>
            <a:pPr fontAlgn="base"/>
            <a:r>
              <a:rPr lang="en-GB" sz="800" dirty="0">
                <a:solidFill>
                  <a:srgbClr val="00B050"/>
                </a:solidFill>
                <a:latin typeface="Arial" panose="020B0604020202020204" pitchFamily="34" charset="0"/>
              </a:rPr>
              <a:t>Explain how development can be measured, Evaluate the impact of Globalisation on development</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Aid worker </a:t>
            </a:r>
            <a:endParaRPr lang="en-GB" sz="800" dirty="0">
              <a:latin typeface="Segoe UI" panose="020B0502040204020203" pitchFamily="34" charset="0"/>
            </a:endParaRPr>
          </a:p>
        </p:txBody>
      </p:sp>
      <p:sp>
        <p:nvSpPr>
          <p:cNvPr id="13" name="Rectangle 12">
            <a:extLst>
              <a:ext uri="{FF2B5EF4-FFF2-40B4-BE49-F238E27FC236}">
                <a16:creationId xmlns:a16="http://schemas.microsoft.com/office/drawing/2014/main" id="{B2190D46-F2A6-2507-F4DB-153E7D89171A}"/>
              </a:ext>
            </a:extLst>
          </p:cNvPr>
          <p:cNvSpPr/>
          <p:nvPr/>
        </p:nvSpPr>
        <p:spPr>
          <a:xfrm>
            <a:off x="5489413" y="9675551"/>
            <a:ext cx="4169705"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are Natural Hazards ad how can they be managed?</a:t>
            </a:r>
            <a:endParaRPr lang="en-US" sz="800" dirty="0">
              <a:latin typeface="Segoe UI" panose="020B0502040204020203" pitchFamily="34" charset="0"/>
            </a:endParaRPr>
          </a:p>
          <a:p>
            <a:pPr fontAlgn="base"/>
            <a:r>
              <a:rPr lang="en-GB" sz="800" dirty="0">
                <a:latin typeface="Arial" panose="020B0604020202020204" pitchFamily="34" charset="0"/>
              </a:rPr>
              <a:t>Pupils explore key tectonic processes, the impacts of earthquakes and volcanoes  and how those impacts can be reduced.</a:t>
            </a:r>
          </a:p>
          <a:p>
            <a:pPr fontAlgn="base"/>
            <a:r>
              <a:rPr lang="en-GB" sz="800" dirty="0">
                <a:solidFill>
                  <a:srgbClr val="FF0000"/>
                </a:solidFill>
                <a:latin typeface="Arial" panose="020B0604020202020204" pitchFamily="34" charset="0"/>
              </a:rPr>
              <a:t>Identifying key points, explaining, comparing and contrasting, extended writing and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Resilience, Empathy</a:t>
            </a:r>
          </a:p>
          <a:p>
            <a:pPr fontAlgn="base"/>
            <a:r>
              <a:rPr lang="en-GB" sz="800" dirty="0">
                <a:solidFill>
                  <a:srgbClr val="FFC000"/>
                </a:solidFill>
                <a:latin typeface="Arial" panose="020B0604020202020204" pitchFamily="34" charset="0"/>
              </a:rPr>
              <a:t>Eng Extended writing, Science: Plate Tectonics</a:t>
            </a:r>
          </a:p>
          <a:p>
            <a:pPr fontAlgn="base"/>
            <a:r>
              <a:rPr lang="en-GB" sz="800" dirty="0">
                <a:solidFill>
                  <a:srgbClr val="00B050"/>
                </a:solidFill>
                <a:latin typeface="Arial" panose="020B0604020202020204" pitchFamily="34" charset="0"/>
              </a:rPr>
              <a:t>Explain the processes at plate boundaries, Compare which earthquake was worst and why, Explain how the impacts of earthquakes/volcanoes can be managed</a:t>
            </a:r>
          </a:p>
          <a:p>
            <a:pPr fontAlgn="base"/>
            <a:r>
              <a:rPr lang="en-GB" sz="800" dirty="0">
                <a:solidFill>
                  <a:srgbClr val="00B0F0"/>
                </a:solidFill>
                <a:latin typeface="Arial" panose="020B0604020202020204" pitchFamily="34" charset="0"/>
              </a:rPr>
              <a:t>Teacher of Geography, Emergency Planner</a:t>
            </a:r>
            <a:endParaRPr lang="en-GB" sz="800" dirty="0">
              <a:latin typeface="Segoe UI" panose="020B0502040204020203" pitchFamily="34" charset="0"/>
            </a:endParaRPr>
          </a:p>
        </p:txBody>
      </p:sp>
      <p:sp>
        <p:nvSpPr>
          <p:cNvPr id="16" name="Rectangle 15">
            <a:extLst>
              <a:ext uri="{FF2B5EF4-FFF2-40B4-BE49-F238E27FC236}">
                <a16:creationId xmlns:a16="http://schemas.microsoft.com/office/drawing/2014/main" id="{243708FC-522A-777B-196A-AFBDEDE081F6}"/>
              </a:ext>
            </a:extLst>
          </p:cNvPr>
          <p:cNvSpPr/>
          <p:nvPr/>
        </p:nvSpPr>
        <p:spPr>
          <a:xfrm>
            <a:off x="2116165" y="4859710"/>
            <a:ext cx="4326152" cy="1569660"/>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are the challenges of living in a tectonically active area? </a:t>
            </a:r>
            <a:endParaRPr lang="en-US" sz="800" dirty="0">
              <a:latin typeface="Segoe UI" panose="020B0502040204020203" pitchFamily="34" charset="0"/>
            </a:endParaRPr>
          </a:p>
          <a:p>
            <a:pPr fontAlgn="base"/>
            <a:r>
              <a:rPr lang="en-GB" sz="800" dirty="0">
                <a:latin typeface="Arial" panose="020B0604020202020204" pitchFamily="34" charset="0"/>
              </a:rPr>
              <a:t>Pupils explore effects and responses to tectonic hazards in areas of contrasting levels of wealth, the causes and impacts of extreme weather and how climate change is caused and managed.</a:t>
            </a:r>
          </a:p>
          <a:p>
            <a:pPr fontAlgn="base"/>
            <a:r>
              <a:rPr lang="en-GB" sz="800" dirty="0">
                <a:solidFill>
                  <a:srgbClr val="FF0000"/>
                </a:solidFill>
                <a:latin typeface="Arial" panose="020B0604020202020204" pitchFamily="34" charset="0"/>
              </a:rPr>
              <a:t>Identifying key points, explaining the significance and importance, comparing and contrasting, extended writing and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Tolerance, Empathy, </a:t>
            </a:r>
          </a:p>
          <a:p>
            <a:pPr fontAlgn="base"/>
            <a:r>
              <a:rPr lang="en-GB" sz="800" dirty="0">
                <a:solidFill>
                  <a:srgbClr val="FFC000"/>
                </a:solidFill>
                <a:latin typeface="Arial" panose="020B0604020202020204" pitchFamily="34" charset="0"/>
              </a:rPr>
              <a:t>Eng Extended writing, Science: Tectonic Processes and Climate Change.</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Explain how different levels of wealth and development affect the impact of earthquakes, Evaluate the effectiveness of the responses to tectonic hazards, Describe the primary and secondary effects of a tropical storm, Explain adaption and mitigation of climate change </a:t>
            </a:r>
          </a:p>
          <a:p>
            <a:pPr fontAlgn="base"/>
            <a:r>
              <a:rPr lang="en-GB" sz="800" dirty="0">
                <a:solidFill>
                  <a:srgbClr val="00B0F0"/>
                </a:solidFill>
                <a:latin typeface="Arial" panose="020B0604020202020204" pitchFamily="34" charset="0"/>
              </a:rPr>
              <a:t>Teacher of Geography, Seismologist, Emergency Planner</a:t>
            </a:r>
            <a:endParaRPr lang="en-GB" sz="800" dirty="0">
              <a:latin typeface="Segoe UI" panose="020B0502040204020203" pitchFamily="34" charset="0"/>
            </a:endParaRPr>
          </a:p>
        </p:txBody>
      </p:sp>
      <p:sp>
        <p:nvSpPr>
          <p:cNvPr id="17" name="Rectangle 16">
            <a:extLst>
              <a:ext uri="{FF2B5EF4-FFF2-40B4-BE49-F238E27FC236}">
                <a16:creationId xmlns:a16="http://schemas.microsoft.com/office/drawing/2014/main" id="{CACDD0E9-4AF2-D51A-F8B6-17F6C06E9E6B}"/>
              </a:ext>
            </a:extLst>
          </p:cNvPr>
          <p:cNvSpPr/>
          <p:nvPr/>
        </p:nvSpPr>
        <p:spPr>
          <a:xfrm>
            <a:off x="-8963" y="3651416"/>
            <a:ext cx="1054813" cy="3785652"/>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How do people interact with the Living Word?</a:t>
            </a:r>
          </a:p>
          <a:p>
            <a:pPr fontAlgn="base"/>
            <a:r>
              <a:rPr lang="en-GB" sz="800" dirty="0">
                <a:latin typeface="Arial" panose="020B0604020202020204" pitchFamily="34" charset="0"/>
              </a:rPr>
              <a:t>Pupils explore ecosystems at a range of scales including the characteristics of Tropical Rainforests and Hot Deserts. </a:t>
            </a:r>
          </a:p>
          <a:p>
            <a:pPr fontAlgn="base"/>
            <a:r>
              <a:rPr lang="en-GB" sz="800" dirty="0">
                <a:solidFill>
                  <a:srgbClr val="FF0000"/>
                </a:solidFill>
                <a:latin typeface="Arial" panose="020B0604020202020204" pitchFamily="34" charset="0"/>
              </a:rPr>
              <a:t>Identifying key points, explaining, extended writing,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Character, Resilience </a:t>
            </a:r>
          </a:p>
          <a:p>
            <a:pPr fontAlgn="base"/>
            <a:r>
              <a:rPr lang="en-GB" sz="800" dirty="0">
                <a:solidFill>
                  <a:srgbClr val="FFC000"/>
                </a:solidFill>
                <a:latin typeface="Arial" panose="020B0604020202020204" pitchFamily="34" charset="0"/>
              </a:rPr>
              <a:t>Eng Extended writing, Science: Ecosystems and Biomes.</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Explain economic gains and environmental losses of deforestation</a:t>
            </a:r>
            <a:endParaRPr lang="en-US" sz="800" dirty="0">
              <a:solidFill>
                <a:srgbClr val="92D050"/>
              </a:solidFill>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Conservationist </a:t>
            </a:r>
            <a:endParaRPr lang="en-GB" sz="800" dirty="0">
              <a:latin typeface="Segoe UI" panose="020B0502040204020203" pitchFamily="34" charset="0"/>
            </a:endParaRPr>
          </a:p>
        </p:txBody>
      </p:sp>
      <p:sp>
        <p:nvSpPr>
          <p:cNvPr id="123" name="Google Shape;121;p1">
            <a:extLst>
              <a:ext uri="{FF2B5EF4-FFF2-40B4-BE49-F238E27FC236}">
                <a16:creationId xmlns:a16="http://schemas.microsoft.com/office/drawing/2014/main" id="{422A31ED-77C2-4EE4-99DB-CD4E632885D6}"/>
              </a:ext>
            </a:extLst>
          </p:cNvPr>
          <p:cNvSpPr txBox="1"/>
          <p:nvPr/>
        </p:nvSpPr>
        <p:spPr>
          <a:xfrm>
            <a:off x="4051665" y="15463978"/>
            <a:ext cx="1126601" cy="923289"/>
          </a:xfrm>
          <a:prstGeom prst="rect">
            <a:avLst/>
          </a:prstGeom>
          <a:noFill/>
          <a:ln>
            <a:noFill/>
          </a:ln>
        </p:spPr>
        <p:txBody>
          <a:bodyPr spcFirstLastPara="1" wrap="square" lIns="91425" tIns="45700" rIns="91425" bIns="45700" anchor="t" anchorCtr="0">
            <a:spAutoFit/>
          </a:bodyPr>
          <a:lstStyle/>
          <a:p>
            <a:pPr lvl="0" algn="ctr"/>
            <a:r>
              <a:rPr lang="en-GB" sz="1800" dirty="0">
                <a:solidFill>
                  <a:schemeClr val="lt1"/>
                </a:solidFill>
                <a:latin typeface="Calibri"/>
                <a:ea typeface="Calibri"/>
                <a:cs typeface="Calibri"/>
                <a:sym typeface="Calibri"/>
              </a:rPr>
              <a:t>Living in the Desert</a:t>
            </a:r>
            <a:endParaRPr sz="1100" dirty="0"/>
          </a:p>
        </p:txBody>
      </p:sp>
      <p:sp>
        <p:nvSpPr>
          <p:cNvPr id="125" name="Google Shape;121;p1">
            <a:extLst>
              <a:ext uri="{FF2B5EF4-FFF2-40B4-BE49-F238E27FC236}">
                <a16:creationId xmlns:a16="http://schemas.microsoft.com/office/drawing/2014/main" id="{1AA7F9F4-FE57-4AA7-82E1-A571BD807BB2}"/>
              </a:ext>
            </a:extLst>
          </p:cNvPr>
          <p:cNvSpPr txBox="1"/>
          <p:nvPr/>
        </p:nvSpPr>
        <p:spPr>
          <a:xfrm>
            <a:off x="5193899" y="15611166"/>
            <a:ext cx="1533151" cy="646290"/>
          </a:xfrm>
          <a:prstGeom prst="rect">
            <a:avLst/>
          </a:prstGeom>
          <a:noFill/>
          <a:ln>
            <a:noFill/>
          </a:ln>
        </p:spPr>
        <p:txBody>
          <a:bodyPr spcFirstLastPara="1" wrap="square" lIns="91425" tIns="45700" rIns="91425" bIns="45700" anchor="t" anchorCtr="0">
            <a:spAutoFit/>
          </a:bodyPr>
          <a:lstStyle/>
          <a:p>
            <a:pPr lvl="0" algn="ctr"/>
            <a:r>
              <a:rPr lang="en-GB" sz="1800" dirty="0">
                <a:solidFill>
                  <a:schemeClr val="lt1"/>
                </a:solidFill>
                <a:latin typeface="Calibri"/>
                <a:ea typeface="Calibri"/>
                <a:cs typeface="Calibri"/>
                <a:sym typeface="Calibri"/>
              </a:rPr>
              <a:t>Africa’s Climate</a:t>
            </a:r>
            <a:endParaRPr sz="1100" dirty="0"/>
          </a:p>
        </p:txBody>
      </p:sp>
      <p:sp>
        <p:nvSpPr>
          <p:cNvPr id="128" name="Google Shape;121;p1">
            <a:extLst>
              <a:ext uri="{FF2B5EF4-FFF2-40B4-BE49-F238E27FC236}">
                <a16:creationId xmlns:a16="http://schemas.microsoft.com/office/drawing/2014/main" id="{96DB466F-B335-4238-ADD2-BE6BC508B7B8}"/>
              </a:ext>
            </a:extLst>
          </p:cNvPr>
          <p:cNvSpPr txBox="1"/>
          <p:nvPr/>
        </p:nvSpPr>
        <p:spPr>
          <a:xfrm>
            <a:off x="6704490" y="15632681"/>
            <a:ext cx="1533151" cy="646290"/>
          </a:xfrm>
          <a:prstGeom prst="rect">
            <a:avLst/>
          </a:prstGeom>
          <a:noFill/>
          <a:ln>
            <a:noFill/>
          </a:ln>
        </p:spPr>
        <p:txBody>
          <a:bodyPr spcFirstLastPara="1" wrap="square" lIns="91425" tIns="45700" rIns="91425" bIns="45700" anchor="t" anchorCtr="0">
            <a:spAutoFit/>
          </a:bodyPr>
          <a:lstStyle/>
          <a:p>
            <a:pPr lvl="0" algn="ctr"/>
            <a:r>
              <a:rPr lang="en-GB" sz="1800" dirty="0">
                <a:solidFill>
                  <a:schemeClr val="lt1"/>
                </a:solidFill>
                <a:latin typeface="Calibri"/>
                <a:ea typeface="Calibri"/>
                <a:cs typeface="Calibri"/>
                <a:sym typeface="Calibri"/>
              </a:rPr>
              <a:t>Introduction to Africa</a:t>
            </a:r>
            <a:endParaRPr sz="1100" dirty="0"/>
          </a:p>
        </p:txBody>
      </p:sp>
      <p:sp>
        <p:nvSpPr>
          <p:cNvPr id="130" name="Rectangle 129">
            <a:extLst>
              <a:ext uri="{FF2B5EF4-FFF2-40B4-BE49-F238E27FC236}">
                <a16:creationId xmlns:a16="http://schemas.microsoft.com/office/drawing/2014/main" id="{DCA6DCDD-D409-4155-BE52-747B92A44461}"/>
              </a:ext>
            </a:extLst>
          </p:cNvPr>
          <p:cNvSpPr/>
          <p:nvPr/>
        </p:nvSpPr>
        <p:spPr>
          <a:xfrm>
            <a:off x="2183962" y="16519214"/>
            <a:ext cx="2604654" cy="1077218"/>
          </a:xfrm>
          <a:prstGeom prst="rect">
            <a:avLst/>
          </a:prstGeom>
        </p:spPr>
        <p:txBody>
          <a:bodyPr wrap="square">
            <a:spAutoFit/>
          </a:bodyPr>
          <a:lstStyle/>
          <a:p>
            <a:pPr fontAlgn="base"/>
            <a:r>
              <a:rPr lang="en-GB" sz="800" b="1" u="sng" dirty="0">
                <a:latin typeface="Arial" panose="020B0604020202020204" pitchFamily="34" charset="0"/>
              </a:rPr>
              <a:t>What are the challenges of Living in the Desert?</a:t>
            </a:r>
            <a:endParaRPr lang="en-US" sz="800" dirty="0">
              <a:latin typeface="Segoe UI" panose="020B0502040204020203" pitchFamily="34" charset="0"/>
            </a:endParaRPr>
          </a:p>
          <a:p>
            <a:pPr fontAlgn="base"/>
            <a:r>
              <a:rPr lang="en-GB" sz="800" dirty="0">
                <a:latin typeface="Arial" panose="020B0604020202020204" pitchFamily="34" charset="0"/>
              </a:rPr>
              <a:t>Pupils explore Africa’s deserts and the plants, animals and peoples that live there</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Identifying key points, explanation,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Resilience</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Science: Adaptation</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Evaluate the success of plant and animal adaptations</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Naturalist</a:t>
            </a:r>
            <a:endParaRPr lang="en-GB" sz="800" dirty="0">
              <a:latin typeface="Segoe UI" panose="020B0502040204020203" pitchFamily="34" charset="0"/>
            </a:endParaRPr>
          </a:p>
        </p:txBody>
      </p:sp>
      <p:sp>
        <p:nvSpPr>
          <p:cNvPr id="139" name="Google Shape;122;p1">
            <a:extLst>
              <a:ext uri="{FF2B5EF4-FFF2-40B4-BE49-F238E27FC236}">
                <a16:creationId xmlns:a16="http://schemas.microsoft.com/office/drawing/2014/main" id="{37494017-A16C-4BD3-9344-B65BD2CB6F2C}"/>
              </a:ext>
            </a:extLst>
          </p:cNvPr>
          <p:cNvSpPr txBox="1"/>
          <p:nvPr/>
        </p:nvSpPr>
        <p:spPr>
          <a:xfrm>
            <a:off x="1222069" y="14520247"/>
            <a:ext cx="98279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cs typeface="Calibri"/>
                <a:sym typeface="Calibri"/>
              </a:rPr>
              <a:t>Map Skills</a:t>
            </a:r>
            <a:endParaRPr sz="1800" dirty="0"/>
          </a:p>
        </p:txBody>
      </p:sp>
      <p:sp>
        <p:nvSpPr>
          <p:cNvPr id="142" name="Google Shape;122;p1">
            <a:extLst>
              <a:ext uri="{FF2B5EF4-FFF2-40B4-BE49-F238E27FC236}">
                <a16:creationId xmlns:a16="http://schemas.microsoft.com/office/drawing/2014/main" id="{68EAF03B-99B6-4C0A-AF4F-2E38A983F0E7}"/>
              </a:ext>
            </a:extLst>
          </p:cNvPr>
          <p:cNvSpPr txBox="1"/>
          <p:nvPr/>
        </p:nvSpPr>
        <p:spPr>
          <a:xfrm>
            <a:off x="2874833" y="13499127"/>
            <a:ext cx="146154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a:cs typeface="Calibri"/>
                <a:sym typeface="Calibri"/>
              </a:rPr>
              <a:t>Ecosystems</a:t>
            </a:r>
            <a:endParaRPr sz="1800" dirty="0"/>
          </a:p>
        </p:txBody>
      </p:sp>
      <p:sp>
        <p:nvSpPr>
          <p:cNvPr id="144" name="Google Shape;122;p1">
            <a:extLst>
              <a:ext uri="{FF2B5EF4-FFF2-40B4-BE49-F238E27FC236}">
                <a16:creationId xmlns:a16="http://schemas.microsoft.com/office/drawing/2014/main" id="{B90D90BF-8D00-4437-95B0-F2B0E11F4BED}"/>
              </a:ext>
            </a:extLst>
          </p:cNvPr>
          <p:cNvSpPr txBox="1"/>
          <p:nvPr/>
        </p:nvSpPr>
        <p:spPr>
          <a:xfrm>
            <a:off x="5876259" y="13549171"/>
            <a:ext cx="1238071"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lt1"/>
                </a:solidFill>
                <a:latin typeface="Calibri"/>
                <a:cs typeface="Calibri"/>
                <a:sym typeface="Calibri"/>
              </a:rPr>
              <a:t>Antarctica</a:t>
            </a:r>
            <a:endParaRPr sz="1600" dirty="0"/>
          </a:p>
        </p:txBody>
      </p:sp>
      <p:sp>
        <p:nvSpPr>
          <p:cNvPr id="145" name="Google Shape;122;p1">
            <a:extLst>
              <a:ext uri="{FF2B5EF4-FFF2-40B4-BE49-F238E27FC236}">
                <a16:creationId xmlns:a16="http://schemas.microsoft.com/office/drawing/2014/main" id="{C3FBC41D-7088-43FF-B112-2C262FDBD6C6}"/>
              </a:ext>
            </a:extLst>
          </p:cNvPr>
          <p:cNvSpPr txBox="1"/>
          <p:nvPr/>
        </p:nvSpPr>
        <p:spPr>
          <a:xfrm rot="20744806">
            <a:off x="7074657" y="13422818"/>
            <a:ext cx="130159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lt1"/>
                </a:solidFill>
                <a:latin typeface="Calibri"/>
                <a:cs typeface="Calibri"/>
                <a:sym typeface="Calibri"/>
              </a:rPr>
              <a:t>Conservation </a:t>
            </a:r>
            <a:endParaRPr sz="1600" dirty="0"/>
          </a:p>
        </p:txBody>
      </p:sp>
      <p:sp>
        <p:nvSpPr>
          <p:cNvPr id="124" name="Rectangle 123">
            <a:extLst>
              <a:ext uri="{FF2B5EF4-FFF2-40B4-BE49-F238E27FC236}">
                <a16:creationId xmlns:a16="http://schemas.microsoft.com/office/drawing/2014/main" id="{6FFFA386-12C7-4102-9F33-C9023FC8768D}"/>
              </a:ext>
            </a:extLst>
          </p:cNvPr>
          <p:cNvSpPr/>
          <p:nvPr/>
        </p:nvSpPr>
        <p:spPr>
          <a:xfrm>
            <a:off x="13636" y="16162818"/>
            <a:ext cx="2233948" cy="1446550"/>
          </a:xfrm>
          <a:prstGeom prst="rect">
            <a:avLst/>
          </a:prstGeom>
        </p:spPr>
        <p:txBody>
          <a:bodyPr wrap="square">
            <a:spAutoFit/>
          </a:bodyPr>
          <a:lstStyle/>
          <a:p>
            <a:pPr fontAlgn="base"/>
            <a:r>
              <a:rPr lang="en-GB" sz="800" b="1" u="sng" dirty="0">
                <a:latin typeface="Arial" panose="020B0604020202020204" pitchFamily="34" charset="0"/>
              </a:rPr>
              <a:t>How can life be improved for those living in Africa’s slums?</a:t>
            </a:r>
            <a:endParaRPr lang="en-US" sz="800" dirty="0">
              <a:latin typeface="Segoe UI" panose="020B0502040204020203" pitchFamily="34" charset="0"/>
            </a:endParaRPr>
          </a:p>
          <a:p>
            <a:pPr fontAlgn="base"/>
            <a:r>
              <a:rPr lang="en-GB" sz="800" dirty="0">
                <a:latin typeface="Arial" panose="020B0604020202020204" pitchFamily="34" charset="0"/>
              </a:rPr>
              <a:t>Pupils explore the challenges of living in slum settlements and how life can be improved.</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Identifying key points, decision making, explanation, evaluation</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Resilience, Tolerance, Empathy</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PSHCE: different cultures </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Evaluate strategies to improve Shanty Towns</a:t>
            </a:r>
            <a:endParaRPr lang="en-US" sz="800" dirty="0">
              <a:latin typeface="Segoe UI" panose="020B0502040204020203" pitchFamily="34" charset="0"/>
            </a:endParaRPr>
          </a:p>
          <a:p>
            <a:pPr fontAlgn="base"/>
            <a:r>
              <a:rPr lang="en-GB" sz="800" dirty="0">
                <a:solidFill>
                  <a:srgbClr val="00B0F0"/>
                </a:solidFill>
                <a:latin typeface="Arial" panose="020B0604020202020204" pitchFamily="34" charset="0"/>
              </a:rPr>
              <a:t>Teacher of Geography, Aid Worker</a:t>
            </a:r>
            <a:endParaRPr lang="en-GB" sz="800" dirty="0">
              <a:latin typeface="Segoe UI" panose="020B0502040204020203" pitchFamily="34" charset="0"/>
            </a:endParaRPr>
          </a:p>
        </p:txBody>
      </p:sp>
      <p:sp>
        <p:nvSpPr>
          <p:cNvPr id="126" name="Rectangle 125">
            <a:extLst>
              <a:ext uri="{FF2B5EF4-FFF2-40B4-BE49-F238E27FC236}">
                <a16:creationId xmlns:a16="http://schemas.microsoft.com/office/drawing/2014/main" id="{FF2392EE-6203-4DCE-A90B-5883FAB98BDF}"/>
              </a:ext>
            </a:extLst>
          </p:cNvPr>
          <p:cNvSpPr/>
          <p:nvPr/>
        </p:nvSpPr>
        <p:spPr>
          <a:xfrm>
            <a:off x="17075" y="14004726"/>
            <a:ext cx="1254733" cy="2062103"/>
          </a:xfrm>
          <a:prstGeom prst="rect">
            <a:avLst/>
          </a:prstGeom>
        </p:spPr>
        <p:txBody>
          <a:bodyPr wrap="square">
            <a:spAutoFit/>
          </a:bodyPr>
          <a:lstStyle/>
          <a:p>
            <a:pPr fontAlgn="base"/>
            <a:r>
              <a:rPr lang="en-GB" sz="800" b="1" u="sng" dirty="0">
                <a:latin typeface="Arial" panose="020B0604020202020204" pitchFamily="34" charset="0"/>
              </a:rPr>
              <a:t>How do we use Map Skills?</a:t>
            </a:r>
            <a:endParaRPr lang="en-US" sz="800" dirty="0">
              <a:latin typeface="Segoe UI" panose="020B0502040204020203" pitchFamily="34" charset="0"/>
            </a:endParaRPr>
          </a:p>
          <a:p>
            <a:pPr fontAlgn="base"/>
            <a:r>
              <a:rPr lang="en-GB" sz="800" dirty="0">
                <a:latin typeface="Arial" panose="020B0604020202020204" pitchFamily="34" charset="0"/>
              </a:rPr>
              <a:t>Pupils explore how to use direction and scale, grid references, map symbols and latitude &amp; longitude to locate places on a map</a:t>
            </a:r>
            <a:endParaRPr lang="en-US" sz="800" dirty="0">
              <a:latin typeface="Segoe UI" panose="020B0502040204020203" pitchFamily="34" charset="0"/>
            </a:endParaRPr>
          </a:p>
          <a:p>
            <a:pPr fontAlgn="base"/>
            <a:r>
              <a:rPr lang="en-GB" sz="800" dirty="0">
                <a:solidFill>
                  <a:srgbClr val="FF0000"/>
                </a:solidFill>
                <a:latin typeface="Arial" panose="020B0604020202020204" pitchFamily="34" charset="0"/>
              </a:rPr>
              <a:t>Identifying key points, calculating distance</a:t>
            </a:r>
            <a:endParaRPr lang="en-US" sz="800" dirty="0">
              <a:latin typeface="Segoe UI" panose="020B0502040204020203" pitchFamily="34" charset="0"/>
            </a:endParaRPr>
          </a:p>
          <a:p>
            <a:pPr fontAlgn="base"/>
            <a:r>
              <a:rPr lang="en-GB" sz="800" dirty="0">
                <a:solidFill>
                  <a:srgbClr val="FF47F2"/>
                </a:solidFill>
                <a:latin typeface="Segoe UI" panose="020B0502040204020203" pitchFamily="34" charset="0"/>
              </a:rPr>
              <a:t>Resilience</a:t>
            </a:r>
            <a:r>
              <a:rPr lang="en-US" sz="800" dirty="0">
                <a:latin typeface="Arial" panose="020B0604020202020204" pitchFamily="34" charset="0"/>
              </a:rPr>
              <a:t>​</a:t>
            </a:r>
            <a:endParaRPr lang="en-US" sz="800" dirty="0">
              <a:latin typeface="Segoe UI" panose="020B0502040204020203" pitchFamily="34" charset="0"/>
            </a:endParaRPr>
          </a:p>
          <a:p>
            <a:pPr fontAlgn="base"/>
            <a:r>
              <a:rPr lang="en-GB" sz="800" dirty="0">
                <a:solidFill>
                  <a:srgbClr val="FFC000"/>
                </a:solidFill>
                <a:latin typeface="Arial" panose="020B0604020202020204" pitchFamily="34" charset="0"/>
              </a:rPr>
              <a:t>Maths: Calculating distances</a:t>
            </a:r>
          </a:p>
          <a:p>
            <a:pPr fontAlgn="base"/>
            <a:r>
              <a:rPr lang="en-GB" sz="800" dirty="0">
                <a:solidFill>
                  <a:srgbClr val="00B050"/>
                </a:solidFill>
                <a:latin typeface="Arial" panose="020B0604020202020204" pitchFamily="34" charset="0"/>
              </a:rPr>
              <a:t>Range of questions based on map skills</a:t>
            </a:r>
          </a:p>
          <a:p>
            <a:pPr fontAlgn="base"/>
            <a:r>
              <a:rPr lang="en-GB" sz="800" dirty="0">
                <a:solidFill>
                  <a:srgbClr val="00B0F0"/>
                </a:solidFill>
                <a:latin typeface="Arial" panose="020B0604020202020204" pitchFamily="34" charset="0"/>
              </a:rPr>
              <a:t>Teacher of Geography</a:t>
            </a:r>
            <a:endParaRPr lang="en-GB" sz="800" dirty="0">
              <a:latin typeface="Segoe UI" panose="020B0502040204020203" pitchFamily="34" charset="0"/>
            </a:endParaRPr>
          </a:p>
        </p:txBody>
      </p:sp>
      <p:sp>
        <p:nvSpPr>
          <p:cNvPr id="146" name="Google Shape;136;p1">
            <a:extLst>
              <a:ext uri="{FF2B5EF4-FFF2-40B4-BE49-F238E27FC236}">
                <a16:creationId xmlns:a16="http://schemas.microsoft.com/office/drawing/2014/main" id="{37C4FD06-C37D-41CB-8BC1-40F30BDA2FD4}"/>
              </a:ext>
            </a:extLst>
          </p:cNvPr>
          <p:cNvSpPr txBox="1"/>
          <p:nvPr/>
        </p:nvSpPr>
        <p:spPr>
          <a:xfrm>
            <a:off x="5462701" y="6479017"/>
            <a:ext cx="1804806" cy="646290"/>
          </a:xfrm>
          <a:prstGeom prst="rect">
            <a:avLst/>
          </a:prstGeom>
          <a:noFill/>
          <a:ln>
            <a:noFill/>
          </a:ln>
        </p:spPr>
        <p:txBody>
          <a:bodyPr spcFirstLastPara="1" wrap="square" lIns="91425" tIns="45700" rIns="91425" bIns="45700" anchor="t" anchorCtr="0">
            <a:spAutoFit/>
          </a:bodyPr>
          <a:lstStyle/>
          <a:p>
            <a:pPr algn="ctr"/>
            <a:r>
              <a:rPr lang="en-GB" sz="1800" dirty="0">
                <a:solidFill>
                  <a:schemeClr val="lt1"/>
                </a:solidFill>
                <a:latin typeface="Calibri"/>
                <a:cs typeface="Calibri"/>
              </a:rPr>
              <a:t>Distinctive Landscapes</a:t>
            </a:r>
          </a:p>
        </p:txBody>
      </p:sp>
      <p:sp>
        <p:nvSpPr>
          <p:cNvPr id="147" name="Google Shape;136;p1">
            <a:extLst>
              <a:ext uri="{FF2B5EF4-FFF2-40B4-BE49-F238E27FC236}">
                <a16:creationId xmlns:a16="http://schemas.microsoft.com/office/drawing/2014/main" id="{4EAAA33B-8525-42E7-A8BF-A010351DD348}"/>
              </a:ext>
            </a:extLst>
          </p:cNvPr>
          <p:cNvSpPr txBox="1"/>
          <p:nvPr/>
        </p:nvSpPr>
        <p:spPr>
          <a:xfrm rot="1952385">
            <a:off x="1185759" y="6410985"/>
            <a:ext cx="1575319" cy="646290"/>
          </a:xfrm>
          <a:prstGeom prst="rect">
            <a:avLst/>
          </a:prstGeom>
          <a:noFill/>
          <a:ln>
            <a:noFill/>
          </a:ln>
        </p:spPr>
        <p:txBody>
          <a:bodyPr spcFirstLastPara="1" wrap="square" lIns="91425" tIns="45700" rIns="91425" bIns="45700" anchor="t" anchorCtr="0">
            <a:spAutoFit/>
          </a:bodyPr>
          <a:lstStyle/>
          <a:p>
            <a:pPr algn="ctr"/>
            <a:r>
              <a:rPr lang="en-GB" sz="1800" dirty="0">
                <a:solidFill>
                  <a:schemeClr val="bg1"/>
                </a:solidFill>
                <a:latin typeface="Calibri"/>
                <a:cs typeface="Calibri"/>
              </a:rPr>
              <a:t>Human Fieldwork</a:t>
            </a:r>
          </a:p>
        </p:txBody>
      </p:sp>
      <p:sp>
        <p:nvSpPr>
          <p:cNvPr id="148" name="Google Shape;136;p1">
            <a:extLst>
              <a:ext uri="{FF2B5EF4-FFF2-40B4-BE49-F238E27FC236}">
                <a16:creationId xmlns:a16="http://schemas.microsoft.com/office/drawing/2014/main" id="{B982622D-35F5-4484-81B5-020092C617B2}"/>
              </a:ext>
            </a:extLst>
          </p:cNvPr>
          <p:cNvSpPr txBox="1"/>
          <p:nvPr/>
        </p:nvSpPr>
        <p:spPr>
          <a:xfrm>
            <a:off x="3990932" y="6502196"/>
            <a:ext cx="1465273" cy="646290"/>
          </a:xfrm>
          <a:prstGeom prst="rect">
            <a:avLst/>
          </a:prstGeom>
          <a:noFill/>
          <a:ln>
            <a:noFill/>
          </a:ln>
        </p:spPr>
        <p:txBody>
          <a:bodyPr spcFirstLastPara="1" wrap="square" lIns="91425" tIns="45700" rIns="91425" bIns="45700" anchor="t" anchorCtr="0">
            <a:spAutoFit/>
          </a:bodyPr>
          <a:lstStyle/>
          <a:p>
            <a:pPr algn="ctr"/>
            <a:r>
              <a:rPr lang="en-GB" sz="1800" dirty="0">
                <a:solidFill>
                  <a:schemeClr val="bg1"/>
                </a:solidFill>
                <a:latin typeface="Calibri"/>
                <a:cs typeface="Calibri"/>
              </a:rPr>
              <a:t>Rural – Urban Links</a:t>
            </a:r>
          </a:p>
        </p:txBody>
      </p:sp>
      <p:sp>
        <p:nvSpPr>
          <p:cNvPr id="150" name="Google Shape;141;p1">
            <a:extLst>
              <a:ext uri="{FF2B5EF4-FFF2-40B4-BE49-F238E27FC236}">
                <a16:creationId xmlns:a16="http://schemas.microsoft.com/office/drawing/2014/main" id="{001D5C41-0A6E-43E9-A964-27897E3D4A2E}"/>
              </a:ext>
            </a:extLst>
          </p:cNvPr>
          <p:cNvSpPr txBox="1"/>
          <p:nvPr/>
        </p:nvSpPr>
        <p:spPr>
          <a:xfrm>
            <a:off x="6610259" y="1854564"/>
            <a:ext cx="1536545"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 dirty="0">
                <a:solidFill>
                  <a:schemeClr val="lt1"/>
                </a:solidFill>
                <a:latin typeface="Calibri"/>
                <a:ea typeface="Calibri"/>
                <a:cs typeface="Calibri"/>
                <a:sym typeface="Calibri"/>
              </a:rPr>
              <a:t>The Challenge of Resource Management</a:t>
            </a:r>
            <a:endParaRPr sz="1500" dirty="0"/>
          </a:p>
        </p:txBody>
      </p:sp>
      <p:sp>
        <p:nvSpPr>
          <p:cNvPr id="151" name="Google Shape;141;p1">
            <a:extLst>
              <a:ext uri="{FF2B5EF4-FFF2-40B4-BE49-F238E27FC236}">
                <a16:creationId xmlns:a16="http://schemas.microsoft.com/office/drawing/2014/main" id="{137DAD2D-02F4-4BA4-B94C-CB8A1B94B150}"/>
              </a:ext>
            </a:extLst>
          </p:cNvPr>
          <p:cNvSpPr txBox="1"/>
          <p:nvPr/>
        </p:nvSpPr>
        <p:spPr>
          <a:xfrm>
            <a:off x="2360251" y="1943174"/>
            <a:ext cx="129237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lt1"/>
                </a:solidFill>
                <a:latin typeface="Calibri"/>
                <a:cs typeface="Calibri"/>
                <a:sym typeface="Calibri"/>
              </a:rPr>
              <a:t>Issue Evaluation</a:t>
            </a:r>
            <a:endParaRPr sz="1050" dirty="0"/>
          </a:p>
        </p:txBody>
      </p:sp>
      <p:sp>
        <p:nvSpPr>
          <p:cNvPr id="152" name="Google Shape;141;p1">
            <a:extLst>
              <a:ext uri="{FF2B5EF4-FFF2-40B4-BE49-F238E27FC236}">
                <a16:creationId xmlns:a16="http://schemas.microsoft.com/office/drawing/2014/main" id="{16515C91-3863-4AE2-93BD-22C0538205E0}"/>
              </a:ext>
            </a:extLst>
          </p:cNvPr>
          <p:cNvSpPr txBox="1"/>
          <p:nvPr/>
        </p:nvSpPr>
        <p:spPr>
          <a:xfrm>
            <a:off x="1225825" y="1856569"/>
            <a:ext cx="1479174" cy="830956"/>
          </a:xfrm>
          <a:prstGeom prst="rect">
            <a:avLst/>
          </a:prstGeom>
          <a:noFill/>
          <a:ln>
            <a:noFill/>
          </a:ln>
        </p:spPr>
        <p:txBody>
          <a:bodyPr spcFirstLastPara="1" wrap="square" lIns="91425" tIns="45700" rIns="91425" bIns="45700" anchor="t" anchorCtr="0">
            <a:spAutoFit/>
          </a:bodyPr>
          <a:lstStyle/>
          <a:p>
            <a:pPr algn="ctr"/>
            <a:r>
              <a:rPr lang="en-GB" sz="1600">
                <a:solidFill>
                  <a:schemeClr val="lt1"/>
                </a:solidFill>
                <a:latin typeface="Calibri"/>
                <a:cs typeface="Calibri"/>
                <a:sym typeface="Calibri"/>
              </a:rPr>
              <a:t>Fieldwork </a:t>
            </a:r>
            <a:endParaRPr lang="en-US" sz="1050" dirty="0"/>
          </a:p>
          <a:p>
            <a:pPr algn="ctr"/>
            <a:r>
              <a:rPr lang="en-GB" sz="1600" dirty="0">
                <a:solidFill>
                  <a:schemeClr val="lt1"/>
                </a:solidFill>
                <a:latin typeface="Calibri"/>
                <a:cs typeface="Calibri"/>
              </a:rPr>
              <a:t>Paper 3 Revision</a:t>
            </a:r>
          </a:p>
        </p:txBody>
      </p:sp>
      <p:sp>
        <p:nvSpPr>
          <p:cNvPr id="149" name="Rectangle 148">
            <a:extLst>
              <a:ext uri="{FF2B5EF4-FFF2-40B4-BE49-F238E27FC236}">
                <a16:creationId xmlns:a16="http://schemas.microsoft.com/office/drawing/2014/main" id="{1572274E-E751-44A7-A622-549F8C95E21B}"/>
              </a:ext>
            </a:extLst>
          </p:cNvPr>
          <p:cNvSpPr/>
          <p:nvPr/>
        </p:nvSpPr>
        <p:spPr>
          <a:xfrm>
            <a:off x="898902" y="515980"/>
            <a:ext cx="3582703" cy="132343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Fieldwork</a:t>
            </a:r>
            <a:endParaRPr lang="en-US" sz="800" dirty="0">
              <a:latin typeface="Segoe UI" panose="020B0502040204020203" pitchFamily="34" charset="0"/>
            </a:endParaRPr>
          </a:p>
          <a:p>
            <a:pPr fontAlgn="base"/>
            <a:r>
              <a:rPr lang="en-GB" sz="800" dirty="0">
                <a:latin typeface="Arial" panose="020B0604020202020204" pitchFamily="34" charset="0"/>
              </a:rPr>
              <a:t>Pupils carry out two contrasting geographical enquiries and will complete a detailed study of both enquiries.</a:t>
            </a:r>
          </a:p>
          <a:p>
            <a:pPr fontAlgn="base"/>
            <a:r>
              <a:rPr lang="en-GB" sz="800" dirty="0">
                <a:solidFill>
                  <a:srgbClr val="FF0000"/>
                </a:solidFill>
                <a:latin typeface="Arial" panose="020B0604020202020204" pitchFamily="34" charset="0"/>
              </a:rPr>
              <a:t>Identifying key points, collecting data, analysing data, drawing conclusions, evaluating </a:t>
            </a:r>
          </a:p>
          <a:p>
            <a:pPr fontAlgn="base"/>
            <a:r>
              <a:rPr lang="en-GB" sz="800" dirty="0">
                <a:solidFill>
                  <a:srgbClr val="FF47F2"/>
                </a:solidFill>
                <a:latin typeface="Segoe UI" panose="020B0502040204020203" pitchFamily="34" charset="0"/>
              </a:rPr>
              <a:t>Character, Resilience</a:t>
            </a:r>
          </a:p>
          <a:p>
            <a:pPr fontAlgn="base"/>
            <a:r>
              <a:rPr lang="en-GB" sz="800" dirty="0">
                <a:solidFill>
                  <a:srgbClr val="FFC000"/>
                </a:solidFill>
                <a:latin typeface="Arial" panose="020B0604020202020204" pitchFamily="34" charset="0"/>
              </a:rPr>
              <a:t>Eng Extended writing, Maths: Data analysis</a:t>
            </a:r>
          </a:p>
          <a:p>
            <a:pPr fontAlgn="base"/>
            <a:r>
              <a:rPr lang="en-GB" sz="800" dirty="0">
                <a:solidFill>
                  <a:srgbClr val="00B050"/>
                </a:solidFill>
                <a:latin typeface="Arial" panose="020B0604020202020204" pitchFamily="34" charset="0"/>
              </a:rPr>
              <a:t>Explain the advantages/ disadvantages of data collection methods, What conclusions can be drawn from results, Evaluate the success of the study</a:t>
            </a:r>
          </a:p>
          <a:p>
            <a:pPr fontAlgn="base"/>
            <a:r>
              <a:rPr lang="en-GB" sz="800" dirty="0">
                <a:solidFill>
                  <a:srgbClr val="00B0F0"/>
                </a:solidFill>
                <a:latin typeface="Arial" panose="020B0604020202020204" pitchFamily="34" charset="0"/>
              </a:rPr>
              <a:t>Teacher of Geography, </a:t>
            </a:r>
            <a:endParaRPr lang="en-GB" sz="800" dirty="0">
              <a:latin typeface="Segoe UI" panose="020B0502040204020203" pitchFamily="34" charset="0"/>
            </a:endParaRPr>
          </a:p>
        </p:txBody>
      </p:sp>
      <p:sp>
        <p:nvSpPr>
          <p:cNvPr id="138" name="Rectangle 137">
            <a:extLst>
              <a:ext uri="{FF2B5EF4-FFF2-40B4-BE49-F238E27FC236}">
                <a16:creationId xmlns:a16="http://schemas.microsoft.com/office/drawing/2014/main" id="{151926AD-CF75-4864-B0D3-3DDBE876D93C}"/>
              </a:ext>
            </a:extLst>
          </p:cNvPr>
          <p:cNvSpPr/>
          <p:nvPr/>
        </p:nvSpPr>
        <p:spPr>
          <a:xfrm>
            <a:off x="4403847" y="598083"/>
            <a:ext cx="3744922" cy="1200329"/>
          </a:xfrm>
          <a:prstGeom prst="rect">
            <a:avLst/>
          </a:prstGeom>
          <a:solidFill>
            <a:schemeClr val="bg1"/>
          </a:solidFill>
        </p:spPr>
        <p:txBody>
          <a:bodyPr wrap="square">
            <a:spAutoFit/>
          </a:bodyPr>
          <a:lstStyle/>
          <a:p>
            <a:pPr fontAlgn="base"/>
            <a:r>
              <a:rPr lang="en-GB" sz="800" b="1" u="sng" dirty="0">
                <a:latin typeface="Arial" panose="020B0604020202020204" pitchFamily="34" charset="0"/>
              </a:rPr>
              <a:t>What are the challenges of Resource Management? </a:t>
            </a:r>
            <a:endParaRPr lang="en-US" sz="800" dirty="0">
              <a:latin typeface="Segoe UI" panose="020B0502040204020203" pitchFamily="34" charset="0"/>
            </a:endParaRPr>
          </a:p>
          <a:p>
            <a:pPr fontAlgn="base"/>
            <a:r>
              <a:rPr lang="en-GB" sz="800" dirty="0">
                <a:latin typeface="Arial" panose="020B0604020202020204" pitchFamily="34" charset="0"/>
              </a:rPr>
              <a:t>Pupils explore the changing demand and provision of resources in the UK and how demand for energy is increasing globally but supply can be insecure.</a:t>
            </a:r>
          </a:p>
          <a:p>
            <a:pPr fontAlgn="base"/>
            <a:r>
              <a:rPr lang="en-GB" sz="800" dirty="0">
                <a:solidFill>
                  <a:srgbClr val="FF0000"/>
                </a:solidFill>
                <a:latin typeface="Arial" panose="020B0604020202020204" pitchFamily="34" charset="0"/>
              </a:rPr>
              <a:t>Identifying key points, explaining the significance and importance, evaluating </a:t>
            </a:r>
          </a:p>
          <a:p>
            <a:pPr fontAlgn="base"/>
            <a:r>
              <a:rPr lang="en-GB" sz="800" dirty="0">
                <a:solidFill>
                  <a:srgbClr val="FF47F2"/>
                </a:solidFill>
                <a:latin typeface="Segoe UI" panose="020B0502040204020203" pitchFamily="34" charset="0"/>
              </a:rPr>
              <a:t>Character, Health, Resilience</a:t>
            </a:r>
          </a:p>
          <a:p>
            <a:pPr fontAlgn="base"/>
            <a:r>
              <a:rPr lang="en-GB" sz="800" dirty="0">
                <a:solidFill>
                  <a:srgbClr val="FFC000"/>
                </a:solidFill>
                <a:latin typeface="Arial" panose="020B0604020202020204" pitchFamily="34" charset="0"/>
              </a:rPr>
              <a:t>Eng Extended writing, Science: Creation of Fossil Fuels, Renewable energy</a:t>
            </a:r>
            <a:endParaRPr lang="en-US" sz="800" dirty="0">
              <a:latin typeface="Segoe UI" panose="020B0502040204020203" pitchFamily="34" charset="0"/>
            </a:endParaRPr>
          </a:p>
          <a:p>
            <a:pPr fontAlgn="base"/>
            <a:r>
              <a:rPr lang="en-GB" sz="800" dirty="0">
                <a:solidFill>
                  <a:srgbClr val="00B050"/>
                </a:solidFill>
                <a:latin typeface="Arial" panose="020B0604020202020204" pitchFamily="34" charset="0"/>
              </a:rPr>
              <a:t>Explain how physical and human factors can contribute to energy security, Evaluate the successes and failures of a local sustainable energy scheme</a:t>
            </a:r>
          </a:p>
          <a:p>
            <a:pPr fontAlgn="base"/>
            <a:r>
              <a:rPr lang="en-GB" sz="800" dirty="0">
                <a:solidFill>
                  <a:srgbClr val="00B0F0"/>
                </a:solidFill>
                <a:latin typeface="Arial" panose="020B0604020202020204" pitchFamily="34" charset="0"/>
              </a:rPr>
              <a:t>Teacher of Geography, Environment Agency</a:t>
            </a:r>
            <a:endParaRPr lang="en-GB" sz="800" dirty="0">
              <a:latin typeface="Segoe UI" panose="020B0502040204020203" pitchFamily="34" charset="0"/>
            </a:endParaRPr>
          </a:p>
        </p:txBody>
      </p:sp>
      <p:sp>
        <p:nvSpPr>
          <p:cNvPr id="153" name="Rectangle 152">
            <a:extLst>
              <a:ext uri="{FF2B5EF4-FFF2-40B4-BE49-F238E27FC236}">
                <a16:creationId xmlns:a16="http://schemas.microsoft.com/office/drawing/2014/main" id="{A7E089C5-E445-4FC2-B08A-05F7E6F489CD}"/>
              </a:ext>
            </a:extLst>
          </p:cNvPr>
          <p:cNvSpPr/>
          <p:nvPr/>
        </p:nvSpPr>
        <p:spPr>
          <a:xfrm>
            <a:off x="8091385" y="109098"/>
            <a:ext cx="1665289" cy="1846659"/>
          </a:xfrm>
          <a:prstGeom prst="rect">
            <a:avLst/>
          </a:prstGeom>
          <a:noFill/>
        </p:spPr>
        <p:txBody>
          <a:bodyPr wrap="square" lIns="91440" tIns="45720" rIns="91440" bIns="45720" anchor="t">
            <a:spAutoFit/>
          </a:bodyPr>
          <a:lstStyle/>
          <a:p>
            <a:pPr fontAlgn="base"/>
            <a:r>
              <a:rPr lang="en-GB" sz="800" b="1" u="sng" dirty="0">
                <a:latin typeface="Arial" panose="020B0604020202020204" pitchFamily="34" charset="0"/>
              </a:rPr>
              <a:t>How are the UK’s River Landscapes distinctive? </a:t>
            </a:r>
            <a:endParaRPr lang="en-US" sz="800" dirty="0">
              <a:latin typeface="Segoe UI" panose="020B0502040204020203" pitchFamily="34" charset="0"/>
            </a:endParaRPr>
          </a:p>
          <a:p>
            <a:pPr fontAlgn="base"/>
            <a:r>
              <a:rPr lang="en-GB" sz="700" dirty="0"/>
              <a:t>Pupils explore how river valleys change, distinctive landforms and how flooding can be managed.</a:t>
            </a:r>
          </a:p>
          <a:p>
            <a:pPr fontAlgn="base"/>
            <a:r>
              <a:rPr lang="en-GB" sz="700" dirty="0">
                <a:solidFill>
                  <a:srgbClr val="FF0000"/>
                </a:solidFill>
              </a:rPr>
              <a:t>Identifying key points, explaining key processes  of climate change. </a:t>
            </a:r>
          </a:p>
          <a:p>
            <a:pPr fontAlgn="base"/>
            <a:r>
              <a:rPr lang="en-GB" sz="700" dirty="0">
                <a:solidFill>
                  <a:srgbClr val="FF47F2"/>
                </a:solidFill>
                <a:latin typeface="Segoe UI"/>
              </a:rPr>
              <a:t>Resilience</a:t>
            </a:r>
          </a:p>
          <a:p>
            <a:pPr fontAlgn="base"/>
            <a:r>
              <a:rPr lang="en-GB" sz="700" dirty="0">
                <a:solidFill>
                  <a:srgbClr val="FFC000"/>
                </a:solidFill>
              </a:rPr>
              <a:t>Eng extended writing, Science: Erosion and weathering</a:t>
            </a:r>
            <a:endParaRPr lang="en-US" sz="700"/>
          </a:p>
          <a:p>
            <a:pPr fontAlgn="base"/>
            <a:r>
              <a:rPr lang="en-GB" sz="700" dirty="0">
                <a:solidFill>
                  <a:srgbClr val="00B050"/>
                </a:solidFill>
              </a:rPr>
              <a:t>Explain why our climate is changing , as well  evaluating the weather hazards around the World and the UK </a:t>
            </a:r>
          </a:p>
          <a:p>
            <a:pPr fontAlgn="base"/>
            <a:r>
              <a:rPr lang="en-GB" sz="700" dirty="0">
                <a:solidFill>
                  <a:srgbClr val="00B0F0"/>
                </a:solidFill>
              </a:rPr>
              <a:t>Teacher of Geography, Environment Agency</a:t>
            </a:r>
            <a:endParaRPr lang="en-GB" sz="700" dirty="0"/>
          </a:p>
        </p:txBody>
      </p:sp>
      <p:pic>
        <p:nvPicPr>
          <p:cNvPr id="5" name="Picture 2" descr="KS3 Development - World Development | Teaching Resources">
            <a:extLst>
              <a:ext uri="{FF2B5EF4-FFF2-40B4-BE49-F238E27FC236}">
                <a16:creationId xmlns:a16="http://schemas.microsoft.com/office/drawing/2014/main" id="{C0A15AFA-70EE-4A9E-A9C9-513CC5475E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991"/>
          <a:stretch/>
        </p:blipFill>
        <p:spPr bwMode="auto">
          <a:xfrm>
            <a:off x="4678296" y="8743191"/>
            <a:ext cx="1694632" cy="926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6BB16F-C540-445B-B9A3-283389EE77E2}"/>
              </a:ext>
            </a:extLst>
          </p:cNvPr>
          <p:cNvPicPr>
            <a:picLocks noChangeAspect="1"/>
          </p:cNvPicPr>
          <p:nvPr/>
        </p:nvPicPr>
        <p:blipFill>
          <a:blip r:embed="rId6"/>
          <a:stretch>
            <a:fillRect/>
          </a:stretch>
        </p:blipFill>
        <p:spPr>
          <a:xfrm rot="690127">
            <a:off x="7655821" y="8633872"/>
            <a:ext cx="1633803" cy="914929"/>
          </a:xfrm>
          <a:prstGeom prst="rect">
            <a:avLst/>
          </a:prstGeom>
        </p:spPr>
      </p:pic>
      <p:pic>
        <p:nvPicPr>
          <p:cNvPr id="20" name="Picture 19">
            <a:extLst>
              <a:ext uri="{FF2B5EF4-FFF2-40B4-BE49-F238E27FC236}">
                <a16:creationId xmlns:a16="http://schemas.microsoft.com/office/drawing/2014/main" id="{7BDD8596-C9E3-4852-A359-9179A0E9D688}"/>
              </a:ext>
            </a:extLst>
          </p:cNvPr>
          <p:cNvPicPr>
            <a:picLocks noChangeAspect="1"/>
          </p:cNvPicPr>
          <p:nvPr/>
        </p:nvPicPr>
        <p:blipFill>
          <a:blip r:embed="rId7"/>
          <a:stretch>
            <a:fillRect/>
          </a:stretch>
        </p:blipFill>
        <p:spPr>
          <a:xfrm>
            <a:off x="1391503" y="11086313"/>
            <a:ext cx="1507745" cy="852472"/>
          </a:xfrm>
          <a:prstGeom prst="rect">
            <a:avLst/>
          </a:prstGeom>
        </p:spPr>
      </p:pic>
      <p:pic>
        <p:nvPicPr>
          <p:cNvPr id="21" name="Picture 20">
            <a:extLst>
              <a:ext uri="{FF2B5EF4-FFF2-40B4-BE49-F238E27FC236}">
                <a16:creationId xmlns:a16="http://schemas.microsoft.com/office/drawing/2014/main" id="{278DB42A-D099-46A1-B547-870EBB15DFD5}"/>
              </a:ext>
            </a:extLst>
          </p:cNvPr>
          <p:cNvPicPr>
            <a:picLocks noChangeAspect="1"/>
          </p:cNvPicPr>
          <p:nvPr/>
        </p:nvPicPr>
        <p:blipFill>
          <a:blip r:embed="rId8"/>
          <a:stretch>
            <a:fillRect/>
          </a:stretch>
        </p:blipFill>
        <p:spPr>
          <a:xfrm>
            <a:off x="5049903" y="11017058"/>
            <a:ext cx="1498879" cy="934161"/>
          </a:xfrm>
          <a:prstGeom prst="rect">
            <a:avLst/>
          </a:prstGeom>
        </p:spPr>
      </p:pic>
      <p:pic>
        <p:nvPicPr>
          <p:cNvPr id="22" name="Picture 21">
            <a:extLst>
              <a:ext uri="{FF2B5EF4-FFF2-40B4-BE49-F238E27FC236}">
                <a16:creationId xmlns:a16="http://schemas.microsoft.com/office/drawing/2014/main" id="{0FC85AFA-54B9-482C-AC81-EAACEF56166D}"/>
              </a:ext>
            </a:extLst>
          </p:cNvPr>
          <p:cNvPicPr>
            <a:picLocks noChangeAspect="1"/>
          </p:cNvPicPr>
          <p:nvPr/>
        </p:nvPicPr>
        <p:blipFill>
          <a:blip r:embed="rId9"/>
          <a:stretch>
            <a:fillRect/>
          </a:stretch>
        </p:blipFill>
        <p:spPr>
          <a:xfrm rot="1318494">
            <a:off x="8180387" y="11337284"/>
            <a:ext cx="1507340" cy="854834"/>
          </a:xfrm>
          <a:prstGeom prst="rect">
            <a:avLst/>
          </a:prstGeom>
        </p:spPr>
      </p:pic>
      <p:sp>
        <p:nvSpPr>
          <p:cNvPr id="165" name="Google Shape;165;p1"/>
          <p:cNvSpPr txBox="1"/>
          <p:nvPr/>
        </p:nvSpPr>
        <p:spPr>
          <a:xfrm>
            <a:off x="1960160" y="85558"/>
            <a:ext cx="5974516" cy="584775"/>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i="1" dirty="0">
                <a:solidFill>
                  <a:srgbClr val="2F5496"/>
                </a:solidFill>
                <a:latin typeface="Calibri"/>
                <a:ea typeface="Calibri"/>
                <a:cs typeface="Calibri"/>
                <a:sym typeface="Calibri"/>
              </a:rPr>
              <a:t>Geography Curriculum Map</a:t>
            </a:r>
            <a:endParaRPr dirty="0"/>
          </a:p>
        </p:txBody>
      </p:sp>
      <p:sp>
        <p:nvSpPr>
          <p:cNvPr id="103" name="Google Shape;103;p1"/>
          <p:cNvSpPr/>
          <p:nvPr/>
        </p:nvSpPr>
        <p:spPr>
          <a:xfrm>
            <a:off x="1330182" y="8740968"/>
            <a:ext cx="1214980" cy="1304869"/>
          </a:xfrm>
          <a:prstGeom prst="ellipse">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4" name="Google Shape;104;p1"/>
          <p:cNvSpPr/>
          <p:nvPr/>
        </p:nvSpPr>
        <p:spPr>
          <a:xfrm>
            <a:off x="1551559" y="8930415"/>
            <a:ext cx="7803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2" name="Google Shape;112;p1"/>
          <p:cNvSpPr txBox="1"/>
          <p:nvPr/>
        </p:nvSpPr>
        <p:spPr>
          <a:xfrm>
            <a:off x="1493017" y="8968475"/>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u="none" strike="noStrike" cap="none" dirty="0">
                <a:solidFill>
                  <a:schemeClr val="dk1"/>
                </a:solidFill>
                <a:latin typeface="Calibri"/>
                <a:ea typeface="Calibri"/>
                <a:cs typeface="Calibri"/>
                <a:sym typeface="Calibri"/>
              </a:rPr>
              <a:t>9</a:t>
            </a:r>
            <a:endParaRPr dirty="0"/>
          </a:p>
        </p:txBody>
      </p:sp>
      <p:pic>
        <p:nvPicPr>
          <p:cNvPr id="23" name="Picture 22">
            <a:extLst>
              <a:ext uri="{FF2B5EF4-FFF2-40B4-BE49-F238E27FC236}">
                <a16:creationId xmlns:a16="http://schemas.microsoft.com/office/drawing/2014/main" id="{C180AB66-E7B6-495D-AB12-CD8B430F4011}"/>
              </a:ext>
            </a:extLst>
          </p:cNvPr>
          <p:cNvPicPr>
            <a:picLocks noChangeAspect="1"/>
          </p:cNvPicPr>
          <p:nvPr/>
        </p:nvPicPr>
        <p:blipFill>
          <a:blip r:embed="rId10"/>
          <a:stretch>
            <a:fillRect/>
          </a:stretch>
        </p:blipFill>
        <p:spPr>
          <a:xfrm>
            <a:off x="2690328" y="6413645"/>
            <a:ext cx="1223323" cy="812805"/>
          </a:xfrm>
          <a:prstGeom prst="rect">
            <a:avLst/>
          </a:prstGeom>
        </p:spPr>
      </p:pic>
      <p:pic>
        <p:nvPicPr>
          <p:cNvPr id="24" name="Picture 23">
            <a:extLst>
              <a:ext uri="{FF2B5EF4-FFF2-40B4-BE49-F238E27FC236}">
                <a16:creationId xmlns:a16="http://schemas.microsoft.com/office/drawing/2014/main" id="{D2E5F233-197A-4A69-9614-8D2B5D6784AC}"/>
              </a:ext>
            </a:extLst>
          </p:cNvPr>
          <p:cNvPicPr>
            <a:picLocks noChangeAspect="1"/>
          </p:cNvPicPr>
          <p:nvPr/>
        </p:nvPicPr>
        <p:blipFill>
          <a:blip r:embed="rId11"/>
          <a:stretch>
            <a:fillRect/>
          </a:stretch>
        </p:blipFill>
        <p:spPr>
          <a:xfrm rot="20887157">
            <a:off x="1499763" y="13541432"/>
            <a:ext cx="1168178" cy="854951"/>
          </a:xfrm>
          <a:prstGeom prst="rect">
            <a:avLst/>
          </a:prstGeom>
        </p:spPr>
      </p:pic>
      <p:pic>
        <p:nvPicPr>
          <p:cNvPr id="25" name="Picture 24">
            <a:extLst>
              <a:ext uri="{FF2B5EF4-FFF2-40B4-BE49-F238E27FC236}">
                <a16:creationId xmlns:a16="http://schemas.microsoft.com/office/drawing/2014/main" id="{5488253A-759D-4A87-9281-FDE8C57D17BC}"/>
              </a:ext>
            </a:extLst>
          </p:cNvPr>
          <p:cNvPicPr>
            <a:picLocks noChangeAspect="1"/>
          </p:cNvPicPr>
          <p:nvPr/>
        </p:nvPicPr>
        <p:blipFill>
          <a:blip r:embed="rId12"/>
          <a:stretch>
            <a:fillRect/>
          </a:stretch>
        </p:blipFill>
        <p:spPr>
          <a:xfrm rot="627492">
            <a:off x="1617433" y="15219589"/>
            <a:ext cx="1205712" cy="959083"/>
          </a:xfrm>
          <a:prstGeom prst="rect">
            <a:avLst/>
          </a:prstGeom>
        </p:spPr>
      </p:pic>
      <p:pic>
        <p:nvPicPr>
          <p:cNvPr id="26" name="Picture 25">
            <a:extLst>
              <a:ext uri="{FF2B5EF4-FFF2-40B4-BE49-F238E27FC236}">
                <a16:creationId xmlns:a16="http://schemas.microsoft.com/office/drawing/2014/main" id="{8033EF3B-F1F7-480F-91C2-0D42497FD0D0}"/>
              </a:ext>
            </a:extLst>
          </p:cNvPr>
          <p:cNvPicPr>
            <a:picLocks noChangeAspect="1"/>
          </p:cNvPicPr>
          <p:nvPr/>
        </p:nvPicPr>
        <p:blipFill>
          <a:blip r:embed="rId13"/>
          <a:stretch>
            <a:fillRect/>
          </a:stretch>
        </p:blipFill>
        <p:spPr>
          <a:xfrm>
            <a:off x="4236361" y="13241251"/>
            <a:ext cx="1656474" cy="967726"/>
          </a:xfrm>
          <a:prstGeom prst="rect">
            <a:avLst/>
          </a:prstGeom>
        </p:spPr>
      </p:pic>
      <p:pic>
        <p:nvPicPr>
          <p:cNvPr id="28" name="Picture 27">
            <a:extLst>
              <a:ext uri="{FF2B5EF4-FFF2-40B4-BE49-F238E27FC236}">
                <a16:creationId xmlns:a16="http://schemas.microsoft.com/office/drawing/2014/main" id="{569711D8-134E-47B5-990D-508EE6D9FAE4}"/>
              </a:ext>
            </a:extLst>
          </p:cNvPr>
          <p:cNvPicPr>
            <a:picLocks noChangeAspect="1"/>
          </p:cNvPicPr>
          <p:nvPr/>
        </p:nvPicPr>
        <p:blipFill>
          <a:blip r:embed="rId14"/>
          <a:stretch>
            <a:fillRect/>
          </a:stretch>
        </p:blipFill>
        <p:spPr>
          <a:xfrm rot="21300000">
            <a:off x="983174" y="5499541"/>
            <a:ext cx="1113393" cy="797568"/>
          </a:xfrm>
          <a:prstGeom prst="rect">
            <a:avLst/>
          </a:prstGeom>
        </p:spPr>
      </p:pic>
      <p:pic>
        <p:nvPicPr>
          <p:cNvPr id="29" name="Picture 28">
            <a:extLst>
              <a:ext uri="{FF2B5EF4-FFF2-40B4-BE49-F238E27FC236}">
                <a16:creationId xmlns:a16="http://schemas.microsoft.com/office/drawing/2014/main" id="{642BF901-2570-42FD-9E22-832E4CB42D91}"/>
              </a:ext>
            </a:extLst>
          </p:cNvPr>
          <p:cNvPicPr>
            <a:picLocks noChangeAspect="1"/>
          </p:cNvPicPr>
          <p:nvPr/>
        </p:nvPicPr>
        <p:blipFill>
          <a:blip r:embed="rId15"/>
          <a:stretch>
            <a:fillRect/>
          </a:stretch>
        </p:blipFill>
        <p:spPr>
          <a:xfrm>
            <a:off x="2528222" y="3991496"/>
            <a:ext cx="1213120" cy="794705"/>
          </a:xfrm>
          <a:prstGeom prst="rect">
            <a:avLst/>
          </a:prstGeom>
        </p:spPr>
      </p:pic>
      <p:pic>
        <p:nvPicPr>
          <p:cNvPr id="30" name="Picture 29">
            <a:extLst>
              <a:ext uri="{FF2B5EF4-FFF2-40B4-BE49-F238E27FC236}">
                <a16:creationId xmlns:a16="http://schemas.microsoft.com/office/drawing/2014/main" id="{7C1C340C-8F15-43C3-A909-7D0CB0542073}"/>
              </a:ext>
            </a:extLst>
          </p:cNvPr>
          <p:cNvPicPr>
            <a:picLocks noChangeAspect="1"/>
          </p:cNvPicPr>
          <p:nvPr/>
        </p:nvPicPr>
        <p:blipFill>
          <a:blip r:embed="rId16"/>
          <a:stretch>
            <a:fillRect/>
          </a:stretch>
        </p:blipFill>
        <p:spPr>
          <a:xfrm rot="961990">
            <a:off x="8191250" y="6470283"/>
            <a:ext cx="1460767" cy="865454"/>
          </a:xfrm>
          <a:prstGeom prst="rect">
            <a:avLst/>
          </a:prstGeom>
        </p:spPr>
      </p:pic>
      <p:pic>
        <p:nvPicPr>
          <p:cNvPr id="2" name="Picture 1" descr="Mount Everest | Height, Location, Map, Facts, Climbers, &amp; Deaths |  Britannica">
            <a:extLst>
              <a:ext uri="{FF2B5EF4-FFF2-40B4-BE49-F238E27FC236}">
                <a16:creationId xmlns:a16="http://schemas.microsoft.com/office/drawing/2014/main" id="{D4BBB1C8-6C09-F793-1DD0-C4FC3A8BC139}"/>
              </a:ext>
            </a:extLst>
          </p:cNvPr>
          <p:cNvPicPr>
            <a:picLocks noChangeAspect="1"/>
          </p:cNvPicPr>
          <p:nvPr/>
        </p:nvPicPr>
        <p:blipFill>
          <a:blip r:embed="rId17"/>
          <a:stretch>
            <a:fillRect/>
          </a:stretch>
        </p:blipFill>
        <p:spPr>
          <a:xfrm>
            <a:off x="4966100" y="11009120"/>
            <a:ext cx="1671384" cy="944999"/>
          </a:xfrm>
          <a:prstGeom prst="rect">
            <a:avLst/>
          </a:prstGeom>
        </p:spPr>
      </p:pic>
      <p:sp>
        <p:nvSpPr>
          <p:cNvPr id="27" name="Google Shape;137;p1">
            <a:extLst>
              <a:ext uri="{FF2B5EF4-FFF2-40B4-BE49-F238E27FC236}">
                <a16:creationId xmlns:a16="http://schemas.microsoft.com/office/drawing/2014/main" id="{C56EBA76-B16D-B379-FF38-8C30116CA2E9}"/>
              </a:ext>
            </a:extLst>
          </p:cNvPr>
          <p:cNvSpPr txBox="1"/>
          <p:nvPr/>
        </p:nvSpPr>
        <p:spPr>
          <a:xfrm>
            <a:off x="5344798" y="4066323"/>
            <a:ext cx="1177458" cy="646290"/>
          </a:xfrm>
          <a:prstGeom prst="rect">
            <a:avLst/>
          </a:prstGeom>
          <a:noFill/>
          <a:ln>
            <a:noFill/>
          </a:ln>
        </p:spPr>
        <p:txBody>
          <a:bodyPr spcFirstLastPara="1" wrap="square" lIns="91425" tIns="45700" rIns="91425" bIns="45700" anchor="t" anchorCtr="0">
            <a:spAutoFit/>
          </a:bodyPr>
          <a:lstStyle/>
          <a:p>
            <a:pPr algn="ctr"/>
            <a:r>
              <a:rPr lang="en-GB" sz="1800" dirty="0">
                <a:solidFill>
                  <a:schemeClr val="lt1"/>
                </a:solidFill>
                <a:latin typeface="Calibri"/>
                <a:ea typeface="Calibri"/>
                <a:cs typeface="Calibri"/>
              </a:rPr>
              <a:t>Physical Fieldwork</a:t>
            </a:r>
          </a:p>
        </p:txBody>
      </p:sp>
      <p:sp>
        <p:nvSpPr>
          <p:cNvPr id="31" name="Google Shape;137;p1">
            <a:extLst>
              <a:ext uri="{FF2B5EF4-FFF2-40B4-BE49-F238E27FC236}">
                <a16:creationId xmlns:a16="http://schemas.microsoft.com/office/drawing/2014/main" id="{14AFB2C2-A0C9-E90F-DD65-476E94BE0525}"/>
              </a:ext>
            </a:extLst>
          </p:cNvPr>
          <p:cNvSpPr txBox="1"/>
          <p:nvPr/>
        </p:nvSpPr>
        <p:spPr>
          <a:xfrm>
            <a:off x="6563745" y="3918475"/>
            <a:ext cx="1584009" cy="923289"/>
          </a:xfrm>
          <a:prstGeom prst="rect">
            <a:avLst/>
          </a:prstGeom>
          <a:noFill/>
          <a:ln>
            <a:noFill/>
          </a:ln>
        </p:spPr>
        <p:txBody>
          <a:bodyPr spcFirstLastPara="1" wrap="square" lIns="91425" tIns="45700" rIns="91425" bIns="45700" anchor="t" anchorCtr="0">
            <a:spAutoFit/>
          </a:bodyPr>
          <a:lstStyle/>
          <a:p>
            <a:pPr algn="ctr"/>
            <a:r>
              <a:rPr lang="en-GB" sz="1800" dirty="0">
                <a:solidFill>
                  <a:schemeClr val="lt1"/>
                </a:solidFill>
                <a:latin typeface="Calibri"/>
                <a:ea typeface="Calibri"/>
                <a:cs typeface="Calibri"/>
              </a:rPr>
              <a:t>Tectonic Landscapes &amp; Hazards</a:t>
            </a:r>
          </a:p>
        </p:txBody>
      </p:sp>
      <p:pic>
        <p:nvPicPr>
          <p:cNvPr id="32" name="Picture 31" descr="Royal Albert Dock, Liverpool - Wikipedia">
            <a:extLst>
              <a:ext uri="{FF2B5EF4-FFF2-40B4-BE49-F238E27FC236}">
                <a16:creationId xmlns:a16="http://schemas.microsoft.com/office/drawing/2014/main" id="{BC0D9ADC-09D6-5E8E-E5C1-2D718DD4CF18}"/>
              </a:ext>
            </a:extLst>
          </p:cNvPr>
          <p:cNvPicPr>
            <a:picLocks noChangeAspect="1"/>
          </p:cNvPicPr>
          <p:nvPr/>
        </p:nvPicPr>
        <p:blipFill>
          <a:blip r:embed="rId18"/>
          <a:stretch>
            <a:fillRect/>
          </a:stretch>
        </p:blipFill>
        <p:spPr>
          <a:xfrm rot="-300000">
            <a:off x="968908" y="5433248"/>
            <a:ext cx="1116998" cy="873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6" ma:contentTypeDescription="Create a new document." ma:contentTypeScope="" ma:versionID="e43754d4213f9bb600dc013e9c921c40">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827c3ac6c8b83da74d921485e32abcc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C9DAA-4FD5-4171-BE54-9FCB156EB34D}"/>
</file>

<file path=customXml/itemProps2.xml><?xml version="1.0" encoding="utf-8"?>
<ds:datastoreItem xmlns:ds="http://schemas.openxmlformats.org/officeDocument/2006/customXml" ds:itemID="{78870034-1789-4B82-A1EB-D932D4BABDCD}">
  <ds:schemaRefs>
    <ds:schemaRef ds:uri="http://purl.org/dc/elements/1.1/"/>
    <ds:schemaRef ds:uri="http://purl.org/dc/dcmitype/"/>
    <ds:schemaRef ds:uri="http://schemas.microsoft.com/office/infopath/2007/PartnerControls"/>
    <ds:schemaRef ds:uri="http://schemas.microsoft.com/office/2006/metadata/properties"/>
    <ds:schemaRef ds:uri="http://purl.org/dc/terms/"/>
    <ds:schemaRef ds:uri="dc0bc8c4-a75d-415d-96ea-cd24337c12ed"/>
    <ds:schemaRef ds:uri="http://schemas.microsoft.com/office/2006/documentManagement/types"/>
    <ds:schemaRef ds:uri="http://schemas.openxmlformats.org/package/2006/metadata/core-properties"/>
    <ds:schemaRef ds:uri="0e13a264-7465-4452-bc5c-02dfe0376e2b"/>
    <ds:schemaRef ds:uri="http://www.w3.org/XML/1998/namespace"/>
  </ds:schemaRefs>
</ds:datastoreItem>
</file>

<file path=customXml/itemProps3.xml><?xml version="1.0" encoding="utf-8"?>
<ds:datastoreItem xmlns:ds="http://schemas.openxmlformats.org/officeDocument/2006/customXml" ds:itemID="{3352993D-4581-402E-8B17-A16DD01F35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1618</TotalTime>
  <Words>1812</Words>
  <Application>Microsoft Office PowerPoint</Application>
  <PresentationFormat>Custom</PresentationFormat>
  <Paragraphs>201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Sarkar</dc:creator>
  <cp:lastModifiedBy>Liam Kirk-Porter</cp:lastModifiedBy>
  <cp:revision>274</cp:revision>
  <dcterms:created xsi:type="dcterms:W3CDTF">2018-02-08T08:28:53Z</dcterms:created>
  <dcterms:modified xsi:type="dcterms:W3CDTF">2025-06-09T11:53:55Z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