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3" r:id="rId1"/>
  </p:sldMasterIdLst>
  <p:notesMasterIdLst>
    <p:notesMasterId r:id="rId7"/>
  </p:notesMasterIdLst>
  <p:sldIdLst>
    <p:sldId id="256" r:id="rId2"/>
    <p:sldId id="257" r:id="rId3"/>
    <p:sldId id="258" r:id="rId4"/>
    <p:sldId id="259" r:id="rId5"/>
    <p:sldId id="260" r:id="rId6"/>
  </p:sldIdLst>
  <p:sldSz cx="9906000" cy="6858000" type="A4"/>
  <p:notesSz cx="9906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334" y="5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651325" y="514350"/>
            <a:ext cx="6604325"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990600" y="3257550"/>
            <a:ext cx="7924800" cy="30861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p1:notes"/>
          <p:cNvSpPr txBox="1">
            <a:spLocks noGrp="1"/>
          </p:cNvSpPr>
          <p:nvPr>
            <p:ph type="body" idx="1"/>
          </p:nvPr>
        </p:nvSpPr>
        <p:spPr>
          <a:xfrm>
            <a:off x="990600" y="3257550"/>
            <a:ext cx="79248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41" name="Google Shape;41;p1:notes"/>
          <p:cNvSpPr>
            <a:spLocks noGrp="1" noRot="1" noChangeAspect="1"/>
          </p:cNvSpPr>
          <p:nvPr>
            <p:ph type="sldImg" idx="2"/>
          </p:nvPr>
        </p:nvSpPr>
        <p:spPr>
          <a:xfrm>
            <a:off x="3095625" y="514350"/>
            <a:ext cx="371475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txBox="1">
            <a:spLocks noGrp="1"/>
          </p:cNvSpPr>
          <p:nvPr>
            <p:ph type="body" idx="1"/>
          </p:nvPr>
        </p:nvSpPr>
        <p:spPr>
          <a:xfrm>
            <a:off x="990600" y="3257550"/>
            <a:ext cx="79248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0" name="Google Shape;100;p2:notes"/>
          <p:cNvSpPr>
            <a:spLocks noGrp="1" noRot="1" noChangeAspect="1"/>
          </p:cNvSpPr>
          <p:nvPr>
            <p:ph type="sldImg" idx="2"/>
          </p:nvPr>
        </p:nvSpPr>
        <p:spPr>
          <a:xfrm>
            <a:off x="3095625" y="514350"/>
            <a:ext cx="371475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3:notes"/>
          <p:cNvSpPr txBox="1">
            <a:spLocks noGrp="1"/>
          </p:cNvSpPr>
          <p:nvPr>
            <p:ph type="body" idx="1"/>
          </p:nvPr>
        </p:nvSpPr>
        <p:spPr>
          <a:xfrm>
            <a:off x="990600" y="3257550"/>
            <a:ext cx="79248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7" name="Google Shape;147;p3:notes"/>
          <p:cNvSpPr>
            <a:spLocks noGrp="1" noRot="1" noChangeAspect="1"/>
          </p:cNvSpPr>
          <p:nvPr>
            <p:ph type="sldImg" idx="2"/>
          </p:nvPr>
        </p:nvSpPr>
        <p:spPr>
          <a:xfrm>
            <a:off x="3095625" y="514350"/>
            <a:ext cx="371475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4:notes"/>
          <p:cNvSpPr txBox="1">
            <a:spLocks noGrp="1"/>
          </p:cNvSpPr>
          <p:nvPr>
            <p:ph type="body" idx="1"/>
          </p:nvPr>
        </p:nvSpPr>
        <p:spPr>
          <a:xfrm>
            <a:off x="990600" y="3257550"/>
            <a:ext cx="79248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75" name="Google Shape;175;p4:notes"/>
          <p:cNvSpPr>
            <a:spLocks noGrp="1" noRot="1" noChangeAspect="1"/>
          </p:cNvSpPr>
          <p:nvPr>
            <p:ph type="sldImg" idx="2"/>
          </p:nvPr>
        </p:nvSpPr>
        <p:spPr>
          <a:xfrm>
            <a:off x="3095625" y="514350"/>
            <a:ext cx="371475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5:notes"/>
          <p:cNvSpPr txBox="1">
            <a:spLocks noGrp="1"/>
          </p:cNvSpPr>
          <p:nvPr>
            <p:ph type="body" idx="1"/>
          </p:nvPr>
        </p:nvSpPr>
        <p:spPr>
          <a:xfrm>
            <a:off x="990600" y="3257550"/>
            <a:ext cx="7924800" cy="3086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20" name="Google Shape;220;p5:notes"/>
          <p:cNvSpPr>
            <a:spLocks noGrp="1" noRot="1" noChangeAspect="1"/>
          </p:cNvSpPr>
          <p:nvPr>
            <p:ph type="sldImg" idx="2"/>
          </p:nvPr>
        </p:nvSpPr>
        <p:spPr>
          <a:xfrm>
            <a:off x="3095625" y="514350"/>
            <a:ext cx="371475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a:off x="225348" y="31826"/>
            <a:ext cx="9455302" cy="324485"/>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u="none" strike="noStrike" cap="none">
                <a:solidFill>
                  <a:srgbClr val="FF0000"/>
                </a:solidFill>
                <a:latin typeface="Arial"/>
                <a:ea typeface="Arial"/>
                <a:cs typeface="Arial"/>
                <a:sym typeface="Arial"/>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13" name="Google Shape;13;p2"/>
          <p:cNvSpPr txBox="1">
            <a:spLocks noGrp="1"/>
          </p:cNvSpPr>
          <p:nvPr>
            <p:ph type="body" idx="1"/>
          </p:nvPr>
        </p:nvSpPr>
        <p:spPr>
          <a:xfrm>
            <a:off x="495300" y="1577340"/>
            <a:ext cx="8915400" cy="452628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14" name="Google Shape;14;p2"/>
          <p:cNvSpPr txBox="1">
            <a:spLocks noGrp="1"/>
          </p:cNvSpPr>
          <p:nvPr>
            <p:ph type="ftr" idx="11"/>
          </p:nvPr>
        </p:nvSpPr>
        <p:spPr>
          <a:xfrm>
            <a:off x="8634221" y="6537376"/>
            <a:ext cx="1059179" cy="27432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u="none" strike="noStrike" cap="none">
                <a:solidFill>
                  <a:srgbClr val="FF0000"/>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2"/>
          <p:cNvSpPr txBox="1">
            <a:spLocks noGrp="1"/>
          </p:cNvSpPr>
          <p:nvPr>
            <p:ph type="dt" idx="10"/>
          </p:nvPr>
        </p:nvSpPr>
        <p:spPr>
          <a:xfrm>
            <a:off x="495300" y="6377940"/>
            <a:ext cx="2278380" cy="3429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8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2"/>
          <p:cNvSpPr txBox="1">
            <a:spLocks noGrp="1"/>
          </p:cNvSpPr>
          <p:nvPr>
            <p:ph type="sldNum" idx="12"/>
          </p:nvPr>
        </p:nvSpPr>
        <p:spPr>
          <a:xfrm>
            <a:off x="7132320" y="6377940"/>
            <a:ext cx="2278380"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7"/>
        <p:cNvGrpSpPr/>
        <p:nvPr/>
      </p:nvGrpSpPr>
      <p:grpSpPr>
        <a:xfrm>
          <a:off x="0" y="0"/>
          <a:ext cx="0" cy="0"/>
          <a:chOff x="0" y="0"/>
          <a:chExt cx="0" cy="0"/>
        </a:xfrm>
      </p:grpSpPr>
      <p:sp>
        <p:nvSpPr>
          <p:cNvPr id="18" name="Google Shape;18;p3"/>
          <p:cNvSpPr txBox="1">
            <a:spLocks noGrp="1"/>
          </p:cNvSpPr>
          <p:nvPr>
            <p:ph type="ctrTitle"/>
          </p:nvPr>
        </p:nvSpPr>
        <p:spPr>
          <a:xfrm>
            <a:off x="742950" y="2125980"/>
            <a:ext cx="8420100" cy="144018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u="none" strike="noStrike" cap="none">
                <a:solidFill>
                  <a:srgbClr val="FF0000"/>
                </a:solidFill>
                <a:latin typeface="Arial"/>
                <a:ea typeface="Arial"/>
                <a:cs typeface="Arial"/>
                <a:sym typeface="Arial"/>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19" name="Google Shape;19;p3"/>
          <p:cNvSpPr txBox="1">
            <a:spLocks noGrp="1"/>
          </p:cNvSpPr>
          <p:nvPr>
            <p:ph type="subTitle" idx="1"/>
          </p:nvPr>
        </p:nvSpPr>
        <p:spPr>
          <a:xfrm>
            <a:off x="1485900" y="3840480"/>
            <a:ext cx="6934200" cy="17145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800" b="0" i="0" u="none" strike="noStrike" cap="none">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20" name="Google Shape;20;p3"/>
          <p:cNvSpPr txBox="1">
            <a:spLocks noGrp="1"/>
          </p:cNvSpPr>
          <p:nvPr>
            <p:ph type="ftr" idx="11"/>
          </p:nvPr>
        </p:nvSpPr>
        <p:spPr>
          <a:xfrm>
            <a:off x="8634221" y="6537376"/>
            <a:ext cx="1059179" cy="27432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a:solidFill>
                  <a:srgbClr val="FF0000"/>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1" name="Google Shape;21;p3"/>
          <p:cNvSpPr txBox="1">
            <a:spLocks noGrp="1"/>
          </p:cNvSpPr>
          <p:nvPr>
            <p:ph type="dt" idx="10"/>
          </p:nvPr>
        </p:nvSpPr>
        <p:spPr>
          <a:xfrm>
            <a:off x="495300" y="6377940"/>
            <a:ext cx="2278380" cy="3429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800">
                <a:solidFill>
                  <a:srgbClr val="888888"/>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2" name="Google Shape;22;p3"/>
          <p:cNvSpPr txBox="1">
            <a:spLocks noGrp="1"/>
          </p:cNvSpPr>
          <p:nvPr>
            <p:ph type="sldNum" idx="12"/>
          </p:nvPr>
        </p:nvSpPr>
        <p:spPr>
          <a:xfrm>
            <a:off x="7132320" y="6377940"/>
            <a:ext cx="2278380"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225348" y="31826"/>
            <a:ext cx="9455302" cy="324485"/>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u="none" strike="noStrike" cap="none">
                <a:solidFill>
                  <a:srgbClr val="FF0000"/>
                </a:solidFill>
                <a:latin typeface="Arial"/>
                <a:ea typeface="Arial"/>
                <a:cs typeface="Arial"/>
                <a:sym typeface="Arial"/>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25" name="Google Shape;25;p4"/>
          <p:cNvSpPr txBox="1">
            <a:spLocks noGrp="1"/>
          </p:cNvSpPr>
          <p:nvPr>
            <p:ph type="body" idx="1"/>
          </p:nvPr>
        </p:nvSpPr>
        <p:spPr>
          <a:xfrm>
            <a:off x="495300" y="1577340"/>
            <a:ext cx="4309110" cy="452628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26" name="Google Shape;26;p4"/>
          <p:cNvSpPr txBox="1">
            <a:spLocks noGrp="1"/>
          </p:cNvSpPr>
          <p:nvPr>
            <p:ph type="body" idx="2"/>
          </p:nvPr>
        </p:nvSpPr>
        <p:spPr>
          <a:xfrm>
            <a:off x="5101590" y="1577340"/>
            <a:ext cx="4309110" cy="4526280"/>
          </a:xfrm>
          <a:prstGeom prst="rect">
            <a:avLst/>
          </a:prstGeom>
          <a:noFill/>
          <a:ln>
            <a:noFill/>
          </a:ln>
        </p:spPr>
        <p:txBody>
          <a:bodyPr spcFirstLastPara="1" wrap="square" lIns="0" tIns="0" rIns="0" bIns="0" anchor="t" anchorCtr="0">
            <a:noAutofit/>
          </a:bodyPr>
          <a:lstStyle>
            <a:lvl1pPr marL="457200" marR="0" lvl="0"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1pPr>
            <a:lvl2pPr marL="914400" marR="0" lvl="1"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2pPr>
            <a:lvl3pPr marL="1371600" marR="0" lvl="2"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3pPr>
            <a:lvl4pPr marL="1828800" marR="0" lvl="3"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4pPr>
            <a:lvl5pPr marL="2286000" marR="0" lvl="4"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5pPr>
            <a:lvl6pPr marL="2743200" marR="0" lvl="5"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6pPr>
            <a:lvl7pPr marL="3200400" marR="0" lvl="6"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7pPr>
            <a:lvl8pPr marL="3657600" marR="0" lvl="7"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8pPr>
            <a:lvl9pPr marL="4114800" marR="0" lvl="8" indent="-228600" algn="l">
              <a:lnSpc>
                <a:spcPct val="100000"/>
              </a:lnSpc>
              <a:spcBef>
                <a:spcPts val="0"/>
              </a:spcBef>
              <a:spcAft>
                <a:spcPts val="0"/>
              </a:spcAft>
              <a:buSzPts val="1400"/>
              <a:buNone/>
              <a:defRPr sz="1800" b="0" i="0" u="none" strike="noStrike" cap="none">
                <a:latin typeface="Calibri"/>
                <a:ea typeface="Calibri"/>
                <a:cs typeface="Calibri"/>
                <a:sym typeface="Calibri"/>
              </a:defRPr>
            </a:lvl9pPr>
          </a:lstStyle>
          <a:p>
            <a:endParaRPr/>
          </a:p>
        </p:txBody>
      </p:sp>
      <p:sp>
        <p:nvSpPr>
          <p:cNvPr id="27" name="Google Shape;27;p4"/>
          <p:cNvSpPr txBox="1">
            <a:spLocks noGrp="1"/>
          </p:cNvSpPr>
          <p:nvPr>
            <p:ph type="ftr" idx="11"/>
          </p:nvPr>
        </p:nvSpPr>
        <p:spPr>
          <a:xfrm>
            <a:off x="8634221" y="6537376"/>
            <a:ext cx="1059179" cy="27432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a:solidFill>
                  <a:srgbClr val="FF0000"/>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8" name="Google Shape;28;p4"/>
          <p:cNvSpPr txBox="1">
            <a:spLocks noGrp="1"/>
          </p:cNvSpPr>
          <p:nvPr>
            <p:ph type="dt" idx="10"/>
          </p:nvPr>
        </p:nvSpPr>
        <p:spPr>
          <a:xfrm>
            <a:off x="495300" y="6377940"/>
            <a:ext cx="2278380" cy="3429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800">
                <a:solidFill>
                  <a:srgbClr val="888888"/>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29" name="Google Shape;29;p4"/>
          <p:cNvSpPr txBox="1">
            <a:spLocks noGrp="1"/>
          </p:cNvSpPr>
          <p:nvPr>
            <p:ph type="sldNum" idx="12"/>
          </p:nvPr>
        </p:nvSpPr>
        <p:spPr>
          <a:xfrm>
            <a:off x="7132320" y="6377940"/>
            <a:ext cx="2278380"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225348" y="31826"/>
            <a:ext cx="9455302" cy="324485"/>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u="none" strike="noStrike" cap="none">
                <a:solidFill>
                  <a:srgbClr val="FF0000"/>
                </a:solidFill>
                <a:latin typeface="Arial"/>
                <a:ea typeface="Arial"/>
                <a:cs typeface="Arial"/>
                <a:sym typeface="Arial"/>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32" name="Google Shape;32;p5"/>
          <p:cNvSpPr txBox="1">
            <a:spLocks noGrp="1"/>
          </p:cNvSpPr>
          <p:nvPr>
            <p:ph type="ftr" idx="11"/>
          </p:nvPr>
        </p:nvSpPr>
        <p:spPr>
          <a:xfrm>
            <a:off x="8634221" y="6537376"/>
            <a:ext cx="1059179" cy="27432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a:solidFill>
                  <a:srgbClr val="FF0000"/>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3" name="Google Shape;33;p5"/>
          <p:cNvSpPr txBox="1">
            <a:spLocks noGrp="1"/>
          </p:cNvSpPr>
          <p:nvPr>
            <p:ph type="dt" idx="10"/>
          </p:nvPr>
        </p:nvSpPr>
        <p:spPr>
          <a:xfrm>
            <a:off x="495300" y="6377940"/>
            <a:ext cx="2278380" cy="3429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800">
                <a:solidFill>
                  <a:srgbClr val="888888"/>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4" name="Google Shape;34;p5"/>
          <p:cNvSpPr txBox="1">
            <a:spLocks noGrp="1"/>
          </p:cNvSpPr>
          <p:nvPr>
            <p:ph type="sldNum" idx="12"/>
          </p:nvPr>
        </p:nvSpPr>
        <p:spPr>
          <a:xfrm>
            <a:off x="7132320" y="6377940"/>
            <a:ext cx="2278380"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35"/>
        <p:cNvGrpSpPr/>
        <p:nvPr/>
      </p:nvGrpSpPr>
      <p:grpSpPr>
        <a:xfrm>
          <a:off x="0" y="0"/>
          <a:ext cx="0" cy="0"/>
          <a:chOff x="0" y="0"/>
          <a:chExt cx="0" cy="0"/>
        </a:xfrm>
      </p:grpSpPr>
      <p:sp>
        <p:nvSpPr>
          <p:cNvPr id="36" name="Google Shape;36;p6"/>
          <p:cNvSpPr txBox="1">
            <a:spLocks noGrp="1"/>
          </p:cNvSpPr>
          <p:nvPr>
            <p:ph type="ftr" idx="11"/>
          </p:nvPr>
        </p:nvSpPr>
        <p:spPr>
          <a:xfrm>
            <a:off x="8634221" y="6537376"/>
            <a:ext cx="1059179" cy="27432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950" b="0" i="0">
                <a:solidFill>
                  <a:srgbClr val="FF0000"/>
                </a:solidFill>
                <a:latin typeface="Arial"/>
                <a:ea typeface="Arial"/>
                <a:cs typeface="Arial"/>
                <a:sym typeface="Arial"/>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7" name="Google Shape;37;p6"/>
          <p:cNvSpPr txBox="1">
            <a:spLocks noGrp="1"/>
          </p:cNvSpPr>
          <p:nvPr>
            <p:ph type="dt" idx="10"/>
          </p:nvPr>
        </p:nvSpPr>
        <p:spPr>
          <a:xfrm>
            <a:off x="495300" y="6377940"/>
            <a:ext cx="2278380" cy="342900"/>
          </a:xfrm>
          <a:prstGeom prst="rect">
            <a:avLst/>
          </a:prstGeom>
          <a:noFill/>
          <a:ln>
            <a:noFill/>
          </a:ln>
        </p:spPr>
        <p:txBody>
          <a:bodyPr spcFirstLastPara="1" wrap="square" lIns="0" tIns="0" rIns="0" bIns="0" anchor="t" anchorCtr="0">
            <a:noAutofit/>
          </a:bodyPr>
          <a:lstStyle>
            <a:lvl1pPr marR="0" lvl="0" algn="l">
              <a:lnSpc>
                <a:spcPct val="100000"/>
              </a:lnSpc>
              <a:spcBef>
                <a:spcPts val="0"/>
              </a:spcBef>
              <a:spcAft>
                <a:spcPts val="0"/>
              </a:spcAft>
              <a:buSzPts val="1400"/>
              <a:buNone/>
              <a:defRPr sz="1800">
                <a:solidFill>
                  <a:srgbClr val="888888"/>
                </a:solidFill>
                <a:latin typeface="Calibri"/>
                <a:ea typeface="Calibri"/>
                <a:cs typeface="Calibri"/>
                <a:sym typeface="Calibri"/>
              </a:defRPr>
            </a:lvl1pPr>
            <a:lvl2pPr marR="0" lvl="1"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38" name="Google Shape;38;p6"/>
          <p:cNvSpPr txBox="1">
            <a:spLocks noGrp="1"/>
          </p:cNvSpPr>
          <p:nvPr>
            <p:ph type="sldNum" idx="12"/>
          </p:nvPr>
        </p:nvSpPr>
        <p:spPr>
          <a:xfrm>
            <a:off x="7132320" y="6377940"/>
            <a:ext cx="2278380" cy="342900"/>
          </a:xfrm>
          <a:prstGeom prst="rect">
            <a:avLst/>
          </a:prstGeom>
          <a:noFill/>
          <a:ln>
            <a:noFill/>
          </a:ln>
        </p:spPr>
        <p:txBody>
          <a:bodyPr spcFirstLastPara="1" wrap="square" lIns="0" tIns="0" rIns="0" bIns="0" anchor="t" anchorCtr="0">
            <a:no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5348" y="31826"/>
            <a:ext cx="9455302" cy="324485"/>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950" b="0" i="0" u="none" strike="noStrike" cap="none">
                <a:solidFill>
                  <a:srgbClr val="FF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95300" y="1577340"/>
            <a:ext cx="8915400" cy="452628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Calibri"/>
                <a:ea typeface="Calibri"/>
                <a:cs typeface="Calibri"/>
                <a:sym typeface="Calibri"/>
              </a:defRPr>
            </a:lvl9pPr>
          </a:lstStyle>
          <a:p>
            <a:endParaRPr/>
          </a:p>
        </p:txBody>
      </p:sp>
      <p:sp>
        <p:nvSpPr>
          <p:cNvPr id="8" name="Google Shape;8;p1"/>
          <p:cNvSpPr txBox="1">
            <a:spLocks noGrp="1"/>
          </p:cNvSpPr>
          <p:nvPr>
            <p:ph type="ftr" idx="11"/>
          </p:nvPr>
        </p:nvSpPr>
        <p:spPr>
          <a:xfrm>
            <a:off x="8634221" y="6537376"/>
            <a:ext cx="1059179" cy="27432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950" b="0" i="0" u="none" strike="noStrike" cap="none">
                <a:solidFill>
                  <a:srgbClr val="FF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dt" idx="10"/>
          </p:nvPr>
        </p:nvSpPr>
        <p:spPr>
          <a:xfrm>
            <a:off x="495300" y="6377940"/>
            <a:ext cx="2278380" cy="342900"/>
          </a:xfrm>
          <a:prstGeom prst="rect">
            <a:avLst/>
          </a:prstGeom>
          <a:noFill/>
          <a:ln>
            <a:noFill/>
          </a:ln>
        </p:spPr>
        <p:txBody>
          <a:bodyPr spcFirstLastPara="1" wrap="square" lIns="0" tIns="0" rIns="0" bIns="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7132320" y="6377940"/>
            <a:ext cx="2278380" cy="342900"/>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jpg"/><Relationship Id="rId3" Type="http://schemas.openxmlformats.org/officeDocument/2006/relationships/image" Target="../media/image1.jpg"/><Relationship Id="rId21" Type="http://schemas.openxmlformats.org/officeDocument/2006/relationships/image" Target="../media/image19.jpg"/><Relationship Id="rId7" Type="http://schemas.openxmlformats.org/officeDocument/2006/relationships/image" Target="../media/image5.png"/><Relationship Id="rId12" Type="http://schemas.openxmlformats.org/officeDocument/2006/relationships/image" Target="../media/image10.jp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7.png"/><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png"/><Relationship Id="rId24" Type="http://schemas.openxmlformats.org/officeDocument/2006/relationships/image" Target="../media/image22.jpg"/><Relationship Id="rId5" Type="http://schemas.openxmlformats.org/officeDocument/2006/relationships/image" Target="../media/image3.jpg"/><Relationship Id="rId15" Type="http://schemas.openxmlformats.org/officeDocument/2006/relationships/image" Target="../media/image13.png"/><Relationship Id="rId23" Type="http://schemas.openxmlformats.org/officeDocument/2006/relationships/image" Target="../media/image21.jpg"/><Relationship Id="rId28" Type="http://schemas.openxmlformats.org/officeDocument/2006/relationships/image" Target="../media/image26.jpg"/><Relationship Id="rId10" Type="http://schemas.openxmlformats.org/officeDocument/2006/relationships/image" Target="../media/image8.png"/><Relationship Id="rId19" Type="http://schemas.openxmlformats.org/officeDocument/2006/relationships/image" Target="../media/image17.jpg"/><Relationship Id="rId31" Type="http://schemas.openxmlformats.org/officeDocument/2006/relationships/image" Target="../media/image29.jpg"/><Relationship Id="rId4" Type="http://schemas.openxmlformats.org/officeDocument/2006/relationships/image" Target="../media/image2.jp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jpg"/><Relationship Id="rId30" Type="http://schemas.openxmlformats.org/officeDocument/2006/relationships/image" Target="../media/image28.jpg"/></Relationships>
</file>

<file path=ppt/slides/_rels/slide2.xml.rels><?xml version="1.0" encoding="UTF-8" standalone="yes"?>
<Relationships xmlns="http://schemas.openxmlformats.org/package/2006/relationships"><Relationship Id="rId8" Type="http://schemas.openxmlformats.org/officeDocument/2006/relationships/image" Target="../media/image35.png"/><Relationship Id="rId13" Type="http://schemas.openxmlformats.org/officeDocument/2006/relationships/image" Target="../media/image40.jpg"/><Relationship Id="rId18" Type="http://schemas.openxmlformats.org/officeDocument/2006/relationships/image" Target="../media/image45.jpg"/><Relationship Id="rId3" Type="http://schemas.openxmlformats.org/officeDocument/2006/relationships/image" Target="../media/image30.png"/><Relationship Id="rId21" Type="http://schemas.openxmlformats.org/officeDocument/2006/relationships/image" Target="../media/image48.jpg"/><Relationship Id="rId7" Type="http://schemas.openxmlformats.org/officeDocument/2006/relationships/image" Target="../media/image34.jpg"/><Relationship Id="rId12" Type="http://schemas.openxmlformats.org/officeDocument/2006/relationships/image" Target="../media/image39.png"/><Relationship Id="rId17" Type="http://schemas.openxmlformats.org/officeDocument/2006/relationships/image" Target="../media/image44.jpg"/><Relationship Id="rId25" Type="http://schemas.openxmlformats.org/officeDocument/2006/relationships/image" Target="../media/image52.png"/><Relationship Id="rId2" Type="http://schemas.openxmlformats.org/officeDocument/2006/relationships/notesSlide" Target="../notesSlides/notesSlide2.xml"/><Relationship Id="rId16" Type="http://schemas.openxmlformats.org/officeDocument/2006/relationships/image" Target="../media/image43.png"/><Relationship Id="rId20" Type="http://schemas.openxmlformats.org/officeDocument/2006/relationships/image" Target="../media/image47.jpg"/><Relationship Id="rId1" Type="http://schemas.openxmlformats.org/officeDocument/2006/relationships/slideLayout" Target="../slideLayouts/slideLayout1.xml"/><Relationship Id="rId6" Type="http://schemas.openxmlformats.org/officeDocument/2006/relationships/image" Target="../media/image33.png"/><Relationship Id="rId11" Type="http://schemas.openxmlformats.org/officeDocument/2006/relationships/image" Target="../media/image38.png"/><Relationship Id="rId24" Type="http://schemas.openxmlformats.org/officeDocument/2006/relationships/image" Target="../media/image51.jpg"/><Relationship Id="rId5" Type="http://schemas.openxmlformats.org/officeDocument/2006/relationships/image" Target="../media/image32.png"/><Relationship Id="rId15" Type="http://schemas.openxmlformats.org/officeDocument/2006/relationships/image" Target="../media/image42.jpg"/><Relationship Id="rId23" Type="http://schemas.openxmlformats.org/officeDocument/2006/relationships/image" Target="../media/image50.jpg"/><Relationship Id="rId10" Type="http://schemas.openxmlformats.org/officeDocument/2006/relationships/image" Target="../media/image37.png"/><Relationship Id="rId19" Type="http://schemas.openxmlformats.org/officeDocument/2006/relationships/image" Target="../media/image46.jpg"/><Relationship Id="rId4" Type="http://schemas.openxmlformats.org/officeDocument/2006/relationships/image" Target="../media/image31.png"/><Relationship Id="rId9" Type="http://schemas.openxmlformats.org/officeDocument/2006/relationships/image" Target="../media/image36.png"/><Relationship Id="rId14" Type="http://schemas.openxmlformats.org/officeDocument/2006/relationships/image" Target="../media/image41.jpg"/><Relationship Id="rId22" Type="http://schemas.openxmlformats.org/officeDocument/2006/relationships/image" Target="../media/image49.jpg"/></Relationships>
</file>

<file path=ppt/slides/_rels/slide3.xml.rels><?xml version="1.0" encoding="UTF-8" standalone="yes"?>
<Relationships xmlns="http://schemas.openxmlformats.org/package/2006/relationships"><Relationship Id="rId8" Type="http://schemas.openxmlformats.org/officeDocument/2006/relationships/image" Target="../media/image58.png"/><Relationship Id="rId13" Type="http://schemas.openxmlformats.org/officeDocument/2006/relationships/image" Target="../media/image63.jpg"/><Relationship Id="rId3" Type="http://schemas.openxmlformats.org/officeDocument/2006/relationships/image" Target="../media/image53.jpg"/><Relationship Id="rId7" Type="http://schemas.openxmlformats.org/officeDocument/2006/relationships/image" Target="../media/image57.jpg"/><Relationship Id="rId12" Type="http://schemas.openxmlformats.org/officeDocument/2006/relationships/image" Target="../media/image62.jpg"/><Relationship Id="rId2" Type="http://schemas.openxmlformats.org/officeDocument/2006/relationships/notesSlide" Target="../notesSlides/notesSlide3.xml"/><Relationship Id="rId16" Type="http://schemas.openxmlformats.org/officeDocument/2006/relationships/image" Target="../media/image66.jpg"/><Relationship Id="rId1" Type="http://schemas.openxmlformats.org/officeDocument/2006/relationships/slideLayout" Target="../slideLayouts/slideLayout1.xml"/><Relationship Id="rId6" Type="http://schemas.openxmlformats.org/officeDocument/2006/relationships/image" Target="../media/image56.png"/><Relationship Id="rId11" Type="http://schemas.openxmlformats.org/officeDocument/2006/relationships/image" Target="../media/image61.jpg"/><Relationship Id="rId5" Type="http://schemas.openxmlformats.org/officeDocument/2006/relationships/image" Target="../media/image55.png"/><Relationship Id="rId15" Type="http://schemas.openxmlformats.org/officeDocument/2006/relationships/image" Target="../media/image65.jpg"/><Relationship Id="rId10" Type="http://schemas.openxmlformats.org/officeDocument/2006/relationships/image" Target="../media/image60.jpg"/><Relationship Id="rId4" Type="http://schemas.openxmlformats.org/officeDocument/2006/relationships/image" Target="../media/image54.png"/><Relationship Id="rId9" Type="http://schemas.openxmlformats.org/officeDocument/2006/relationships/image" Target="../media/image59.png"/><Relationship Id="rId14" Type="http://schemas.openxmlformats.org/officeDocument/2006/relationships/image" Target="../media/image64.jpg"/></Relationships>
</file>

<file path=ppt/slides/_rels/slide4.xml.rels><?xml version="1.0" encoding="UTF-8" standalone="yes"?>
<Relationships xmlns="http://schemas.openxmlformats.org/package/2006/relationships"><Relationship Id="rId8" Type="http://schemas.openxmlformats.org/officeDocument/2006/relationships/image" Target="../media/image72.jpg"/><Relationship Id="rId13" Type="http://schemas.openxmlformats.org/officeDocument/2006/relationships/image" Target="../media/image77.jpg"/><Relationship Id="rId18" Type="http://schemas.openxmlformats.org/officeDocument/2006/relationships/image" Target="../media/image82.jpg"/><Relationship Id="rId3" Type="http://schemas.openxmlformats.org/officeDocument/2006/relationships/image" Target="../media/image67.jpg"/><Relationship Id="rId21" Type="http://schemas.openxmlformats.org/officeDocument/2006/relationships/image" Target="../media/image85.png"/><Relationship Id="rId7" Type="http://schemas.openxmlformats.org/officeDocument/2006/relationships/image" Target="../media/image71.jpg"/><Relationship Id="rId12" Type="http://schemas.openxmlformats.org/officeDocument/2006/relationships/image" Target="../media/image76.jpg"/><Relationship Id="rId17" Type="http://schemas.openxmlformats.org/officeDocument/2006/relationships/image" Target="../media/image81.png"/><Relationship Id="rId25" Type="http://schemas.openxmlformats.org/officeDocument/2006/relationships/image" Target="../media/image89.jpg"/><Relationship Id="rId2" Type="http://schemas.openxmlformats.org/officeDocument/2006/relationships/notesSlide" Target="../notesSlides/notesSlide4.xml"/><Relationship Id="rId16" Type="http://schemas.openxmlformats.org/officeDocument/2006/relationships/image" Target="../media/image80.png"/><Relationship Id="rId20" Type="http://schemas.openxmlformats.org/officeDocument/2006/relationships/image" Target="../media/image84.png"/><Relationship Id="rId1" Type="http://schemas.openxmlformats.org/officeDocument/2006/relationships/slideLayout" Target="../slideLayouts/slideLayout1.xml"/><Relationship Id="rId6" Type="http://schemas.openxmlformats.org/officeDocument/2006/relationships/image" Target="../media/image70.jpg"/><Relationship Id="rId11" Type="http://schemas.openxmlformats.org/officeDocument/2006/relationships/image" Target="../media/image75.jpg"/><Relationship Id="rId24" Type="http://schemas.openxmlformats.org/officeDocument/2006/relationships/image" Target="../media/image88.jpg"/><Relationship Id="rId5" Type="http://schemas.openxmlformats.org/officeDocument/2006/relationships/image" Target="../media/image69.png"/><Relationship Id="rId15" Type="http://schemas.openxmlformats.org/officeDocument/2006/relationships/image" Target="../media/image79.png"/><Relationship Id="rId23" Type="http://schemas.openxmlformats.org/officeDocument/2006/relationships/image" Target="../media/image87.png"/><Relationship Id="rId10" Type="http://schemas.openxmlformats.org/officeDocument/2006/relationships/image" Target="../media/image74.jpg"/><Relationship Id="rId19" Type="http://schemas.openxmlformats.org/officeDocument/2006/relationships/image" Target="../media/image83.jpg"/><Relationship Id="rId4" Type="http://schemas.openxmlformats.org/officeDocument/2006/relationships/image" Target="../media/image68.jpg"/><Relationship Id="rId9" Type="http://schemas.openxmlformats.org/officeDocument/2006/relationships/image" Target="../media/image73.jpg"/><Relationship Id="rId14" Type="http://schemas.openxmlformats.org/officeDocument/2006/relationships/image" Target="../media/image78.png"/><Relationship Id="rId22" Type="http://schemas.openxmlformats.org/officeDocument/2006/relationships/image" Target="../media/image86.jpg"/></Relationships>
</file>

<file path=ppt/slides/_rels/slide5.xml.rels><?xml version="1.0" encoding="UTF-8" standalone="yes"?>
<Relationships xmlns="http://schemas.openxmlformats.org/package/2006/relationships"><Relationship Id="rId8" Type="http://schemas.openxmlformats.org/officeDocument/2006/relationships/image" Target="../media/image95.jpg"/><Relationship Id="rId13" Type="http://schemas.openxmlformats.org/officeDocument/2006/relationships/image" Target="../media/image100.jpg"/><Relationship Id="rId18" Type="http://schemas.openxmlformats.org/officeDocument/2006/relationships/image" Target="../media/image105.jpg"/><Relationship Id="rId26" Type="http://schemas.openxmlformats.org/officeDocument/2006/relationships/image" Target="../media/image113.jpg"/><Relationship Id="rId3" Type="http://schemas.openxmlformats.org/officeDocument/2006/relationships/image" Target="../media/image90.jpg"/><Relationship Id="rId21" Type="http://schemas.openxmlformats.org/officeDocument/2006/relationships/image" Target="../media/image108.jpg"/><Relationship Id="rId7" Type="http://schemas.openxmlformats.org/officeDocument/2006/relationships/image" Target="../media/image94.jpg"/><Relationship Id="rId12" Type="http://schemas.openxmlformats.org/officeDocument/2006/relationships/image" Target="../media/image99.jpg"/><Relationship Id="rId17" Type="http://schemas.openxmlformats.org/officeDocument/2006/relationships/image" Target="../media/image104.jpg"/><Relationship Id="rId25" Type="http://schemas.openxmlformats.org/officeDocument/2006/relationships/image" Target="../media/image112.jpg"/><Relationship Id="rId2" Type="http://schemas.openxmlformats.org/officeDocument/2006/relationships/notesSlide" Target="../notesSlides/notesSlide5.xml"/><Relationship Id="rId16" Type="http://schemas.openxmlformats.org/officeDocument/2006/relationships/image" Target="../media/image103.jpg"/><Relationship Id="rId20" Type="http://schemas.openxmlformats.org/officeDocument/2006/relationships/image" Target="../media/image107.jpg"/><Relationship Id="rId29" Type="http://schemas.openxmlformats.org/officeDocument/2006/relationships/image" Target="../media/image116.jpg"/><Relationship Id="rId1" Type="http://schemas.openxmlformats.org/officeDocument/2006/relationships/slideLayout" Target="../slideLayouts/slideLayout1.xml"/><Relationship Id="rId6" Type="http://schemas.openxmlformats.org/officeDocument/2006/relationships/image" Target="../media/image93.png"/><Relationship Id="rId11" Type="http://schemas.openxmlformats.org/officeDocument/2006/relationships/image" Target="../media/image98.jpg"/><Relationship Id="rId24" Type="http://schemas.openxmlformats.org/officeDocument/2006/relationships/image" Target="../media/image111.jpg"/><Relationship Id="rId5" Type="http://schemas.openxmlformats.org/officeDocument/2006/relationships/image" Target="../media/image92.jpg"/><Relationship Id="rId15" Type="http://schemas.openxmlformats.org/officeDocument/2006/relationships/image" Target="../media/image102.jpg"/><Relationship Id="rId23" Type="http://schemas.openxmlformats.org/officeDocument/2006/relationships/image" Target="../media/image110.jpg"/><Relationship Id="rId28" Type="http://schemas.openxmlformats.org/officeDocument/2006/relationships/image" Target="../media/image115.jpg"/><Relationship Id="rId10" Type="http://schemas.openxmlformats.org/officeDocument/2006/relationships/image" Target="../media/image97.jpg"/><Relationship Id="rId19" Type="http://schemas.openxmlformats.org/officeDocument/2006/relationships/image" Target="../media/image106.jpg"/><Relationship Id="rId31" Type="http://schemas.openxmlformats.org/officeDocument/2006/relationships/image" Target="../media/image118.jpg"/><Relationship Id="rId4" Type="http://schemas.openxmlformats.org/officeDocument/2006/relationships/image" Target="../media/image91.jpg"/><Relationship Id="rId9" Type="http://schemas.openxmlformats.org/officeDocument/2006/relationships/image" Target="../media/image96.jpg"/><Relationship Id="rId14" Type="http://schemas.openxmlformats.org/officeDocument/2006/relationships/image" Target="../media/image101.jpg"/><Relationship Id="rId22" Type="http://schemas.openxmlformats.org/officeDocument/2006/relationships/image" Target="../media/image109.jpg"/><Relationship Id="rId27" Type="http://schemas.openxmlformats.org/officeDocument/2006/relationships/image" Target="../media/image114.jpg"/><Relationship Id="rId30" Type="http://schemas.openxmlformats.org/officeDocument/2006/relationships/image" Target="../media/image117.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42"/>
        <p:cNvGrpSpPr/>
        <p:nvPr/>
      </p:nvGrpSpPr>
      <p:grpSpPr>
        <a:xfrm>
          <a:off x="0" y="0"/>
          <a:ext cx="0" cy="0"/>
          <a:chOff x="0" y="0"/>
          <a:chExt cx="0" cy="0"/>
        </a:xfrm>
      </p:grpSpPr>
      <p:sp>
        <p:nvSpPr>
          <p:cNvPr id="43" name="Google Shape;43;p7"/>
          <p:cNvSpPr/>
          <p:nvPr/>
        </p:nvSpPr>
        <p:spPr>
          <a:xfrm rot="10800000" flipH="1">
            <a:off x="1219200" y="199643"/>
            <a:ext cx="8687308" cy="45719"/>
          </a:xfrm>
          <a:custGeom>
            <a:avLst/>
            <a:gdLst/>
            <a:ahLst/>
            <a:cxnLst/>
            <a:rect l="l" t="t" r="r" b="b"/>
            <a:pathLst>
              <a:path w="6558280" h="120000" extrusionOk="0">
                <a:moveTo>
                  <a:pt x="0" y="0"/>
                </a:moveTo>
                <a:lnTo>
                  <a:pt x="6557772"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4" name="Google Shape;44;p7"/>
          <p:cNvSpPr/>
          <p:nvPr/>
        </p:nvSpPr>
        <p:spPr>
          <a:xfrm>
            <a:off x="0" y="199644"/>
            <a:ext cx="146685" cy="0"/>
          </a:xfrm>
          <a:custGeom>
            <a:avLst/>
            <a:gdLst/>
            <a:ahLst/>
            <a:cxnLst/>
            <a:rect l="l" t="t" r="r" b="b"/>
            <a:pathLst>
              <a:path w="146685" h="120000" extrusionOk="0">
                <a:moveTo>
                  <a:pt x="0" y="0"/>
                </a:moveTo>
                <a:lnTo>
                  <a:pt x="146304"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5" name="Google Shape;45;p7"/>
          <p:cNvSpPr txBox="1">
            <a:spLocks noGrp="1"/>
          </p:cNvSpPr>
          <p:nvPr>
            <p:ph type="title"/>
          </p:nvPr>
        </p:nvSpPr>
        <p:spPr>
          <a:xfrm>
            <a:off x="320865" y="116424"/>
            <a:ext cx="2758440" cy="32385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SzPts val="1400"/>
              <a:buNone/>
            </a:pPr>
            <a:r>
              <a:rPr lang="en-US" sz="1200" b="0" i="0" u="none" strike="noStrike" cap="none">
                <a:solidFill>
                  <a:srgbClr val="FF0000"/>
                </a:solidFill>
                <a:latin typeface="Arial"/>
                <a:ea typeface="Arial"/>
                <a:cs typeface="Arial"/>
                <a:sym typeface="Arial"/>
              </a:rPr>
              <a:t>TIMBERS </a:t>
            </a:r>
            <a:endParaRPr sz="1200" b="0" i="0" u="none" strike="noStrike" cap="none">
              <a:solidFill>
                <a:srgbClr val="FF0000"/>
              </a:solidFill>
              <a:latin typeface="Arial"/>
              <a:ea typeface="Arial"/>
              <a:cs typeface="Arial"/>
              <a:sym typeface="Arial"/>
            </a:endParaRPr>
          </a:p>
        </p:txBody>
      </p:sp>
      <p:sp>
        <p:nvSpPr>
          <p:cNvPr id="46" name="Google Shape;46;p7"/>
          <p:cNvSpPr/>
          <p:nvPr/>
        </p:nvSpPr>
        <p:spPr>
          <a:xfrm>
            <a:off x="9770364" y="6684264"/>
            <a:ext cx="135890" cy="0"/>
          </a:xfrm>
          <a:custGeom>
            <a:avLst/>
            <a:gdLst/>
            <a:ahLst/>
            <a:cxnLst/>
            <a:rect l="l" t="t" r="r" b="b"/>
            <a:pathLst>
              <a:path w="135890" h="120000" extrusionOk="0">
                <a:moveTo>
                  <a:pt x="0" y="0"/>
                </a:moveTo>
                <a:lnTo>
                  <a:pt x="135635"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7" name="Google Shape;47;p7"/>
          <p:cNvSpPr/>
          <p:nvPr/>
        </p:nvSpPr>
        <p:spPr>
          <a:xfrm>
            <a:off x="0" y="6684264"/>
            <a:ext cx="8539480" cy="0"/>
          </a:xfrm>
          <a:custGeom>
            <a:avLst/>
            <a:gdLst/>
            <a:ahLst/>
            <a:cxnLst/>
            <a:rect l="l" t="t" r="r" b="b"/>
            <a:pathLst>
              <a:path w="8539480" h="120000" extrusionOk="0">
                <a:moveTo>
                  <a:pt x="0" y="0"/>
                </a:moveTo>
                <a:lnTo>
                  <a:pt x="8538972"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8" name="Google Shape;48;p7"/>
          <p:cNvSpPr/>
          <p:nvPr/>
        </p:nvSpPr>
        <p:spPr>
          <a:xfrm>
            <a:off x="6574535" y="391668"/>
            <a:ext cx="3040380" cy="6079490"/>
          </a:xfrm>
          <a:custGeom>
            <a:avLst/>
            <a:gdLst/>
            <a:ahLst/>
            <a:cxnLst/>
            <a:rect l="l" t="t" r="r" b="b"/>
            <a:pathLst>
              <a:path w="3040379" h="6079490" extrusionOk="0">
                <a:moveTo>
                  <a:pt x="0" y="6079236"/>
                </a:moveTo>
                <a:lnTo>
                  <a:pt x="3040379" y="6079236"/>
                </a:lnTo>
                <a:lnTo>
                  <a:pt x="3040379" y="0"/>
                </a:lnTo>
                <a:lnTo>
                  <a:pt x="0" y="0"/>
                </a:lnTo>
                <a:lnTo>
                  <a:pt x="0" y="6079236"/>
                </a:lnTo>
                <a:close/>
              </a:path>
            </a:pathLst>
          </a:custGeom>
          <a:noFill/>
          <a:ln w="121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49" name="Google Shape;49;p7"/>
          <p:cNvSpPr/>
          <p:nvPr/>
        </p:nvSpPr>
        <p:spPr>
          <a:xfrm>
            <a:off x="204100" y="5285104"/>
            <a:ext cx="915924" cy="1219200"/>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0" name="Google Shape;50;p7"/>
          <p:cNvSpPr/>
          <p:nvPr/>
        </p:nvSpPr>
        <p:spPr>
          <a:xfrm>
            <a:off x="5846064" y="672083"/>
            <a:ext cx="615696" cy="2851404"/>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1" name="Google Shape;51;p7"/>
          <p:cNvSpPr/>
          <p:nvPr/>
        </p:nvSpPr>
        <p:spPr>
          <a:xfrm>
            <a:off x="2636520" y="3259835"/>
            <a:ext cx="606551" cy="1060703"/>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2" name="Google Shape;52;p7"/>
          <p:cNvSpPr/>
          <p:nvPr/>
        </p:nvSpPr>
        <p:spPr>
          <a:xfrm>
            <a:off x="2638044" y="4503420"/>
            <a:ext cx="588263" cy="417575"/>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3" name="Google Shape;53;p7"/>
          <p:cNvSpPr txBox="1"/>
          <p:nvPr/>
        </p:nvSpPr>
        <p:spPr>
          <a:xfrm>
            <a:off x="7312152" y="435961"/>
            <a:ext cx="1650110" cy="186690"/>
          </a:xfrm>
          <a:prstGeom prst="rect">
            <a:avLst/>
          </a:prstGeom>
          <a:noFill/>
          <a:ln>
            <a:noFill/>
          </a:ln>
        </p:spPr>
        <p:txBody>
          <a:bodyPr spcFirstLastPara="1" wrap="square" lIns="0" tIns="13325" rIns="0" bIns="0" anchor="t" anchorCtr="0">
            <a:noAutofit/>
          </a:bodyPr>
          <a:lstStyle/>
          <a:p>
            <a:pPr marL="0" marR="0" lvl="0" indent="0" algn="ctr"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Tools and Equipment</a:t>
            </a:r>
            <a:endParaRPr sz="1050" b="0" i="0" u="none" strike="noStrike" cap="none">
              <a:solidFill>
                <a:schemeClr val="dk1"/>
              </a:solidFill>
              <a:latin typeface="Trebuchet MS"/>
              <a:ea typeface="Trebuchet MS"/>
              <a:cs typeface="Trebuchet MS"/>
              <a:sym typeface="Trebuchet MS"/>
            </a:endParaRPr>
          </a:p>
        </p:txBody>
      </p:sp>
      <p:sp>
        <p:nvSpPr>
          <p:cNvPr id="54" name="Google Shape;54;p7"/>
          <p:cNvSpPr/>
          <p:nvPr/>
        </p:nvSpPr>
        <p:spPr>
          <a:xfrm>
            <a:off x="6733384" y="740917"/>
            <a:ext cx="1135379" cy="562355"/>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5" name="Google Shape;55;p7"/>
          <p:cNvSpPr/>
          <p:nvPr/>
        </p:nvSpPr>
        <p:spPr>
          <a:xfrm>
            <a:off x="8231123" y="675131"/>
            <a:ext cx="1042416" cy="618744"/>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6" name="Google Shape;56;p7"/>
          <p:cNvSpPr/>
          <p:nvPr/>
        </p:nvSpPr>
        <p:spPr>
          <a:xfrm>
            <a:off x="6618731" y="1441703"/>
            <a:ext cx="1551431" cy="254508"/>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7" name="Google Shape;57;p7"/>
          <p:cNvSpPr/>
          <p:nvPr/>
        </p:nvSpPr>
        <p:spPr>
          <a:xfrm>
            <a:off x="8138159" y="1327403"/>
            <a:ext cx="1004316" cy="975360"/>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8" name="Google Shape;58;p7"/>
          <p:cNvSpPr/>
          <p:nvPr/>
        </p:nvSpPr>
        <p:spPr>
          <a:xfrm>
            <a:off x="6716268" y="1880616"/>
            <a:ext cx="734568" cy="600455"/>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59" name="Google Shape;59;p7"/>
          <p:cNvSpPr/>
          <p:nvPr/>
        </p:nvSpPr>
        <p:spPr>
          <a:xfrm>
            <a:off x="8880347" y="1804416"/>
            <a:ext cx="621792" cy="1150619"/>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0" name="Google Shape;60;p7"/>
          <p:cNvSpPr/>
          <p:nvPr/>
        </p:nvSpPr>
        <p:spPr>
          <a:xfrm>
            <a:off x="8627364" y="2918460"/>
            <a:ext cx="1001268" cy="803147"/>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1" name="Google Shape;61;p7"/>
          <p:cNvSpPr/>
          <p:nvPr/>
        </p:nvSpPr>
        <p:spPr>
          <a:xfrm>
            <a:off x="7712964" y="2433827"/>
            <a:ext cx="1068324" cy="803148"/>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2" name="Google Shape;62;p7"/>
          <p:cNvSpPr/>
          <p:nvPr/>
        </p:nvSpPr>
        <p:spPr>
          <a:xfrm>
            <a:off x="7312152" y="2298192"/>
            <a:ext cx="534924" cy="833627"/>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63" name="Google Shape;63;p7"/>
          <p:cNvSpPr txBox="1"/>
          <p:nvPr/>
        </p:nvSpPr>
        <p:spPr>
          <a:xfrm>
            <a:off x="6808978" y="1183639"/>
            <a:ext cx="457834"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Tenon saw</a:t>
            </a:r>
            <a:endParaRPr sz="800" b="0" i="0" u="none" strike="noStrike" cap="none">
              <a:solidFill>
                <a:schemeClr val="dk1"/>
              </a:solidFill>
              <a:latin typeface="Arial"/>
              <a:ea typeface="Arial"/>
              <a:cs typeface="Arial"/>
              <a:sym typeface="Arial"/>
            </a:endParaRPr>
          </a:p>
        </p:txBody>
      </p:sp>
      <p:sp>
        <p:nvSpPr>
          <p:cNvPr id="64" name="Google Shape;64;p7"/>
          <p:cNvSpPr txBox="1"/>
          <p:nvPr/>
        </p:nvSpPr>
        <p:spPr>
          <a:xfrm>
            <a:off x="8055609" y="1121409"/>
            <a:ext cx="497840"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Bench hook</a:t>
            </a:r>
            <a:endParaRPr sz="800" b="0" i="0" u="none" strike="noStrike" cap="none">
              <a:solidFill>
                <a:schemeClr val="dk1"/>
              </a:solidFill>
              <a:latin typeface="Arial"/>
              <a:ea typeface="Arial"/>
              <a:cs typeface="Arial"/>
              <a:sym typeface="Arial"/>
            </a:endParaRPr>
          </a:p>
        </p:txBody>
      </p:sp>
      <p:sp>
        <p:nvSpPr>
          <p:cNvPr id="65" name="Google Shape;65;p7"/>
          <p:cNvSpPr txBox="1"/>
          <p:nvPr/>
        </p:nvSpPr>
        <p:spPr>
          <a:xfrm>
            <a:off x="7080250" y="1639316"/>
            <a:ext cx="436880"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Steel ruler</a:t>
            </a:r>
            <a:endParaRPr sz="800" b="0" i="0" u="none" strike="noStrike" cap="none">
              <a:solidFill>
                <a:schemeClr val="dk1"/>
              </a:solidFill>
              <a:latin typeface="Arial"/>
              <a:ea typeface="Arial"/>
              <a:cs typeface="Arial"/>
              <a:sym typeface="Arial"/>
            </a:endParaRPr>
          </a:p>
        </p:txBody>
      </p:sp>
      <p:sp>
        <p:nvSpPr>
          <p:cNvPr id="66" name="Google Shape;66;p7"/>
          <p:cNvSpPr txBox="1"/>
          <p:nvPr/>
        </p:nvSpPr>
        <p:spPr>
          <a:xfrm>
            <a:off x="9027921" y="1541145"/>
            <a:ext cx="434340"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Tri-square</a:t>
            </a:r>
            <a:endParaRPr sz="800" b="0" i="0" u="none" strike="noStrike" cap="none">
              <a:solidFill>
                <a:schemeClr val="dk1"/>
              </a:solidFill>
              <a:latin typeface="Arial"/>
              <a:ea typeface="Arial"/>
              <a:cs typeface="Arial"/>
              <a:sym typeface="Arial"/>
            </a:endParaRPr>
          </a:p>
        </p:txBody>
      </p:sp>
      <p:sp>
        <p:nvSpPr>
          <p:cNvPr id="67" name="Google Shape;67;p7"/>
          <p:cNvSpPr txBox="1"/>
          <p:nvPr/>
        </p:nvSpPr>
        <p:spPr>
          <a:xfrm>
            <a:off x="7371588" y="2097152"/>
            <a:ext cx="436880" cy="121792"/>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Vice</a:t>
            </a:r>
            <a:endParaRPr sz="800" b="0" i="0" u="none" strike="noStrike" cap="none">
              <a:solidFill>
                <a:schemeClr val="dk1"/>
              </a:solidFill>
              <a:latin typeface="Arial"/>
              <a:ea typeface="Arial"/>
              <a:cs typeface="Arial"/>
              <a:sym typeface="Arial"/>
            </a:endParaRPr>
          </a:p>
        </p:txBody>
      </p:sp>
      <p:sp>
        <p:nvSpPr>
          <p:cNvPr id="68" name="Google Shape;68;p7"/>
          <p:cNvSpPr txBox="1"/>
          <p:nvPr/>
        </p:nvSpPr>
        <p:spPr>
          <a:xfrm>
            <a:off x="8455786" y="2375407"/>
            <a:ext cx="480059"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Belt sander</a:t>
            </a:r>
            <a:endParaRPr sz="800" b="0" i="0" u="none" strike="noStrike" cap="none">
              <a:solidFill>
                <a:schemeClr val="dk1"/>
              </a:solidFill>
              <a:latin typeface="Arial"/>
              <a:ea typeface="Arial"/>
              <a:cs typeface="Arial"/>
              <a:sym typeface="Arial"/>
            </a:endParaRPr>
          </a:p>
        </p:txBody>
      </p:sp>
      <p:sp>
        <p:nvSpPr>
          <p:cNvPr id="69" name="Google Shape;69;p7"/>
          <p:cNvSpPr txBox="1"/>
          <p:nvPr/>
        </p:nvSpPr>
        <p:spPr>
          <a:xfrm>
            <a:off x="7901051" y="2639949"/>
            <a:ext cx="604520"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Safety goggles</a:t>
            </a:r>
            <a:endParaRPr sz="800" b="0" i="0" u="none" strike="noStrike" cap="none">
              <a:solidFill>
                <a:schemeClr val="dk1"/>
              </a:solidFill>
              <a:latin typeface="Arial"/>
              <a:ea typeface="Arial"/>
              <a:cs typeface="Arial"/>
              <a:sym typeface="Arial"/>
            </a:endParaRPr>
          </a:p>
        </p:txBody>
      </p:sp>
      <p:sp>
        <p:nvSpPr>
          <p:cNvPr id="70" name="Google Shape;70;p7"/>
          <p:cNvSpPr txBox="1"/>
          <p:nvPr/>
        </p:nvSpPr>
        <p:spPr>
          <a:xfrm>
            <a:off x="6883018" y="2544826"/>
            <a:ext cx="400685"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Pillar drill</a:t>
            </a:r>
            <a:endParaRPr sz="800" b="0" i="0" u="none" strike="noStrike" cap="none">
              <a:solidFill>
                <a:schemeClr val="dk1"/>
              </a:solidFill>
              <a:latin typeface="Arial"/>
              <a:ea typeface="Arial"/>
              <a:cs typeface="Arial"/>
              <a:sym typeface="Arial"/>
            </a:endParaRPr>
          </a:p>
        </p:txBody>
      </p:sp>
      <p:sp>
        <p:nvSpPr>
          <p:cNvPr id="71" name="Google Shape;71;p7"/>
          <p:cNvSpPr/>
          <p:nvPr/>
        </p:nvSpPr>
        <p:spPr>
          <a:xfrm>
            <a:off x="6641592" y="3061716"/>
            <a:ext cx="832103" cy="445008"/>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2" name="Google Shape;72;p7"/>
          <p:cNvSpPr/>
          <p:nvPr/>
        </p:nvSpPr>
        <p:spPr>
          <a:xfrm>
            <a:off x="2538983" y="1127760"/>
            <a:ext cx="568451" cy="568451"/>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3" name="Google Shape;73;p7"/>
          <p:cNvSpPr/>
          <p:nvPr/>
        </p:nvSpPr>
        <p:spPr>
          <a:xfrm>
            <a:off x="2563367" y="1626107"/>
            <a:ext cx="435863" cy="661415"/>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4" name="Google Shape;74;p7"/>
          <p:cNvSpPr/>
          <p:nvPr/>
        </p:nvSpPr>
        <p:spPr>
          <a:xfrm>
            <a:off x="2980944" y="1705355"/>
            <a:ext cx="251460" cy="513588"/>
          </a:xfrm>
          <a:prstGeom prst="rect">
            <a:avLst/>
          </a:prstGeom>
          <a:blipFill rotWithShape="1">
            <a:blip r:embed="rId1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5" name="Google Shape;75;p7"/>
          <p:cNvSpPr/>
          <p:nvPr/>
        </p:nvSpPr>
        <p:spPr>
          <a:xfrm>
            <a:off x="5172788" y="4371632"/>
            <a:ext cx="1328927" cy="1110996"/>
          </a:xfrm>
          <a:prstGeom prst="rect">
            <a:avLst/>
          </a:prstGeom>
          <a:blipFill rotWithShape="1">
            <a:blip r:embed="rId2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6" name="Google Shape;76;p7"/>
          <p:cNvSpPr/>
          <p:nvPr/>
        </p:nvSpPr>
        <p:spPr>
          <a:xfrm>
            <a:off x="5006458" y="5505784"/>
            <a:ext cx="1440950" cy="942219"/>
          </a:xfrm>
          <a:prstGeom prst="rect">
            <a:avLst/>
          </a:prstGeom>
          <a:blipFill rotWithShape="1">
            <a:blip r:embed="rId2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77" name="Google Shape;77;p7"/>
          <p:cNvSpPr txBox="1"/>
          <p:nvPr/>
        </p:nvSpPr>
        <p:spPr>
          <a:xfrm>
            <a:off x="3351774" y="423023"/>
            <a:ext cx="3119255" cy="6048136"/>
          </a:xfrm>
          <a:prstGeom prst="rect">
            <a:avLst/>
          </a:prstGeom>
          <a:noFill/>
          <a:ln w="12175" cap="flat" cmpd="sng">
            <a:solidFill>
              <a:srgbClr val="FF0000"/>
            </a:solidFill>
            <a:prstDash val="solid"/>
            <a:round/>
            <a:headEnd type="none" w="sm" len="sm"/>
            <a:tailEnd type="none" w="sm" len="sm"/>
          </a:ln>
        </p:spPr>
        <p:txBody>
          <a:bodyPr spcFirstLastPara="1" wrap="square" lIns="0" tIns="78725" rIns="0" bIns="0" anchor="t" anchorCtr="0">
            <a:noAutofit/>
          </a:bodyPr>
          <a:lstStyle/>
          <a:p>
            <a:pPr marL="623570" marR="0" lvl="0" indent="0" algn="l"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Examples of Manufactured Boards</a:t>
            </a:r>
            <a:endParaRPr sz="1050" b="0" i="0" u="none" strike="noStrike" cap="none">
              <a:solidFill>
                <a:schemeClr val="dk1"/>
              </a:solidFill>
              <a:latin typeface="Trebuchet MS"/>
              <a:ea typeface="Trebuchet MS"/>
              <a:cs typeface="Trebuchet MS"/>
              <a:sym typeface="Trebuchet MS"/>
            </a:endParaRPr>
          </a:p>
          <a:p>
            <a:pPr marL="64769" marR="904875" lvl="0" indent="0" algn="l" rtl="0">
              <a:lnSpc>
                <a:spcPct val="100600"/>
              </a:lnSpc>
              <a:spcBef>
                <a:spcPts val="31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Block board- </a:t>
            </a:r>
            <a:r>
              <a:rPr lang="en-US" sz="700" b="0" i="0" u="none" strike="noStrike" cap="none">
                <a:solidFill>
                  <a:schemeClr val="dk1"/>
                </a:solidFill>
                <a:latin typeface="Arial"/>
                <a:ea typeface="Arial"/>
                <a:cs typeface="Arial"/>
                <a:sym typeface="Arial"/>
              </a:rPr>
              <a:t>This is built up with a core of softwood strips  bonded together with adhesive and covered with a sheet of  plywood on either side. Used as a building material and for  furniture manufacture including fitted kitchens/bedrooms.</a:t>
            </a:r>
            <a:endParaRPr sz="700" b="0" i="0" u="none" strike="noStrike" cap="none">
              <a:solidFill>
                <a:schemeClr val="dk1"/>
              </a:solidFill>
              <a:latin typeface="Arial"/>
              <a:ea typeface="Arial"/>
              <a:cs typeface="Arial"/>
              <a:sym typeface="Arial"/>
            </a:endParaRPr>
          </a:p>
          <a:p>
            <a:pPr marL="64769" marR="736600" lvl="0" indent="0" algn="l" rtl="0">
              <a:lnSpc>
                <a:spcPct val="100400"/>
              </a:lnSpc>
              <a:spcBef>
                <a:spcPts val="58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Chip board- </a:t>
            </a:r>
            <a:r>
              <a:rPr lang="en-US" sz="700" b="0" i="0" u="none" strike="noStrike" cap="none">
                <a:solidFill>
                  <a:schemeClr val="dk1"/>
                </a:solidFill>
                <a:latin typeface="Arial"/>
                <a:ea typeface="Arial"/>
                <a:cs typeface="Arial"/>
                <a:sym typeface="Arial"/>
              </a:rPr>
              <a:t>This is made up of small chips of wood bonded  together with resin and formed into sheets by compression. It is  not as strong as plywood and block board but it is not expensive.  Chipboard is often covered with a plastic laminate or wood  veneer and used in furniture.</a:t>
            </a:r>
            <a:endParaRPr sz="700" b="0" i="0" u="none" strike="noStrike" cap="none">
              <a:solidFill>
                <a:schemeClr val="dk1"/>
              </a:solidFill>
              <a:latin typeface="Arial"/>
              <a:ea typeface="Arial"/>
              <a:cs typeface="Arial"/>
              <a:sym typeface="Arial"/>
            </a:endParaRPr>
          </a:p>
          <a:p>
            <a:pPr marL="0" marR="0" lvl="0" indent="0" algn="l" rtl="0">
              <a:lnSpc>
                <a:spcPct val="100000"/>
              </a:lnSpc>
              <a:spcBef>
                <a:spcPts val="35"/>
              </a:spcBef>
              <a:spcAft>
                <a:spcPts val="0"/>
              </a:spcAft>
              <a:buClr>
                <a:srgbClr val="000000"/>
              </a:buClr>
              <a:buSzPts val="550"/>
              <a:buFont typeface="Arial"/>
              <a:buNone/>
            </a:pPr>
            <a:endParaRPr sz="550" b="0" i="0" u="none" strike="noStrike" cap="none">
              <a:solidFill>
                <a:schemeClr val="dk1"/>
              </a:solidFill>
              <a:latin typeface="Times New Roman"/>
              <a:ea typeface="Times New Roman"/>
              <a:cs typeface="Times New Roman"/>
              <a:sym typeface="Times New Roman"/>
            </a:endParaRPr>
          </a:p>
          <a:p>
            <a:pPr marL="64769" marR="762635" lvl="0" indent="0" algn="l" rtl="0">
              <a:lnSpc>
                <a:spcPct val="101400"/>
              </a:lnSpc>
              <a:spcBef>
                <a:spcPts val="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Hardboard- </a:t>
            </a:r>
            <a:r>
              <a:rPr lang="en-US" sz="700" b="0" i="0" u="none" strike="noStrike" cap="none">
                <a:solidFill>
                  <a:schemeClr val="dk1"/>
                </a:solidFill>
                <a:latin typeface="Arial"/>
                <a:ea typeface="Arial"/>
                <a:cs typeface="Arial"/>
                <a:sym typeface="Arial"/>
              </a:rPr>
              <a:t>This is made from wood fibres that have been  pulped. The pulp is put under pressure until the fibres bond to  produce a tough board that is smooth on one side and rough on  the other. It is not as strong as the other boards.</a:t>
            </a:r>
            <a:endParaRPr sz="700" b="0" i="0" u="none" strike="noStrike" cap="none">
              <a:solidFill>
                <a:schemeClr val="dk1"/>
              </a:solidFill>
              <a:latin typeface="Arial"/>
              <a:ea typeface="Arial"/>
              <a:cs typeface="Arial"/>
              <a:sym typeface="Arial"/>
            </a:endParaRPr>
          </a:p>
          <a:p>
            <a:pPr marL="64769" marR="753110" lvl="0" indent="0" algn="l" rtl="0">
              <a:lnSpc>
                <a:spcPct val="100299"/>
              </a:lnSpc>
              <a:spcBef>
                <a:spcPts val="58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Medium Density Fibreboard (MDF)- </a:t>
            </a:r>
            <a:r>
              <a:rPr lang="en-US" sz="700" b="0" i="0" u="none" strike="noStrike" cap="none">
                <a:solidFill>
                  <a:schemeClr val="dk1"/>
                </a:solidFill>
                <a:latin typeface="Arial"/>
                <a:ea typeface="Arial"/>
                <a:cs typeface="Arial"/>
                <a:sym typeface="Arial"/>
              </a:rPr>
              <a:t>A quality board,  relatively cheap. This board is composed of fine wood dust and  resin pressed into a board. This material can be worked, shaped  and machined easily. Paint can be applied to it without the need  for an undercoat or primer. Used in the building and furniture  trades.</a:t>
            </a:r>
            <a:endParaRPr sz="700" b="0" i="0" u="none" strike="noStrike" cap="none">
              <a:solidFill>
                <a:schemeClr val="dk1"/>
              </a:solidFill>
              <a:latin typeface="Arial"/>
              <a:ea typeface="Arial"/>
              <a:cs typeface="Arial"/>
              <a:sym typeface="Arial"/>
            </a:endParaRPr>
          </a:p>
          <a:p>
            <a:pPr marL="0" marR="0" lvl="0" indent="0" algn="l" rtl="0">
              <a:lnSpc>
                <a:spcPct val="100000"/>
              </a:lnSpc>
              <a:spcBef>
                <a:spcPts val="35"/>
              </a:spcBef>
              <a:spcAft>
                <a:spcPts val="0"/>
              </a:spcAft>
              <a:buClr>
                <a:srgbClr val="000000"/>
              </a:buClr>
              <a:buSzPts val="550"/>
              <a:buFont typeface="Arial"/>
              <a:buNone/>
            </a:pPr>
            <a:endParaRPr sz="550" b="0" i="0" u="none" strike="noStrike" cap="none">
              <a:solidFill>
                <a:schemeClr val="dk1"/>
              </a:solidFill>
              <a:latin typeface="Times New Roman"/>
              <a:ea typeface="Times New Roman"/>
              <a:cs typeface="Times New Roman"/>
              <a:sym typeface="Times New Roman"/>
            </a:endParaRPr>
          </a:p>
          <a:p>
            <a:pPr marL="64769" marR="711835" lvl="0" indent="0" algn="l" rtl="0">
              <a:lnSpc>
                <a:spcPct val="101400"/>
              </a:lnSpc>
              <a:spcBef>
                <a:spcPts val="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Plywood- </a:t>
            </a:r>
            <a:r>
              <a:rPr lang="en-US" sz="700" b="0" i="0" u="none" strike="noStrike" cap="none">
                <a:solidFill>
                  <a:schemeClr val="dk1"/>
                </a:solidFill>
                <a:latin typeface="Arial"/>
                <a:ea typeface="Arial"/>
                <a:cs typeface="Arial"/>
                <a:sym typeface="Arial"/>
              </a:rPr>
              <a:t>This is made from veneers (plies) of timber with each  grain layer being at right angles to each other and bonded  together by resin and pressure. A number of grades are available,  designed to suit a variety of situations.</a:t>
            </a:r>
            <a:endParaRPr sz="700" b="0" i="0" u="none" strike="noStrike" cap="none">
              <a:solidFill>
                <a:schemeClr val="dk1"/>
              </a:solidFill>
              <a:latin typeface="Arial"/>
              <a:ea typeface="Arial"/>
              <a:cs typeface="Arial"/>
              <a:sym typeface="Arial"/>
            </a:endParaRPr>
          </a:p>
          <a:p>
            <a:pPr marL="0" marR="22860" lvl="0" indent="0" algn="ctr" rtl="0">
              <a:lnSpc>
                <a:spcPct val="100000"/>
              </a:lnSpc>
              <a:spcBef>
                <a:spcPts val="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Isometric Drawing</a:t>
            </a:r>
            <a:endParaRPr sz="1050" b="0" i="0" u="none" strike="noStrike" cap="none">
              <a:solidFill>
                <a:schemeClr val="dk1"/>
              </a:solidFill>
              <a:latin typeface="Trebuchet MS"/>
              <a:ea typeface="Trebuchet MS"/>
              <a:cs typeface="Trebuchet MS"/>
              <a:sym typeface="Trebuchet MS"/>
            </a:endParaRPr>
          </a:p>
          <a:p>
            <a:pPr marL="52705" marR="1388745" lvl="0" indent="0" algn="l" rtl="0">
              <a:lnSpc>
                <a:spcPct val="100000"/>
              </a:lnSpc>
              <a:spcBef>
                <a:spcPts val="125"/>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Isometric drawing is way of presenting  designs/drawings in three dimensions. In  order for a design to appear three  dimensional, a 30 degree angle is applied  to its sides. The cube opposite, has been  drawn in isometric projection. Isometric  project always looks at the view of a  product from the corner. Drawing in isometric projection, normally means drawing very  accurately using traditional drawing equipment. This includes using  parallel motions, set squares and measuring accurately.</a:t>
            </a:r>
            <a:endParaRPr sz="800" b="0" i="0" u="none" strike="noStrike" cap="none">
              <a:solidFill>
                <a:schemeClr val="dk1"/>
              </a:solidFill>
              <a:latin typeface="Arial"/>
              <a:ea typeface="Arial"/>
              <a:cs typeface="Arial"/>
              <a:sym typeface="Arial"/>
            </a:endParaRPr>
          </a:p>
          <a:p>
            <a:pPr marL="0" marR="0" lvl="0" indent="0" algn="l" rtl="0">
              <a:lnSpc>
                <a:spcPct val="100000"/>
              </a:lnSpc>
              <a:spcBef>
                <a:spcPts val="15"/>
              </a:spcBef>
              <a:spcAft>
                <a:spcPts val="0"/>
              </a:spcAft>
              <a:buClr>
                <a:srgbClr val="000000"/>
              </a:buClr>
              <a:buSzPts val="1050"/>
              <a:buFont typeface="Arial"/>
              <a:buNone/>
            </a:pPr>
            <a:endParaRPr sz="1050" b="0" i="0" u="none" strike="noStrike" cap="none">
              <a:solidFill>
                <a:schemeClr val="dk1"/>
              </a:solidFill>
              <a:latin typeface="Times New Roman"/>
              <a:ea typeface="Times New Roman"/>
              <a:cs typeface="Times New Roman"/>
              <a:sym typeface="Times New Roman"/>
            </a:endParaRPr>
          </a:p>
        </p:txBody>
      </p:sp>
      <p:sp>
        <p:nvSpPr>
          <p:cNvPr id="78" name="Google Shape;78;p7"/>
          <p:cNvSpPr txBox="1"/>
          <p:nvPr/>
        </p:nvSpPr>
        <p:spPr>
          <a:xfrm>
            <a:off x="145632" y="423022"/>
            <a:ext cx="3150235" cy="6076315"/>
          </a:xfrm>
          <a:prstGeom prst="rect">
            <a:avLst/>
          </a:prstGeom>
          <a:noFill/>
          <a:ln w="12175" cap="flat" cmpd="sng">
            <a:solidFill>
              <a:srgbClr val="FF0000"/>
            </a:solidFill>
            <a:prstDash val="solid"/>
            <a:round/>
            <a:headEnd type="none" w="sm" len="sm"/>
            <a:tailEnd type="none" w="sm" len="sm"/>
          </a:ln>
        </p:spPr>
        <p:txBody>
          <a:bodyPr spcFirstLastPara="1" wrap="square" lIns="0" tIns="42525" rIns="0" bIns="0" anchor="t" anchorCtr="0">
            <a:noAutofit/>
          </a:bodyPr>
          <a:lstStyle/>
          <a:p>
            <a:pPr marL="885189" marR="0" lvl="0" indent="0" algn="l"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Natural Woods</a:t>
            </a:r>
            <a:endParaRPr sz="1050" b="0" i="0" u="none" strike="noStrike" cap="none">
              <a:solidFill>
                <a:schemeClr val="dk1"/>
              </a:solidFill>
              <a:latin typeface="Trebuchet MS"/>
              <a:ea typeface="Trebuchet MS"/>
              <a:cs typeface="Trebuchet MS"/>
              <a:sym typeface="Trebuchet MS"/>
            </a:endParaRPr>
          </a:p>
          <a:p>
            <a:pPr marL="49530" marR="14604" lvl="0" indent="0" algn="l" rtl="0">
              <a:lnSpc>
                <a:spcPct val="100000"/>
              </a:lnSpc>
              <a:spcBef>
                <a:spcPts val="8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There are two basic types of tree: hardwood and softwood. Hardwoods are generally  deciduous, while softwoods are generally coniferous (often called evergreen). The  size of natural timber is determined by the size of the tree. All natural woods are  seasons. Approximately 80% of the wood used in the UK comes from other  countered.</a:t>
            </a:r>
            <a:endParaRPr sz="700" b="0" i="0" u="none" strike="noStrike" cap="none">
              <a:solidFill>
                <a:schemeClr val="dk1"/>
              </a:solidFill>
              <a:latin typeface="Arial"/>
              <a:ea typeface="Arial"/>
              <a:cs typeface="Arial"/>
              <a:sym typeface="Arial"/>
            </a:endParaRPr>
          </a:p>
          <a:p>
            <a:pPr marL="86360" marR="749300" lvl="0" indent="0" algn="l" rtl="0">
              <a:lnSpc>
                <a:spcPct val="100699"/>
              </a:lnSpc>
              <a:spcBef>
                <a:spcPts val="509"/>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Hardwoods- </a:t>
            </a:r>
            <a:r>
              <a:rPr lang="en-US" sz="700" b="0" i="0" u="none" strike="noStrike" cap="none">
                <a:solidFill>
                  <a:schemeClr val="dk1"/>
                </a:solidFill>
                <a:latin typeface="Arial"/>
                <a:ea typeface="Arial"/>
                <a:cs typeface="Arial"/>
                <a:sym typeface="Arial"/>
              </a:rPr>
              <a:t>Hardwood trees grow more slowly than  softwoods. Examples of hardwood trees gown in the UK include  oak, ask, beech, sycamore and willow. Imported tropical  hardwoods include teak and mahogany.</a:t>
            </a:r>
            <a:endParaRPr sz="700" b="0" i="0" u="none" strike="noStrike" cap="none">
              <a:solidFill>
                <a:schemeClr val="dk1"/>
              </a:solidFill>
              <a:latin typeface="Arial"/>
              <a:ea typeface="Arial"/>
              <a:cs typeface="Arial"/>
              <a:sym typeface="Arial"/>
            </a:endParaRPr>
          </a:p>
          <a:p>
            <a:pPr marL="86360" marR="647065" lvl="0" indent="0" algn="l" rtl="0">
              <a:lnSpc>
                <a:spcPct val="100800"/>
              </a:lnSpc>
              <a:spcBef>
                <a:spcPts val="44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Softwoods- </a:t>
            </a:r>
            <a:r>
              <a:rPr lang="en-US" sz="700" b="0" i="0" u="none" strike="noStrike" cap="none">
                <a:solidFill>
                  <a:schemeClr val="dk1"/>
                </a:solidFill>
                <a:latin typeface="Arial"/>
                <a:ea typeface="Arial"/>
                <a:cs typeface="Arial"/>
                <a:sym typeface="Arial"/>
              </a:rPr>
              <a:t>Softwood, which grows quickly, is often  managed as a sustainable resource. There are a smaller number of  useable softwoods than hardwoods. Some softwoods (larch,  spruce and Scots pine) is grown in the UK.</a:t>
            </a:r>
            <a:endParaRPr sz="700" b="0" i="0" u="none" strike="noStrike" cap="none">
              <a:solidFill>
                <a:schemeClr val="dk1"/>
              </a:solidFill>
              <a:latin typeface="Arial"/>
              <a:ea typeface="Arial"/>
              <a:cs typeface="Arial"/>
              <a:sym typeface="Arial"/>
            </a:endParaRPr>
          </a:p>
          <a:p>
            <a:pPr marL="86360" marR="672465" lvl="0" indent="0" algn="l" rtl="0">
              <a:lnSpc>
                <a:spcPct val="101000"/>
              </a:lnSpc>
              <a:spcBef>
                <a:spcPts val="44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Manufactured wood- </a:t>
            </a:r>
            <a:r>
              <a:rPr lang="en-US" sz="700" b="0" i="0" u="none" strike="noStrike" cap="none">
                <a:solidFill>
                  <a:schemeClr val="dk1"/>
                </a:solidFill>
                <a:latin typeface="Arial"/>
                <a:ea typeface="Arial"/>
                <a:cs typeface="Arial"/>
                <a:sym typeface="Arial"/>
              </a:rPr>
              <a:t>Manufactured, or man-made,  wood is board produced using industrial production techniques. It  consists of gluing together wood layers or wood fibres.</a:t>
            </a:r>
            <a:endParaRPr sz="700" b="0" i="0" u="none" strike="noStrike" cap="none">
              <a:solidFill>
                <a:schemeClr val="dk1"/>
              </a:solidFill>
              <a:latin typeface="Arial"/>
              <a:ea typeface="Arial"/>
              <a:cs typeface="Arial"/>
              <a:sym typeface="Arial"/>
            </a:endParaRPr>
          </a:p>
          <a:p>
            <a:pPr marL="86360" marR="892175"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Manufactured boards are usually made in very large sheets.  Designers choose manufactured boards when they require  consistency in strength, workability and texture. Their plain  appearance is often disguised by more decorative material.</a:t>
            </a:r>
            <a:endParaRPr sz="700" b="0" i="0" u="none" strike="noStrike" cap="none">
              <a:solidFill>
                <a:schemeClr val="dk1"/>
              </a:solidFill>
              <a:latin typeface="Arial"/>
              <a:ea typeface="Arial"/>
              <a:cs typeface="Arial"/>
              <a:sym typeface="Arial"/>
            </a:endParaRPr>
          </a:p>
          <a:p>
            <a:pPr marL="55563" marR="0" lvl="0" indent="0" algn="l" rtl="0">
              <a:lnSpc>
                <a:spcPct val="114285"/>
              </a:lnSpc>
              <a:spcBef>
                <a:spcPts val="49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Examples of Hardwoods</a:t>
            </a:r>
            <a:endParaRPr sz="1050" b="0" i="0" u="none" strike="noStrike" cap="none">
              <a:solidFill>
                <a:schemeClr val="dk1"/>
              </a:solidFill>
              <a:latin typeface="Trebuchet MS"/>
              <a:ea typeface="Trebuchet MS"/>
              <a:cs typeface="Trebuchet MS"/>
              <a:sym typeface="Trebuchet MS"/>
            </a:endParaRPr>
          </a:p>
          <a:p>
            <a:pPr marL="59689" marR="0" lvl="0" indent="0" algn="l" rtl="0">
              <a:lnSpc>
                <a:spcPct val="112500"/>
              </a:lnSpc>
              <a:spcBef>
                <a:spcPts val="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Mahogany</a:t>
            </a:r>
            <a:r>
              <a:rPr lang="en-US" sz="700" b="1" i="0" u="none" strike="noStrike" cap="none">
                <a:solidFill>
                  <a:schemeClr val="dk1"/>
                </a:solidFill>
                <a:latin typeface="Trebuchet MS"/>
                <a:ea typeface="Trebuchet MS"/>
                <a:cs typeface="Trebuchet MS"/>
                <a:sym typeface="Trebuchet MS"/>
              </a:rPr>
              <a:t>- </a:t>
            </a:r>
            <a:r>
              <a:rPr lang="en-US" sz="700" b="0" i="0" u="none" strike="noStrike" cap="none">
                <a:solidFill>
                  <a:schemeClr val="dk1"/>
                </a:solidFill>
                <a:latin typeface="Arial"/>
                <a:ea typeface="Arial"/>
                <a:cs typeface="Arial"/>
                <a:sym typeface="Arial"/>
              </a:rPr>
              <a:t>Is quite expensive and is used for good quality</a:t>
            </a:r>
            <a:endParaRPr sz="700" b="0" i="0" u="none" strike="noStrike" cap="none">
              <a:solidFill>
                <a:schemeClr val="dk1"/>
              </a:solidFill>
              <a:latin typeface="Arial"/>
              <a:ea typeface="Arial"/>
              <a:cs typeface="Arial"/>
              <a:sym typeface="Arial"/>
            </a:endParaRPr>
          </a:p>
          <a:p>
            <a:pPr marL="59689" marR="768985" lvl="0" indent="0" algn="l" rtl="0">
              <a:lnSpc>
                <a:spcPct val="100000"/>
              </a:lnSpc>
              <a:spcBef>
                <a:spcPts val="2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furniture and hardwood windows. It is light brown in colour and  more difficult to use compared to pine.</a:t>
            </a:r>
            <a:endParaRPr sz="700" b="0" i="0" u="none" strike="noStrike" cap="none">
              <a:solidFill>
                <a:schemeClr val="dk1"/>
              </a:solidFill>
              <a:latin typeface="Arial"/>
              <a:ea typeface="Arial"/>
              <a:cs typeface="Arial"/>
              <a:sym typeface="Arial"/>
            </a:endParaRPr>
          </a:p>
          <a:p>
            <a:pPr marL="59689" marR="717550" lvl="0" indent="0" algn="l" rtl="0">
              <a:lnSpc>
                <a:spcPct val="100899"/>
              </a:lnSpc>
              <a:spcBef>
                <a:spcPts val="33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Oak- </a:t>
            </a:r>
            <a:r>
              <a:rPr lang="en-US" sz="700" b="0" i="0" u="none" strike="noStrike" cap="none">
                <a:solidFill>
                  <a:schemeClr val="dk1"/>
                </a:solidFill>
                <a:latin typeface="Arial"/>
                <a:ea typeface="Arial"/>
                <a:cs typeface="Arial"/>
                <a:sym typeface="Arial"/>
              </a:rPr>
              <a:t>This is an expensive material and is used in for making  quality, expensive furniture. Steel fittings such as hinges will stain  oak so it is important to use brass ones.</a:t>
            </a:r>
            <a:endParaRPr sz="700" b="0" i="0" u="none" strike="noStrike" cap="none">
              <a:solidFill>
                <a:schemeClr val="dk1"/>
              </a:solidFill>
              <a:latin typeface="Arial"/>
              <a:ea typeface="Arial"/>
              <a:cs typeface="Arial"/>
              <a:sym typeface="Arial"/>
            </a:endParaRPr>
          </a:p>
          <a:p>
            <a:pPr marL="59689" marR="716915" lvl="0" indent="0" algn="l" rtl="0">
              <a:lnSpc>
                <a:spcPct val="100800"/>
              </a:lnSpc>
              <a:spcBef>
                <a:spcPts val="33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Teak- </a:t>
            </a:r>
            <a:r>
              <a:rPr lang="en-US" sz="700" b="0" i="0" u="none" strike="noStrike" cap="none">
                <a:solidFill>
                  <a:schemeClr val="dk1"/>
                </a:solidFill>
                <a:latin typeface="Arial"/>
                <a:ea typeface="Arial"/>
                <a:cs typeface="Arial"/>
                <a:sym typeface="Arial"/>
              </a:rPr>
              <a:t>A hardwood that contains oils which means it is resistant  to decay. This is often used to make garden furniture or for wood  block flooring.</a:t>
            </a:r>
            <a:endParaRPr sz="700" b="0" i="0" u="none" strike="noStrike" cap="none">
              <a:solidFill>
                <a:schemeClr val="dk1"/>
              </a:solidFill>
              <a:latin typeface="Arial"/>
              <a:ea typeface="Arial"/>
              <a:cs typeface="Arial"/>
              <a:sym typeface="Arial"/>
            </a:endParaRPr>
          </a:p>
          <a:p>
            <a:pPr marL="55563" marR="0" lvl="0" indent="0" algn="l" rtl="0">
              <a:lnSpc>
                <a:spcPct val="104761"/>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Examples of Softwoods</a:t>
            </a:r>
            <a:endParaRPr sz="1050" b="0" i="0" u="none" strike="noStrike" cap="none">
              <a:solidFill>
                <a:schemeClr val="dk1"/>
              </a:solidFill>
              <a:latin typeface="Trebuchet MS"/>
              <a:ea typeface="Trebuchet MS"/>
              <a:cs typeface="Trebuchet MS"/>
              <a:sym typeface="Trebuchet MS"/>
            </a:endParaRPr>
          </a:p>
          <a:p>
            <a:pPr marL="59689" marR="733425" lvl="0" indent="0" algn="l" rtl="0">
              <a:lnSpc>
                <a:spcPct val="101000"/>
              </a:lnSpc>
              <a:spcBef>
                <a:spcPts val="18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Pine- </a:t>
            </a:r>
            <a:r>
              <a:rPr lang="en-US" sz="700" b="0" i="0" u="none" strike="noStrike" cap="none">
                <a:solidFill>
                  <a:schemeClr val="dk1"/>
                </a:solidFill>
                <a:latin typeface="Arial"/>
                <a:ea typeface="Arial"/>
                <a:cs typeface="Arial"/>
                <a:sym typeface="Arial"/>
              </a:rPr>
              <a:t>Is a relatively cheap wood used in the building trade and  for furniture. It is pale in colour, quite easy to cut and shape, and  machines relatively well.</a:t>
            </a:r>
            <a:endParaRPr sz="700" b="0" i="0" u="none" strike="noStrike" cap="none">
              <a:solidFill>
                <a:schemeClr val="dk1"/>
              </a:solidFill>
              <a:latin typeface="Arial"/>
              <a:ea typeface="Arial"/>
              <a:cs typeface="Arial"/>
              <a:sym typeface="Arial"/>
            </a:endParaRPr>
          </a:p>
          <a:p>
            <a:pPr marL="15240" marR="0" lvl="0" indent="0" algn="ctr" rtl="0">
              <a:lnSpc>
                <a:spcPct val="12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Stock Forms</a:t>
            </a:r>
            <a:endParaRPr sz="1050" b="0" i="0" u="none" strike="noStrike" cap="none">
              <a:solidFill>
                <a:schemeClr val="dk1"/>
              </a:solidFill>
              <a:latin typeface="Trebuchet MS"/>
              <a:ea typeface="Trebuchet MS"/>
              <a:cs typeface="Trebuchet MS"/>
              <a:sym typeface="Trebuchet MS"/>
            </a:endParaRPr>
          </a:p>
          <a:p>
            <a:pPr marL="1033780" marR="203834" lvl="0" indent="0" algn="l" rtl="0">
              <a:lnSpc>
                <a:spcPct val="100000"/>
              </a:lnSpc>
              <a:spcBef>
                <a:spcPts val="325"/>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Hardwoods are usually sold by the cubic metre, then  rough sawn to the size the customer specifies.</a:t>
            </a:r>
            <a:endParaRPr sz="700" b="0" i="0" u="none" strike="noStrike" cap="none">
              <a:solidFill>
                <a:schemeClr val="dk1"/>
              </a:solidFill>
              <a:latin typeface="Arial"/>
              <a:ea typeface="Arial"/>
              <a:cs typeface="Arial"/>
              <a:sym typeface="Arial"/>
            </a:endParaRPr>
          </a:p>
          <a:p>
            <a:pPr marL="1033780" marR="118110"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Softwoods are usually supplied in standard sections,  rough sawn or planed smooth. Size are often confusing  because once planed the section will be smaller.</a:t>
            </a:r>
            <a:endParaRPr sz="700" b="0" i="0" u="none" strike="noStrike" cap="none">
              <a:solidFill>
                <a:schemeClr val="dk1"/>
              </a:solidFill>
              <a:latin typeface="Arial"/>
              <a:ea typeface="Arial"/>
              <a:cs typeface="Arial"/>
              <a:sym typeface="Arial"/>
            </a:endParaRPr>
          </a:p>
          <a:p>
            <a:pPr marL="1033780" marR="213359"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Manufactured boards are supplied in Imperial sizes  (feet and inches). </a:t>
            </a:r>
            <a:endParaRPr sz="700" b="0" i="0" u="none" strike="noStrike" cap="none">
              <a:solidFill>
                <a:schemeClr val="dk1"/>
              </a:solidFill>
              <a:latin typeface="Arial"/>
              <a:ea typeface="Arial"/>
              <a:cs typeface="Arial"/>
              <a:sym typeface="Arial"/>
            </a:endParaRPr>
          </a:p>
        </p:txBody>
      </p:sp>
      <p:sp>
        <p:nvSpPr>
          <p:cNvPr id="79" name="Google Shape;79;p7"/>
          <p:cNvSpPr txBox="1"/>
          <p:nvPr/>
        </p:nvSpPr>
        <p:spPr>
          <a:xfrm>
            <a:off x="7092950" y="3284601"/>
            <a:ext cx="1630045" cy="51371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Marking gauge	</a:t>
            </a:r>
            <a:r>
              <a:rPr lang="en-US" sz="1200" b="0" i="0" u="none" strike="noStrike" cap="none" baseline="30000">
                <a:solidFill>
                  <a:schemeClr val="dk1"/>
                </a:solidFill>
                <a:latin typeface="Arial"/>
                <a:ea typeface="Arial"/>
                <a:cs typeface="Arial"/>
                <a:sym typeface="Arial"/>
              </a:rPr>
              <a:t>Glass paper</a:t>
            </a:r>
            <a:endParaRPr sz="1200" b="0" i="0" u="none" strike="noStrike" cap="none" baseline="30000">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Times New Roman"/>
              <a:ea typeface="Times New Roman"/>
              <a:cs typeface="Times New Roman"/>
              <a:sym typeface="Times New Roman"/>
            </a:endParaRPr>
          </a:p>
          <a:p>
            <a:pPr marL="731520" marR="0" lvl="0" indent="0" algn="l" rtl="0">
              <a:lnSpc>
                <a:spcPct val="100000"/>
              </a:lnSpc>
              <a:spcBef>
                <a:spcPts val="69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Soldering</a:t>
            </a:r>
            <a:endParaRPr sz="1050" b="0" i="0" u="none" strike="noStrike" cap="none">
              <a:solidFill>
                <a:schemeClr val="dk1"/>
              </a:solidFill>
              <a:latin typeface="Trebuchet MS"/>
              <a:ea typeface="Trebuchet MS"/>
              <a:cs typeface="Trebuchet MS"/>
              <a:sym typeface="Trebuchet MS"/>
            </a:endParaRPr>
          </a:p>
        </p:txBody>
      </p:sp>
      <p:sp>
        <p:nvSpPr>
          <p:cNvPr id="80" name="Google Shape;80;p7"/>
          <p:cNvSpPr/>
          <p:nvPr/>
        </p:nvSpPr>
        <p:spPr>
          <a:xfrm>
            <a:off x="6609588" y="3838955"/>
            <a:ext cx="723900" cy="547115"/>
          </a:xfrm>
          <a:prstGeom prst="rect">
            <a:avLst/>
          </a:prstGeom>
          <a:blipFill rotWithShape="1">
            <a:blip r:embed="rId2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1" name="Google Shape;81;p7"/>
          <p:cNvSpPr txBox="1"/>
          <p:nvPr/>
        </p:nvSpPr>
        <p:spPr>
          <a:xfrm>
            <a:off x="6677914" y="4380357"/>
            <a:ext cx="588645"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Soldering iron</a:t>
            </a:r>
            <a:endParaRPr sz="800" b="0" i="0" u="none" strike="noStrike" cap="none">
              <a:solidFill>
                <a:schemeClr val="dk1"/>
              </a:solidFill>
              <a:latin typeface="Arial"/>
              <a:ea typeface="Arial"/>
              <a:cs typeface="Arial"/>
              <a:sym typeface="Arial"/>
            </a:endParaRPr>
          </a:p>
        </p:txBody>
      </p:sp>
      <p:sp>
        <p:nvSpPr>
          <p:cNvPr id="82" name="Google Shape;82;p7"/>
          <p:cNvSpPr/>
          <p:nvPr/>
        </p:nvSpPr>
        <p:spPr>
          <a:xfrm>
            <a:off x="7446264" y="3832859"/>
            <a:ext cx="487679" cy="513588"/>
          </a:xfrm>
          <a:prstGeom prst="rect">
            <a:avLst/>
          </a:prstGeom>
          <a:blipFill rotWithShape="1">
            <a:blip r:embed="rId2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3" name="Google Shape;83;p7"/>
          <p:cNvSpPr/>
          <p:nvPr/>
        </p:nvSpPr>
        <p:spPr>
          <a:xfrm>
            <a:off x="7941564" y="3835908"/>
            <a:ext cx="795527" cy="496824"/>
          </a:xfrm>
          <a:prstGeom prst="rect">
            <a:avLst/>
          </a:prstGeom>
          <a:blipFill rotWithShape="1">
            <a:blip r:embed="rId2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4" name="Google Shape;84;p7"/>
          <p:cNvSpPr/>
          <p:nvPr/>
        </p:nvSpPr>
        <p:spPr>
          <a:xfrm>
            <a:off x="8781288" y="3791711"/>
            <a:ext cx="838200" cy="562356"/>
          </a:xfrm>
          <a:prstGeom prst="rect">
            <a:avLst/>
          </a:prstGeom>
          <a:blipFill rotWithShape="1">
            <a:blip r:embed="rId2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5" name="Google Shape;85;p7"/>
          <p:cNvSpPr txBox="1"/>
          <p:nvPr/>
        </p:nvSpPr>
        <p:spPr>
          <a:xfrm>
            <a:off x="7547482" y="4373117"/>
            <a:ext cx="275590"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Solder</a:t>
            </a:r>
            <a:endParaRPr sz="800" b="0" i="0" u="none" strike="noStrike" cap="none">
              <a:solidFill>
                <a:schemeClr val="dk1"/>
              </a:solidFill>
              <a:latin typeface="Arial"/>
              <a:ea typeface="Arial"/>
              <a:cs typeface="Arial"/>
              <a:sym typeface="Arial"/>
            </a:endParaRPr>
          </a:p>
        </p:txBody>
      </p:sp>
      <p:sp>
        <p:nvSpPr>
          <p:cNvPr id="86" name="Google Shape;86;p7"/>
          <p:cNvSpPr txBox="1"/>
          <p:nvPr/>
        </p:nvSpPr>
        <p:spPr>
          <a:xfrm>
            <a:off x="8126603" y="4380357"/>
            <a:ext cx="497840"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Side cutters</a:t>
            </a:r>
            <a:endParaRPr sz="800" b="0" i="0" u="none" strike="noStrike" cap="none">
              <a:solidFill>
                <a:schemeClr val="dk1"/>
              </a:solidFill>
              <a:latin typeface="Arial"/>
              <a:ea typeface="Arial"/>
              <a:cs typeface="Arial"/>
              <a:sym typeface="Arial"/>
            </a:endParaRPr>
          </a:p>
        </p:txBody>
      </p:sp>
      <p:sp>
        <p:nvSpPr>
          <p:cNvPr id="87" name="Google Shape;87;p7"/>
          <p:cNvSpPr txBox="1"/>
          <p:nvPr/>
        </p:nvSpPr>
        <p:spPr>
          <a:xfrm>
            <a:off x="8899525" y="4382261"/>
            <a:ext cx="598805"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Wire strippers</a:t>
            </a:r>
            <a:endParaRPr sz="800" b="0" i="0" u="none" strike="noStrike" cap="none">
              <a:solidFill>
                <a:schemeClr val="dk1"/>
              </a:solidFill>
              <a:latin typeface="Arial"/>
              <a:ea typeface="Arial"/>
              <a:cs typeface="Arial"/>
              <a:sym typeface="Arial"/>
            </a:endParaRPr>
          </a:p>
        </p:txBody>
      </p:sp>
      <p:sp>
        <p:nvSpPr>
          <p:cNvPr id="88" name="Google Shape;88;p7"/>
          <p:cNvSpPr/>
          <p:nvPr/>
        </p:nvSpPr>
        <p:spPr>
          <a:xfrm>
            <a:off x="6609588" y="4550664"/>
            <a:ext cx="713231" cy="594360"/>
          </a:xfrm>
          <a:prstGeom prst="rect">
            <a:avLst/>
          </a:prstGeom>
          <a:blipFill rotWithShape="1">
            <a:blip r:embed="rId2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89" name="Google Shape;89;p7"/>
          <p:cNvSpPr txBox="1"/>
          <p:nvPr/>
        </p:nvSpPr>
        <p:spPr>
          <a:xfrm>
            <a:off x="6893051" y="5091177"/>
            <a:ext cx="333755" cy="131368"/>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PCB</a:t>
            </a:r>
            <a:endParaRPr sz="800" b="0" i="0" u="none" strike="noStrike" cap="none">
              <a:solidFill>
                <a:schemeClr val="dk1"/>
              </a:solidFill>
              <a:latin typeface="Arial"/>
              <a:ea typeface="Arial"/>
              <a:cs typeface="Arial"/>
              <a:sym typeface="Arial"/>
            </a:endParaRPr>
          </a:p>
        </p:txBody>
      </p:sp>
      <p:sp>
        <p:nvSpPr>
          <p:cNvPr id="90" name="Google Shape;90;p7"/>
          <p:cNvSpPr/>
          <p:nvPr/>
        </p:nvSpPr>
        <p:spPr>
          <a:xfrm>
            <a:off x="7363968" y="4607052"/>
            <a:ext cx="722376" cy="501395"/>
          </a:xfrm>
          <a:prstGeom prst="rect">
            <a:avLst/>
          </a:prstGeom>
          <a:blipFill rotWithShape="1">
            <a:blip r:embed="rId2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1" name="Google Shape;91;p7"/>
          <p:cNvSpPr/>
          <p:nvPr/>
        </p:nvSpPr>
        <p:spPr>
          <a:xfrm>
            <a:off x="8058911" y="4629911"/>
            <a:ext cx="723900" cy="484631"/>
          </a:xfrm>
          <a:prstGeom prst="rect">
            <a:avLst/>
          </a:prstGeom>
          <a:blipFill rotWithShape="1">
            <a:blip r:embed="rId2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2" name="Google Shape;92;p7"/>
          <p:cNvSpPr txBox="1"/>
          <p:nvPr/>
        </p:nvSpPr>
        <p:spPr>
          <a:xfrm>
            <a:off x="7624318" y="5141722"/>
            <a:ext cx="968375"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LED	</a:t>
            </a:r>
            <a:r>
              <a:rPr lang="en-US" sz="1200" b="0" i="0" u="none" strike="noStrike" cap="none" baseline="30000">
                <a:solidFill>
                  <a:schemeClr val="dk1"/>
                </a:solidFill>
                <a:latin typeface="Arial"/>
                <a:ea typeface="Arial"/>
                <a:cs typeface="Arial"/>
                <a:sym typeface="Arial"/>
              </a:rPr>
              <a:t>Resistor</a:t>
            </a:r>
            <a:endParaRPr sz="1200" b="0" i="0" u="none" strike="noStrike" cap="none" baseline="30000">
              <a:solidFill>
                <a:schemeClr val="dk1"/>
              </a:solidFill>
              <a:latin typeface="Arial"/>
              <a:ea typeface="Arial"/>
              <a:cs typeface="Arial"/>
              <a:sym typeface="Arial"/>
            </a:endParaRPr>
          </a:p>
        </p:txBody>
      </p:sp>
      <p:sp>
        <p:nvSpPr>
          <p:cNvPr id="93" name="Google Shape;93;p7"/>
          <p:cNvSpPr txBox="1"/>
          <p:nvPr/>
        </p:nvSpPr>
        <p:spPr>
          <a:xfrm>
            <a:off x="6663181" y="5281371"/>
            <a:ext cx="2518410" cy="69659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Resistors </a:t>
            </a:r>
            <a:r>
              <a:rPr lang="en-US" sz="800" b="0" i="0" u="none" strike="noStrike" cap="none">
                <a:solidFill>
                  <a:schemeClr val="dk1"/>
                </a:solidFill>
                <a:latin typeface="Arial"/>
                <a:ea typeface="Arial"/>
                <a:cs typeface="Arial"/>
                <a:sym typeface="Arial"/>
              </a:rPr>
              <a:t>are used to reduce current flow so that the circuit</a:t>
            </a:r>
            <a:endParaRPr sz="800" b="0" i="0" u="none" strike="noStrike" cap="none">
              <a:solidFill>
                <a:schemeClr val="dk1"/>
              </a:solidFill>
              <a:latin typeface="Arial"/>
              <a:ea typeface="Arial"/>
              <a:cs typeface="Arial"/>
              <a:sym typeface="Arial"/>
            </a:endParaRPr>
          </a:p>
          <a:p>
            <a:pPr marL="0" marR="0" lvl="0" indent="0" algn="l" rtl="0">
              <a:lnSpc>
                <a:spcPct val="120000"/>
              </a:lnSpc>
              <a:spcBef>
                <a:spcPts val="5"/>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doesn’t over heat.</a:t>
            </a:r>
            <a:endParaRPr sz="800" b="0" i="0" u="none" strike="noStrike" cap="none">
              <a:solidFill>
                <a:schemeClr val="dk1"/>
              </a:solidFill>
              <a:latin typeface="Arial"/>
              <a:ea typeface="Arial"/>
              <a:cs typeface="Arial"/>
              <a:sym typeface="Arial"/>
            </a:endParaRPr>
          </a:p>
          <a:p>
            <a:pPr marL="0" marR="0" lvl="0" indent="0" algn="l" rtl="0">
              <a:lnSpc>
                <a:spcPct val="120000"/>
              </a:lnSpc>
              <a:spcBef>
                <a:spcPts val="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PCB- </a:t>
            </a:r>
            <a:r>
              <a:rPr lang="en-US" sz="800" b="0" i="0" u="none" strike="noStrike" cap="none">
                <a:solidFill>
                  <a:schemeClr val="dk1"/>
                </a:solidFill>
                <a:latin typeface="Arial"/>
                <a:ea typeface="Arial"/>
                <a:cs typeface="Arial"/>
                <a:sym typeface="Arial"/>
              </a:rPr>
              <a:t>Printed Circuit Board</a:t>
            </a:r>
            <a:endParaRPr sz="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LED- </a:t>
            </a:r>
            <a:r>
              <a:rPr lang="en-US" sz="800" b="0" i="0" u="none" strike="noStrike" cap="none">
                <a:solidFill>
                  <a:schemeClr val="dk1"/>
                </a:solidFill>
                <a:latin typeface="Arial"/>
                <a:ea typeface="Arial"/>
                <a:cs typeface="Arial"/>
                <a:sym typeface="Arial"/>
              </a:rPr>
              <a:t>Light Emitting Diode</a:t>
            </a:r>
            <a:endParaRPr sz="8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Capacitor- </a:t>
            </a:r>
            <a:r>
              <a:rPr lang="en-US" sz="800" b="0" i="0" u="none" strike="noStrike" cap="none">
                <a:solidFill>
                  <a:schemeClr val="dk1"/>
                </a:solidFill>
                <a:latin typeface="Arial"/>
                <a:ea typeface="Arial"/>
                <a:cs typeface="Arial"/>
                <a:sym typeface="Arial"/>
              </a:rPr>
              <a:t>Used to store energy</a:t>
            </a:r>
            <a:endParaRPr sz="800" b="0" i="0" u="none" strike="noStrike" cap="none">
              <a:solidFill>
                <a:schemeClr val="dk1"/>
              </a:solidFill>
              <a:latin typeface="Arial"/>
              <a:ea typeface="Arial"/>
              <a:cs typeface="Arial"/>
              <a:sym typeface="Arial"/>
            </a:endParaRPr>
          </a:p>
        </p:txBody>
      </p:sp>
      <p:sp>
        <p:nvSpPr>
          <p:cNvPr id="94" name="Google Shape;94;p7"/>
          <p:cNvSpPr/>
          <p:nvPr/>
        </p:nvSpPr>
        <p:spPr>
          <a:xfrm>
            <a:off x="8857488" y="4607052"/>
            <a:ext cx="496824" cy="498348"/>
          </a:xfrm>
          <a:prstGeom prst="rect">
            <a:avLst/>
          </a:prstGeom>
          <a:blipFill rotWithShape="1">
            <a:blip r:embed="rId2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5" name="Google Shape;95;p7"/>
          <p:cNvSpPr txBox="1"/>
          <p:nvPr/>
        </p:nvSpPr>
        <p:spPr>
          <a:xfrm>
            <a:off x="8902318" y="5169153"/>
            <a:ext cx="406400"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Capacitor</a:t>
            </a:r>
            <a:endParaRPr sz="800" b="0" i="0" u="none" strike="noStrike" cap="none">
              <a:solidFill>
                <a:schemeClr val="dk1"/>
              </a:solidFill>
              <a:latin typeface="Arial"/>
              <a:ea typeface="Arial"/>
              <a:cs typeface="Arial"/>
              <a:sym typeface="Arial"/>
            </a:endParaRPr>
          </a:p>
        </p:txBody>
      </p:sp>
      <p:sp>
        <p:nvSpPr>
          <p:cNvPr id="96" name="Google Shape;96;p7"/>
          <p:cNvSpPr/>
          <p:nvPr/>
        </p:nvSpPr>
        <p:spPr>
          <a:xfrm>
            <a:off x="8243725" y="5500945"/>
            <a:ext cx="1427988" cy="938784"/>
          </a:xfrm>
          <a:prstGeom prst="rect">
            <a:avLst/>
          </a:prstGeom>
          <a:blipFill rotWithShape="1">
            <a:blip r:embed="rId3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97" name="Google Shape;97;p7"/>
          <p:cNvSpPr/>
          <p:nvPr/>
        </p:nvSpPr>
        <p:spPr>
          <a:xfrm>
            <a:off x="6629398" y="6139092"/>
            <a:ext cx="1495044" cy="437388"/>
          </a:xfrm>
          <a:prstGeom prst="rect">
            <a:avLst/>
          </a:prstGeom>
          <a:blipFill rotWithShape="1">
            <a:blip r:embed="rId3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Shape 101"/>
        <p:cNvGrpSpPr/>
        <p:nvPr/>
      </p:nvGrpSpPr>
      <p:grpSpPr>
        <a:xfrm>
          <a:off x="0" y="0"/>
          <a:ext cx="0" cy="0"/>
          <a:chOff x="0" y="0"/>
          <a:chExt cx="0" cy="0"/>
        </a:xfrm>
      </p:grpSpPr>
      <p:sp>
        <p:nvSpPr>
          <p:cNvPr id="102" name="Google Shape;102;p8"/>
          <p:cNvSpPr/>
          <p:nvPr/>
        </p:nvSpPr>
        <p:spPr>
          <a:xfrm rot="10800000" flipH="1">
            <a:off x="1412621" y="199643"/>
            <a:ext cx="8493760" cy="45719"/>
          </a:xfrm>
          <a:custGeom>
            <a:avLst/>
            <a:gdLst/>
            <a:ahLst/>
            <a:cxnLst/>
            <a:rect l="l" t="t" r="r" b="b"/>
            <a:pathLst>
              <a:path w="6448425" h="120000" extrusionOk="0">
                <a:moveTo>
                  <a:pt x="0" y="0"/>
                </a:moveTo>
                <a:lnTo>
                  <a:pt x="6448044"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3" name="Google Shape;103;p8"/>
          <p:cNvSpPr/>
          <p:nvPr/>
        </p:nvSpPr>
        <p:spPr>
          <a:xfrm>
            <a:off x="0" y="199644"/>
            <a:ext cx="189230" cy="0"/>
          </a:xfrm>
          <a:custGeom>
            <a:avLst/>
            <a:gdLst/>
            <a:ahLst/>
            <a:cxnLst/>
            <a:rect l="l" t="t" r="r" b="b"/>
            <a:pathLst>
              <a:path w="189230" h="120000" extrusionOk="0">
                <a:moveTo>
                  <a:pt x="0" y="0"/>
                </a:moveTo>
                <a:lnTo>
                  <a:pt x="188976"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4" name="Google Shape;104;p8"/>
          <p:cNvSpPr txBox="1">
            <a:spLocks noGrp="1"/>
          </p:cNvSpPr>
          <p:nvPr>
            <p:ph type="title"/>
          </p:nvPr>
        </p:nvSpPr>
        <p:spPr>
          <a:xfrm>
            <a:off x="328232" y="119087"/>
            <a:ext cx="2938780" cy="32448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SzPts val="1400"/>
              <a:buNone/>
            </a:pPr>
            <a:r>
              <a:rPr lang="en-US" sz="1200" b="0" i="0" u="none" strike="noStrike" cap="none">
                <a:solidFill>
                  <a:srgbClr val="FF0000"/>
                </a:solidFill>
                <a:latin typeface="Arial"/>
                <a:ea typeface="Arial"/>
                <a:cs typeface="Arial"/>
                <a:sym typeface="Arial"/>
              </a:rPr>
              <a:t>POLYMERS</a:t>
            </a:r>
            <a:endParaRPr sz="1200" b="0" i="0" u="none" strike="noStrike" cap="none">
              <a:solidFill>
                <a:srgbClr val="FF0000"/>
              </a:solidFill>
              <a:latin typeface="Arial"/>
              <a:ea typeface="Arial"/>
              <a:cs typeface="Arial"/>
              <a:sym typeface="Arial"/>
            </a:endParaRPr>
          </a:p>
        </p:txBody>
      </p:sp>
      <p:sp>
        <p:nvSpPr>
          <p:cNvPr id="105" name="Google Shape;105;p8"/>
          <p:cNvSpPr/>
          <p:nvPr/>
        </p:nvSpPr>
        <p:spPr>
          <a:xfrm>
            <a:off x="9724643" y="6684264"/>
            <a:ext cx="181610" cy="0"/>
          </a:xfrm>
          <a:custGeom>
            <a:avLst/>
            <a:gdLst/>
            <a:ahLst/>
            <a:cxnLst/>
            <a:rect l="l" t="t" r="r" b="b"/>
            <a:pathLst>
              <a:path w="181609" h="120000" extrusionOk="0">
                <a:moveTo>
                  <a:pt x="0" y="0"/>
                </a:moveTo>
                <a:lnTo>
                  <a:pt x="181355"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6" name="Google Shape;106;p8"/>
          <p:cNvSpPr/>
          <p:nvPr/>
        </p:nvSpPr>
        <p:spPr>
          <a:xfrm>
            <a:off x="0" y="6684264"/>
            <a:ext cx="8493760" cy="0"/>
          </a:xfrm>
          <a:custGeom>
            <a:avLst/>
            <a:gdLst/>
            <a:ahLst/>
            <a:cxnLst/>
            <a:rect l="l" t="t" r="r" b="b"/>
            <a:pathLst>
              <a:path w="8493760" h="120000" extrusionOk="0">
                <a:moveTo>
                  <a:pt x="0" y="0"/>
                </a:moveTo>
                <a:lnTo>
                  <a:pt x="8493252"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7" name="Google Shape;107;p8"/>
          <p:cNvSpPr/>
          <p:nvPr/>
        </p:nvSpPr>
        <p:spPr>
          <a:xfrm>
            <a:off x="6574535" y="391668"/>
            <a:ext cx="3040380" cy="6079490"/>
          </a:xfrm>
          <a:custGeom>
            <a:avLst/>
            <a:gdLst/>
            <a:ahLst/>
            <a:cxnLst/>
            <a:rect l="l" t="t" r="r" b="b"/>
            <a:pathLst>
              <a:path w="3040379" h="6079490" extrusionOk="0">
                <a:moveTo>
                  <a:pt x="0" y="6079236"/>
                </a:moveTo>
                <a:lnTo>
                  <a:pt x="3040379" y="6079236"/>
                </a:lnTo>
                <a:lnTo>
                  <a:pt x="3040379" y="0"/>
                </a:lnTo>
                <a:lnTo>
                  <a:pt x="0" y="0"/>
                </a:lnTo>
                <a:lnTo>
                  <a:pt x="0" y="6079236"/>
                </a:lnTo>
                <a:close/>
              </a:path>
            </a:pathLst>
          </a:custGeom>
          <a:noFill/>
          <a:ln w="121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8" name="Google Shape;108;p8"/>
          <p:cNvSpPr/>
          <p:nvPr/>
        </p:nvSpPr>
        <p:spPr>
          <a:xfrm>
            <a:off x="3358896" y="391668"/>
            <a:ext cx="3150235" cy="6075045"/>
          </a:xfrm>
          <a:custGeom>
            <a:avLst/>
            <a:gdLst/>
            <a:ahLst/>
            <a:cxnLst/>
            <a:rect l="l" t="t" r="r" b="b"/>
            <a:pathLst>
              <a:path w="3150234" h="6075045" extrusionOk="0">
                <a:moveTo>
                  <a:pt x="0" y="6074664"/>
                </a:moveTo>
                <a:lnTo>
                  <a:pt x="3150107" y="6074664"/>
                </a:lnTo>
                <a:lnTo>
                  <a:pt x="3150107" y="0"/>
                </a:lnTo>
                <a:lnTo>
                  <a:pt x="0" y="0"/>
                </a:lnTo>
                <a:lnTo>
                  <a:pt x="0" y="6074664"/>
                </a:lnTo>
                <a:close/>
              </a:path>
            </a:pathLst>
          </a:custGeom>
          <a:noFill/>
          <a:ln w="121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09" name="Google Shape;109;p8"/>
          <p:cNvSpPr/>
          <p:nvPr/>
        </p:nvSpPr>
        <p:spPr>
          <a:xfrm>
            <a:off x="6027420" y="3485388"/>
            <a:ext cx="329184" cy="298704"/>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0" name="Google Shape;110;p8"/>
          <p:cNvSpPr/>
          <p:nvPr/>
        </p:nvSpPr>
        <p:spPr>
          <a:xfrm>
            <a:off x="6043015" y="2874264"/>
            <a:ext cx="319684" cy="294132"/>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1" name="Google Shape;111;p8"/>
          <p:cNvSpPr/>
          <p:nvPr/>
        </p:nvSpPr>
        <p:spPr>
          <a:xfrm>
            <a:off x="6027420" y="3180588"/>
            <a:ext cx="338327" cy="292608"/>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2" name="Google Shape;112;p8"/>
          <p:cNvSpPr/>
          <p:nvPr/>
        </p:nvSpPr>
        <p:spPr>
          <a:xfrm>
            <a:off x="6010655" y="3858767"/>
            <a:ext cx="344424" cy="320039"/>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3" name="Google Shape;113;p8"/>
          <p:cNvSpPr txBox="1"/>
          <p:nvPr/>
        </p:nvSpPr>
        <p:spPr>
          <a:xfrm>
            <a:off x="3458971" y="325918"/>
            <a:ext cx="1749425" cy="610235"/>
          </a:xfrm>
          <a:prstGeom prst="rect">
            <a:avLst/>
          </a:prstGeom>
          <a:noFill/>
          <a:ln>
            <a:noFill/>
          </a:ln>
        </p:spPr>
        <p:txBody>
          <a:bodyPr spcFirstLastPara="1" wrap="square" lIns="0" tIns="76200" rIns="0" bIns="0" anchor="t" anchorCtr="0">
            <a:noAutofit/>
          </a:bodyPr>
          <a:lstStyle/>
          <a:p>
            <a:pPr marL="0" marR="5080" lvl="0" indent="0" algn="r"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CAD/CAM</a:t>
            </a:r>
            <a:endParaRPr sz="1050" b="0" i="0" u="none" strike="noStrike" cap="none">
              <a:solidFill>
                <a:schemeClr val="dk1"/>
              </a:solidFill>
              <a:latin typeface="Trebuchet MS"/>
              <a:ea typeface="Trebuchet MS"/>
              <a:cs typeface="Trebuchet MS"/>
              <a:sym typeface="Trebuchet MS"/>
            </a:endParaRPr>
          </a:p>
          <a:p>
            <a:pPr marL="0" marR="0" lvl="0" indent="0" algn="l" rtl="0">
              <a:lnSpc>
                <a:spcPct val="100000"/>
              </a:lnSpc>
              <a:spcBef>
                <a:spcPts val="325"/>
              </a:spcBef>
              <a:spcAft>
                <a:spcPts val="0"/>
              </a:spcAft>
              <a:buClr>
                <a:srgbClr val="000000"/>
              </a:buClr>
              <a:buSzPts val="700"/>
              <a:buFont typeface="Arial"/>
              <a:buNone/>
            </a:pPr>
            <a:r>
              <a:rPr lang="en-US" sz="700" b="1" i="0" u="none" strike="noStrike" cap="none">
                <a:solidFill>
                  <a:srgbClr val="FF0000"/>
                </a:solidFill>
                <a:latin typeface="Trebuchet MS"/>
                <a:ea typeface="Trebuchet MS"/>
                <a:cs typeface="Trebuchet MS"/>
                <a:sym typeface="Trebuchet MS"/>
              </a:rPr>
              <a:t>CAD- </a:t>
            </a:r>
            <a:r>
              <a:rPr lang="en-US" sz="700" b="0" i="0" u="none" strike="noStrike" cap="none">
                <a:solidFill>
                  <a:schemeClr val="dk1"/>
                </a:solidFill>
                <a:latin typeface="Arial"/>
                <a:ea typeface="Arial"/>
                <a:cs typeface="Arial"/>
                <a:sym typeface="Arial"/>
              </a:rPr>
              <a:t>Computer Aided Design</a:t>
            </a:r>
            <a:endParaRPr sz="7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700"/>
              <a:buFont typeface="Arial"/>
              <a:buNone/>
            </a:pPr>
            <a:r>
              <a:rPr lang="en-US" sz="700" b="1" i="0" u="none" strike="noStrike" cap="none">
                <a:solidFill>
                  <a:srgbClr val="FF0000"/>
                </a:solidFill>
                <a:latin typeface="Trebuchet MS"/>
                <a:ea typeface="Trebuchet MS"/>
                <a:cs typeface="Trebuchet MS"/>
                <a:sym typeface="Trebuchet MS"/>
              </a:rPr>
              <a:t>CAM- </a:t>
            </a:r>
            <a:r>
              <a:rPr lang="en-US" sz="700" b="0" i="0" u="none" strike="noStrike" cap="none">
                <a:solidFill>
                  <a:schemeClr val="dk1"/>
                </a:solidFill>
                <a:latin typeface="Arial"/>
                <a:ea typeface="Arial"/>
                <a:cs typeface="Arial"/>
                <a:sym typeface="Arial"/>
              </a:rPr>
              <a:t>Computer Aided Manufacture</a:t>
            </a:r>
            <a:endParaRPr sz="7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700"/>
              <a:buFont typeface="Arial"/>
              <a:buNone/>
            </a:pPr>
            <a:r>
              <a:rPr lang="en-US" sz="700" b="1" i="0" u="none" strike="noStrike" cap="none">
                <a:solidFill>
                  <a:srgbClr val="FF0000"/>
                </a:solidFill>
                <a:latin typeface="Trebuchet MS"/>
                <a:ea typeface="Trebuchet MS"/>
                <a:cs typeface="Trebuchet MS"/>
                <a:sym typeface="Trebuchet MS"/>
              </a:rPr>
              <a:t>CNC- </a:t>
            </a:r>
            <a:r>
              <a:rPr lang="en-US" sz="700" b="0" i="0" u="none" strike="noStrike" cap="none">
                <a:solidFill>
                  <a:schemeClr val="dk1"/>
                </a:solidFill>
                <a:latin typeface="Arial"/>
                <a:ea typeface="Arial"/>
                <a:cs typeface="Arial"/>
                <a:sym typeface="Arial"/>
              </a:rPr>
              <a:t>Computer Numerical Control</a:t>
            </a:r>
            <a:endParaRPr sz="700" b="0" i="0" u="none" strike="noStrike" cap="none">
              <a:solidFill>
                <a:schemeClr val="dk1"/>
              </a:solidFill>
              <a:latin typeface="Arial"/>
              <a:ea typeface="Arial"/>
              <a:cs typeface="Arial"/>
              <a:sym typeface="Arial"/>
            </a:endParaRPr>
          </a:p>
        </p:txBody>
      </p:sp>
      <p:sp>
        <p:nvSpPr>
          <p:cNvPr id="114" name="Google Shape;114;p8"/>
          <p:cNvSpPr/>
          <p:nvPr/>
        </p:nvSpPr>
        <p:spPr>
          <a:xfrm>
            <a:off x="2851404" y="1630679"/>
            <a:ext cx="364236" cy="365760"/>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5" name="Google Shape;115;p8"/>
          <p:cNvSpPr/>
          <p:nvPr/>
        </p:nvSpPr>
        <p:spPr>
          <a:xfrm>
            <a:off x="2705100" y="1100327"/>
            <a:ext cx="583691" cy="472439"/>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6" name="Google Shape;116;p8"/>
          <p:cNvSpPr/>
          <p:nvPr/>
        </p:nvSpPr>
        <p:spPr>
          <a:xfrm>
            <a:off x="2956560" y="2819400"/>
            <a:ext cx="272795" cy="394715"/>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7" name="Google Shape;117;p8"/>
          <p:cNvSpPr/>
          <p:nvPr/>
        </p:nvSpPr>
        <p:spPr>
          <a:xfrm>
            <a:off x="2903220" y="2054351"/>
            <a:ext cx="301751" cy="382524"/>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8" name="Google Shape;118;p8"/>
          <p:cNvSpPr/>
          <p:nvPr/>
        </p:nvSpPr>
        <p:spPr>
          <a:xfrm>
            <a:off x="2791967" y="2446020"/>
            <a:ext cx="330707" cy="443484"/>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19" name="Google Shape;119;p8"/>
          <p:cNvSpPr/>
          <p:nvPr/>
        </p:nvSpPr>
        <p:spPr>
          <a:xfrm>
            <a:off x="2828544" y="3678935"/>
            <a:ext cx="371856" cy="448056"/>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0" name="Google Shape;120;p8"/>
          <p:cNvSpPr/>
          <p:nvPr/>
        </p:nvSpPr>
        <p:spPr>
          <a:xfrm>
            <a:off x="2834639" y="3256788"/>
            <a:ext cx="377951" cy="367284"/>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1" name="Google Shape;121;p8"/>
          <p:cNvSpPr/>
          <p:nvPr/>
        </p:nvSpPr>
        <p:spPr>
          <a:xfrm>
            <a:off x="2830829" y="4503421"/>
            <a:ext cx="332231" cy="310895"/>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2" name="Google Shape;122;p8"/>
          <p:cNvSpPr/>
          <p:nvPr/>
        </p:nvSpPr>
        <p:spPr>
          <a:xfrm>
            <a:off x="2777808" y="5279718"/>
            <a:ext cx="489204" cy="295656"/>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3" name="Google Shape;123;p8"/>
          <p:cNvSpPr/>
          <p:nvPr/>
        </p:nvSpPr>
        <p:spPr>
          <a:xfrm>
            <a:off x="2839352" y="5605271"/>
            <a:ext cx="543636" cy="540334"/>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4" name="Google Shape;124;p8"/>
          <p:cNvSpPr/>
          <p:nvPr/>
        </p:nvSpPr>
        <p:spPr>
          <a:xfrm>
            <a:off x="2770902" y="6056959"/>
            <a:ext cx="437387" cy="301752"/>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5" name="Google Shape;125;p8"/>
          <p:cNvSpPr/>
          <p:nvPr/>
        </p:nvSpPr>
        <p:spPr>
          <a:xfrm>
            <a:off x="3445260" y="4826304"/>
            <a:ext cx="1386010" cy="717804"/>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6" name="Google Shape;126;p8"/>
          <p:cNvSpPr/>
          <p:nvPr/>
        </p:nvSpPr>
        <p:spPr>
          <a:xfrm>
            <a:off x="4979734" y="4886411"/>
            <a:ext cx="1417319" cy="670559"/>
          </a:xfrm>
          <a:prstGeom prst="rect">
            <a:avLst/>
          </a:prstGeom>
          <a:blipFill rotWithShape="1">
            <a:blip r:embed="rId1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7" name="Google Shape;127;p8"/>
          <p:cNvSpPr txBox="1"/>
          <p:nvPr/>
        </p:nvSpPr>
        <p:spPr>
          <a:xfrm>
            <a:off x="3438753" y="2159171"/>
            <a:ext cx="2569210" cy="2414905"/>
          </a:xfrm>
          <a:prstGeom prst="rect">
            <a:avLst/>
          </a:prstGeom>
          <a:noFill/>
          <a:ln>
            <a:noFill/>
          </a:ln>
        </p:spPr>
        <p:txBody>
          <a:bodyPr spcFirstLastPara="1" wrap="square" lIns="0" tIns="53325" rIns="0" bIns="0" anchor="t" anchorCtr="0">
            <a:noAutofit/>
          </a:bodyPr>
          <a:lstStyle/>
          <a:p>
            <a:pPr marL="659765" marR="0" lvl="0" indent="0" algn="ctr"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Important tools for 2D Design</a:t>
            </a:r>
            <a:endParaRPr sz="1050" b="0" i="0" u="none" strike="noStrike" cap="none">
              <a:solidFill>
                <a:schemeClr val="dk1"/>
              </a:solidFill>
              <a:latin typeface="Trebuchet MS"/>
              <a:ea typeface="Trebuchet MS"/>
              <a:cs typeface="Trebuchet MS"/>
              <a:sym typeface="Trebuchet MS"/>
            </a:endParaRPr>
          </a:p>
          <a:p>
            <a:pPr marL="0" marR="373380" lvl="0" indent="0" algn="l" rtl="0">
              <a:lnSpc>
                <a:spcPct val="102000"/>
              </a:lnSpc>
              <a:spcBef>
                <a:spcPts val="265"/>
              </a:spcBef>
              <a:spcAft>
                <a:spcPts val="0"/>
              </a:spcAft>
              <a:buClr>
                <a:srgbClr val="000000"/>
              </a:buClr>
              <a:buSzPts val="1000"/>
              <a:buFont typeface="Arial"/>
              <a:buNone/>
            </a:pPr>
            <a:r>
              <a:rPr lang="en-US" sz="1000" b="1" i="0" u="none" strike="noStrike" cap="none">
                <a:solidFill>
                  <a:schemeClr val="dk1"/>
                </a:solidFill>
                <a:latin typeface="Trebuchet MS"/>
                <a:ea typeface="Trebuchet MS"/>
                <a:cs typeface="Trebuchet MS"/>
                <a:sym typeface="Trebuchet MS"/>
              </a:rPr>
              <a:t>Select tool- </a:t>
            </a:r>
            <a:r>
              <a:rPr lang="en-US" sz="700" b="0" i="0" u="none" strike="noStrike" cap="none">
                <a:solidFill>
                  <a:schemeClr val="dk1"/>
                </a:solidFill>
                <a:latin typeface="Arial"/>
                <a:ea typeface="Arial"/>
                <a:cs typeface="Arial"/>
                <a:sym typeface="Arial"/>
              </a:rPr>
              <a:t>Select any part of your design by clicking or  dragging over it until it turns purple.</a:t>
            </a:r>
            <a:endParaRPr sz="700" b="0" i="0" u="none" strike="noStrike" cap="none">
              <a:solidFill>
                <a:schemeClr val="dk1"/>
              </a:solidFill>
              <a:latin typeface="Arial"/>
              <a:ea typeface="Arial"/>
              <a:cs typeface="Arial"/>
              <a:sym typeface="Arial"/>
            </a:endParaRPr>
          </a:p>
          <a:p>
            <a:pPr marL="0" marR="94615" lvl="0" indent="0" algn="l" rtl="0">
              <a:lnSpc>
                <a:spcPct val="102000"/>
              </a:lnSpc>
              <a:spcBef>
                <a:spcPts val="434"/>
              </a:spcBef>
              <a:spcAft>
                <a:spcPts val="0"/>
              </a:spcAft>
              <a:buClr>
                <a:srgbClr val="000000"/>
              </a:buClr>
              <a:buSzPts val="1000"/>
              <a:buFont typeface="Arial"/>
              <a:buNone/>
            </a:pPr>
            <a:r>
              <a:rPr lang="en-US" sz="1000" b="1" i="0" u="none" strike="noStrike" cap="none">
                <a:solidFill>
                  <a:schemeClr val="dk1"/>
                </a:solidFill>
                <a:latin typeface="Trebuchet MS"/>
                <a:ea typeface="Trebuchet MS"/>
                <a:cs typeface="Trebuchet MS"/>
                <a:sym typeface="Trebuchet MS"/>
              </a:rPr>
              <a:t>Vectorise- </a:t>
            </a:r>
            <a:r>
              <a:rPr lang="en-US" sz="700" b="0" i="0" u="none" strike="noStrike" cap="none">
                <a:solidFill>
                  <a:schemeClr val="dk1"/>
                </a:solidFill>
                <a:latin typeface="Arial"/>
                <a:ea typeface="Arial"/>
                <a:cs typeface="Arial"/>
                <a:sym typeface="Arial"/>
              </a:rPr>
              <a:t>Adapting images from the internet to the be suitable  for the laser cutter.</a:t>
            </a:r>
            <a:endParaRPr sz="700" b="0" i="0" u="none" strike="noStrike" cap="none">
              <a:solidFill>
                <a:schemeClr val="dk1"/>
              </a:solidFill>
              <a:latin typeface="Arial"/>
              <a:ea typeface="Arial"/>
              <a:cs typeface="Arial"/>
              <a:sym typeface="Arial"/>
            </a:endParaRPr>
          </a:p>
          <a:p>
            <a:pPr marL="0" marR="138430" lvl="0" indent="0" algn="l" rtl="0">
              <a:lnSpc>
                <a:spcPct val="103000"/>
              </a:lnSpc>
              <a:spcBef>
                <a:spcPts val="470"/>
              </a:spcBef>
              <a:spcAft>
                <a:spcPts val="0"/>
              </a:spcAft>
              <a:buClr>
                <a:srgbClr val="000000"/>
              </a:buClr>
              <a:buSzPts val="1000"/>
              <a:buFont typeface="Arial"/>
              <a:buNone/>
            </a:pPr>
            <a:r>
              <a:rPr lang="en-US" sz="1000" b="1" i="0" u="none" strike="noStrike" cap="none">
                <a:solidFill>
                  <a:schemeClr val="dk1"/>
                </a:solidFill>
                <a:latin typeface="Trebuchet MS"/>
                <a:ea typeface="Trebuchet MS"/>
                <a:cs typeface="Trebuchet MS"/>
                <a:sym typeface="Trebuchet MS"/>
              </a:rPr>
              <a:t>Contour- </a:t>
            </a:r>
            <a:r>
              <a:rPr lang="en-US" sz="700" b="0" i="0" u="none" strike="noStrike" cap="none">
                <a:solidFill>
                  <a:schemeClr val="dk1"/>
                </a:solidFill>
                <a:latin typeface="Arial"/>
                <a:ea typeface="Arial"/>
                <a:cs typeface="Arial"/>
                <a:sym typeface="Arial"/>
              </a:rPr>
              <a:t>Create an identical replica of the shape you have to a  specified size.</a:t>
            </a:r>
            <a:endParaRPr sz="700" b="0" i="0" u="none" strike="noStrike" cap="none">
              <a:solidFill>
                <a:schemeClr val="dk1"/>
              </a:solidFill>
              <a:latin typeface="Arial"/>
              <a:ea typeface="Arial"/>
              <a:cs typeface="Arial"/>
              <a:sym typeface="Arial"/>
            </a:endParaRPr>
          </a:p>
          <a:p>
            <a:pPr marL="0" marR="82550" lvl="0" indent="0" algn="l" rtl="0">
              <a:lnSpc>
                <a:spcPct val="102000"/>
              </a:lnSpc>
              <a:spcBef>
                <a:spcPts val="430"/>
              </a:spcBef>
              <a:spcAft>
                <a:spcPts val="0"/>
              </a:spcAft>
              <a:buClr>
                <a:srgbClr val="000000"/>
              </a:buClr>
              <a:buSzPts val="1000"/>
              <a:buFont typeface="Arial"/>
              <a:buNone/>
            </a:pPr>
            <a:r>
              <a:rPr lang="en-US" sz="1000" b="1" i="0" u="none" strike="noStrike" cap="none">
                <a:solidFill>
                  <a:schemeClr val="dk1"/>
                </a:solidFill>
                <a:latin typeface="Trebuchet MS"/>
                <a:ea typeface="Trebuchet MS"/>
                <a:cs typeface="Trebuchet MS"/>
                <a:sym typeface="Trebuchet MS"/>
              </a:rPr>
              <a:t>Boundary fill- </a:t>
            </a:r>
            <a:r>
              <a:rPr lang="en-US" sz="700" b="0" i="0" u="none" strike="noStrike" cap="none">
                <a:solidFill>
                  <a:schemeClr val="dk1"/>
                </a:solidFill>
                <a:latin typeface="Arial"/>
                <a:ea typeface="Arial"/>
                <a:cs typeface="Arial"/>
                <a:sym typeface="Arial"/>
              </a:rPr>
              <a:t>Add colour to your work if the boundary of lines  is closed.</a:t>
            </a:r>
            <a:endParaRPr sz="700" b="0" i="0" u="none" strike="noStrike" cap="none">
              <a:solidFill>
                <a:schemeClr val="dk1"/>
              </a:solidFill>
              <a:latin typeface="Arial"/>
              <a:ea typeface="Arial"/>
              <a:cs typeface="Arial"/>
              <a:sym typeface="Arial"/>
            </a:endParaRPr>
          </a:p>
          <a:p>
            <a:pPr marL="0" marR="93345" lvl="0" indent="0" algn="l" rtl="0">
              <a:lnSpc>
                <a:spcPct val="102000"/>
              </a:lnSpc>
              <a:spcBef>
                <a:spcPts val="434"/>
              </a:spcBef>
              <a:spcAft>
                <a:spcPts val="0"/>
              </a:spcAft>
              <a:buClr>
                <a:srgbClr val="000000"/>
              </a:buClr>
              <a:buSzPts val="1000"/>
              <a:buFont typeface="Arial"/>
              <a:buNone/>
            </a:pPr>
            <a:r>
              <a:rPr lang="en-US" sz="1000" b="1" i="0" u="none" strike="noStrike" cap="none">
                <a:solidFill>
                  <a:schemeClr val="dk1"/>
                </a:solidFill>
                <a:latin typeface="Trebuchet MS"/>
                <a:ea typeface="Trebuchet MS"/>
                <a:cs typeface="Trebuchet MS"/>
                <a:sym typeface="Trebuchet MS"/>
              </a:rPr>
              <a:t>Delete- </a:t>
            </a:r>
            <a:r>
              <a:rPr lang="en-US" sz="700" b="0" i="0" u="none" strike="noStrike" cap="none">
                <a:solidFill>
                  <a:schemeClr val="dk1"/>
                </a:solidFill>
                <a:latin typeface="Arial"/>
                <a:ea typeface="Arial"/>
                <a:cs typeface="Arial"/>
                <a:sym typeface="Arial"/>
              </a:rPr>
              <a:t>There are a number of ways to delete parts or all of your  design. Click and hold until you can see all options.</a:t>
            </a:r>
            <a:endParaRPr sz="700" b="0" i="0" u="none" strike="noStrike" cap="none">
              <a:solidFill>
                <a:schemeClr val="dk1"/>
              </a:solidFill>
              <a:latin typeface="Arial"/>
              <a:ea typeface="Arial"/>
              <a:cs typeface="Arial"/>
              <a:sym typeface="Arial"/>
            </a:endParaRPr>
          </a:p>
          <a:p>
            <a:pPr marL="0" marR="328295" lvl="0" indent="0" algn="l" rtl="0">
              <a:lnSpc>
                <a:spcPct val="103000"/>
              </a:lnSpc>
              <a:spcBef>
                <a:spcPts val="465"/>
              </a:spcBef>
              <a:spcAft>
                <a:spcPts val="0"/>
              </a:spcAft>
              <a:buClr>
                <a:srgbClr val="000000"/>
              </a:buClr>
              <a:buSzPts val="1000"/>
              <a:buFont typeface="Arial"/>
              <a:buNone/>
            </a:pPr>
            <a:r>
              <a:rPr lang="en-US" sz="1000" b="1" i="0" u="none" strike="noStrike" cap="none">
                <a:solidFill>
                  <a:schemeClr val="dk1"/>
                </a:solidFill>
                <a:latin typeface="Trebuchet MS"/>
                <a:ea typeface="Trebuchet MS"/>
                <a:cs typeface="Trebuchet MS"/>
                <a:sym typeface="Trebuchet MS"/>
              </a:rPr>
              <a:t>Shapes- </a:t>
            </a:r>
            <a:r>
              <a:rPr lang="en-US" sz="700" b="0" i="0" u="none" strike="noStrike" cap="none">
                <a:solidFill>
                  <a:schemeClr val="dk1"/>
                </a:solidFill>
                <a:latin typeface="Arial"/>
                <a:ea typeface="Arial"/>
                <a:cs typeface="Arial"/>
                <a:sym typeface="Arial"/>
              </a:rPr>
              <a:t>Draw a number of different shapes. To access the  different shapes you must click and hold the rectangular tool</a:t>
            </a:r>
            <a:endParaRPr sz="700" b="0" i="0" u="none" strike="noStrike" cap="none">
              <a:solidFill>
                <a:schemeClr val="dk1"/>
              </a:solidFill>
              <a:latin typeface="Arial"/>
              <a:ea typeface="Arial"/>
              <a:cs typeface="Arial"/>
              <a:sym typeface="Arial"/>
            </a:endParaRPr>
          </a:p>
          <a:p>
            <a:pPr marL="296545" marR="0" lvl="0" indent="0" algn="ctr" rtl="0">
              <a:lnSpc>
                <a:spcPct val="116666"/>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Manufacturing Plastics</a:t>
            </a:r>
            <a:endParaRPr sz="1050" b="0" i="0" u="none" strike="noStrike" cap="none">
              <a:solidFill>
                <a:schemeClr val="dk1"/>
              </a:solidFill>
              <a:latin typeface="Trebuchet MS"/>
              <a:ea typeface="Trebuchet MS"/>
              <a:cs typeface="Trebuchet MS"/>
              <a:sym typeface="Trebuchet MS"/>
            </a:endParaRPr>
          </a:p>
          <a:p>
            <a:pPr marL="362585" marR="0" lvl="0" indent="0" algn="ctr" rtl="0">
              <a:lnSpc>
                <a:spcPct val="77083"/>
              </a:lnSpc>
              <a:spcBef>
                <a:spcPts val="0"/>
              </a:spcBef>
              <a:spcAft>
                <a:spcPts val="0"/>
              </a:spcAft>
              <a:buClr>
                <a:srgbClr val="000000"/>
              </a:buClr>
              <a:buSzPts val="1200"/>
              <a:buFont typeface="Arial"/>
              <a:buNone/>
            </a:pPr>
            <a:r>
              <a:rPr lang="en-US" sz="1200" b="1" i="0" u="none" strike="noStrike" cap="none" baseline="-25000">
                <a:solidFill>
                  <a:schemeClr val="dk1"/>
                </a:solidFill>
                <a:latin typeface="Trebuchet MS"/>
                <a:ea typeface="Trebuchet MS"/>
                <a:cs typeface="Trebuchet MS"/>
                <a:sym typeface="Trebuchet MS"/>
              </a:rPr>
              <a:t>Blow Moulding	</a:t>
            </a:r>
            <a:r>
              <a:rPr lang="en-US" sz="800" b="1" i="0" u="none" strike="noStrike" cap="none">
                <a:solidFill>
                  <a:schemeClr val="dk1"/>
                </a:solidFill>
                <a:latin typeface="Trebuchet MS"/>
                <a:ea typeface="Trebuchet MS"/>
                <a:cs typeface="Trebuchet MS"/>
                <a:sym typeface="Trebuchet MS"/>
              </a:rPr>
              <a:t>Vacuum Forming</a:t>
            </a:r>
            <a:endParaRPr sz="800" b="0" i="0" u="none" strike="noStrike" cap="none">
              <a:solidFill>
                <a:schemeClr val="dk1"/>
              </a:solidFill>
              <a:latin typeface="Trebuchet MS"/>
              <a:ea typeface="Trebuchet MS"/>
              <a:cs typeface="Trebuchet MS"/>
              <a:sym typeface="Trebuchet MS"/>
            </a:endParaRPr>
          </a:p>
        </p:txBody>
      </p:sp>
      <p:sp>
        <p:nvSpPr>
          <p:cNvPr id="128" name="Google Shape;128;p8"/>
          <p:cNvSpPr/>
          <p:nvPr/>
        </p:nvSpPr>
        <p:spPr>
          <a:xfrm>
            <a:off x="6665976" y="580644"/>
            <a:ext cx="1303660" cy="679703"/>
          </a:xfrm>
          <a:prstGeom prst="rect">
            <a:avLst/>
          </a:prstGeom>
          <a:blipFill rotWithShape="1">
            <a:blip r:embed="rId2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29" name="Google Shape;129;p8"/>
          <p:cNvSpPr txBox="1"/>
          <p:nvPr/>
        </p:nvSpPr>
        <p:spPr>
          <a:xfrm>
            <a:off x="6849744" y="435356"/>
            <a:ext cx="809625"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Injection Moulding</a:t>
            </a:r>
            <a:endParaRPr sz="800" b="0" i="0" u="none" strike="noStrike" cap="none">
              <a:solidFill>
                <a:schemeClr val="dk1"/>
              </a:solidFill>
              <a:latin typeface="Trebuchet MS"/>
              <a:ea typeface="Trebuchet MS"/>
              <a:cs typeface="Trebuchet MS"/>
              <a:sym typeface="Trebuchet MS"/>
            </a:endParaRPr>
          </a:p>
        </p:txBody>
      </p:sp>
      <p:sp>
        <p:nvSpPr>
          <p:cNvPr id="130" name="Google Shape;130;p8"/>
          <p:cNvSpPr txBox="1"/>
          <p:nvPr/>
        </p:nvSpPr>
        <p:spPr>
          <a:xfrm>
            <a:off x="3457765" y="5638292"/>
            <a:ext cx="1373505" cy="558800"/>
          </a:xfrm>
          <a:prstGeom prst="rect">
            <a:avLst/>
          </a:prstGeom>
          <a:noFill/>
          <a:ln>
            <a:noFill/>
          </a:ln>
        </p:spPr>
        <p:txBody>
          <a:bodyPr spcFirstLastPara="1" wrap="square" lIns="0" tIns="12050" rIns="0" bIns="0" anchor="t" anchorCtr="0">
            <a:noAutofit/>
          </a:bodyPr>
          <a:lstStyle/>
          <a:p>
            <a:pPr marL="0" marR="0" lvl="0" indent="-38100" algn="l" rtl="0">
              <a:lnSpc>
                <a:spcPct val="100000"/>
              </a:lnSpc>
              <a:spcBef>
                <a:spcPts val="0"/>
              </a:spcBef>
              <a:spcAft>
                <a:spcPts val="0"/>
              </a:spcAft>
              <a:buClr>
                <a:schemeClr val="dk1"/>
              </a:buClr>
              <a:buSzPts val="600"/>
              <a:buFont typeface="Arial"/>
              <a:buAutoNum type="arabicPeriod"/>
            </a:pPr>
            <a:r>
              <a:rPr lang="en-US" sz="700" b="0" i="0" u="none" strike="noStrike" cap="none">
                <a:solidFill>
                  <a:schemeClr val="dk1"/>
                </a:solidFill>
                <a:latin typeface="Arial"/>
                <a:ea typeface="Arial"/>
                <a:cs typeface="Arial"/>
                <a:sym typeface="Arial"/>
              </a:rPr>
              <a:t>Parison inserted into mould.</a:t>
            </a:r>
            <a:endParaRPr sz="700" b="0" i="0" u="none" strike="noStrike" cap="none">
              <a:solidFill>
                <a:schemeClr val="dk1"/>
              </a:solidFill>
              <a:latin typeface="Arial"/>
              <a:ea typeface="Arial"/>
              <a:cs typeface="Arial"/>
              <a:sym typeface="Arial"/>
            </a:endParaRPr>
          </a:p>
          <a:p>
            <a:pPr marL="0" marR="5080" lvl="0" indent="-38100" algn="l" rtl="0">
              <a:lnSpc>
                <a:spcPct val="100000"/>
              </a:lnSpc>
              <a:spcBef>
                <a:spcPts val="0"/>
              </a:spcBef>
              <a:spcAft>
                <a:spcPts val="0"/>
              </a:spcAft>
              <a:buClr>
                <a:schemeClr val="dk1"/>
              </a:buClr>
              <a:buSzPts val="600"/>
              <a:buFont typeface="Arial"/>
              <a:buAutoNum type="arabicPeriod"/>
            </a:pPr>
            <a:r>
              <a:rPr lang="en-US" sz="700" b="0" i="0" u="none" strike="noStrike" cap="none">
                <a:solidFill>
                  <a:schemeClr val="dk1"/>
                </a:solidFill>
                <a:latin typeface="Arial"/>
                <a:ea typeface="Arial"/>
                <a:cs typeface="Arial"/>
                <a:sym typeface="Arial"/>
              </a:rPr>
              <a:t>Base of parison squeezed by mould.  3.Air blown in to parison. Parison  expands to fill mould.</a:t>
            </a:r>
            <a:endParaRPr sz="7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4.Finished product.</a:t>
            </a:r>
            <a:endParaRPr sz="700" b="0" i="0" u="none" strike="noStrike" cap="none">
              <a:solidFill>
                <a:schemeClr val="dk1"/>
              </a:solidFill>
              <a:latin typeface="Arial"/>
              <a:ea typeface="Arial"/>
              <a:cs typeface="Arial"/>
              <a:sym typeface="Arial"/>
            </a:endParaRPr>
          </a:p>
        </p:txBody>
      </p:sp>
      <p:sp>
        <p:nvSpPr>
          <p:cNvPr id="131" name="Google Shape;131;p8"/>
          <p:cNvSpPr txBox="1"/>
          <p:nvPr/>
        </p:nvSpPr>
        <p:spPr>
          <a:xfrm>
            <a:off x="5217479" y="5670168"/>
            <a:ext cx="1026794" cy="345440"/>
          </a:xfrm>
          <a:prstGeom prst="rect">
            <a:avLst/>
          </a:prstGeom>
          <a:noFill/>
          <a:ln>
            <a:noFill/>
          </a:ln>
        </p:spPr>
        <p:txBody>
          <a:bodyPr spcFirstLastPara="1" wrap="square" lIns="0" tIns="12050" rIns="0" bIns="0" anchor="t" anchorCtr="0">
            <a:noAutofit/>
          </a:bodyPr>
          <a:lstStyle/>
          <a:p>
            <a:pPr marL="0" marR="5080"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1.Air in mould removed.  2.Plastic placed over mould.  3.Plastic heated.</a:t>
            </a:r>
            <a:endParaRPr sz="700" b="0" i="0" u="none" strike="noStrike" cap="none">
              <a:solidFill>
                <a:schemeClr val="dk1"/>
              </a:solidFill>
              <a:latin typeface="Arial"/>
              <a:ea typeface="Arial"/>
              <a:cs typeface="Arial"/>
              <a:sym typeface="Arial"/>
            </a:endParaRPr>
          </a:p>
        </p:txBody>
      </p:sp>
      <p:sp>
        <p:nvSpPr>
          <p:cNvPr id="132" name="Google Shape;132;p8"/>
          <p:cNvSpPr/>
          <p:nvPr/>
        </p:nvSpPr>
        <p:spPr>
          <a:xfrm>
            <a:off x="4867655" y="5102352"/>
            <a:ext cx="0" cy="1071880"/>
          </a:xfrm>
          <a:custGeom>
            <a:avLst/>
            <a:gdLst/>
            <a:ahLst/>
            <a:cxnLst/>
            <a:rect l="l" t="t" r="r" b="b"/>
            <a:pathLst>
              <a:path w="120000" h="1071879" extrusionOk="0">
                <a:moveTo>
                  <a:pt x="0" y="0"/>
                </a:moveTo>
                <a:lnTo>
                  <a:pt x="0" y="1071651"/>
                </a:lnTo>
              </a:path>
            </a:pathLst>
          </a:custGeom>
          <a:noFill/>
          <a:ln w="952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3" name="Google Shape;133;p8"/>
          <p:cNvSpPr txBox="1"/>
          <p:nvPr/>
        </p:nvSpPr>
        <p:spPr>
          <a:xfrm>
            <a:off x="6679945" y="1239773"/>
            <a:ext cx="1177290" cy="772160"/>
          </a:xfrm>
          <a:prstGeom prst="rect">
            <a:avLst/>
          </a:prstGeom>
          <a:noFill/>
          <a:ln>
            <a:noFill/>
          </a:ln>
        </p:spPr>
        <p:txBody>
          <a:bodyPr spcFirstLastPara="1" wrap="square" lIns="0" tIns="12050" rIns="0" bIns="0" anchor="t" anchorCtr="0">
            <a:noAutofit/>
          </a:bodyPr>
          <a:lstStyle/>
          <a:p>
            <a:pPr marL="0" marR="0" lvl="0" indent="-44450" algn="l" rtl="0">
              <a:lnSpc>
                <a:spcPct val="100000"/>
              </a:lnSpc>
              <a:spcBef>
                <a:spcPts val="0"/>
              </a:spcBef>
              <a:spcAft>
                <a:spcPts val="0"/>
              </a:spcAft>
              <a:buClr>
                <a:schemeClr val="dk1"/>
              </a:buClr>
              <a:buSzPts val="700"/>
              <a:buFont typeface="Arial"/>
              <a:buAutoNum type="arabicPeriod"/>
            </a:pPr>
            <a:r>
              <a:rPr lang="en-US" sz="700" b="0" i="0" u="none" strike="noStrike" cap="none">
                <a:solidFill>
                  <a:schemeClr val="dk1"/>
                </a:solidFill>
                <a:latin typeface="Arial"/>
                <a:ea typeface="Arial"/>
                <a:cs typeface="Arial"/>
                <a:sym typeface="Arial"/>
              </a:rPr>
              <a:t>Plastic placed into hopper</a:t>
            </a:r>
            <a:endParaRPr sz="700" b="0" i="0" u="none" strike="noStrike" cap="none">
              <a:solidFill>
                <a:schemeClr val="dk1"/>
              </a:solidFill>
              <a:latin typeface="Arial"/>
              <a:ea typeface="Arial"/>
              <a:cs typeface="Arial"/>
              <a:sym typeface="Arial"/>
            </a:endParaRPr>
          </a:p>
          <a:p>
            <a:pPr marL="86995" marR="0" lvl="0" indent="-86995" algn="l" rtl="0">
              <a:lnSpc>
                <a:spcPct val="100000"/>
              </a:lnSpc>
              <a:spcBef>
                <a:spcPts val="0"/>
              </a:spcBef>
              <a:spcAft>
                <a:spcPts val="0"/>
              </a:spcAft>
              <a:buClr>
                <a:schemeClr val="dk1"/>
              </a:buClr>
              <a:buSzPts val="700"/>
              <a:buFont typeface="Arial"/>
              <a:buAutoNum type="arabicPeriod"/>
            </a:pPr>
            <a:r>
              <a:rPr lang="en-US" sz="700" b="0" i="0" u="none" strike="noStrike" cap="none">
                <a:solidFill>
                  <a:schemeClr val="dk1"/>
                </a:solidFill>
                <a:latin typeface="Arial"/>
                <a:ea typeface="Arial"/>
                <a:cs typeface="Arial"/>
                <a:sym typeface="Arial"/>
              </a:rPr>
              <a:t>Plastic forces through heaters</a:t>
            </a:r>
            <a:endParaRPr sz="7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by screw.</a:t>
            </a:r>
            <a:endParaRPr sz="700" b="0" i="0" u="none" strike="noStrike" cap="none">
              <a:solidFill>
                <a:schemeClr val="dk1"/>
              </a:solidFill>
              <a:latin typeface="Arial"/>
              <a:ea typeface="Arial"/>
              <a:cs typeface="Arial"/>
              <a:sym typeface="Arial"/>
            </a:endParaRPr>
          </a:p>
          <a:p>
            <a:pPr marL="0" marR="118110" lvl="0" indent="-44450" algn="l" rtl="0">
              <a:lnSpc>
                <a:spcPct val="100000"/>
              </a:lnSpc>
              <a:spcBef>
                <a:spcPts val="0"/>
              </a:spcBef>
              <a:spcAft>
                <a:spcPts val="0"/>
              </a:spcAft>
              <a:buClr>
                <a:schemeClr val="dk1"/>
              </a:buClr>
              <a:buSzPts val="700"/>
              <a:buFont typeface="Arial"/>
              <a:buAutoNum type="arabicPeriod" startAt="3"/>
            </a:pPr>
            <a:r>
              <a:rPr lang="en-US" sz="700" b="0" i="0" u="none" strike="noStrike" cap="none">
                <a:solidFill>
                  <a:schemeClr val="dk1"/>
                </a:solidFill>
                <a:latin typeface="Arial"/>
                <a:ea typeface="Arial"/>
                <a:cs typeface="Arial"/>
                <a:sym typeface="Arial"/>
              </a:rPr>
              <a:t>Liquid plastic is forced into  mould.</a:t>
            </a:r>
            <a:endParaRPr sz="700" b="0" i="0" u="none" strike="noStrike" cap="none">
              <a:solidFill>
                <a:schemeClr val="dk1"/>
              </a:solidFill>
              <a:latin typeface="Arial"/>
              <a:ea typeface="Arial"/>
              <a:cs typeface="Arial"/>
              <a:sym typeface="Arial"/>
            </a:endParaRPr>
          </a:p>
          <a:p>
            <a:pPr marL="0" marR="145415" lvl="0" indent="-44450" algn="l" rtl="0">
              <a:lnSpc>
                <a:spcPct val="100000"/>
              </a:lnSpc>
              <a:spcBef>
                <a:spcPts val="0"/>
              </a:spcBef>
              <a:spcAft>
                <a:spcPts val="0"/>
              </a:spcAft>
              <a:buClr>
                <a:schemeClr val="dk1"/>
              </a:buClr>
              <a:buSzPts val="700"/>
              <a:buFont typeface="Arial"/>
              <a:buAutoNum type="arabicPeriod" startAt="3"/>
            </a:pPr>
            <a:r>
              <a:rPr lang="en-US" sz="700" b="0" i="0" u="none" strike="noStrike" cap="none">
                <a:solidFill>
                  <a:schemeClr val="dk1"/>
                </a:solidFill>
                <a:latin typeface="Arial"/>
                <a:ea typeface="Arial"/>
                <a:cs typeface="Arial"/>
                <a:sym typeface="Arial"/>
              </a:rPr>
              <a:t>Mould cools and opens to  remove product</a:t>
            </a:r>
            <a:endParaRPr sz="700" b="0" i="0" u="none" strike="noStrike" cap="none">
              <a:solidFill>
                <a:schemeClr val="dk1"/>
              </a:solidFill>
              <a:latin typeface="Arial"/>
              <a:ea typeface="Arial"/>
              <a:cs typeface="Arial"/>
              <a:sym typeface="Arial"/>
            </a:endParaRPr>
          </a:p>
        </p:txBody>
      </p:sp>
      <p:sp>
        <p:nvSpPr>
          <p:cNvPr id="134" name="Google Shape;134;p8"/>
          <p:cNvSpPr txBox="1"/>
          <p:nvPr/>
        </p:nvSpPr>
        <p:spPr>
          <a:xfrm>
            <a:off x="113756" y="439333"/>
            <a:ext cx="3150235" cy="6076315"/>
          </a:xfrm>
          <a:prstGeom prst="rect">
            <a:avLst/>
          </a:prstGeom>
          <a:noFill/>
          <a:ln w="12175" cap="flat" cmpd="sng">
            <a:solidFill>
              <a:srgbClr val="FF0000"/>
            </a:solidFill>
            <a:prstDash val="solid"/>
            <a:round/>
            <a:headEnd type="none" w="sm" len="sm"/>
            <a:tailEnd type="none" w="sm" len="sm"/>
          </a:ln>
        </p:spPr>
        <p:txBody>
          <a:bodyPr spcFirstLastPara="1" wrap="square" lIns="0" tIns="45700" rIns="0" bIns="0" anchor="t" anchorCtr="0">
            <a:noAutofit/>
          </a:bodyPr>
          <a:lstStyle/>
          <a:p>
            <a:pPr marL="635" marR="0" lvl="0" indent="0" algn="ctr"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Thermoplastics</a:t>
            </a:r>
            <a:endParaRPr sz="1050" b="0" i="0" u="none" strike="noStrike" cap="none">
              <a:solidFill>
                <a:schemeClr val="dk1"/>
              </a:solidFill>
              <a:latin typeface="Trebuchet MS"/>
              <a:ea typeface="Trebuchet MS"/>
              <a:cs typeface="Trebuchet MS"/>
              <a:sym typeface="Trebuchet MS"/>
            </a:endParaRPr>
          </a:p>
          <a:p>
            <a:pPr marL="44450" marR="12065" lvl="0" indent="0" algn="l" rtl="0">
              <a:lnSpc>
                <a:spcPct val="100000"/>
              </a:lnSpc>
              <a:spcBef>
                <a:spcPts val="409"/>
              </a:spcBef>
              <a:spcAft>
                <a:spcPts val="0"/>
              </a:spcAft>
              <a:buClr>
                <a:srgbClr val="000000"/>
              </a:buClr>
              <a:buSzPts val="650"/>
              <a:buFont typeface="Arial"/>
              <a:buNone/>
            </a:pPr>
            <a:r>
              <a:rPr lang="en-US" sz="650" b="1" i="0" u="none" strike="noStrike" cap="none">
                <a:solidFill>
                  <a:schemeClr val="dk1"/>
                </a:solidFill>
                <a:latin typeface="Trebuchet MS"/>
                <a:ea typeface="Trebuchet MS"/>
                <a:cs typeface="Trebuchet MS"/>
                <a:sym typeface="Trebuchet MS"/>
              </a:rPr>
              <a:t>T</a:t>
            </a:r>
            <a:r>
              <a:rPr lang="en-US" sz="650" b="0" i="0" u="none" strike="noStrike" cap="none">
                <a:solidFill>
                  <a:schemeClr val="dk1"/>
                </a:solidFill>
                <a:latin typeface="Arial"/>
                <a:ea typeface="Arial"/>
                <a:cs typeface="Arial"/>
                <a:sym typeface="Arial"/>
              </a:rPr>
              <a:t>hese plastics can be re-heated and re-shaped in various ways. They become moldable after  reheating as they do not undergo significant chemical change. Reheating and shaping can be  repeated. The bond between the molecules is weak and becomes weaker when reheated,  allowing reshaping. These types of plastics can be recycled.</a:t>
            </a:r>
            <a:endParaRPr sz="650" b="0" i="0" u="none" strike="noStrike" cap="none">
              <a:solidFill>
                <a:schemeClr val="dk1"/>
              </a:solidFill>
              <a:latin typeface="Arial"/>
              <a:ea typeface="Arial"/>
              <a:cs typeface="Arial"/>
              <a:sym typeface="Arial"/>
            </a:endParaRPr>
          </a:p>
          <a:p>
            <a:pPr marL="0" marR="0" lvl="0" indent="0" algn="l" rtl="0">
              <a:lnSpc>
                <a:spcPct val="100000"/>
              </a:lnSpc>
              <a:spcBef>
                <a:spcPts val="35"/>
              </a:spcBef>
              <a:spcAft>
                <a:spcPts val="0"/>
              </a:spcAft>
              <a:buClr>
                <a:srgbClr val="000000"/>
              </a:buClr>
              <a:buSzPts val="600"/>
              <a:buFont typeface="Arial"/>
              <a:buNone/>
            </a:pPr>
            <a:endParaRPr sz="600" b="0" i="0" u="none" strike="noStrike" cap="none">
              <a:solidFill>
                <a:schemeClr val="dk1"/>
              </a:solidFill>
              <a:latin typeface="Times New Roman"/>
              <a:ea typeface="Times New Roman"/>
              <a:cs typeface="Times New Roman"/>
              <a:sym typeface="Times New Roman"/>
            </a:endParaRPr>
          </a:p>
          <a:p>
            <a:pPr marL="48895" marR="520700" lvl="0" indent="0" algn="l" rtl="0">
              <a:lnSpc>
                <a:spcPct val="100499"/>
              </a:lnSpc>
              <a:spcBef>
                <a:spcPts val="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Acrylic (Perspex)- </a:t>
            </a:r>
            <a:r>
              <a:rPr lang="en-US" sz="650" b="0" i="0" u="none" strike="noStrike" cap="none">
                <a:solidFill>
                  <a:schemeClr val="dk1"/>
                </a:solidFill>
                <a:latin typeface="Arial"/>
                <a:ea typeface="Arial"/>
                <a:cs typeface="Arial"/>
                <a:sym typeface="Arial"/>
              </a:rPr>
              <a:t>This is the most common plastic in a school workshop.  Purchased in the form of sheets and comes in a range of colours. It can be  translucent (e.g. smoked), transparent or opaque. It is resistant to most acids  and weather conditions. Easy to cut shape. Polishes well. Examples include:  Baths, safety glasses, signs.</a:t>
            </a:r>
            <a:endParaRPr sz="650" b="0" i="0" u="none" strike="noStrike" cap="none">
              <a:solidFill>
                <a:schemeClr val="dk1"/>
              </a:solidFill>
              <a:latin typeface="Arial"/>
              <a:ea typeface="Arial"/>
              <a:cs typeface="Arial"/>
              <a:sym typeface="Arial"/>
            </a:endParaRPr>
          </a:p>
          <a:p>
            <a:pPr marL="48895" marR="462915" lvl="0" indent="0" algn="just" rtl="0">
              <a:lnSpc>
                <a:spcPct val="102200"/>
              </a:lnSpc>
              <a:spcBef>
                <a:spcPts val="29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LDPE- </a:t>
            </a:r>
            <a:r>
              <a:rPr lang="en-US" sz="650" b="0" i="0" u="none" strike="noStrike" cap="none">
                <a:solidFill>
                  <a:schemeClr val="dk1"/>
                </a:solidFill>
                <a:latin typeface="Arial"/>
                <a:ea typeface="Arial"/>
                <a:cs typeface="Arial"/>
                <a:sym typeface="Arial"/>
              </a:rPr>
              <a:t>Low Density Polythene is tough and flexible. Softer than HDPE. Can be  moulded into almost any form. Flexible, comes in range of colours. Bottles and  plastic bags are made from the low density polystyrene.</a:t>
            </a:r>
            <a:endParaRPr sz="650" b="0" i="0" u="none" strike="noStrike" cap="none">
              <a:solidFill>
                <a:schemeClr val="dk1"/>
              </a:solidFill>
              <a:latin typeface="Arial"/>
              <a:ea typeface="Arial"/>
              <a:cs typeface="Arial"/>
              <a:sym typeface="Arial"/>
            </a:endParaRPr>
          </a:p>
          <a:p>
            <a:pPr marL="48895" marR="462915" lvl="0" indent="0" algn="l" rtl="0">
              <a:lnSpc>
                <a:spcPct val="102400"/>
              </a:lnSpc>
              <a:spcBef>
                <a:spcPts val="39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HDPE- </a:t>
            </a:r>
            <a:r>
              <a:rPr lang="en-US" sz="650" b="0" i="0" u="none" strike="noStrike" cap="none">
                <a:solidFill>
                  <a:schemeClr val="dk1"/>
                </a:solidFill>
                <a:latin typeface="Arial"/>
                <a:ea typeface="Arial"/>
                <a:cs typeface="Arial"/>
                <a:sym typeface="Arial"/>
              </a:rPr>
              <a:t>High Density Polythene which is rigid and hard. Less flexible than  LDPE. Machine parts, bowls and crates are generally made from high density  polystyrene. Can be moulded into almost any form. Flexible, comes in range of  colours.</a:t>
            </a:r>
            <a:endParaRPr sz="650" b="0" i="0" u="none" strike="noStrike" cap="none">
              <a:solidFill>
                <a:schemeClr val="dk1"/>
              </a:solidFill>
              <a:latin typeface="Arial"/>
              <a:ea typeface="Arial"/>
              <a:cs typeface="Arial"/>
              <a:sym typeface="Arial"/>
            </a:endParaRPr>
          </a:p>
          <a:p>
            <a:pPr marL="48895" marR="490855" lvl="0" indent="0" algn="l" rtl="0">
              <a:lnSpc>
                <a:spcPct val="100899"/>
              </a:lnSpc>
              <a:spcBef>
                <a:spcPts val="21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PP-</a:t>
            </a:r>
            <a:r>
              <a:rPr lang="en-US" sz="650" b="0" i="0" u="none" strike="noStrike" cap="none">
                <a:solidFill>
                  <a:schemeClr val="dk1"/>
                </a:solidFill>
                <a:latin typeface="Arial"/>
                <a:ea typeface="Arial"/>
                <a:cs typeface="Arial"/>
                <a:sym typeface="Arial"/>
              </a:rPr>
              <a:t>Polypropylene (PP) is a thermoplastic often formed into products through  injection and blow moulding. It is robust, strong, flexible and supplied in a  range of colours. Food containers, chairs, packaging and storage units.</a:t>
            </a:r>
            <a:endParaRPr sz="650" b="0" i="0" u="none" strike="noStrike" cap="none">
              <a:solidFill>
                <a:schemeClr val="dk1"/>
              </a:solidFill>
              <a:latin typeface="Arial"/>
              <a:ea typeface="Arial"/>
              <a:cs typeface="Arial"/>
              <a:sym typeface="Arial"/>
            </a:endParaRPr>
          </a:p>
          <a:p>
            <a:pPr marL="48895" marR="473709" lvl="0" indent="0" algn="l" rtl="0">
              <a:lnSpc>
                <a:spcPct val="100899"/>
              </a:lnSpc>
              <a:spcBef>
                <a:spcPts val="21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Nylon</a:t>
            </a:r>
            <a:r>
              <a:rPr lang="en-US" sz="800" b="0" i="0" u="none" strike="noStrike" cap="none">
                <a:solidFill>
                  <a:schemeClr val="dk1"/>
                </a:solidFill>
                <a:latin typeface="Arial"/>
                <a:ea typeface="Arial"/>
                <a:cs typeface="Arial"/>
                <a:sym typeface="Arial"/>
              </a:rPr>
              <a:t>- </a:t>
            </a:r>
            <a:r>
              <a:rPr lang="en-US" sz="650" b="0" i="0" u="none" strike="noStrike" cap="none">
                <a:solidFill>
                  <a:schemeClr val="dk1"/>
                </a:solidFill>
                <a:latin typeface="Arial"/>
                <a:ea typeface="Arial"/>
                <a:cs typeface="Arial"/>
                <a:sym typeface="Arial"/>
              </a:rPr>
              <a:t>Is used in engineering to make gears and bearings. It’s oily nature  means that friction is reduced between moving parts made from nylon. Gears,  bearings, wheels and clothing.</a:t>
            </a:r>
            <a:endParaRPr sz="650" b="0" i="0" u="none" strike="noStrike" cap="none">
              <a:solidFill>
                <a:schemeClr val="dk1"/>
              </a:solidFill>
              <a:latin typeface="Arial"/>
              <a:ea typeface="Arial"/>
              <a:cs typeface="Arial"/>
              <a:sym typeface="Arial"/>
            </a:endParaRPr>
          </a:p>
          <a:p>
            <a:pPr marL="48895" marR="467994" lvl="0" indent="0" algn="l" rtl="0">
              <a:lnSpc>
                <a:spcPct val="106900"/>
              </a:lnSpc>
              <a:spcBef>
                <a:spcPts val="35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HIPs- </a:t>
            </a:r>
            <a:r>
              <a:rPr lang="en-US" sz="650" b="0" i="0" u="none" strike="noStrike" cap="none">
                <a:solidFill>
                  <a:schemeClr val="dk1"/>
                </a:solidFill>
                <a:latin typeface="Arial"/>
                <a:ea typeface="Arial"/>
                <a:cs typeface="Arial"/>
                <a:sym typeface="Arial"/>
              </a:rPr>
              <a:t>High Impact Polystyrene (HIPS). Light material and yet strong. Available  in a range of colours. Can be vacuum formed. Thinner HIPS is quite flexible.</a:t>
            </a:r>
            <a:endParaRPr sz="650" b="0" i="0" u="none" strike="noStrike" cap="none">
              <a:solidFill>
                <a:schemeClr val="dk1"/>
              </a:solidFill>
              <a:latin typeface="Arial"/>
              <a:ea typeface="Arial"/>
              <a:cs typeface="Arial"/>
              <a:sym typeface="Arial"/>
            </a:endParaRPr>
          </a:p>
          <a:p>
            <a:pPr marL="48895" marR="0" lvl="0" indent="0" algn="l" rtl="0">
              <a:lnSpc>
                <a:spcPct val="100000"/>
              </a:lnSpc>
              <a:spcBef>
                <a:spcPts val="0"/>
              </a:spcBef>
              <a:spcAft>
                <a:spcPts val="0"/>
              </a:spcAft>
              <a:buClr>
                <a:srgbClr val="000000"/>
              </a:buClr>
              <a:buSzPts val="650"/>
              <a:buFont typeface="Arial"/>
              <a:buNone/>
            </a:pPr>
            <a:r>
              <a:rPr lang="en-US" sz="650" b="0" i="0" u="none" strike="noStrike" cap="none">
                <a:solidFill>
                  <a:schemeClr val="dk1"/>
                </a:solidFill>
                <a:latin typeface="Arial"/>
                <a:ea typeface="Arial"/>
                <a:cs typeface="Arial"/>
                <a:sym typeface="Arial"/>
              </a:rPr>
              <a:t>Used for electrical casings, packaging, trays</a:t>
            </a:r>
            <a:endParaRPr sz="650" b="0" i="0" u="none" strike="noStrike" cap="none">
              <a:solidFill>
                <a:schemeClr val="dk1"/>
              </a:solidFill>
              <a:latin typeface="Arial"/>
              <a:ea typeface="Arial"/>
              <a:cs typeface="Arial"/>
              <a:sym typeface="Arial"/>
            </a:endParaRPr>
          </a:p>
          <a:p>
            <a:pPr marL="48895" marR="449580" lvl="0" indent="0" algn="l" rtl="0">
              <a:lnSpc>
                <a:spcPct val="102299"/>
              </a:lnSpc>
              <a:spcBef>
                <a:spcPts val="39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PVC- </a:t>
            </a:r>
            <a:r>
              <a:rPr lang="en-US" sz="650" b="0" i="0" u="none" strike="noStrike" cap="none">
                <a:solidFill>
                  <a:schemeClr val="dk1"/>
                </a:solidFill>
                <a:latin typeface="Arial"/>
                <a:ea typeface="Arial"/>
                <a:cs typeface="Arial"/>
                <a:sym typeface="Arial"/>
              </a:rPr>
              <a:t>Polyvinyl Chloride. Better known as PVC. A tough material, purchased as  either a hard (inflexible) material or alternatively a flexible form. It can be  extruded, welded or bonded with an adhesive. Range of uses including water  pipes, raincoats, long play records, coating on electrical wires and packaging.</a:t>
            </a:r>
            <a:endParaRPr sz="650" b="0" i="0" u="none" strike="noStrike" cap="none">
              <a:solidFill>
                <a:schemeClr val="dk1"/>
              </a:solidFill>
              <a:latin typeface="Arial"/>
              <a:ea typeface="Arial"/>
              <a:cs typeface="Arial"/>
              <a:sym typeface="Arial"/>
            </a:endParaRPr>
          </a:p>
          <a:p>
            <a:pPr marL="0" marR="0" lvl="0" indent="0" algn="l" rtl="0">
              <a:lnSpc>
                <a:spcPct val="100000"/>
              </a:lnSpc>
              <a:spcBef>
                <a:spcPts val="40"/>
              </a:spcBef>
              <a:spcAft>
                <a:spcPts val="0"/>
              </a:spcAft>
              <a:buClr>
                <a:srgbClr val="000000"/>
              </a:buClr>
              <a:buSzPts val="550"/>
              <a:buFont typeface="Arial"/>
              <a:buNone/>
            </a:pPr>
            <a:endParaRPr sz="550" b="0" i="0" u="none" strike="noStrike" cap="none">
              <a:solidFill>
                <a:schemeClr val="dk1"/>
              </a:solidFill>
              <a:latin typeface="Times New Roman"/>
              <a:ea typeface="Times New Roman"/>
              <a:cs typeface="Times New Roman"/>
              <a:sym typeface="Times New Roman"/>
            </a:endParaRPr>
          </a:p>
          <a:p>
            <a:pPr marL="949960" marR="0" lvl="0" indent="0" algn="l"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Thermosetting Plastics</a:t>
            </a:r>
            <a:endParaRPr sz="1050" b="0" i="0" u="none" strike="noStrike" cap="none">
              <a:solidFill>
                <a:schemeClr val="dk1"/>
              </a:solidFill>
              <a:latin typeface="Trebuchet MS"/>
              <a:ea typeface="Trebuchet MS"/>
              <a:cs typeface="Trebuchet MS"/>
              <a:sym typeface="Trebuchet MS"/>
            </a:endParaRPr>
          </a:p>
          <a:p>
            <a:pPr marL="51435" marR="44450" lvl="0" indent="0" algn="l" rtl="0">
              <a:lnSpc>
                <a:spcPct val="100000"/>
              </a:lnSpc>
              <a:spcBef>
                <a:spcPts val="215"/>
              </a:spcBef>
              <a:spcAft>
                <a:spcPts val="0"/>
              </a:spcAft>
              <a:buClr>
                <a:srgbClr val="000000"/>
              </a:buClr>
              <a:buSzPts val="650"/>
              <a:buFont typeface="Arial"/>
              <a:buNone/>
            </a:pPr>
            <a:r>
              <a:rPr lang="en-US" sz="650" b="0" i="0" u="none" strike="noStrike" cap="none">
                <a:solidFill>
                  <a:schemeClr val="dk1"/>
                </a:solidFill>
                <a:latin typeface="Arial"/>
                <a:ea typeface="Arial"/>
                <a:cs typeface="Arial"/>
                <a:sym typeface="Arial"/>
              </a:rPr>
              <a:t>Once heated and moulded, these plastics cannot be reheated and remoulded. The  molecules of these plastics are cross linked in three dimensions and this is why they cannot  be reshaped or recycled. The bond between the molecules is very strong.</a:t>
            </a:r>
            <a:endParaRPr sz="650" b="0" i="0" u="none" strike="noStrike" cap="none">
              <a:solidFill>
                <a:schemeClr val="dk1"/>
              </a:solidFill>
              <a:latin typeface="Arial"/>
              <a:ea typeface="Arial"/>
              <a:cs typeface="Arial"/>
              <a:sym typeface="Arial"/>
            </a:endParaRPr>
          </a:p>
          <a:p>
            <a:pPr marL="53975" marR="450215" lvl="0" indent="0" algn="l" rtl="0">
              <a:lnSpc>
                <a:spcPct val="100600"/>
              </a:lnSpc>
              <a:spcBef>
                <a:spcPts val="459"/>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Urea Formaldehyde- </a:t>
            </a:r>
            <a:r>
              <a:rPr lang="en-US" sz="650" b="0" i="0" u="none" strike="noStrike" cap="none">
                <a:solidFill>
                  <a:schemeClr val="dk1"/>
                </a:solidFill>
                <a:latin typeface="Arial"/>
                <a:ea typeface="Arial"/>
                <a:cs typeface="Arial"/>
                <a:sym typeface="Arial"/>
              </a:rPr>
              <a:t>Urea Formaldehyde has physical properties of high  hardness and high toughness, making it suitable for strong, knock-resistant  electrical fittings. It is also scratch resistant and a very good electrical insulator.  Electrical fittings manufactured from this polymer are safe to use.</a:t>
            </a:r>
            <a:endParaRPr sz="650" b="0" i="0" u="none" strike="noStrike" cap="none">
              <a:solidFill>
                <a:schemeClr val="dk1"/>
              </a:solidFill>
              <a:latin typeface="Arial"/>
              <a:ea typeface="Arial"/>
              <a:cs typeface="Arial"/>
              <a:sym typeface="Arial"/>
            </a:endParaRPr>
          </a:p>
          <a:p>
            <a:pPr marL="53975" marR="469265" lvl="0" indent="0" algn="l" rtl="0">
              <a:lnSpc>
                <a:spcPct val="100499"/>
              </a:lnSpc>
              <a:spcBef>
                <a:spcPts val="459"/>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Polyester resins- </a:t>
            </a:r>
            <a:r>
              <a:rPr lang="en-US" sz="650" b="0" i="0" u="none" strike="noStrike" cap="none">
                <a:solidFill>
                  <a:schemeClr val="dk1"/>
                </a:solidFill>
                <a:latin typeface="Arial"/>
                <a:ea typeface="Arial"/>
                <a:cs typeface="Arial"/>
                <a:sym typeface="Arial"/>
              </a:rPr>
              <a:t>Polyester resins. If resins are combined with a material  such as fibre glass, the result is a very tough material that can resist impact.  Known as Glass Reinforced Plastic (GRP) and is used in car body repairs, sailing  boats and corrugated sheet, because of its lightness, toughness and resistance  to water.</a:t>
            </a:r>
            <a:endParaRPr sz="650" b="0" i="0" u="none" strike="noStrike" cap="none">
              <a:solidFill>
                <a:schemeClr val="dk1"/>
              </a:solidFill>
              <a:latin typeface="Arial"/>
              <a:ea typeface="Arial"/>
              <a:cs typeface="Arial"/>
              <a:sym typeface="Arial"/>
            </a:endParaRPr>
          </a:p>
        </p:txBody>
      </p:sp>
      <p:sp>
        <p:nvSpPr>
          <p:cNvPr id="135" name="Google Shape;135;p8"/>
          <p:cNvSpPr/>
          <p:nvPr/>
        </p:nvSpPr>
        <p:spPr>
          <a:xfrm>
            <a:off x="8066531" y="496823"/>
            <a:ext cx="3810" cy="1557020"/>
          </a:xfrm>
          <a:custGeom>
            <a:avLst/>
            <a:gdLst/>
            <a:ahLst/>
            <a:cxnLst/>
            <a:rect l="l" t="t" r="r" b="b"/>
            <a:pathLst>
              <a:path w="3809" h="1557020" extrusionOk="0">
                <a:moveTo>
                  <a:pt x="0" y="0"/>
                </a:moveTo>
                <a:lnTo>
                  <a:pt x="3556" y="1556892"/>
                </a:lnTo>
              </a:path>
            </a:pathLst>
          </a:custGeom>
          <a:noFill/>
          <a:ln w="952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6" name="Google Shape;136;p8"/>
          <p:cNvSpPr txBox="1"/>
          <p:nvPr/>
        </p:nvSpPr>
        <p:spPr>
          <a:xfrm>
            <a:off x="8345423" y="431672"/>
            <a:ext cx="905510" cy="147955"/>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Rotational Moulding</a:t>
            </a:r>
            <a:endParaRPr sz="800" b="0" i="0" u="none" strike="noStrike" cap="none">
              <a:solidFill>
                <a:schemeClr val="dk1"/>
              </a:solidFill>
              <a:latin typeface="Trebuchet MS"/>
              <a:ea typeface="Trebuchet MS"/>
              <a:cs typeface="Trebuchet MS"/>
              <a:sym typeface="Trebuchet MS"/>
            </a:endParaRPr>
          </a:p>
        </p:txBody>
      </p:sp>
      <p:sp>
        <p:nvSpPr>
          <p:cNvPr id="137" name="Google Shape;137;p8"/>
          <p:cNvSpPr/>
          <p:nvPr/>
        </p:nvSpPr>
        <p:spPr>
          <a:xfrm>
            <a:off x="8119871" y="574548"/>
            <a:ext cx="1281683" cy="643127"/>
          </a:xfrm>
          <a:prstGeom prst="rect">
            <a:avLst/>
          </a:prstGeom>
          <a:blipFill rotWithShape="1">
            <a:blip r:embed="rId2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38" name="Google Shape;138;p8"/>
          <p:cNvSpPr txBox="1"/>
          <p:nvPr/>
        </p:nvSpPr>
        <p:spPr>
          <a:xfrm>
            <a:off x="8132953" y="1183004"/>
            <a:ext cx="1430655" cy="1031240"/>
          </a:xfrm>
          <a:prstGeom prst="rect">
            <a:avLst/>
          </a:prstGeom>
          <a:noFill/>
          <a:ln>
            <a:noFill/>
          </a:ln>
        </p:spPr>
        <p:txBody>
          <a:bodyPr spcFirstLastPara="1" wrap="square" lIns="0" tIns="12700" rIns="0" bIns="0" anchor="t" anchorCtr="0">
            <a:noAutofit/>
          </a:bodyPr>
          <a:lstStyle/>
          <a:p>
            <a:pPr marL="0" marR="5080" lvl="0" indent="0" algn="l" rtl="0">
              <a:lnSpc>
                <a:spcPct val="100000"/>
              </a:lnSpc>
              <a:spcBef>
                <a:spcPts val="0"/>
              </a:spcBef>
              <a:spcAft>
                <a:spcPts val="0"/>
              </a:spcAft>
              <a:buClr>
                <a:schemeClr val="dk1"/>
              </a:buClr>
              <a:buSzPts val="600"/>
              <a:buFont typeface="Arial"/>
              <a:buAutoNum type="arabicPeriod"/>
            </a:pPr>
            <a:r>
              <a:rPr lang="en-US" sz="600" b="0" i="0" u="none" strike="noStrike" cap="none">
                <a:solidFill>
                  <a:schemeClr val="dk1"/>
                </a:solidFill>
                <a:latin typeface="Arial"/>
                <a:ea typeface="Arial"/>
                <a:cs typeface="Arial"/>
                <a:sym typeface="Arial"/>
              </a:rPr>
              <a:t>The mould opens and is filled with  powdered polyethylene or polypropylene and  closed.</a:t>
            </a:r>
            <a:endParaRPr sz="600" b="0" i="0" u="none" strike="noStrike" cap="none">
              <a:solidFill>
                <a:schemeClr val="dk1"/>
              </a:solidFill>
              <a:latin typeface="Arial"/>
              <a:ea typeface="Arial"/>
              <a:cs typeface="Arial"/>
              <a:sym typeface="Arial"/>
            </a:endParaRPr>
          </a:p>
          <a:p>
            <a:pPr marL="0" marR="13334" lvl="0" indent="0" algn="just" rtl="0">
              <a:lnSpc>
                <a:spcPct val="100000"/>
              </a:lnSpc>
              <a:spcBef>
                <a:spcPts val="0"/>
              </a:spcBef>
              <a:spcAft>
                <a:spcPts val="0"/>
              </a:spcAft>
              <a:buClr>
                <a:schemeClr val="dk1"/>
              </a:buClr>
              <a:buSzPts val="600"/>
              <a:buFont typeface="Arial"/>
              <a:buAutoNum type="arabicPeriod"/>
            </a:pPr>
            <a:r>
              <a:rPr lang="en-US" sz="600" b="0" i="0" u="none" strike="noStrike" cap="none">
                <a:solidFill>
                  <a:schemeClr val="dk1"/>
                </a:solidFill>
                <a:latin typeface="Arial"/>
                <a:ea typeface="Arial"/>
                <a:cs typeface="Arial"/>
                <a:sym typeface="Arial"/>
              </a:rPr>
              <a:t>The mould is heated to 300oC. At the same  time the mould rotates so that the powder is  forced against the wall of the mould.</a:t>
            </a:r>
            <a:endParaRPr sz="600" b="0" i="0" u="none" strike="noStrike" cap="none">
              <a:solidFill>
                <a:schemeClr val="dk1"/>
              </a:solidFill>
              <a:latin typeface="Arial"/>
              <a:ea typeface="Arial"/>
              <a:cs typeface="Arial"/>
              <a:sym typeface="Arial"/>
            </a:endParaRPr>
          </a:p>
          <a:p>
            <a:pPr marL="0" marR="40005" lvl="0" indent="0" algn="l" rtl="0">
              <a:lnSpc>
                <a:spcPct val="100000"/>
              </a:lnSpc>
              <a:spcBef>
                <a:spcPts val="0"/>
              </a:spcBef>
              <a:spcAft>
                <a:spcPts val="0"/>
              </a:spcAft>
              <a:buClr>
                <a:schemeClr val="dk1"/>
              </a:buClr>
              <a:buSzPts val="600"/>
              <a:buFont typeface="Arial"/>
              <a:buAutoNum type="arabicPeriod"/>
            </a:pPr>
            <a:r>
              <a:rPr lang="en-US" sz="600" b="0" i="0" u="none" strike="noStrike" cap="none">
                <a:solidFill>
                  <a:schemeClr val="dk1"/>
                </a:solidFill>
                <a:latin typeface="Arial"/>
                <a:ea typeface="Arial"/>
                <a:cs typeface="Arial"/>
                <a:sym typeface="Arial"/>
              </a:rPr>
              <a:t>The mould moves onto the cooling stage.  Cool air is blown around the mould, aided by  large fans. The mould cools slowly and  solidifies.</a:t>
            </a:r>
            <a:endParaRPr sz="6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600"/>
              <a:buFont typeface="Arial"/>
              <a:buAutoNum type="arabicPeriod"/>
            </a:pPr>
            <a:r>
              <a:rPr lang="en-US" sz="600" b="0" i="0" u="none" strike="noStrike" cap="none">
                <a:solidFill>
                  <a:schemeClr val="dk1"/>
                </a:solidFill>
                <a:latin typeface="Arial"/>
                <a:ea typeface="Arial"/>
                <a:cs typeface="Arial"/>
                <a:sym typeface="Arial"/>
              </a:rPr>
              <a:t>The finished product is then removed.</a:t>
            </a:r>
            <a:endParaRPr sz="600" b="0" i="0" u="none" strike="noStrike" cap="none">
              <a:solidFill>
                <a:schemeClr val="dk1"/>
              </a:solidFill>
              <a:latin typeface="Arial"/>
              <a:ea typeface="Arial"/>
              <a:cs typeface="Arial"/>
              <a:sym typeface="Arial"/>
            </a:endParaRPr>
          </a:p>
        </p:txBody>
      </p:sp>
      <p:sp>
        <p:nvSpPr>
          <p:cNvPr id="139" name="Google Shape;139;p8"/>
          <p:cNvSpPr txBox="1"/>
          <p:nvPr/>
        </p:nvSpPr>
        <p:spPr>
          <a:xfrm>
            <a:off x="6620256" y="2221737"/>
            <a:ext cx="2931795" cy="1631314"/>
          </a:xfrm>
          <a:prstGeom prst="rect">
            <a:avLst/>
          </a:prstGeom>
          <a:noFill/>
          <a:ln>
            <a:noFill/>
          </a:ln>
        </p:spPr>
        <p:txBody>
          <a:bodyPr spcFirstLastPara="1" wrap="square" lIns="0" tIns="12050" rIns="0" bIns="0" anchor="t" anchorCtr="0">
            <a:noAutofit/>
          </a:bodyPr>
          <a:lstStyle/>
          <a:p>
            <a:pPr marL="2540" marR="5080"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The moulds used in these manufacturing processes are usually manufactured  from aluminium on CNC machines. Accuracy is vital, as any fault will be repeated  in the finished product, every time one is manufactured. When making the  mould it is important to make sure that the pieces will need to be removed. All  of these processes will allow for products to be made that are identical to each  other.</a:t>
            </a:r>
            <a:endParaRPr sz="700" b="0" i="0" u="none" strike="noStrike" cap="none">
              <a:solidFill>
                <a:schemeClr val="dk1"/>
              </a:solidFill>
              <a:latin typeface="Arial"/>
              <a:ea typeface="Arial"/>
              <a:cs typeface="Arial"/>
              <a:sym typeface="Arial"/>
            </a:endParaRPr>
          </a:p>
          <a:p>
            <a:pPr marL="426084" marR="0" lvl="0" indent="0" algn="l" rtl="0">
              <a:lnSpc>
                <a:spcPct val="100000"/>
              </a:lnSpc>
              <a:spcBef>
                <a:spcPts val="7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Quality Control and Quality Assurance</a:t>
            </a:r>
            <a:endParaRPr sz="1050" b="0" i="0" u="none" strike="noStrike" cap="none">
              <a:solidFill>
                <a:schemeClr val="dk1"/>
              </a:solidFill>
              <a:latin typeface="Trebuchet MS"/>
              <a:ea typeface="Trebuchet MS"/>
              <a:cs typeface="Trebuchet MS"/>
              <a:sym typeface="Trebuchet MS"/>
            </a:endParaRPr>
          </a:p>
          <a:p>
            <a:pPr marL="0" marR="45085" lvl="0" indent="0" algn="l" rtl="0">
              <a:lnSpc>
                <a:spcPct val="100000"/>
              </a:lnSpc>
              <a:spcBef>
                <a:spcPts val="395"/>
              </a:spcBef>
              <a:spcAft>
                <a:spcPts val="0"/>
              </a:spcAft>
              <a:buClr>
                <a:srgbClr val="000000"/>
              </a:buClr>
              <a:buSzPts val="700"/>
              <a:buFont typeface="Arial"/>
              <a:buNone/>
            </a:pPr>
            <a:r>
              <a:rPr lang="en-US" sz="700" b="1" i="0" u="none" strike="noStrike" cap="none">
                <a:solidFill>
                  <a:srgbClr val="FF0000"/>
                </a:solidFill>
                <a:latin typeface="Trebuchet MS"/>
                <a:ea typeface="Trebuchet MS"/>
                <a:cs typeface="Trebuchet MS"/>
                <a:sym typeface="Trebuchet MS"/>
              </a:rPr>
              <a:t>Quality Assurance </a:t>
            </a:r>
            <a:r>
              <a:rPr lang="en-US" sz="700" b="0" i="0" u="none" strike="noStrike" cap="none">
                <a:solidFill>
                  <a:schemeClr val="dk1"/>
                </a:solidFill>
                <a:latin typeface="Arial"/>
                <a:ea typeface="Arial"/>
                <a:cs typeface="Arial"/>
                <a:sym typeface="Arial"/>
              </a:rPr>
              <a:t>is the term used by manufacturers, to describe the  ‘administrative system’ put in place, to ensure that quality control (checks  carried out by workers on a product/component) can be carried out effectively.  Quality Assurance should ensure that staff training, administrative procedures  and quality monitoring of the product at various stages of manufacture, is to  the highest standard. Customer surveys will be carried out to ensure customer  satisfaction, all part of quality assurance.</a:t>
            </a:r>
            <a:endParaRPr sz="700" b="0" i="0" u="none" strike="noStrike" cap="none">
              <a:solidFill>
                <a:schemeClr val="dk1"/>
              </a:solidFill>
              <a:latin typeface="Arial"/>
              <a:ea typeface="Arial"/>
              <a:cs typeface="Arial"/>
              <a:sym typeface="Arial"/>
            </a:endParaRPr>
          </a:p>
        </p:txBody>
      </p:sp>
      <p:sp>
        <p:nvSpPr>
          <p:cNvPr id="140" name="Google Shape;140;p8"/>
          <p:cNvSpPr/>
          <p:nvPr/>
        </p:nvSpPr>
        <p:spPr>
          <a:xfrm>
            <a:off x="6896100" y="3855720"/>
            <a:ext cx="2446020" cy="772668"/>
          </a:xfrm>
          <a:prstGeom prst="rect">
            <a:avLst/>
          </a:prstGeom>
          <a:blipFill rotWithShape="1">
            <a:blip r:embed="rId2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41" name="Google Shape;141;p8"/>
          <p:cNvSpPr txBox="1"/>
          <p:nvPr/>
        </p:nvSpPr>
        <p:spPr>
          <a:xfrm>
            <a:off x="6613525" y="4633340"/>
            <a:ext cx="2909570" cy="772160"/>
          </a:xfrm>
          <a:prstGeom prst="rect">
            <a:avLst/>
          </a:prstGeom>
          <a:noFill/>
          <a:ln>
            <a:noFill/>
          </a:ln>
        </p:spPr>
        <p:txBody>
          <a:bodyPr spcFirstLastPara="1" wrap="square" lIns="0" tIns="12050" rIns="0" bIns="0" anchor="t" anchorCtr="0">
            <a:noAutofit/>
          </a:bodyPr>
          <a:lstStyle/>
          <a:p>
            <a:pPr marL="0" marR="5080" lvl="0" indent="0" algn="l" rtl="0">
              <a:lnSpc>
                <a:spcPct val="100000"/>
              </a:lnSpc>
              <a:spcBef>
                <a:spcPts val="0"/>
              </a:spcBef>
              <a:spcAft>
                <a:spcPts val="0"/>
              </a:spcAft>
              <a:buClr>
                <a:srgbClr val="000000"/>
              </a:buClr>
              <a:buSzPts val="700"/>
              <a:buFont typeface="Arial"/>
              <a:buNone/>
            </a:pPr>
            <a:r>
              <a:rPr lang="en-US" sz="700" b="1" i="0" u="none" strike="noStrike" cap="none">
                <a:solidFill>
                  <a:srgbClr val="FF0000"/>
                </a:solidFill>
                <a:latin typeface="Trebuchet MS"/>
                <a:ea typeface="Trebuchet MS"/>
                <a:cs typeface="Trebuchet MS"/>
                <a:sym typeface="Trebuchet MS"/>
              </a:rPr>
              <a:t>Quality Control </a:t>
            </a:r>
            <a:r>
              <a:rPr lang="en-US" sz="700" b="0" i="0" u="none" strike="noStrike" cap="none">
                <a:solidFill>
                  <a:schemeClr val="dk1"/>
                </a:solidFill>
                <a:latin typeface="Arial"/>
                <a:ea typeface="Arial"/>
                <a:cs typeface="Arial"/>
                <a:sym typeface="Arial"/>
              </a:rPr>
              <a:t>refers to the checks carried out on a product by workers, during  stages of its manufacture. These checks may include, simply ensuring that  components are positioned correctly, or that they are the correct type and size.  A final quality check should include, testing the product to ensure it is to the  correct standard, before it is distributed to the retailer/customer. A  combination of visual checks and automated checks (by sensors and computers)  are usually carried out.</a:t>
            </a:r>
            <a:endParaRPr sz="700" b="0" i="0" u="none" strike="noStrike" cap="none">
              <a:solidFill>
                <a:schemeClr val="dk1"/>
              </a:solidFill>
              <a:latin typeface="Arial"/>
              <a:ea typeface="Arial"/>
              <a:cs typeface="Arial"/>
              <a:sym typeface="Arial"/>
            </a:endParaRPr>
          </a:p>
        </p:txBody>
      </p:sp>
      <p:sp>
        <p:nvSpPr>
          <p:cNvPr id="142" name="Google Shape;142;p8"/>
          <p:cNvSpPr/>
          <p:nvPr/>
        </p:nvSpPr>
        <p:spPr>
          <a:xfrm>
            <a:off x="7179564" y="5422391"/>
            <a:ext cx="1979676" cy="1018032"/>
          </a:xfrm>
          <a:prstGeom prst="rect">
            <a:avLst/>
          </a:prstGeom>
          <a:blipFill rotWithShape="1">
            <a:blip r:embed="rId2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pic>
        <p:nvPicPr>
          <p:cNvPr id="143" name="Google Shape;143;p8" descr="Designing in a Multi-CAD Environment | PTC"/>
          <p:cNvPicPr preferRelativeResize="0"/>
          <p:nvPr/>
        </p:nvPicPr>
        <p:blipFill rotWithShape="1">
          <a:blip r:embed="rId24">
            <a:alphaModFix/>
          </a:blip>
          <a:srcRect/>
          <a:stretch/>
        </p:blipFill>
        <p:spPr>
          <a:xfrm>
            <a:off x="3396640" y="986016"/>
            <a:ext cx="1450569" cy="1030668"/>
          </a:xfrm>
          <a:prstGeom prst="rect">
            <a:avLst/>
          </a:prstGeom>
          <a:noFill/>
          <a:ln>
            <a:noFill/>
          </a:ln>
        </p:spPr>
      </p:pic>
      <p:pic>
        <p:nvPicPr>
          <p:cNvPr id="144" name="Google Shape;144;p8"/>
          <p:cNvPicPr preferRelativeResize="0"/>
          <p:nvPr/>
        </p:nvPicPr>
        <p:blipFill rotWithShape="1">
          <a:blip r:embed="rId25">
            <a:alphaModFix/>
          </a:blip>
          <a:srcRect/>
          <a:stretch/>
        </p:blipFill>
        <p:spPr>
          <a:xfrm>
            <a:off x="4966522" y="609652"/>
            <a:ext cx="1229037" cy="147484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148"/>
        <p:cNvGrpSpPr/>
        <p:nvPr/>
      </p:nvGrpSpPr>
      <p:grpSpPr>
        <a:xfrm>
          <a:off x="0" y="0"/>
          <a:ext cx="0" cy="0"/>
          <a:chOff x="0" y="0"/>
          <a:chExt cx="0" cy="0"/>
        </a:xfrm>
      </p:grpSpPr>
      <p:sp>
        <p:nvSpPr>
          <p:cNvPr id="149" name="Google Shape;149;p9"/>
          <p:cNvSpPr/>
          <p:nvPr/>
        </p:nvSpPr>
        <p:spPr>
          <a:xfrm>
            <a:off x="3223260" y="199644"/>
            <a:ext cx="6682740" cy="0"/>
          </a:xfrm>
          <a:custGeom>
            <a:avLst/>
            <a:gdLst/>
            <a:ahLst/>
            <a:cxnLst/>
            <a:rect l="l" t="t" r="r" b="b"/>
            <a:pathLst>
              <a:path w="6682740" h="120000" extrusionOk="0">
                <a:moveTo>
                  <a:pt x="0" y="0"/>
                </a:moveTo>
                <a:lnTo>
                  <a:pt x="6682740"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0" name="Google Shape;150;p9"/>
          <p:cNvSpPr/>
          <p:nvPr/>
        </p:nvSpPr>
        <p:spPr>
          <a:xfrm>
            <a:off x="0" y="199644"/>
            <a:ext cx="125095" cy="0"/>
          </a:xfrm>
          <a:custGeom>
            <a:avLst/>
            <a:gdLst/>
            <a:ahLst/>
            <a:cxnLst/>
            <a:rect l="l" t="t" r="r" b="b"/>
            <a:pathLst>
              <a:path w="125095" h="120000" extrusionOk="0">
                <a:moveTo>
                  <a:pt x="0" y="0"/>
                </a:moveTo>
                <a:lnTo>
                  <a:pt x="124968"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1" name="Google Shape;151;p9"/>
          <p:cNvSpPr txBox="1">
            <a:spLocks noGrp="1"/>
          </p:cNvSpPr>
          <p:nvPr>
            <p:ph type="title"/>
          </p:nvPr>
        </p:nvSpPr>
        <p:spPr>
          <a:xfrm>
            <a:off x="274344" y="97054"/>
            <a:ext cx="2938145" cy="32385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SzPts val="1400"/>
              <a:buNone/>
            </a:pPr>
            <a:r>
              <a:rPr lang="en-US" sz="1200" b="0" i="0" u="none" strike="noStrike" cap="none">
                <a:solidFill>
                  <a:srgbClr val="FF0000"/>
                </a:solidFill>
                <a:latin typeface="Arial"/>
                <a:ea typeface="Arial"/>
                <a:cs typeface="Arial"/>
                <a:sym typeface="Arial"/>
              </a:rPr>
              <a:t>PAPER, CARD and BRANDING</a:t>
            </a:r>
            <a:endParaRPr sz="1200"/>
          </a:p>
        </p:txBody>
      </p:sp>
      <p:sp>
        <p:nvSpPr>
          <p:cNvPr id="152" name="Google Shape;152;p9"/>
          <p:cNvSpPr/>
          <p:nvPr/>
        </p:nvSpPr>
        <p:spPr>
          <a:xfrm>
            <a:off x="9770364" y="6697980"/>
            <a:ext cx="135890" cy="0"/>
          </a:xfrm>
          <a:custGeom>
            <a:avLst/>
            <a:gdLst/>
            <a:ahLst/>
            <a:cxnLst/>
            <a:rect l="l" t="t" r="r" b="b"/>
            <a:pathLst>
              <a:path w="135890" h="120000" extrusionOk="0">
                <a:moveTo>
                  <a:pt x="0" y="0"/>
                </a:moveTo>
                <a:lnTo>
                  <a:pt x="135635"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3" name="Google Shape;153;p9"/>
          <p:cNvSpPr/>
          <p:nvPr/>
        </p:nvSpPr>
        <p:spPr>
          <a:xfrm>
            <a:off x="0" y="6697980"/>
            <a:ext cx="8539480" cy="0"/>
          </a:xfrm>
          <a:custGeom>
            <a:avLst/>
            <a:gdLst/>
            <a:ahLst/>
            <a:cxnLst/>
            <a:rect l="l" t="t" r="r" b="b"/>
            <a:pathLst>
              <a:path w="8539480" h="120000" extrusionOk="0">
                <a:moveTo>
                  <a:pt x="0" y="0"/>
                </a:moveTo>
                <a:lnTo>
                  <a:pt x="8538972"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4" name="Google Shape;154;p9"/>
          <p:cNvSpPr txBox="1"/>
          <p:nvPr/>
        </p:nvSpPr>
        <p:spPr>
          <a:xfrm>
            <a:off x="2663294" y="4452518"/>
            <a:ext cx="38100" cy="96520"/>
          </a:xfrm>
          <a:prstGeom prst="rect">
            <a:avLst/>
          </a:prstGeom>
          <a:noFill/>
          <a:ln>
            <a:noFill/>
          </a:ln>
        </p:spPr>
        <p:txBody>
          <a:bodyPr spcFirstLastPara="1" wrap="square" lIns="0" tIns="0" rIns="0" bIns="0" anchor="t" anchorCtr="0">
            <a:noAutofit/>
          </a:bodyPr>
          <a:lstStyle/>
          <a:p>
            <a:pPr marL="0" marR="0" lvl="0" indent="0" algn="l" rtl="0">
              <a:lnSpc>
                <a:spcPct val="96000"/>
              </a:lnSpc>
              <a:spcBef>
                <a:spcPts val="0"/>
              </a:spcBef>
              <a:spcAft>
                <a:spcPts val="0"/>
              </a:spcAft>
              <a:buClr>
                <a:srgbClr val="000000"/>
              </a:buClr>
              <a:buSzPts val="750"/>
              <a:buFont typeface="Arial"/>
              <a:buNone/>
            </a:pPr>
            <a:r>
              <a:rPr lang="en-US" sz="750" b="0" i="0" u="none" strike="noStrike" cap="none">
                <a:solidFill>
                  <a:schemeClr val="dk1"/>
                </a:solidFill>
                <a:latin typeface="Arial"/>
                <a:ea typeface="Arial"/>
                <a:cs typeface="Arial"/>
                <a:sym typeface="Arial"/>
              </a:rPr>
              <a:t>s</a:t>
            </a:r>
            <a:endParaRPr sz="750" b="0" i="0" u="none" strike="noStrike" cap="none">
              <a:solidFill>
                <a:schemeClr val="dk1"/>
              </a:solidFill>
              <a:latin typeface="Arial"/>
              <a:ea typeface="Arial"/>
              <a:cs typeface="Arial"/>
              <a:sym typeface="Arial"/>
            </a:endParaRPr>
          </a:p>
        </p:txBody>
      </p:sp>
      <p:sp>
        <p:nvSpPr>
          <p:cNvPr id="155" name="Google Shape;155;p9"/>
          <p:cNvSpPr/>
          <p:nvPr/>
        </p:nvSpPr>
        <p:spPr>
          <a:xfrm>
            <a:off x="2685288" y="4158996"/>
            <a:ext cx="474412" cy="440436"/>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6" name="Google Shape;156;p9"/>
          <p:cNvSpPr/>
          <p:nvPr/>
        </p:nvSpPr>
        <p:spPr>
          <a:xfrm>
            <a:off x="2834250" y="5946647"/>
            <a:ext cx="398153" cy="424688"/>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7" name="Google Shape;157;p9"/>
          <p:cNvSpPr/>
          <p:nvPr/>
        </p:nvSpPr>
        <p:spPr>
          <a:xfrm>
            <a:off x="2834741" y="2158745"/>
            <a:ext cx="377748" cy="508863"/>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8" name="Google Shape;158;p9"/>
          <p:cNvSpPr/>
          <p:nvPr/>
        </p:nvSpPr>
        <p:spPr>
          <a:xfrm>
            <a:off x="2754688" y="3580869"/>
            <a:ext cx="458606" cy="385638"/>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59" name="Google Shape;159;p9"/>
          <p:cNvSpPr/>
          <p:nvPr/>
        </p:nvSpPr>
        <p:spPr>
          <a:xfrm>
            <a:off x="2737104" y="2830067"/>
            <a:ext cx="495300" cy="411479"/>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0" name="Google Shape;160;p9"/>
          <p:cNvSpPr/>
          <p:nvPr/>
        </p:nvSpPr>
        <p:spPr>
          <a:xfrm>
            <a:off x="2781300" y="4687823"/>
            <a:ext cx="461772" cy="449580"/>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1" name="Google Shape;161;p9"/>
          <p:cNvSpPr/>
          <p:nvPr/>
        </p:nvSpPr>
        <p:spPr>
          <a:xfrm>
            <a:off x="2813701" y="5262943"/>
            <a:ext cx="419828" cy="369189"/>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2" name="Google Shape;162;p9"/>
          <p:cNvSpPr/>
          <p:nvPr/>
        </p:nvSpPr>
        <p:spPr>
          <a:xfrm>
            <a:off x="4052435" y="5563234"/>
            <a:ext cx="1646859" cy="819911"/>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3" name="Google Shape;163;p9"/>
          <p:cNvSpPr txBox="1"/>
          <p:nvPr/>
        </p:nvSpPr>
        <p:spPr>
          <a:xfrm>
            <a:off x="6574535" y="4563845"/>
            <a:ext cx="3040380" cy="1998779"/>
          </a:xfrm>
          <a:prstGeom prst="rect">
            <a:avLst/>
          </a:prstGeom>
          <a:noFill/>
          <a:ln w="12175" cap="flat" cmpd="sng">
            <a:solidFill>
              <a:srgbClr val="FF0000"/>
            </a:solidFill>
            <a:prstDash val="solid"/>
            <a:round/>
            <a:headEnd type="none" w="sm" len="sm"/>
            <a:tailEnd type="none" w="sm" len="sm"/>
          </a:ln>
        </p:spPr>
        <p:txBody>
          <a:bodyPr spcFirstLastPara="1" wrap="square" lIns="0" tIns="92700" rIns="0" bIns="0" anchor="t" anchorCtr="0">
            <a:noAutofit/>
          </a:bodyPr>
          <a:lstStyle/>
          <a:p>
            <a:pPr marL="92075" marR="493394" lvl="0" indent="814069" algn="l"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Analysis- ACCESS FM  </a:t>
            </a:r>
            <a:r>
              <a:rPr lang="en-US" sz="1000" b="1" i="0" u="none" strike="noStrike" cap="none">
                <a:solidFill>
                  <a:srgbClr val="FF0000"/>
                </a:solidFill>
                <a:latin typeface="Trebuchet MS"/>
                <a:ea typeface="Trebuchet MS"/>
                <a:cs typeface="Trebuchet MS"/>
                <a:sym typeface="Trebuchet MS"/>
              </a:rPr>
              <a:t>A</a:t>
            </a:r>
            <a:r>
              <a:rPr lang="en-US" sz="1000" b="1" i="0" u="none" strike="noStrike" cap="none">
                <a:solidFill>
                  <a:schemeClr val="dk1"/>
                </a:solidFill>
                <a:latin typeface="Trebuchet MS"/>
                <a:ea typeface="Trebuchet MS"/>
                <a:cs typeface="Trebuchet MS"/>
                <a:sym typeface="Trebuchet MS"/>
              </a:rPr>
              <a:t>esthetics- </a:t>
            </a:r>
            <a:r>
              <a:rPr lang="en-US" sz="800" b="0" i="0" u="none" strike="noStrike" cap="none">
                <a:solidFill>
                  <a:schemeClr val="dk1"/>
                </a:solidFill>
                <a:latin typeface="Arial"/>
                <a:ea typeface="Arial"/>
                <a:cs typeface="Arial"/>
                <a:sym typeface="Arial"/>
              </a:rPr>
              <a:t>What does it look like. Colour/shape/texture  </a:t>
            </a:r>
            <a:r>
              <a:rPr lang="en-US" sz="1000" b="1" i="0" u="none" strike="noStrike" cap="none">
                <a:solidFill>
                  <a:srgbClr val="FF0000"/>
                </a:solidFill>
                <a:latin typeface="Trebuchet MS"/>
                <a:ea typeface="Trebuchet MS"/>
                <a:cs typeface="Trebuchet MS"/>
                <a:sym typeface="Trebuchet MS"/>
              </a:rPr>
              <a:t>C</a:t>
            </a:r>
            <a:r>
              <a:rPr lang="en-US" sz="1000" b="1" i="0" u="none" strike="noStrike" cap="none">
                <a:solidFill>
                  <a:schemeClr val="dk1"/>
                </a:solidFill>
                <a:latin typeface="Trebuchet MS"/>
                <a:ea typeface="Trebuchet MS"/>
                <a:cs typeface="Trebuchet MS"/>
                <a:sym typeface="Trebuchet MS"/>
              </a:rPr>
              <a:t>ost- </a:t>
            </a:r>
            <a:r>
              <a:rPr lang="en-US" sz="800" b="0" i="0" u="none" strike="noStrike" cap="none">
                <a:solidFill>
                  <a:schemeClr val="dk1"/>
                </a:solidFill>
                <a:latin typeface="Arial"/>
                <a:ea typeface="Arial"/>
                <a:cs typeface="Arial"/>
                <a:sym typeface="Arial"/>
              </a:rPr>
              <a:t>How must will it cost to make and buy?</a:t>
            </a:r>
            <a:endParaRPr sz="800" b="0" i="0" u="none" strike="noStrike" cap="none">
              <a:solidFill>
                <a:schemeClr val="dk1"/>
              </a:solidFill>
              <a:latin typeface="Arial"/>
              <a:ea typeface="Arial"/>
              <a:cs typeface="Arial"/>
              <a:sym typeface="Arial"/>
            </a:endParaRPr>
          </a:p>
          <a:p>
            <a:pPr marL="92075" marR="715010" lvl="0" indent="0" algn="l" rtl="0">
              <a:lnSpc>
                <a:spcPct val="100000"/>
              </a:lnSpc>
              <a:spcBef>
                <a:spcPts val="5"/>
              </a:spcBef>
              <a:spcAft>
                <a:spcPts val="0"/>
              </a:spcAft>
              <a:buClr>
                <a:srgbClr val="000000"/>
              </a:buClr>
              <a:buSzPts val="1000"/>
              <a:buFont typeface="Arial"/>
              <a:buNone/>
            </a:pPr>
            <a:r>
              <a:rPr lang="en-US" sz="1000" b="1" i="0" u="none" strike="noStrike" cap="none">
                <a:solidFill>
                  <a:srgbClr val="FF0000"/>
                </a:solidFill>
                <a:latin typeface="Trebuchet MS"/>
                <a:ea typeface="Trebuchet MS"/>
                <a:cs typeface="Trebuchet MS"/>
                <a:sym typeface="Trebuchet MS"/>
              </a:rPr>
              <a:t>C</a:t>
            </a:r>
            <a:r>
              <a:rPr lang="en-US" sz="1000" b="1" i="0" u="none" strike="noStrike" cap="none">
                <a:solidFill>
                  <a:schemeClr val="dk1"/>
                </a:solidFill>
                <a:latin typeface="Trebuchet MS"/>
                <a:ea typeface="Trebuchet MS"/>
                <a:cs typeface="Trebuchet MS"/>
                <a:sym typeface="Trebuchet MS"/>
              </a:rPr>
              <a:t>onsumer- </a:t>
            </a:r>
            <a:r>
              <a:rPr lang="en-US" sz="800" b="0" i="0" u="none" strike="noStrike" cap="none">
                <a:solidFill>
                  <a:schemeClr val="dk1"/>
                </a:solidFill>
                <a:latin typeface="Arial"/>
                <a:ea typeface="Arial"/>
                <a:cs typeface="Arial"/>
                <a:sym typeface="Arial"/>
              </a:rPr>
              <a:t>Who will buy the product?  </a:t>
            </a:r>
            <a:r>
              <a:rPr lang="en-US" sz="1000" b="1" i="0" u="none" strike="noStrike" cap="none">
                <a:solidFill>
                  <a:srgbClr val="FF0000"/>
                </a:solidFill>
                <a:latin typeface="Trebuchet MS"/>
                <a:ea typeface="Trebuchet MS"/>
                <a:cs typeface="Trebuchet MS"/>
                <a:sym typeface="Trebuchet MS"/>
              </a:rPr>
              <a:t>E</a:t>
            </a:r>
            <a:r>
              <a:rPr lang="en-US" sz="1000" b="1" i="0" u="none" strike="noStrike" cap="none">
                <a:solidFill>
                  <a:schemeClr val="dk1"/>
                </a:solidFill>
                <a:latin typeface="Trebuchet MS"/>
                <a:ea typeface="Trebuchet MS"/>
                <a:cs typeface="Trebuchet MS"/>
                <a:sym typeface="Trebuchet MS"/>
              </a:rPr>
              <a:t>nvironment- </a:t>
            </a:r>
            <a:r>
              <a:rPr lang="en-US" sz="800" b="0" i="0" u="none" strike="noStrike" cap="none">
                <a:solidFill>
                  <a:schemeClr val="dk1"/>
                </a:solidFill>
                <a:latin typeface="Arial"/>
                <a:ea typeface="Arial"/>
                <a:cs typeface="Arial"/>
                <a:sym typeface="Arial"/>
              </a:rPr>
              <a:t>How will this product impact on the  environment?</a:t>
            </a:r>
            <a:endParaRPr sz="800" b="0" i="0" u="none" strike="noStrike" cap="none">
              <a:solidFill>
                <a:schemeClr val="dk1"/>
              </a:solidFill>
              <a:latin typeface="Arial"/>
              <a:ea typeface="Arial"/>
              <a:cs typeface="Arial"/>
              <a:sym typeface="Arial"/>
            </a:endParaRPr>
          </a:p>
          <a:p>
            <a:pPr marL="92075" marR="0" lvl="0" indent="0" algn="l" rtl="0">
              <a:lnSpc>
                <a:spcPct val="100000"/>
              </a:lnSpc>
              <a:spcBef>
                <a:spcPts val="0"/>
              </a:spcBef>
              <a:spcAft>
                <a:spcPts val="0"/>
              </a:spcAft>
              <a:buClr>
                <a:srgbClr val="000000"/>
              </a:buClr>
              <a:buSzPts val="1000"/>
              <a:buFont typeface="Arial"/>
              <a:buNone/>
            </a:pPr>
            <a:r>
              <a:rPr lang="en-US" sz="1000" b="1" i="0" u="none" strike="noStrike" cap="none">
                <a:solidFill>
                  <a:srgbClr val="FF0000"/>
                </a:solidFill>
                <a:latin typeface="Trebuchet MS"/>
                <a:ea typeface="Trebuchet MS"/>
                <a:cs typeface="Trebuchet MS"/>
                <a:sym typeface="Trebuchet MS"/>
              </a:rPr>
              <a:t>S</a:t>
            </a:r>
            <a:r>
              <a:rPr lang="en-US" sz="1000" b="1" i="0" u="none" strike="noStrike" cap="none">
                <a:solidFill>
                  <a:schemeClr val="dk1"/>
                </a:solidFill>
                <a:latin typeface="Trebuchet MS"/>
                <a:ea typeface="Trebuchet MS"/>
                <a:cs typeface="Trebuchet MS"/>
                <a:sym typeface="Trebuchet MS"/>
              </a:rPr>
              <a:t>afety- </a:t>
            </a:r>
            <a:r>
              <a:rPr lang="en-US" sz="800" b="0" i="0" u="none" strike="noStrike" cap="none">
                <a:solidFill>
                  <a:schemeClr val="dk1"/>
                </a:solidFill>
                <a:latin typeface="Arial"/>
                <a:ea typeface="Arial"/>
                <a:cs typeface="Arial"/>
                <a:sym typeface="Arial"/>
              </a:rPr>
              <a:t>How has this product been made so that it is safe to use?</a:t>
            </a:r>
            <a:endParaRPr sz="800" b="0" i="0" u="none" strike="noStrike" cap="none">
              <a:solidFill>
                <a:schemeClr val="dk1"/>
              </a:solidFill>
              <a:latin typeface="Arial"/>
              <a:ea typeface="Arial"/>
              <a:cs typeface="Arial"/>
              <a:sym typeface="Arial"/>
            </a:endParaRPr>
          </a:p>
          <a:p>
            <a:pPr marL="92075" marR="0" lvl="0" indent="0" algn="l" rtl="0">
              <a:lnSpc>
                <a:spcPct val="100000"/>
              </a:lnSpc>
              <a:spcBef>
                <a:spcPts val="0"/>
              </a:spcBef>
              <a:spcAft>
                <a:spcPts val="0"/>
              </a:spcAft>
              <a:buClr>
                <a:srgbClr val="000000"/>
              </a:buClr>
              <a:buSzPts val="1000"/>
              <a:buFont typeface="Arial"/>
              <a:buNone/>
            </a:pPr>
            <a:r>
              <a:rPr lang="en-US" sz="1000" b="1" i="0" u="none" strike="noStrike" cap="none">
                <a:solidFill>
                  <a:srgbClr val="FF0000"/>
                </a:solidFill>
                <a:latin typeface="Trebuchet MS"/>
                <a:ea typeface="Trebuchet MS"/>
                <a:cs typeface="Trebuchet MS"/>
                <a:sym typeface="Trebuchet MS"/>
              </a:rPr>
              <a:t>S</a:t>
            </a:r>
            <a:r>
              <a:rPr lang="en-US" sz="1000" b="1" i="0" u="none" strike="noStrike" cap="none">
                <a:solidFill>
                  <a:schemeClr val="dk1"/>
                </a:solidFill>
                <a:latin typeface="Trebuchet MS"/>
                <a:ea typeface="Trebuchet MS"/>
                <a:cs typeface="Trebuchet MS"/>
                <a:sym typeface="Trebuchet MS"/>
              </a:rPr>
              <a:t>ize- </a:t>
            </a:r>
            <a:r>
              <a:rPr lang="en-US" sz="800" b="0" i="0" u="none" strike="noStrike" cap="none">
                <a:solidFill>
                  <a:schemeClr val="dk1"/>
                </a:solidFill>
                <a:latin typeface="Arial"/>
                <a:ea typeface="Arial"/>
                <a:cs typeface="Arial"/>
                <a:sym typeface="Arial"/>
              </a:rPr>
              <a:t>What are the dimensions of this product?</a:t>
            </a:r>
            <a:endParaRPr sz="800" b="0" i="0" u="none" strike="noStrike" cap="none">
              <a:solidFill>
                <a:schemeClr val="dk1"/>
              </a:solidFill>
              <a:latin typeface="Arial"/>
              <a:ea typeface="Arial"/>
              <a:cs typeface="Arial"/>
              <a:sym typeface="Arial"/>
            </a:endParaRPr>
          </a:p>
          <a:p>
            <a:pPr marL="92075" marR="365760" lvl="0" indent="0" algn="l" rtl="0">
              <a:lnSpc>
                <a:spcPct val="100000"/>
              </a:lnSpc>
              <a:spcBef>
                <a:spcPts val="0"/>
              </a:spcBef>
              <a:spcAft>
                <a:spcPts val="0"/>
              </a:spcAft>
              <a:buClr>
                <a:srgbClr val="000000"/>
              </a:buClr>
              <a:buSzPts val="1000"/>
              <a:buFont typeface="Arial"/>
              <a:buNone/>
            </a:pPr>
            <a:r>
              <a:rPr lang="en-US" sz="1000" b="1" i="0" u="none" strike="noStrike" cap="none">
                <a:solidFill>
                  <a:srgbClr val="FF0000"/>
                </a:solidFill>
                <a:latin typeface="Trebuchet MS"/>
                <a:ea typeface="Trebuchet MS"/>
                <a:cs typeface="Trebuchet MS"/>
                <a:sym typeface="Trebuchet MS"/>
              </a:rPr>
              <a:t>F</a:t>
            </a:r>
            <a:r>
              <a:rPr lang="en-US" sz="1000" b="1" i="0" u="none" strike="noStrike" cap="none">
                <a:solidFill>
                  <a:schemeClr val="dk1"/>
                </a:solidFill>
                <a:latin typeface="Trebuchet MS"/>
                <a:ea typeface="Trebuchet MS"/>
                <a:cs typeface="Trebuchet MS"/>
                <a:sym typeface="Trebuchet MS"/>
              </a:rPr>
              <a:t>unction- </a:t>
            </a:r>
            <a:r>
              <a:rPr lang="en-US" sz="800" b="0" i="0" u="none" strike="noStrike" cap="none">
                <a:solidFill>
                  <a:schemeClr val="dk1"/>
                </a:solidFill>
                <a:latin typeface="Arial"/>
                <a:ea typeface="Arial"/>
                <a:cs typeface="Arial"/>
                <a:sym typeface="Arial"/>
              </a:rPr>
              <a:t>What does the product do? How does it work?  </a:t>
            </a:r>
            <a:r>
              <a:rPr lang="en-US" sz="1000" b="1" i="0" u="none" strike="noStrike" cap="none">
                <a:solidFill>
                  <a:srgbClr val="FF0000"/>
                </a:solidFill>
                <a:latin typeface="Trebuchet MS"/>
                <a:ea typeface="Trebuchet MS"/>
                <a:cs typeface="Trebuchet MS"/>
                <a:sym typeface="Trebuchet MS"/>
              </a:rPr>
              <a:t>M</a:t>
            </a:r>
            <a:r>
              <a:rPr lang="en-US" sz="1000" b="1" i="0" u="none" strike="noStrike" cap="none">
                <a:solidFill>
                  <a:schemeClr val="dk1"/>
                </a:solidFill>
                <a:latin typeface="Trebuchet MS"/>
                <a:ea typeface="Trebuchet MS"/>
                <a:cs typeface="Trebuchet MS"/>
                <a:sym typeface="Trebuchet MS"/>
              </a:rPr>
              <a:t>aterials and </a:t>
            </a:r>
            <a:r>
              <a:rPr lang="en-US" sz="1000" b="1" i="0" u="none" strike="noStrike" cap="none">
                <a:solidFill>
                  <a:srgbClr val="FF0000"/>
                </a:solidFill>
                <a:latin typeface="Trebuchet MS"/>
                <a:ea typeface="Trebuchet MS"/>
                <a:cs typeface="Trebuchet MS"/>
                <a:sym typeface="Trebuchet MS"/>
              </a:rPr>
              <a:t>m</a:t>
            </a:r>
            <a:r>
              <a:rPr lang="en-US" sz="1000" b="1" i="0" u="none" strike="noStrike" cap="none">
                <a:solidFill>
                  <a:schemeClr val="dk1"/>
                </a:solidFill>
                <a:latin typeface="Trebuchet MS"/>
                <a:ea typeface="Trebuchet MS"/>
                <a:cs typeface="Trebuchet MS"/>
                <a:sym typeface="Trebuchet MS"/>
              </a:rPr>
              <a:t>anufacture- </a:t>
            </a:r>
            <a:r>
              <a:rPr lang="en-US" sz="800" b="0" i="0" u="none" strike="noStrike" cap="none">
                <a:solidFill>
                  <a:schemeClr val="dk1"/>
                </a:solidFill>
                <a:latin typeface="Arial"/>
                <a:ea typeface="Arial"/>
                <a:cs typeface="Arial"/>
                <a:sym typeface="Arial"/>
              </a:rPr>
              <a:t>what is this product made  from and how is it made?</a:t>
            </a:r>
            <a:endParaRPr sz="800" b="0" i="0" u="none" strike="noStrike" cap="none">
              <a:solidFill>
                <a:schemeClr val="dk1"/>
              </a:solidFill>
              <a:latin typeface="Arial"/>
              <a:ea typeface="Arial"/>
              <a:cs typeface="Arial"/>
              <a:sym typeface="Arial"/>
            </a:endParaRPr>
          </a:p>
        </p:txBody>
      </p:sp>
      <p:sp>
        <p:nvSpPr>
          <p:cNvPr id="164" name="Google Shape;164;p9"/>
          <p:cNvSpPr txBox="1"/>
          <p:nvPr/>
        </p:nvSpPr>
        <p:spPr>
          <a:xfrm>
            <a:off x="124968" y="394715"/>
            <a:ext cx="3150235" cy="6263637"/>
          </a:xfrm>
          <a:prstGeom prst="rect">
            <a:avLst/>
          </a:prstGeom>
          <a:noFill/>
          <a:ln w="12175" cap="flat" cmpd="sng">
            <a:solidFill>
              <a:srgbClr val="FF0000"/>
            </a:solidFill>
            <a:prstDash val="solid"/>
            <a:round/>
            <a:headEnd type="none" w="sm" len="sm"/>
            <a:tailEnd type="none" w="sm" len="sm"/>
          </a:ln>
        </p:spPr>
        <p:txBody>
          <a:bodyPr spcFirstLastPara="1" wrap="square" lIns="0" tIns="63500" rIns="0" bIns="0" anchor="t" anchorCtr="0">
            <a:noAutofit/>
          </a:bodyPr>
          <a:lstStyle/>
          <a:p>
            <a:pPr marL="512763" marR="880110" lvl="0" indent="-404813" algn="l"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Functions of Packaging:  </a:t>
            </a:r>
            <a:r>
              <a:rPr lang="en-US" sz="1050" b="1" i="0" u="none" strike="noStrike" cap="none">
                <a:solidFill>
                  <a:srgbClr val="FF0000"/>
                </a:solidFill>
                <a:latin typeface="Trebuchet MS"/>
                <a:ea typeface="Trebuchet MS"/>
                <a:cs typeface="Trebuchet MS"/>
                <a:sym typeface="Trebuchet MS"/>
              </a:rPr>
              <a:t>I PICT PD</a:t>
            </a:r>
            <a:endParaRPr sz="1050" b="0" i="0" u="none" strike="noStrike" cap="none">
              <a:solidFill>
                <a:schemeClr val="dk1"/>
              </a:solidFill>
              <a:latin typeface="Trebuchet MS"/>
              <a:ea typeface="Trebuchet MS"/>
              <a:cs typeface="Trebuchet MS"/>
              <a:sym typeface="Trebuchet MS"/>
            </a:endParaRPr>
          </a:p>
          <a:p>
            <a:pPr marL="26034" marR="320675" lvl="0" indent="0" algn="l" rtl="0">
              <a:lnSpc>
                <a:spcPct val="100000"/>
              </a:lnSpc>
              <a:spcBef>
                <a:spcPts val="605"/>
              </a:spcBef>
              <a:spcAft>
                <a:spcPts val="0"/>
              </a:spcAft>
              <a:buClr>
                <a:srgbClr val="000000"/>
              </a:buClr>
              <a:buSzPts val="1000"/>
              <a:buFont typeface="Arial"/>
              <a:buNone/>
            </a:pPr>
            <a:r>
              <a:rPr lang="en-US" sz="1000" b="1" i="0" u="none" strike="noStrike" cap="none">
                <a:solidFill>
                  <a:srgbClr val="FF0000"/>
                </a:solidFill>
                <a:latin typeface="Trebuchet MS"/>
                <a:ea typeface="Trebuchet MS"/>
                <a:cs typeface="Trebuchet MS"/>
                <a:sym typeface="Trebuchet MS"/>
              </a:rPr>
              <a:t>P</a:t>
            </a:r>
            <a:r>
              <a:rPr lang="en-US" sz="1000" b="1" i="0" u="none" strike="noStrike" cap="none">
                <a:solidFill>
                  <a:schemeClr val="dk1"/>
                </a:solidFill>
                <a:latin typeface="Trebuchet MS"/>
                <a:ea typeface="Trebuchet MS"/>
                <a:cs typeface="Trebuchet MS"/>
                <a:sym typeface="Trebuchet MS"/>
              </a:rPr>
              <a:t>rotect- </a:t>
            </a:r>
            <a:r>
              <a:rPr lang="en-US" sz="800" b="0" i="0" u="none" strike="noStrike" cap="none">
                <a:solidFill>
                  <a:schemeClr val="dk1"/>
                </a:solidFill>
                <a:latin typeface="Arial"/>
                <a:ea typeface="Arial"/>
                <a:cs typeface="Arial"/>
                <a:sym typeface="Arial"/>
              </a:rPr>
              <a:t>Make sure product is safe, undamaged and unopened  </a:t>
            </a:r>
            <a:r>
              <a:rPr lang="en-US" sz="1000" b="1" i="0" u="none" strike="noStrike" cap="none">
                <a:solidFill>
                  <a:srgbClr val="FF0000"/>
                </a:solidFill>
                <a:latin typeface="Trebuchet MS"/>
                <a:ea typeface="Trebuchet MS"/>
                <a:cs typeface="Trebuchet MS"/>
                <a:sym typeface="Trebuchet MS"/>
              </a:rPr>
              <a:t>I</a:t>
            </a:r>
            <a:r>
              <a:rPr lang="en-US" sz="1000" b="1" i="0" u="none" strike="noStrike" cap="none">
                <a:solidFill>
                  <a:schemeClr val="dk1"/>
                </a:solidFill>
                <a:latin typeface="Trebuchet MS"/>
                <a:ea typeface="Trebuchet MS"/>
                <a:cs typeface="Trebuchet MS"/>
                <a:sym typeface="Trebuchet MS"/>
              </a:rPr>
              <a:t>nform- </a:t>
            </a:r>
            <a:r>
              <a:rPr lang="en-US" sz="800" b="0" i="0" u="none" strike="noStrike" cap="none">
                <a:solidFill>
                  <a:schemeClr val="dk1"/>
                </a:solidFill>
                <a:latin typeface="Arial"/>
                <a:ea typeface="Arial"/>
                <a:cs typeface="Arial"/>
                <a:sym typeface="Arial"/>
              </a:rPr>
              <a:t>Information about the product: Calorie Content, Barcode,  Ingredients, Recycling Info, Allergy Advice, Contact</a:t>
            </a:r>
            <a:endParaRPr sz="800" b="0" i="0" u="none" strike="noStrike" cap="none">
              <a:solidFill>
                <a:schemeClr val="dk1"/>
              </a:solidFill>
              <a:latin typeface="Arial"/>
              <a:ea typeface="Arial"/>
              <a:cs typeface="Arial"/>
              <a:sym typeface="Arial"/>
            </a:endParaRPr>
          </a:p>
          <a:p>
            <a:pPr marL="26034" marR="16510" lvl="0" indent="0" algn="l" rtl="0">
              <a:lnSpc>
                <a:spcPct val="100000"/>
              </a:lnSpc>
              <a:spcBef>
                <a:spcPts val="0"/>
              </a:spcBef>
              <a:spcAft>
                <a:spcPts val="0"/>
              </a:spcAft>
              <a:buClr>
                <a:srgbClr val="000000"/>
              </a:buClr>
              <a:buSzPts val="1000"/>
              <a:buFont typeface="Arial"/>
              <a:buNone/>
            </a:pPr>
            <a:r>
              <a:rPr lang="en-US" sz="1000" b="1" i="0" u="none" strike="noStrike" cap="none">
                <a:solidFill>
                  <a:srgbClr val="FF0000"/>
                </a:solidFill>
                <a:latin typeface="Trebuchet MS"/>
                <a:ea typeface="Trebuchet MS"/>
                <a:cs typeface="Trebuchet MS"/>
                <a:sym typeface="Trebuchet MS"/>
              </a:rPr>
              <a:t>C</a:t>
            </a:r>
            <a:r>
              <a:rPr lang="en-US" sz="1000" b="1" i="0" u="none" strike="noStrike" cap="none">
                <a:solidFill>
                  <a:schemeClr val="dk1"/>
                </a:solidFill>
                <a:latin typeface="Trebuchet MS"/>
                <a:ea typeface="Trebuchet MS"/>
                <a:cs typeface="Trebuchet MS"/>
                <a:sym typeface="Trebuchet MS"/>
              </a:rPr>
              <a:t>ontain- </a:t>
            </a:r>
            <a:r>
              <a:rPr lang="en-US" sz="800" b="0" i="0" u="none" strike="noStrike" cap="none">
                <a:solidFill>
                  <a:schemeClr val="dk1"/>
                </a:solidFill>
                <a:latin typeface="Arial"/>
                <a:ea typeface="Arial"/>
                <a:cs typeface="Arial"/>
                <a:sym typeface="Arial"/>
              </a:rPr>
              <a:t>To keep product in, prevent leakages, be shaped to fit  </a:t>
            </a:r>
            <a:r>
              <a:rPr lang="en-US" sz="1000" b="1" i="0" u="none" strike="noStrike" cap="none">
                <a:solidFill>
                  <a:srgbClr val="FF0000"/>
                </a:solidFill>
                <a:latin typeface="Trebuchet MS"/>
                <a:ea typeface="Trebuchet MS"/>
                <a:cs typeface="Trebuchet MS"/>
                <a:sym typeface="Trebuchet MS"/>
              </a:rPr>
              <a:t>T</a:t>
            </a:r>
            <a:r>
              <a:rPr lang="en-US" sz="1000" b="1" i="0" u="none" strike="noStrike" cap="none">
                <a:solidFill>
                  <a:schemeClr val="dk1"/>
                </a:solidFill>
                <a:latin typeface="Trebuchet MS"/>
                <a:ea typeface="Trebuchet MS"/>
                <a:cs typeface="Trebuchet MS"/>
                <a:sym typeface="Trebuchet MS"/>
              </a:rPr>
              <a:t>ransport- </a:t>
            </a:r>
            <a:r>
              <a:rPr lang="en-US" sz="800" b="0" i="0" u="none" strike="noStrike" cap="none">
                <a:solidFill>
                  <a:schemeClr val="dk1"/>
                </a:solidFill>
                <a:latin typeface="Arial"/>
                <a:ea typeface="Arial"/>
                <a:cs typeface="Arial"/>
                <a:sym typeface="Arial"/>
              </a:rPr>
              <a:t>Should be easy to transport (in bulk), must remain intact  </a:t>
            </a:r>
            <a:r>
              <a:rPr lang="en-US" sz="1000" b="1" i="0" u="none" strike="noStrike" cap="none">
                <a:solidFill>
                  <a:srgbClr val="FF0000"/>
                </a:solidFill>
                <a:latin typeface="Trebuchet MS"/>
                <a:ea typeface="Trebuchet MS"/>
                <a:cs typeface="Trebuchet MS"/>
                <a:sym typeface="Trebuchet MS"/>
              </a:rPr>
              <a:t>P</a:t>
            </a:r>
            <a:r>
              <a:rPr lang="en-US" sz="1000" b="1" i="0" u="none" strike="noStrike" cap="none">
                <a:solidFill>
                  <a:schemeClr val="dk1"/>
                </a:solidFill>
                <a:latin typeface="Trebuchet MS"/>
                <a:ea typeface="Trebuchet MS"/>
                <a:cs typeface="Trebuchet MS"/>
                <a:sym typeface="Trebuchet MS"/>
              </a:rPr>
              <a:t>reserve- </a:t>
            </a:r>
            <a:r>
              <a:rPr lang="en-US" sz="800" b="0" i="0" u="none" strike="noStrike" cap="none">
                <a:solidFill>
                  <a:schemeClr val="dk1"/>
                </a:solidFill>
                <a:latin typeface="Arial"/>
                <a:ea typeface="Arial"/>
                <a:cs typeface="Arial"/>
                <a:sym typeface="Arial"/>
              </a:rPr>
              <a:t>Make sure temperature and freshness is maintained over time</a:t>
            </a:r>
            <a:endParaRPr sz="800" b="0" i="0" u="none" strike="noStrike" cap="none">
              <a:solidFill>
                <a:schemeClr val="dk1"/>
              </a:solidFill>
              <a:latin typeface="Arial"/>
              <a:ea typeface="Arial"/>
              <a:cs typeface="Arial"/>
              <a:sym typeface="Arial"/>
            </a:endParaRPr>
          </a:p>
          <a:p>
            <a:pPr marL="26034" marR="37465" lvl="0" indent="0" algn="l" rtl="0">
              <a:lnSpc>
                <a:spcPct val="101000"/>
              </a:lnSpc>
              <a:spcBef>
                <a:spcPts val="190"/>
              </a:spcBef>
              <a:spcAft>
                <a:spcPts val="0"/>
              </a:spcAft>
              <a:buClr>
                <a:srgbClr val="000000"/>
              </a:buClr>
              <a:buSzPts val="1000"/>
              <a:buFont typeface="Arial"/>
              <a:buNone/>
            </a:pPr>
            <a:r>
              <a:rPr lang="en-US" sz="1000" b="1" i="0" u="none" strike="noStrike" cap="none">
                <a:solidFill>
                  <a:srgbClr val="FF0000"/>
                </a:solidFill>
                <a:latin typeface="Trebuchet MS"/>
                <a:ea typeface="Trebuchet MS"/>
                <a:cs typeface="Trebuchet MS"/>
                <a:sym typeface="Trebuchet MS"/>
              </a:rPr>
              <a:t>D</a:t>
            </a:r>
            <a:r>
              <a:rPr lang="en-US" sz="1000" b="1" i="0" u="none" strike="noStrike" cap="none">
                <a:solidFill>
                  <a:schemeClr val="dk1"/>
                </a:solidFill>
                <a:latin typeface="Trebuchet MS"/>
                <a:ea typeface="Trebuchet MS"/>
                <a:cs typeface="Trebuchet MS"/>
                <a:sym typeface="Trebuchet MS"/>
              </a:rPr>
              <a:t>isplay- </a:t>
            </a:r>
            <a:r>
              <a:rPr lang="en-US" sz="800" b="0" i="0" u="none" strike="noStrike" cap="none">
                <a:solidFill>
                  <a:schemeClr val="dk1"/>
                </a:solidFill>
                <a:latin typeface="Arial"/>
                <a:ea typeface="Arial"/>
                <a:cs typeface="Arial"/>
                <a:sym typeface="Arial"/>
              </a:rPr>
              <a:t>Advertise product to make it look good. Window to see product  (made of acetate)</a:t>
            </a:r>
            <a:endParaRPr sz="800" b="0" i="0" u="none" strike="noStrike" cap="none">
              <a:solidFill>
                <a:schemeClr val="dk1"/>
              </a:solidFill>
              <a:latin typeface="Arial"/>
              <a:ea typeface="Arial"/>
              <a:cs typeface="Arial"/>
              <a:sym typeface="Arial"/>
            </a:endParaRPr>
          </a:p>
          <a:p>
            <a:pPr marL="69215" marR="488315" lvl="0" indent="817244" algn="l" rtl="0">
              <a:lnSpc>
                <a:spcPct val="100299"/>
              </a:lnSpc>
              <a:spcBef>
                <a:spcPts val="6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Types of Paper and Card:  </a:t>
            </a:r>
            <a:r>
              <a:rPr lang="en-US" sz="900" b="1" i="0" u="none" strike="noStrike" cap="none">
                <a:solidFill>
                  <a:schemeClr val="dk1"/>
                </a:solidFill>
                <a:latin typeface="Trebuchet MS"/>
                <a:ea typeface="Trebuchet MS"/>
                <a:cs typeface="Trebuchet MS"/>
                <a:sym typeface="Trebuchet MS"/>
              </a:rPr>
              <a:t>Cardboard</a:t>
            </a:r>
            <a:r>
              <a:rPr lang="en-US" sz="900" b="0" i="0" u="none" strike="noStrike" cap="none">
                <a:solidFill>
                  <a:schemeClr val="dk1"/>
                </a:solidFill>
                <a:latin typeface="Arial"/>
                <a:ea typeface="Arial"/>
                <a:cs typeface="Arial"/>
                <a:sym typeface="Arial"/>
              </a:rPr>
              <a:t>- </a:t>
            </a:r>
            <a:r>
              <a:rPr lang="en-US" sz="750" b="0" i="0" u="none" strike="noStrike" cap="none">
                <a:solidFill>
                  <a:schemeClr val="dk1"/>
                </a:solidFill>
                <a:latin typeface="Arial"/>
                <a:ea typeface="Arial"/>
                <a:cs typeface="Arial"/>
                <a:sym typeface="Arial"/>
              </a:rPr>
              <a:t>is thicker than paper as it is made up of a number  of layers, glue or laminated together. The diagram opposite shows  a net / development of a package. It can be folded to produce a  carton.</a:t>
            </a:r>
            <a:endParaRPr sz="750" b="0" i="0" u="none" strike="noStrike" cap="none">
              <a:solidFill>
                <a:schemeClr val="dk1"/>
              </a:solidFill>
              <a:latin typeface="Arial"/>
              <a:ea typeface="Arial"/>
              <a:cs typeface="Arial"/>
              <a:sym typeface="Arial"/>
            </a:endParaRPr>
          </a:p>
          <a:p>
            <a:pPr marL="69215" marR="523875" lvl="0" indent="0" algn="l" rtl="0">
              <a:lnSpc>
                <a:spcPct val="100299"/>
              </a:lnSpc>
              <a:spcBef>
                <a:spcPts val="21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Tracing paper- </a:t>
            </a:r>
            <a:r>
              <a:rPr lang="en-US" sz="750" b="0" i="0" u="none" strike="noStrike" cap="none">
                <a:solidFill>
                  <a:schemeClr val="dk1"/>
                </a:solidFill>
                <a:latin typeface="Arial"/>
                <a:ea typeface="Arial"/>
                <a:cs typeface="Arial"/>
                <a:sym typeface="Arial"/>
              </a:rPr>
              <a:t>Is used pupils, students and designers. It allows  the designer to copy an existing drawing / shape. Tracing paper  can be useful when there is a need to produce several drawings  that are based on the same outline. Also, tracing paper makes it  possible to place one design on top of another to produce a  second layer. The original design can be seen under the second  drawing.</a:t>
            </a:r>
            <a:endParaRPr sz="750" b="0" i="0" u="none" strike="noStrike" cap="none">
              <a:solidFill>
                <a:schemeClr val="dk1"/>
              </a:solidFill>
              <a:latin typeface="Arial"/>
              <a:ea typeface="Arial"/>
              <a:cs typeface="Arial"/>
              <a:sym typeface="Arial"/>
            </a:endParaRPr>
          </a:p>
          <a:p>
            <a:pPr marL="69215" marR="561340" lvl="0" indent="0" algn="l" rtl="0">
              <a:lnSpc>
                <a:spcPct val="100400"/>
              </a:lnSpc>
              <a:spcBef>
                <a:spcPts val="22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Cartridge paper- </a:t>
            </a:r>
            <a:r>
              <a:rPr lang="en-US" sz="750" b="0" i="0" u="none" strike="noStrike" cap="none">
                <a:solidFill>
                  <a:schemeClr val="dk1"/>
                </a:solidFill>
                <a:latin typeface="Arial"/>
                <a:ea typeface="Arial"/>
                <a:cs typeface="Arial"/>
                <a:sym typeface="Arial"/>
              </a:rPr>
              <a:t>is used for general drawing. It is often good  quality and generally 100 to 135g in thickness. This paper is used  for design and technology projects and will take colour from  pencils and felt pens without too much leaking to the opposite  side of the paper.</a:t>
            </a:r>
            <a:endParaRPr sz="750" b="0" i="0" u="none" strike="noStrike" cap="none">
              <a:solidFill>
                <a:schemeClr val="dk1"/>
              </a:solidFill>
              <a:latin typeface="Arial"/>
              <a:ea typeface="Arial"/>
              <a:cs typeface="Arial"/>
              <a:sym typeface="Arial"/>
            </a:endParaRPr>
          </a:p>
          <a:p>
            <a:pPr marL="69215" marR="603885" lvl="0" indent="0" algn="l" rtl="0">
              <a:lnSpc>
                <a:spcPct val="100600"/>
              </a:lnSpc>
              <a:spcBef>
                <a:spcPts val="21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Solid white board- </a:t>
            </a:r>
            <a:r>
              <a:rPr lang="en-US" sz="750" b="0" i="0" u="none" strike="noStrike" cap="none">
                <a:solidFill>
                  <a:schemeClr val="dk1"/>
                </a:solidFill>
                <a:latin typeface="Arial"/>
                <a:ea typeface="Arial"/>
                <a:cs typeface="Arial"/>
                <a:sym typeface="Arial"/>
              </a:rPr>
              <a:t>This is normally top quality cardboard  made from quality bleached wood pulp. It is the best card for  printing on to and consequently it is used for hard backed book  and more expensive items.</a:t>
            </a:r>
            <a:endParaRPr sz="750" b="0" i="0" u="none" strike="noStrike" cap="none">
              <a:solidFill>
                <a:schemeClr val="dk1"/>
              </a:solidFill>
              <a:latin typeface="Arial"/>
              <a:ea typeface="Arial"/>
              <a:cs typeface="Arial"/>
              <a:sym typeface="Arial"/>
            </a:endParaRPr>
          </a:p>
          <a:p>
            <a:pPr marL="69215" marR="486409" lvl="0" indent="0" algn="l" rtl="0">
              <a:lnSpc>
                <a:spcPct val="100600"/>
              </a:lnSpc>
              <a:spcBef>
                <a:spcPts val="21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Foil lined board- </a:t>
            </a:r>
            <a:r>
              <a:rPr lang="en-US" sz="750" b="0" i="0" u="none" strike="noStrike" cap="none">
                <a:solidFill>
                  <a:schemeClr val="dk1"/>
                </a:solidFill>
                <a:latin typeface="Arial"/>
                <a:ea typeface="Arial"/>
                <a:cs typeface="Arial"/>
                <a:sym typeface="Arial"/>
              </a:rPr>
              <a:t>is good quality cardboard with a aluminium  foil lining. This type of container is ideal for ready made meals or  take away meals. The foil retains the heat and helps keep the food  warm.</a:t>
            </a:r>
            <a:endParaRPr sz="750" b="0" i="0" u="none" strike="noStrike" cap="none">
              <a:solidFill>
                <a:schemeClr val="dk1"/>
              </a:solidFill>
              <a:latin typeface="Arial"/>
              <a:ea typeface="Arial"/>
              <a:cs typeface="Arial"/>
              <a:sym typeface="Arial"/>
            </a:endParaRPr>
          </a:p>
          <a:p>
            <a:pPr marL="69215" marR="489584" lvl="0" indent="0" algn="l" rtl="0">
              <a:lnSpc>
                <a:spcPct val="100299"/>
              </a:lnSpc>
              <a:spcBef>
                <a:spcPts val="22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Corrugated card- </a:t>
            </a:r>
            <a:r>
              <a:rPr lang="en-US" sz="750" b="0" i="0" u="none" strike="noStrike" cap="none">
                <a:solidFill>
                  <a:schemeClr val="dk1"/>
                </a:solidFill>
                <a:latin typeface="Arial"/>
                <a:ea typeface="Arial"/>
                <a:cs typeface="Arial"/>
                <a:sym typeface="Arial"/>
              </a:rPr>
              <a:t>This type of board is often used for  packaging large electrical items. These large boxes (often brown in  colour) protect the contents from damage. Corrugated board is  strong because it is composed of a top and bottom layer and in  between there is a triangulated section. A triangular section is  very strong compared to its weight.</a:t>
            </a:r>
            <a:endParaRPr sz="750" b="0" i="0" u="none" strike="noStrike" cap="none">
              <a:solidFill>
                <a:schemeClr val="dk1"/>
              </a:solidFill>
              <a:latin typeface="Arial"/>
              <a:ea typeface="Arial"/>
              <a:cs typeface="Arial"/>
              <a:sym typeface="Arial"/>
            </a:endParaRPr>
          </a:p>
          <a:p>
            <a:pPr marL="69215" marR="512444" lvl="0" indent="0" algn="l" rtl="0">
              <a:lnSpc>
                <a:spcPct val="100800"/>
              </a:lnSpc>
              <a:spcBef>
                <a:spcPts val="21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Duplex board- </a:t>
            </a:r>
            <a:r>
              <a:rPr lang="en-US" sz="750" b="0" i="0" u="none" strike="noStrike" cap="none">
                <a:solidFill>
                  <a:schemeClr val="dk1"/>
                </a:solidFill>
                <a:latin typeface="Arial"/>
                <a:ea typeface="Arial"/>
                <a:cs typeface="Arial"/>
                <a:sym typeface="Arial"/>
              </a:rPr>
              <a:t>This is used for containers and can contain  liquids as it may have a water-proof liner on the inside. It can  have a wax feel. This type of card is used by the food industry.</a:t>
            </a:r>
            <a:endParaRPr sz="750" b="0" i="0" u="none" strike="noStrike" cap="none">
              <a:solidFill>
                <a:schemeClr val="dk1"/>
              </a:solidFill>
              <a:latin typeface="Arial"/>
              <a:ea typeface="Arial"/>
              <a:cs typeface="Arial"/>
              <a:sym typeface="Arial"/>
            </a:endParaRPr>
          </a:p>
        </p:txBody>
      </p:sp>
      <p:sp>
        <p:nvSpPr>
          <p:cNvPr id="165" name="Google Shape;165;p9"/>
          <p:cNvSpPr txBox="1"/>
          <p:nvPr/>
        </p:nvSpPr>
        <p:spPr>
          <a:xfrm>
            <a:off x="3358896" y="391668"/>
            <a:ext cx="3150235" cy="6170953"/>
          </a:xfrm>
          <a:prstGeom prst="rect">
            <a:avLst/>
          </a:prstGeom>
          <a:noFill/>
          <a:ln w="12175" cap="flat" cmpd="sng">
            <a:solidFill>
              <a:srgbClr val="FF0000"/>
            </a:solidFill>
            <a:prstDash val="solid"/>
            <a:round/>
            <a:headEnd type="none" w="sm" len="sm"/>
            <a:tailEnd type="none" w="sm" len="sm"/>
          </a:ln>
        </p:spPr>
        <p:txBody>
          <a:bodyPr spcFirstLastPara="1" wrap="square" lIns="0" tIns="41275" rIns="0" bIns="0" anchor="t" anchorCtr="0">
            <a:noAutofit/>
          </a:bodyPr>
          <a:lstStyle/>
          <a:p>
            <a:pPr marL="61594" marR="0" lvl="0" indent="0" algn="ctr"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Die Cutting</a:t>
            </a:r>
            <a:endParaRPr sz="1050" b="0" i="0" u="none" strike="noStrike" cap="none">
              <a:solidFill>
                <a:schemeClr val="dk1"/>
              </a:solidFill>
              <a:latin typeface="Trebuchet MS"/>
              <a:ea typeface="Trebuchet MS"/>
              <a:cs typeface="Trebuchet MS"/>
              <a:sym typeface="Trebuchet MS"/>
            </a:endParaRPr>
          </a:p>
          <a:p>
            <a:pPr marL="86995" marR="18415" lvl="0" indent="0" algn="l" rtl="0">
              <a:lnSpc>
                <a:spcPct val="100000"/>
              </a:lnSpc>
              <a:spcBef>
                <a:spcPts val="505"/>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In industry a company may need to manufacture thousands of the same net /  package, every day. A STIKA machine or any similar machine will not be able to  manufacture such large quantities. When large numbers have to be manufactured a  DIE CUTTER is normally used as part of a production line.</a:t>
            </a:r>
            <a:endParaRPr sz="700" b="0" i="0" u="none" strike="noStrike" cap="none">
              <a:solidFill>
                <a:schemeClr val="dk1"/>
              </a:solidFill>
              <a:latin typeface="Arial"/>
              <a:ea typeface="Arial"/>
              <a:cs typeface="Arial"/>
              <a:sym typeface="Arial"/>
            </a:endParaRPr>
          </a:p>
          <a:p>
            <a:pPr marL="108585" marR="963930" lvl="0" indent="-44450" algn="l" rtl="0">
              <a:lnSpc>
                <a:spcPct val="100000"/>
              </a:lnSpc>
              <a:spcBef>
                <a:spcPts val="360"/>
              </a:spcBef>
              <a:spcAft>
                <a:spcPts val="0"/>
              </a:spcAft>
              <a:buClr>
                <a:schemeClr val="dk1"/>
              </a:buClr>
              <a:buSzPts val="700"/>
              <a:buFont typeface="Arial"/>
              <a:buAutoNum type="arabicPeriod"/>
            </a:pPr>
            <a:r>
              <a:rPr lang="en-US" sz="700" b="0" i="0" u="none" strike="noStrike" cap="none">
                <a:solidFill>
                  <a:schemeClr val="dk1"/>
                </a:solidFill>
                <a:latin typeface="Arial"/>
                <a:ea typeface="Arial"/>
                <a:cs typeface="Arial"/>
                <a:sym typeface="Arial"/>
              </a:rPr>
              <a:t>The design is completed using a computer system and  CAD software. The designer is careful to ensure the shape  is accurate and that fold lines are in the correct place.</a:t>
            </a:r>
            <a:endParaRPr sz="700" b="0" i="0" u="none" strike="noStrike" cap="none">
              <a:solidFill>
                <a:schemeClr val="dk1"/>
              </a:solidFill>
              <a:latin typeface="Arial"/>
              <a:ea typeface="Arial"/>
              <a:cs typeface="Arial"/>
              <a:sym typeface="Arial"/>
            </a:endParaRPr>
          </a:p>
          <a:p>
            <a:pPr marL="86995" marR="100965" lvl="0" indent="-44450" algn="l" rtl="0">
              <a:lnSpc>
                <a:spcPct val="100000"/>
              </a:lnSpc>
              <a:spcBef>
                <a:spcPts val="360"/>
              </a:spcBef>
              <a:spcAft>
                <a:spcPts val="0"/>
              </a:spcAft>
              <a:buClr>
                <a:schemeClr val="dk1"/>
              </a:buClr>
              <a:buSzPts val="700"/>
              <a:buFont typeface="Arial"/>
              <a:buAutoNum type="arabicPeriod"/>
            </a:pPr>
            <a:r>
              <a:rPr lang="en-US" sz="700" b="0" i="0" u="none" strike="noStrike" cap="none">
                <a:solidFill>
                  <a:schemeClr val="dk1"/>
                </a:solidFill>
                <a:latin typeface="Arial"/>
                <a:ea typeface="Arial"/>
                <a:cs typeface="Arial"/>
                <a:sym typeface="Arial"/>
              </a:rPr>
              <a:t>In a printers workshop, the blank pieces of card (perhaps rectangular in shape)  are prepared and colour is added, as well as the printing. This may be achieved  through the use of sprays, layers of coloured paper or automated screen printing.</a:t>
            </a:r>
            <a:endParaRPr sz="700" b="0" i="0" u="none" strike="noStrike" cap="none">
              <a:solidFill>
                <a:schemeClr val="dk1"/>
              </a:solidFill>
              <a:latin typeface="Arial"/>
              <a:ea typeface="Arial"/>
              <a:cs typeface="Arial"/>
              <a:sym typeface="Arial"/>
            </a:endParaRPr>
          </a:p>
          <a:p>
            <a:pPr marL="86995" marR="27940" lvl="0" indent="-44450" algn="l" rtl="0">
              <a:lnSpc>
                <a:spcPct val="100000"/>
              </a:lnSpc>
              <a:spcBef>
                <a:spcPts val="360"/>
              </a:spcBef>
              <a:spcAft>
                <a:spcPts val="0"/>
              </a:spcAft>
              <a:buClr>
                <a:schemeClr val="dk1"/>
              </a:buClr>
              <a:buSzPts val="700"/>
              <a:buFont typeface="Arial"/>
              <a:buAutoNum type="arabicPeriod"/>
            </a:pPr>
            <a:r>
              <a:rPr lang="en-US" sz="700" b="0" i="0" u="none" strike="noStrike" cap="none">
                <a:solidFill>
                  <a:schemeClr val="dk1"/>
                </a:solidFill>
                <a:latin typeface="Arial"/>
                <a:ea typeface="Arial"/>
                <a:cs typeface="Arial"/>
                <a:sym typeface="Arial"/>
              </a:rPr>
              <a:t>Back in the factory a die cutter is set up. This is made up of several hardened  steel blades. The layout of the blades match the exact size as the net. A die cutter is  basically a steel stamp that is used to cut and shape the net. It is designed to cut  through the card on some lines whilst slightly cutting others (these are the fold  lines or crease lines).</a:t>
            </a:r>
            <a:endParaRPr sz="700" b="0" i="0" u="none" strike="noStrike" cap="none">
              <a:solidFill>
                <a:schemeClr val="dk1"/>
              </a:solidFill>
              <a:latin typeface="Arial"/>
              <a:ea typeface="Arial"/>
              <a:cs typeface="Arial"/>
              <a:sym typeface="Arial"/>
            </a:endParaRPr>
          </a:p>
          <a:p>
            <a:pPr marL="86995" marR="1348105" lvl="0" indent="0" algn="l" rtl="0">
              <a:lnSpc>
                <a:spcPct val="100000"/>
              </a:lnSpc>
              <a:spcBef>
                <a:spcPts val="36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The steel die cutter is made up of specially  hardened steel cutters. Each is like a blade,  with a serrated edge. Sometimes the blades  can be rearranged to form other shapes of net.</a:t>
            </a:r>
            <a:endParaRPr sz="700" b="0" i="0" u="none" strike="noStrike" cap="none">
              <a:solidFill>
                <a:schemeClr val="dk1"/>
              </a:solidFill>
              <a:latin typeface="Arial"/>
              <a:ea typeface="Arial"/>
              <a:cs typeface="Arial"/>
              <a:sym typeface="Arial"/>
            </a:endParaRPr>
          </a:p>
          <a:p>
            <a:pPr marL="86995" marR="130175" lvl="0" indent="0" algn="l" rtl="0">
              <a:lnSpc>
                <a:spcPct val="100000"/>
              </a:lnSpc>
              <a:spcBef>
                <a:spcPts val="365"/>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The die cutter is pressed into the card by the force of the machine. The ‘stamped  out’ net is then automatically placed on a folding</a:t>
            </a:r>
            <a:endParaRPr sz="700" b="0" i="0" u="none" strike="noStrike" cap="none">
              <a:solidFill>
                <a:schemeClr val="dk1"/>
              </a:solidFill>
              <a:latin typeface="Arial"/>
              <a:ea typeface="Arial"/>
              <a:cs typeface="Arial"/>
              <a:sym typeface="Arial"/>
            </a:endParaRPr>
          </a:p>
          <a:p>
            <a:pPr marL="86995" marR="1274445"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table. Parts of the table move/fold, forming the  basic package. People sometimes finish the more  delicate folding operations. (This depends on the  complexity of the package).</a:t>
            </a:r>
            <a:endParaRPr sz="700" b="0" i="0" u="none" strike="noStrike" cap="none">
              <a:solidFill>
                <a:schemeClr val="dk1"/>
              </a:solidFill>
              <a:latin typeface="Arial"/>
              <a:ea typeface="Arial"/>
              <a:cs typeface="Arial"/>
              <a:sym typeface="Arial"/>
            </a:endParaRPr>
          </a:p>
          <a:p>
            <a:pPr marL="86995" marR="99060" lvl="0" indent="0" algn="l" rtl="0">
              <a:lnSpc>
                <a:spcPct val="100000"/>
              </a:lnSpc>
              <a:spcBef>
                <a:spcPts val="36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In industry most of these operations are carried out by one large packaging  machine that is able perform a series operations including, printing/colouring, die  cutting and folding.</a:t>
            </a:r>
            <a:endParaRPr sz="700" b="0" i="0" u="none" strike="noStrike" cap="none">
              <a:solidFill>
                <a:schemeClr val="dk1"/>
              </a:solidFill>
              <a:latin typeface="Arial"/>
              <a:ea typeface="Arial"/>
              <a:cs typeface="Arial"/>
              <a:sym typeface="Arial"/>
            </a:endParaRPr>
          </a:p>
          <a:p>
            <a:pPr marL="996950" marR="0" lvl="0" indent="0" algn="l" rtl="0">
              <a:lnSpc>
                <a:spcPct val="100000"/>
              </a:lnSpc>
              <a:spcBef>
                <a:spcPts val="1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How To Make Paper:</a:t>
            </a:r>
            <a:endParaRPr sz="1050" b="0" i="0" u="none" strike="noStrike" cap="none">
              <a:solidFill>
                <a:schemeClr val="dk1"/>
              </a:solidFill>
              <a:latin typeface="Trebuchet MS"/>
              <a:ea typeface="Trebuchet MS"/>
              <a:cs typeface="Trebuchet MS"/>
              <a:sym typeface="Trebuchet MS"/>
            </a:endParaRPr>
          </a:p>
          <a:p>
            <a:pPr marL="367665" marR="188595" lvl="1" indent="-228600" algn="l" rtl="0">
              <a:lnSpc>
                <a:spcPct val="100000"/>
              </a:lnSpc>
              <a:spcBef>
                <a:spcPts val="490"/>
              </a:spcBef>
              <a:spcAft>
                <a:spcPts val="0"/>
              </a:spcAft>
              <a:buClr>
                <a:schemeClr val="dk1"/>
              </a:buClr>
              <a:buSzPts val="800"/>
              <a:buFont typeface="Arial"/>
              <a:buAutoNum type="arabicPeriod"/>
            </a:pPr>
            <a:r>
              <a:rPr lang="en-US" sz="800" b="0" i="0" u="none" strike="noStrike" cap="none">
                <a:solidFill>
                  <a:schemeClr val="dk1"/>
                </a:solidFill>
                <a:latin typeface="Arial"/>
                <a:ea typeface="Arial"/>
                <a:cs typeface="Arial"/>
                <a:sym typeface="Arial"/>
              </a:rPr>
              <a:t>A tree is cut down and the trunk is fed into a chipping machine  where it is cut into very small pieces.</a:t>
            </a:r>
            <a:endParaRPr sz="800" b="0" i="0" u="none" strike="noStrike" cap="none">
              <a:solidFill>
                <a:schemeClr val="dk1"/>
              </a:solidFill>
              <a:latin typeface="Arial"/>
              <a:ea typeface="Arial"/>
              <a:cs typeface="Arial"/>
              <a:sym typeface="Arial"/>
            </a:endParaRPr>
          </a:p>
          <a:p>
            <a:pPr marL="367665" marR="0" lvl="1" indent="-228600" algn="l" rtl="0">
              <a:lnSpc>
                <a:spcPct val="100000"/>
              </a:lnSpc>
              <a:spcBef>
                <a:spcPts val="0"/>
              </a:spcBef>
              <a:spcAft>
                <a:spcPts val="0"/>
              </a:spcAft>
              <a:buClr>
                <a:schemeClr val="dk1"/>
              </a:buClr>
              <a:buSzPts val="800"/>
              <a:buFont typeface="Arial"/>
              <a:buAutoNum type="arabicPeriod"/>
            </a:pPr>
            <a:r>
              <a:rPr lang="en-US" sz="800" b="0" i="0" u="none" strike="noStrike" cap="none">
                <a:solidFill>
                  <a:schemeClr val="dk1"/>
                </a:solidFill>
                <a:latin typeface="Arial"/>
                <a:ea typeface="Arial"/>
                <a:cs typeface="Arial"/>
                <a:sym typeface="Arial"/>
              </a:rPr>
              <a:t>The wood chips are boiled in water to form a thick wood pulp</a:t>
            </a:r>
            <a:endParaRPr sz="800" b="0" i="0" u="none" strike="noStrike" cap="none">
              <a:solidFill>
                <a:schemeClr val="dk1"/>
              </a:solidFill>
              <a:latin typeface="Arial"/>
              <a:ea typeface="Arial"/>
              <a:cs typeface="Arial"/>
              <a:sym typeface="Arial"/>
            </a:endParaRPr>
          </a:p>
          <a:p>
            <a:pPr marL="367665" marR="208915" lvl="1" indent="-228600" algn="l" rtl="0">
              <a:lnSpc>
                <a:spcPct val="100000"/>
              </a:lnSpc>
              <a:spcBef>
                <a:spcPts val="0"/>
              </a:spcBef>
              <a:spcAft>
                <a:spcPts val="0"/>
              </a:spcAft>
              <a:buClr>
                <a:schemeClr val="dk1"/>
              </a:buClr>
              <a:buSzPts val="800"/>
              <a:buFont typeface="Arial"/>
              <a:buAutoNum type="arabicPeriod"/>
            </a:pPr>
            <a:r>
              <a:rPr lang="en-US" sz="800" b="0" i="0" u="none" strike="noStrike" cap="none">
                <a:solidFill>
                  <a:schemeClr val="dk1"/>
                </a:solidFill>
                <a:latin typeface="Arial"/>
                <a:ea typeface="Arial"/>
                <a:cs typeface="Arial"/>
                <a:sym typeface="Arial"/>
              </a:rPr>
              <a:t>Chemicals / ingredients such as starch and bonding agents are  added.</a:t>
            </a:r>
            <a:endParaRPr sz="800" b="0" i="0" u="none" strike="noStrike" cap="none">
              <a:solidFill>
                <a:schemeClr val="dk1"/>
              </a:solidFill>
              <a:latin typeface="Arial"/>
              <a:ea typeface="Arial"/>
              <a:cs typeface="Arial"/>
              <a:sym typeface="Arial"/>
            </a:endParaRPr>
          </a:p>
          <a:p>
            <a:pPr marL="367665" marR="344170" lvl="1" indent="-228600" algn="l" rtl="0">
              <a:lnSpc>
                <a:spcPct val="100000"/>
              </a:lnSpc>
              <a:spcBef>
                <a:spcPts val="0"/>
              </a:spcBef>
              <a:spcAft>
                <a:spcPts val="0"/>
              </a:spcAft>
              <a:buClr>
                <a:schemeClr val="dk1"/>
              </a:buClr>
              <a:buSzPts val="800"/>
              <a:buFont typeface="Arial"/>
              <a:buAutoNum type="arabicPeriod"/>
            </a:pPr>
            <a:r>
              <a:rPr lang="en-US" sz="800" b="0" i="0" u="none" strike="noStrike" cap="none">
                <a:solidFill>
                  <a:schemeClr val="dk1"/>
                </a:solidFill>
                <a:latin typeface="Arial"/>
                <a:ea typeface="Arial"/>
                <a:cs typeface="Arial"/>
                <a:sym typeface="Arial"/>
              </a:rPr>
              <a:t>The pulp is poured over a fine mesh and the water escapes  leaving the cellulose fibres behind. This forms the paper.</a:t>
            </a:r>
            <a:endParaRPr sz="800" b="0" i="0" u="none" strike="noStrike" cap="none">
              <a:solidFill>
                <a:schemeClr val="dk1"/>
              </a:solidFill>
              <a:latin typeface="Arial"/>
              <a:ea typeface="Arial"/>
              <a:cs typeface="Arial"/>
              <a:sym typeface="Arial"/>
            </a:endParaRPr>
          </a:p>
        </p:txBody>
      </p:sp>
      <p:sp>
        <p:nvSpPr>
          <p:cNvPr id="166" name="Google Shape;166;p9"/>
          <p:cNvSpPr/>
          <p:nvPr/>
        </p:nvSpPr>
        <p:spPr>
          <a:xfrm>
            <a:off x="5629655" y="1011936"/>
            <a:ext cx="772668" cy="419100"/>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7" name="Google Shape;167;p9"/>
          <p:cNvSpPr/>
          <p:nvPr/>
        </p:nvSpPr>
        <p:spPr>
          <a:xfrm>
            <a:off x="5181600" y="2319527"/>
            <a:ext cx="1296924" cy="571500"/>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8" name="Google Shape;168;p9"/>
          <p:cNvSpPr/>
          <p:nvPr/>
        </p:nvSpPr>
        <p:spPr>
          <a:xfrm>
            <a:off x="5347715" y="3043427"/>
            <a:ext cx="1074419" cy="493775"/>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69" name="Google Shape;169;p9"/>
          <p:cNvSpPr txBox="1"/>
          <p:nvPr/>
        </p:nvSpPr>
        <p:spPr>
          <a:xfrm>
            <a:off x="6574535" y="391668"/>
            <a:ext cx="3040380" cy="4089400"/>
          </a:xfrm>
          <a:prstGeom prst="rect">
            <a:avLst/>
          </a:prstGeom>
          <a:noFill/>
          <a:ln w="12175" cap="flat" cmpd="sng">
            <a:solidFill>
              <a:srgbClr val="FF0000"/>
            </a:solidFill>
            <a:prstDash val="solid"/>
            <a:round/>
            <a:headEnd type="none" w="sm" len="sm"/>
            <a:tailEnd type="none" w="sm" len="sm"/>
          </a:ln>
        </p:spPr>
        <p:txBody>
          <a:bodyPr spcFirstLastPara="1" wrap="square" lIns="0" tIns="59050" rIns="0" bIns="0" anchor="t" anchorCtr="0">
            <a:noAutofit/>
          </a:bodyPr>
          <a:lstStyle/>
          <a:p>
            <a:pPr marL="1115695" marR="0" lvl="0" indent="0" algn="l"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Brand Identity</a:t>
            </a:r>
            <a:endParaRPr sz="1050" b="0" i="0" u="none" strike="noStrike" cap="none">
              <a:solidFill>
                <a:schemeClr val="dk1"/>
              </a:solidFill>
              <a:latin typeface="Trebuchet MS"/>
              <a:ea typeface="Trebuchet MS"/>
              <a:cs typeface="Trebuchet MS"/>
              <a:sym typeface="Trebuchet MS"/>
            </a:endParaRPr>
          </a:p>
          <a:p>
            <a:pPr marL="81915" marR="131445" lvl="0" indent="0" algn="l" rtl="0">
              <a:lnSpc>
                <a:spcPct val="100000"/>
              </a:lnSpc>
              <a:spcBef>
                <a:spcPts val="245"/>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When a company or a product achieves ‘brand’ status, it normally  means that it has been extremely successful. Also the logo/symbol/  image built up by a successful company, can become a brand in its  own right. Meanings, feelings and values are usually associated with  a brand (sometimes called ‘brand identity’), making the branding of  products an effective form of marketing.</a:t>
            </a:r>
            <a:endParaRPr sz="800" b="0" i="0" u="none" strike="noStrike" cap="none">
              <a:solidFill>
                <a:schemeClr val="dk1"/>
              </a:solidFill>
              <a:latin typeface="Arial"/>
              <a:ea typeface="Arial"/>
              <a:cs typeface="Arial"/>
              <a:sym typeface="Arial"/>
            </a:endParaRPr>
          </a:p>
          <a:p>
            <a:pPr marL="81915" marR="193675" lvl="0" indent="0" algn="l" rtl="0">
              <a:lnSpc>
                <a:spcPct val="100000"/>
              </a:lnSpc>
              <a:spcBef>
                <a:spcPts val="245"/>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Brand identity is often associated with the way a product looks  (aesthetics). This includes its style, colour scheme, name, functions  (what it does) and symbol / logo. Brand identity is also associated  with the way customers feel about the product. Brands names are  often trusted by the general public. All these factors contribute to  the characteristics of brand identity.</a:t>
            </a:r>
            <a:endParaRPr sz="800" b="0" i="0" u="none" strike="noStrike" cap="none">
              <a:solidFill>
                <a:schemeClr val="dk1"/>
              </a:solidFill>
              <a:latin typeface="Arial"/>
              <a:ea typeface="Arial"/>
              <a:cs typeface="Arial"/>
              <a:sym typeface="Arial"/>
            </a:endParaRPr>
          </a:p>
          <a:p>
            <a:pPr marL="81915" marR="129539" lvl="0" indent="0" algn="l" rtl="0">
              <a:lnSpc>
                <a:spcPct val="100000"/>
              </a:lnSpc>
              <a:spcBef>
                <a:spcPts val="36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The term brand identity can apply to a single product such as the  Mini car. It can also be applied to a group of products such as the  Apple iPhone, iPod and iPad. Harley Davidson Motorbikes is another  well known and respected brand, having a distinct brand identity.</a:t>
            </a:r>
            <a:endParaRPr sz="800" b="0" i="0" u="none" strike="noStrike" cap="none">
              <a:solidFill>
                <a:schemeClr val="dk1"/>
              </a:solidFill>
              <a:latin typeface="Arial"/>
              <a:ea typeface="Arial"/>
              <a:cs typeface="Arial"/>
              <a:sym typeface="Arial"/>
            </a:endParaRPr>
          </a:p>
          <a:p>
            <a:pPr marL="81915" marR="102870" lvl="0" indent="0" algn="l" rtl="0">
              <a:lnSpc>
                <a:spcPct val="100000"/>
              </a:lnSpc>
              <a:spcBef>
                <a:spcPts val="36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Brand identity often helps customers distinguish between similar  products. Successful brands usually have customers who display  their customer loyalty by buying the same product, time after time.  People like to be associated with brand names, as it helps them build  their own personal image. People tend to want to associated with  groups, this is human nature. This is one reason people buy products  with a brand identity.</a:t>
            </a:r>
            <a:endParaRPr sz="800" b="0" i="0" u="none" strike="noStrike" cap="none">
              <a:solidFill>
                <a:schemeClr val="dk1"/>
              </a:solidFill>
              <a:latin typeface="Arial"/>
              <a:ea typeface="Arial"/>
              <a:cs typeface="Arial"/>
              <a:sym typeface="Arial"/>
            </a:endParaRPr>
          </a:p>
          <a:p>
            <a:pPr marL="81915" marR="215265" lvl="0" indent="0" algn="l" rtl="0">
              <a:lnSpc>
                <a:spcPct val="100000"/>
              </a:lnSpc>
              <a:spcBef>
                <a:spcPts val="0"/>
              </a:spcBef>
              <a:spcAft>
                <a:spcPts val="0"/>
              </a:spcAft>
              <a:buClr>
                <a:srgbClr val="000000"/>
              </a:buClr>
              <a:buSzPts val="800"/>
              <a:buFont typeface="Arial"/>
              <a:buNone/>
            </a:pPr>
            <a:endParaRPr sz="800" b="0" i="0" u="none" strike="noStrike" cap="none">
              <a:solidFill>
                <a:schemeClr val="dk1"/>
              </a:solidFill>
              <a:latin typeface="Arial"/>
              <a:ea typeface="Arial"/>
              <a:cs typeface="Arial"/>
              <a:sym typeface="Arial"/>
            </a:endParaRPr>
          </a:p>
        </p:txBody>
      </p:sp>
      <p:sp>
        <p:nvSpPr>
          <p:cNvPr id="170" name="Google Shape;170;p9"/>
          <p:cNvSpPr/>
          <p:nvPr/>
        </p:nvSpPr>
        <p:spPr>
          <a:xfrm>
            <a:off x="6839208" y="4098814"/>
            <a:ext cx="760022" cy="342632"/>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1" name="Google Shape;171;p9"/>
          <p:cNvSpPr/>
          <p:nvPr/>
        </p:nvSpPr>
        <p:spPr>
          <a:xfrm>
            <a:off x="8799575" y="3972275"/>
            <a:ext cx="456967" cy="373442"/>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2" name="Google Shape;172;p9"/>
          <p:cNvSpPr/>
          <p:nvPr/>
        </p:nvSpPr>
        <p:spPr>
          <a:xfrm>
            <a:off x="7751695" y="3966507"/>
            <a:ext cx="717803" cy="474939"/>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Shape 176"/>
        <p:cNvGrpSpPr/>
        <p:nvPr/>
      </p:nvGrpSpPr>
      <p:grpSpPr>
        <a:xfrm>
          <a:off x="0" y="0"/>
          <a:ext cx="0" cy="0"/>
          <a:chOff x="0" y="0"/>
          <a:chExt cx="0" cy="0"/>
        </a:xfrm>
      </p:grpSpPr>
      <p:sp>
        <p:nvSpPr>
          <p:cNvPr id="177" name="Google Shape;177;p10"/>
          <p:cNvSpPr/>
          <p:nvPr/>
        </p:nvSpPr>
        <p:spPr>
          <a:xfrm rot="10800000" flipH="1">
            <a:off x="1069847" y="151637"/>
            <a:ext cx="8836406" cy="45719"/>
          </a:xfrm>
          <a:custGeom>
            <a:avLst/>
            <a:gdLst/>
            <a:ahLst/>
            <a:cxnLst/>
            <a:rect l="l" t="t" r="r" b="b"/>
            <a:pathLst>
              <a:path w="7405370" h="120000" extrusionOk="0">
                <a:moveTo>
                  <a:pt x="0" y="0"/>
                </a:moveTo>
                <a:lnTo>
                  <a:pt x="7405115" y="0"/>
                </a:lnTo>
              </a:path>
            </a:pathLst>
          </a:custGeom>
          <a:no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8" name="Google Shape;178;p10"/>
          <p:cNvSpPr/>
          <p:nvPr/>
        </p:nvSpPr>
        <p:spPr>
          <a:xfrm>
            <a:off x="0" y="212597"/>
            <a:ext cx="146685" cy="0"/>
          </a:xfrm>
          <a:custGeom>
            <a:avLst/>
            <a:gdLst/>
            <a:ahLst/>
            <a:cxnLst/>
            <a:rect l="l" t="t" r="r" b="b"/>
            <a:pathLst>
              <a:path w="146685" h="120000" extrusionOk="0">
                <a:moveTo>
                  <a:pt x="0" y="0"/>
                </a:moveTo>
                <a:lnTo>
                  <a:pt x="146304" y="0"/>
                </a:lnTo>
              </a:path>
            </a:pathLst>
          </a:custGeom>
          <a:no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79" name="Google Shape;179;p10"/>
          <p:cNvSpPr txBox="1">
            <a:spLocks noGrp="1"/>
          </p:cNvSpPr>
          <p:nvPr>
            <p:ph type="title"/>
          </p:nvPr>
        </p:nvSpPr>
        <p:spPr>
          <a:xfrm>
            <a:off x="291085" y="137338"/>
            <a:ext cx="2197735" cy="324485"/>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SzPts val="1400"/>
              <a:buNone/>
            </a:pPr>
            <a:r>
              <a:rPr lang="en-US" sz="1200" b="0" i="0" u="none" strike="noStrike" cap="none">
                <a:solidFill>
                  <a:srgbClr val="FF0000"/>
                </a:solidFill>
                <a:latin typeface="Arial"/>
                <a:ea typeface="Arial"/>
                <a:cs typeface="Arial"/>
                <a:sym typeface="Arial"/>
              </a:rPr>
              <a:t>METALS </a:t>
            </a:r>
            <a:endParaRPr sz="1200"/>
          </a:p>
        </p:txBody>
      </p:sp>
      <p:sp>
        <p:nvSpPr>
          <p:cNvPr id="180" name="Google Shape;180;p10"/>
          <p:cNvSpPr/>
          <p:nvPr/>
        </p:nvSpPr>
        <p:spPr>
          <a:xfrm>
            <a:off x="9770364" y="6659118"/>
            <a:ext cx="135890" cy="0"/>
          </a:xfrm>
          <a:custGeom>
            <a:avLst/>
            <a:gdLst/>
            <a:ahLst/>
            <a:cxnLst/>
            <a:rect l="l" t="t" r="r" b="b"/>
            <a:pathLst>
              <a:path w="135890" h="120000" extrusionOk="0">
                <a:moveTo>
                  <a:pt x="0" y="0"/>
                </a:moveTo>
                <a:lnTo>
                  <a:pt x="135635" y="0"/>
                </a:lnTo>
              </a:path>
            </a:pathLst>
          </a:custGeom>
          <a:no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1" name="Google Shape;181;p10"/>
          <p:cNvSpPr/>
          <p:nvPr/>
        </p:nvSpPr>
        <p:spPr>
          <a:xfrm>
            <a:off x="0" y="6659118"/>
            <a:ext cx="8539480" cy="0"/>
          </a:xfrm>
          <a:custGeom>
            <a:avLst/>
            <a:gdLst/>
            <a:ahLst/>
            <a:cxnLst/>
            <a:rect l="l" t="t" r="r" b="b"/>
            <a:pathLst>
              <a:path w="8539480" h="120000" extrusionOk="0">
                <a:moveTo>
                  <a:pt x="0" y="0"/>
                </a:moveTo>
                <a:lnTo>
                  <a:pt x="8538972" y="0"/>
                </a:lnTo>
              </a:path>
            </a:pathLst>
          </a:custGeom>
          <a:noFill/>
          <a:ln w="38100"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2" name="Google Shape;182;p10"/>
          <p:cNvSpPr/>
          <p:nvPr/>
        </p:nvSpPr>
        <p:spPr>
          <a:xfrm>
            <a:off x="124968" y="394715"/>
            <a:ext cx="3150235" cy="6076315"/>
          </a:xfrm>
          <a:custGeom>
            <a:avLst/>
            <a:gdLst/>
            <a:ahLst/>
            <a:cxnLst/>
            <a:rect l="l" t="t" r="r" b="b"/>
            <a:pathLst>
              <a:path w="3150235" h="6076315" extrusionOk="0">
                <a:moveTo>
                  <a:pt x="0" y="6076188"/>
                </a:moveTo>
                <a:lnTo>
                  <a:pt x="3150108" y="6076188"/>
                </a:lnTo>
                <a:lnTo>
                  <a:pt x="3150108" y="0"/>
                </a:lnTo>
                <a:lnTo>
                  <a:pt x="0" y="0"/>
                </a:lnTo>
                <a:lnTo>
                  <a:pt x="0" y="6076188"/>
                </a:lnTo>
                <a:close/>
              </a:path>
            </a:pathLst>
          </a:custGeom>
          <a:noFill/>
          <a:ln w="121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3" name="Google Shape;183;p10"/>
          <p:cNvSpPr/>
          <p:nvPr/>
        </p:nvSpPr>
        <p:spPr>
          <a:xfrm>
            <a:off x="540574" y="4199332"/>
            <a:ext cx="2197735" cy="717219"/>
          </a:xfrm>
          <a:prstGeom prst="rect">
            <a:avLst/>
          </a:prstGeom>
          <a:blipFill rotWithShape="1">
            <a:blip r:embed="rId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4" name="Google Shape;184;p10"/>
          <p:cNvSpPr/>
          <p:nvPr/>
        </p:nvSpPr>
        <p:spPr>
          <a:xfrm>
            <a:off x="6092952" y="2276855"/>
            <a:ext cx="306324" cy="306324"/>
          </a:xfrm>
          <a:prstGeom prst="rect">
            <a:avLst/>
          </a:prstGeom>
          <a:blipFill rotWithShape="1">
            <a:blip r:embed="rId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5" name="Google Shape;185;p10"/>
          <p:cNvSpPr/>
          <p:nvPr/>
        </p:nvSpPr>
        <p:spPr>
          <a:xfrm>
            <a:off x="5996261" y="2523070"/>
            <a:ext cx="440834" cy="396405"/>
          </a:xfrm>
          <a:prstGeom prst="rect">
            <a:avLst/>
          </a:prstGeom>
          <a:blipFill rotWithShape="1">
            <a:blip r:embed="rId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6" name="Google Shape;186;p10"/>
          <p:cNvSpPr/>
          <p:nvPr/>
        </p:nvSpPr>
        <p:spPr>
          <a:xfrm>
            <a:off x="6031991" y="2901695"/>
            <a:ext cx="321563" cy="237743"/>
          </a:xfrm>
          <a:prstGeom prst="rect">
            <a:avLst/>
          </a:prstGeom>
          <a:blipFill rotWithShape="1">
            <a:blip r:embed="rId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7" name="Google Shape;187;p10"/>
          <p:cNvSpPr/>
          <p:nvPr/>
        </p:nvSpPr>
        <p:spPr>
          <a:xfrm>
            <a:off x="6039611" y="3462528"/>
            <a:ext cx="312115" cy="341376"/>
          </a:xfrm>
          <a:prstGeom prst="rect">
            <a:avLst/>
          </a:prstGeom>
          <a:blipFill rotWithShape="1">
            <a:blip r:embed="rId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8" name="Google Shape;188;p10"/>
          <p:cNvSpPr/>
          <p:nvPr/>
        </p:nvSpPr>
        <p:spPr>
          <a:xfrm>
            <a:off x="6059423" y="3784091"/>
            <a:ext cx="294132" cy="286512"/>
          </a:xfrm>
          <a:prstGeom prst="rect">
            <a:avLst/>
          </a:prstGeom>
          <a:blipFill rotWithShape="1">
            <a:blip r:embed="rId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89" name="Google Shape;189;p10"/>
          <p:cNvSpPr/>
          <p:nvPr/>
        </p:nvSpPr>
        <p:spPr>
          <a:xfrm>
            <a:off x="5993891" y="4130040"/>
            <a:ext cx="460248" cy="222504"/>
          </a:xfrm>
          <a:prstGeom prst="rect">
            <a:avLst/>
          </a:prstGeom>
          <a:blipFill rotWithShape="1">
            <a:blip r:embed="rId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0" name="Google Shape;190;p10"/>
          <p:cNvSpPr/>
          <p:nvPr/>
        </p:nvSpPr>
        <p:spPr>
          <a:xfrm>
            <a:off x="6053328" y="4378452"/>
            <a:ext cx="422148" cy="284988"/>
          </a:xfrm>
          <a:prstGeom prst="rect">
            <a:avLst/>
          </a:prstGeom>
          <a:blipFill rotWithShape="1">
            <a:blip r:embed="rId1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1" name="Google Shape;191;p10"/>
          <p:cNvSpPr/>
          <p:nvPr/>
        </p:nvSpPr>
        <p:spPr>
          <a:xfrm>
            <a:off x="6031991" y="4683252"/>
            <a:ext cx="355091" cy="292607"/>
          </a:xfrm>
          <a:prstGeom prst="rect">
            <a:avLst/>
          </a:prstGeom>
          <a:blipFill rotWithShape="1">
            <a:blip r:embed="rId1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2" name="Google Shape;192;p10"/>
          <p:cNvSpPr/>
          <p:nvPr/>
        </p:nvSpPr>
        <p:spPr>
          <a:xfrm>
            <a:off x="6053328" y="1598675"/>
            <a:ext cx="368808" cy="365760"/>
          </a:xfrm>
          <a:prstGeom prst="rect">
            <a:avLst/>
          </a:prstGeom>
          <a:blipFill rotWithShape="1">
            <a:blip r:embed="rId1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3" name="Google Shape;193;p10"/>
          <p:cNvSpPr/>
          <p:nvPr/>
        </p:nvSpPr>
        <p:spPr>
          <a:xfrm>
            <a:off x="5996940" y="2029967"/>
            <a:ext cx="493775" cy="231648"/>
          </a:xfrm>
          <a:prstGeom prst="rect">
            <a:avLst/>
          </a:prstGeom>
          <a:blipFill rotWithShape="1">
            <a:blip r:embed="rId1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4" name="Google Shape;194;p10"/>
          <p:cNvSpPr/>
          <p:nvPr/>
        </p:nvSpPr>
        <p:spPr>
          <a:xfrm>
            <a:off x="207263" y="5323332"/>
            <a:ext cx="576072" cy="370331"/>
          </a:xfrm>
          <a:prstGeom prst="rect">
            <a:avLst/>
          </a:prstGeom>
          <a:blipFill rotWithShape="1">
            <a:blip r:embed="rId1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5" name="Google Shape;195;p10"/>
          <p:cNvSpPr/>
          <p:nvPr/>
        </p:nvSpPr>
        <p:spPr>
          <a:xfrm>
            <a:off x="1391411" y="5230367"/>
            <a:ext cx="633984" cy="984504"/>
          </a:xfrm>
          <a:prstGeom prst="rect">
            <a:avLst/>
          </a:prstGeom>
          <a:blipFill rotWithShape="1">
            <a:blip r:embed="rId15">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6" name="Google Shape;196;p10"/>
          <p:cNvSpPr txBox="1"/>
          <p:nvPr/>
        </p:nvSpPr>
        <p:spPr>
          <a:xfrm>
            <a:off x="725728" y="5435346"/>
            <a:ext cx="746759" cy="269875"/>
          </a:xfrm>
          <a:prstGeom prst="rect">
            <a:avLst/>
          </a:prstGeom>
          <a:noFill/>
          <a:ln>
            <a:noFill/>
          </a:ln>
        </p:spPr>
        <p:txBody>
          <a:bodyPr spcFirstLastPara="1" wrap="square" lIns="0" tIns="12700" rIns="0" bIns="0" anchor="t" anchorCtr="0">
            <a:noAutofit/>
          </a:bodyPr>
          <a:lstStyle/>
          <a:p>
            <a:pPr marL="0" marR="508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Metal Working  Vice</a:t>
            </a:r>
            <a:endParaRPr sz="800" b="0" i="0" u="none" strike="noStrike" cap="none">
              <a:solidFill>
                <a:schemeClr val="dk1"/>
              </a:solidFill>
              <a:latin typeface="Arial"/>
              <a:ea typeface="Arial"/>
              <a:cs typeface="Arial"/>
              <a:sym typeface="Arial"/>
            </a:endParaRPr>
          </a:p>
        </p:txBody>
      </p:sp>
      <p:sp>
        <p:nvSpPr>
          <p:cNvPr id="197" name="Google Shape;197;p10"/>
          <p:cNvSpPr txBox="1"/>
          <p:nvPr/>
        </p:nvSpPr>
        <p:spPr>
          <a:xfrm>
            <a:off x="1342008" y="5759602"/>
            <a:ext cx="400685"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Pillar drill</a:t>
            </a:r>
            <a:endParaRPr sz="800" b="0" i="0" u="none" strike="noStrike" cap="none">
              <a:solidFill>
                <a:schemeClr val="dk1"/>
              </a:solidFill>
              <a:latin typeface="Arial"/>
              <a:ea typeface="Arial"/>
              <a:cs typeface="Arial"/>
              <a:sym typeface="Arial"/>
            </a:endParaRPr>
          </a:p>
        </p:txBody>
      </p:sp>
      <p:sp>
        <p:nvSpPr>
          <p:cNvPr id="198" name="Google Shape;198;p10"/>
          <p:cNvSpPr/>
          <p:nvPr/>
        </p:nvSpPr>
        <p:spPr>
          <a:xfrm>
            <a:off x="2052039" y="5432702"/>
            <a:ext cx="668657" cy="304078"/>
          </a:xfrm>
          <a:prstGeom prst="rect">
            <a:avLst/>
          </a:prstGeom>
          <a:blipFill rotWithShape="1">
            <a:blip r:embed="rId16">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199" name="Google Shape;199;p10"/>
          <p:cNvSpPr txBox="1"/>
          <p:nvPr/>
        </p:nvSpPr>
        <p:spPr>
          <a:xfrm>
            <a:off x="2411857" y="5596534"/>
            <a:ext cx="805815"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Engineering square</a:t>
            </a:r>
            <a:endParaRPr sz="800" b="0" i="0" u="none" strike="noStrike" cap="none">
              <a:solidFill>
                <a:schemeClr val="dk1"/>
              </a:solidFill>
              <a:latin typeface="Arial"/>
              <a:ea typeface="Arial"/>
              <a:cs typeface="Arial"/>
              <a:sym typeface="Arial"/>
            </a:endParaRPr>
          </a:p>
        </p:txBody>
      </p:sp>
      <p:sp>
        <p:nvSpPr>
          <p:cNvPr id="200" name="Google Shape;200;p10"/>
          <p:cNvSpPr/>
          <p:nvPr/>
        </p:nvSpPr>
        <p:spPr>
          <a:xfrm>
            <a:off x="2025395" y="5827776"/>
            <a:ext cx="492251" cy="295656"/>
          </a:xfrm>
          <a:prstGeom prst="rect">
            <a:avLst/>
          </a:prstGeom>
          <a:blipFill rotWithShape="1">
            <a:blip r:embed="rId17">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1" name="Google Shape;201;p10"/>
          <p:cNvSpPr/>
          <p:nvPr/>
        </p:nvSpPr>
        <p:spPr>
          <a:xfrm>
            <a:off x="240791" y="5759196"/>
            <a:ext cx="746759" cy="239268"/>
          </a:xfrm>
          <a:prstGeom prst="rect">
            <a:avLst/>
          </a:prstGeom>
          <a:blipFill rotWithShape="1">
            <a:blip r:embed="rId18">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2" name="Google Shape;202;p10"/>
          <p:cNvSpPr txBox="1"/>
          <p:nvPr/>
        </p:nvSpPr>
        <p:spPr>
          <a:xfrm>
            <a:off x="359359" y="5801055"/>
            <a:ext cx="490396" cy="163601"/>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Hacksaw</a:t>
            </a:r>
            <a:endParaRPr sz="800" b="0" i="0" u="none" strike="noStrike" cap="none">
              <a:solidFill>
                <a:schemeClr val="dk1"/>
              </a:solidFill>
              <a:latin typeface="Arial"/>
              <a:ea typeface="Arial"/>
              <a:cs typeface="Arial"/>
              <a:sym typeface="Arial"/>
            </a:endParaRPr>
          </a:p>
        </p:txBody>
      </p:sp>
      <p:sp>
        <p:nvSpPr>
          <p:cNvPr id="203" name="Google Shape;203;p10"/>
          <p:cNvSpPr/>
          <p:nvPr/>
        </p:nvSpPr>
        <p:spPr>
          <a:xfrm>
            <a:off x="1769364" y="6199632"/>
            <a:ext cx="748284" cy="222504"/>
          </a:xfrm>
          <a:prstGeom prst="rect">
            <a:avLst/>
          </a:prstGeom>
          <a:blipFill rotWithShape="1">
            <a:blip r:embed="rId19">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4" name="Google Shape;204;p10"/>
          <p:cNvSpPr txBox="1"/>
          <p:nvPr/>
        </p:nvSpPr>
        <p:spPr>
          <a:xfrm>
            <a:off x="2614930" y="6160846"/>
            <a:ext cx="649605"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Junior Hacksaw</a:t>
            </a:r>
            <a:endParaRPr sz="800" b="0" i="0" u="none" strike="noStrike" cap="none">
              <a:solidFill>
                <a:schemeClr val="dk1"/>
              </a:solidFill>
              <a:latin typeface="Arial"/>
              <a:ea typeface="Arial"/>
              <a:cs typeface="Arial"/>
              <a:sym typeface="Arial"/>
            </a:endParaRPr>
          </a:p>
        </p:txBody>
      </p:sp>
      <p:sp>
        <p:nvSpPr>
          <p:cNvPr id="205" name="Google Shape;205;p10"/>
          <p:cNvSpPr txBox="1"/>
          <p:nvPr/>
        </p:nvSpPr>
        <p:spPr>
          <a:xfrm>
            <a:off x="677874" y="5023865"/>
            <a:ext cx="2426513" cy="186690"/>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Metal Working Tools and Equipment</a:t>
            </a:r>
            <a:endParaRPr sz="1050" b="0" i="0" u="none" strike="noStrike" cap="none">
              <a:solidFill>
                <a:schemeClr val="dk1"/>
              </a:solidFill>
              <a:latin typeface="Trebuchet MS"/>
              <a:ea typeface="Trebuchet MS"/>
              <a:cs typeface="Trebuchet MS"/>
              <a:sym typeface="Trebuchet MS"/>
            </a:endParaRPr>
          </a:p>
        </p:txBody>
      </p:sp>
      <p:sp>
        <p:nvSpPr>
          <p:cNvPr id="206" name="Google Shape;206;p10"/>
          <p:cNvSpPr txBox="1"/>
          <p:nvPr/>
        </p:nvSpPr>
        <p:spPr>
          <a:xfrm>
            <a:off x="185623" y="392197"/>
            <a:ext cx="3037205" cy="3416935"/>
          </a:xfrm>
          <a:prstGeom prst="rect">
            <a:avLst/>
          </a:prstGeom>
          <a:noFill/>
          <a:ln>
            <a:noFill/>
          </a:ln>
        </p:spPr>
        <p:txBody>
          <a:bodyPr spcFirstLastPara="1" wrap="square" lIns="0" tIns="22225" rIns="0" bIns="0" anchor="t" anchorCtr="0">
            <a:noAutofit/>
          </a:bodyPr>
          <a:lstStyle/>
          <a:p>
            <a:pPr marL="34925" marR="276860" lvl="0" indent="344170" algn="l" rtl="0">
              <a:lnSpc>
                <a:spcPct val="104600"/>
              </a:lnSpc>
              <a:spcBef>
                <a:spcPts val="0"/>
              </a:spcBef>
              <a:spcAft>
                <a:spcPts val="0"/>
              </a:spcAft>
              <a:buClr>
                <a:srgbClr val="000000"/>
              </a:buClr>
              <a:buSzPts val="1000"/>
              <a:buFont typeface="Arial"/>
              <a:buNone/>
            </a:pPr>
            <a:r>
              <a:rPr lang="en-US" sz="1000" b="1" i="0" u="none" strike="noStrike" cap="none">
                <a:solidFill>
                  <a:schemeClr val="dk1"/>
                </a:solidFill>
                <a:latin typeface="Trebuchet MS"/>
                <a:ea typeface="Trebuchet MS"/>
                <a:cs typeface="Trebuchet MS"/>
                <a:sym typeface="Trebuchet MS"/>
              </a:rPr>
              <a:t>Key Material Properties and Definitions  </a:t>
            </a:r>
            <a:r>
              <a:rPr lang="en-US" sz="900" b="1" i="0" u="none" strike="noStrike" cap="none">
                <a:solidFill>
                  <a:schemeClr val="dk1"/>
                </a:solidFill>
                <a:latin typeface="Trebuchet MS"/>
                <a:ea typeface="Trebuchet MS"/>
                <a:cs typeface="Trebuchet MS"/>
                <a:sym typeface="Trebuchet MS"/>
              </a:rPr>
              <a:t>Strength- </a:t>
            </a:r>
            <a:r>
              <a:rPr lang="en-US" sz="800" b="0" i="0" u="none" strike="noStrike" cap="none">
                <a:solidFill>
                  <a:schemeClr val="dk1"/>
                </a:solidFill>
                <a:latin typeface="Arial"/>
                <a:ea typeface="Arial"/>
                <a:cs typeface="Arial"/>
                <a:sym typeface="Arial"/>
              </a:rPr>
              <a:t>is the ability of a material to withstand a force without  breaking or bending</a:t>
            </a:r>
            <a:endParaRPr sz="800" b="0" i="0" u="none" strike="noStrike" cap="none">
              <a:solidFill>
                <a:schemeClr val="dk1"/>
              </a:solidFill>
              <a:latin typeface="Arial"/>
              <a:ea typeface="Arial"/>
              <a:cs typeface="Arial"/>
              <a:sym typeface="Arial"/>
            </a:endParaRPr>
          </a:p>
          <a:p>
            <a:pPr marL="34925" marR="132715" lvl="0" indent="0" algn="l" rtl="0">
              <a:lnSpc>
                <a:spcPct val="100000"/>
              </a:lnSpc>
              <a:spcBef>
                <a:spcPts val="36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Toughness- </a:t>
            </a:r>
            <a:r>
              <a:rPr lang="en-US" sz="800" b="0" i="0" u="none" strike="noStrike" cap="none">
                <a:solidFill>
                  <a:schemeClr val="dk1"/>
                </a:solidFill>
                <a:latin typeface="Arial"/>
                <a:ea typeface="Arial"/>
                <a:cs typeface="Arial"/>
                <a:sym typeface="Arial"/>
              </a:rPr>
              <a:t>is the ability of a material to withstand blows or sudden  shocks without breaking</a:t>
            </a:r>
            <a:endParaRPr sz="800" b="0" i="0" u="none" strike="noStrike" cap="none">
              <a:solidFill>
                <a:schemeClr val="dk1"/>
              </a:solidFill>
              <a:latin typeface="Arial"/>
              <a:ea typeface="Arial"/>
              <a:cs typeface="Arial"/>
              <a:sym typeface="Arial"/>
            </a:endParaRPr>
          </a:p>
          <a:p>
            <a:pPr marL="34925" marR="282575" lvl="0" indent="0" algn="l" rtl="0">
              <a:lnSpc>
                <a:spcPct val="100000"/>
              </a:lnSpc>
              <a:spcBef>
                <a:spcPts val="36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Tensile strength- </a:t>
            </a:r>
            <a:r>
              <a:rPr lang="en-US" sz="800" b="0" i="0" u="none" strike="noStrike" cap="none">
                <a:solidFill>
                  <a:schemeClr val="dk1"/>
                </a:solidFill>
                <a:latin typeface="Arial"/>
                <a:ea typeface="Arial"/>
                <a:cs typeface="Arial"/>
                <a:sym typeface="Arial"/>
              </a:rPr>
              <a:t>the resistance of a material to breaking under  tension.</a:t>
            </a:r>
            <a:endParaRPr sz="800" b="0" i="0" u="none" strike="noStrike" cap="none">
              <a:solidFill>
                <a:schemeClr val="dk1"/>
              </a:solidFill>
              <a:latin typeface="Arial"/>
              <a:ea typeface="Arial"/>
              <a:cs typeface="Arial"/>
              <a:sym typeface="Arial"/>
            </a:endParaRPr>
          </a:p>
          <a:p>
            <a:pPr marL="34925" marR="0" lvl="0" indent="0" algn="l" rtl="0">
              <a:lnSpc>
                <a:spcPct val="100000"/>
              </a:lnSpc>
              <a:spcBef>
                <a:spcPts val="36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Brittle- </a:t>
            </a:r>
            <a:r>
              <a:rPr lang="en-US" sz="800" b="0" i="0" u="none" strike="noStrike" cap="none">
                <a:solidFill>
                  <a:schemeClr val="dk1"/>
                </a:solidFill>
                <a:latin typeface="Arial"/>
                <a:ea typeface="Arial"/>
                <a:cs typeface="Arial"/>
                <a:sym typeface="Arial"/>
              </a:rPr>
              <a:t>hard but liable to break easily.</a:t>
            </a:r>
            <a:endParaRPr sz="800" b="0" i="0" u="none" strike="noStrike" cap="none">
              <a:solidFill>
                <a:schemeClr val="dk1"/>
              </a:solidFill>
              <a:latin typeface="Arial"/>
              <a:ea typeface="Arial"/>
              <a:cs typeface="Arial"/>
              <a:sym typeface="Arial"/>
            </a:endParaRPr>
          </a:p>
          <a:p>
            <a:pPr marL="34925" marR="217804" lvl="0" indent="0" algn="l" rtl="0">
              <a:lnSpc>
                <a:spcPct val="100000"/>
              </a:lnSpc>
              <a:spcBef>
                <a:spcPts val="36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Ductile- </a:t>
            </a:r>
            <a:r>
              <a:rPr lang="en-US" sz="800" b="0" i="0" u="none" strike="noStrike" cap="none">
                <a:solidFill>
                  <a:schemeClr val="dk1"/>
                </a:solidFill>
                <a:latin typeface="Arial"/>
                <a:ea typeface="Arial"/>
                <a:cs typeface="Arial"/>
                <a:sym typeface="Arial"/>
              </a:rPr>
              <a:t>is the ability of a material to deform, usually by stretching  along its length.</a:t>
            </a:r>
            <a:endParaRPr sz="800" b="0" i="0" u="none" strike="noStrike" cap="none">
              <a:solidFill>
                <a:schemeClr val="dk1"/>
              </a:solidFill>
              <a:latin typeface="Arial"/>
              <a:ea typeface="Arial"/>
              <a:cs typeface="Arial"/>
              <a:sym typeface="Arial"/>
            </a:endParaRPr>
          </a:p>
          <a:p>
            <a:pPr marL="34925" marR="0" lvl="0" indent="0" algn="l" rtl="0">
              <a:lnSpc>
                <a:spcPct val="100000"/>
              </a:lnSpc>
              <a:spcBef>
                <a:spcPts val="360"/>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Conductivity- </a:t>
            </a:r>
            <a:r>
              <a:rPr lang="en-US" sz="800" b="0" i="0" u="none" strike="noStrike" cap="none">
                <a:solidFill>
                  <a:schemeClr val="dk1"/>
                </a:solidFill>
                <a:latin typeface="Arial"/>
                <a:ea typeface="Arial"/>
                <a:cs typeface="Arial"/>
                <a:sym typeface="Arial"/>
              </a:rPr>
              <a:t>is the ability of a material to conduct heat or electrical</a:t>
            </a:r>
            <a:endParaRPr sz="800" b="0" i="0" u="none" strike="noStrike" cap="none">
              <a:solidFill>
                <a:schemeClr val="dk1"/>
              </a:solidFill>
              <a:latin typeface="Arial"/>
              <a:ea typeface="Arial"/>
              <a:cs typeface="Arial"/>
              <a:sym typeface="Arial"/>
            </a:endParaRPr>
          </a:p>
          <a:p>
            <a:pPr marL="34925" marR="0" lvl="0" indent="0" algn="l" rtl="0">
              <a:lnSpc>
                <a:spcPct val="100000"/>
              </a:lnSpc>
              <a:spcBef>
                <a:spcPts val="5"/>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energy</a:t>
            </a:r>
            <a:endParaRPr sz="800" b="0" i="0" u="none" strike="noStrike" cap="none">
              <a:solidFill>
                <a:schemeClr val="dk1"/>
              </a:solidFill>
              <a:latin typeface="Arial"/>
              <a:ea typeface="Arial"/>
              <a:cs typeface="Arial"/>
              <a:sym typeface="Arial"/>
            </a:endParaRPr>
          </a:p>
          <a:p>
            <a:pPr marL="34925" marR="197485" lvl="0" indent="0" algn="l" rtl="0">
              <a:lnSpc>
                <a:spcPct val="102600"/>
              </a:lnSpc>
              <a:spcBef>
                <a:spcPts val="42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Malleable- </a:t>
            </a:r>
            <a:r>
              <a:rPr lang="en-US" sz="800" b="0" i="0" u="none" strike="noStrike" cap="none">
                <a:solidFill>
                  <a:schemeClr val="dk1"/>
                </a:solidFill>
                <a:latin typeface="Arial"/>
                <a:ea typeface="Arial"/>
                <a:cs typeface="Arial"/>
                <a:sym typeface="Arial"/>
              </a:rPr>
              <a:t>is the ability of a material to permanently deform in all  directions without cracking</a:t>
            </a:r>
            <a:endParaRPr sz="800" b="0" i="0" u="none" strike="noStrike" cap="none">
              <a:solidFill>
                <a:schemeClr val="dk1"/>
              </a:solidFill>
              <a:latin typeface="Arial"/>
              <a:ea typeface="Arial"/>
              <a:cs typeface="Arial"/>
              <a:sym typeface="Arial"/>
            </a:endParaRPr>
          </a:p>
          <a:p>
            <a:pPr marL="34925" marR="255904" lvl="0" indent="0" algn="l" rtl="0">
              <a:lnSpc>
                <a:spcPct val="102600"/>
              </a:lnSpc>
              <a:spcBef>
                <a:spcPts val="42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Corrosion- </a:t>
            </a:r>
            <a:r>
              <a:rPr lang="en-US" sz="800" b="0" i="0" u="none" strike="noStrike" cap="none">
                <a:solidFill>
                  <a:schemeClr val="dk1"/>
                </a:solidFill>
                <a:latin typeface="Arial"/>
                <a:ea typeface="Arial"/>
                <a:cs typeface="Arial"/>
                <a:sym typeface="Arial"/>
              </a:rPr>
              <a:t>Corrosion is the deterioration of a metal as a result of  chemical reactions between it and the surrounding environment.</a:t>
            </a:r>
            <a:endParaRPr sz="800" b="0" i="0" u="none" strike="noStrike" cap="none">
              <a:solidFill>
                <a:schemeClr val="dk1"/>
              </a:solidFill>
              <a:latin typeface="Arial"/>
              <a:ea typeface="Arial"/>
              <a:cs typeface="Arial"/>
              <a:sym typeface="Arial"/>
            </a:endParaRPr>
          </a:p>
          <a:p>
            <a:pPr marL="34925" marR="219075" lvl="0" indent="0" algn="l" rtl="0">
              <a:lnSpc>
                <a:spcPct val="100000"/>
              </a:lnSpc>
              <a:spcBef>
                <a:spcPts val="355"/>
              </a:spcBef>
              <a:spcAft>
                <a:spcPts val="0"/>
              </a:spcAft>
              <a:buClr>
                <a:srgbClr val="000000"/>
              </a:buClr>
              <a:buSzPts val="900"/>
              <a:buFont typeface="Arial"/>
              <a:buNone/>
            </a:pPr>
            <a:r>
              <a:rPr lang="en-US" sz="900" b="1" i="0" u="none" strike="noStrike" cap="none">
                <a:solidFill>
                  <a:schemeClr val="dk1"/>
                </a:solidFill>
                <a:latin typeface="Trebuchet MS"/>
                <a:ea typeface="Trebuchet MS"/>
                <a:cs typeface="Trebuchet MS"/>
                <a:sym typeface="Trebuchet MS"/>
              </a:rPr>
              <a:t>Hardness- </a:t>
            </a:r>
            <a:r>
              <a:rPr lang="en-US" sz="800" b="0" i="0" u="none" strike="noStrike" cap="none">
                <a:solidFill>
                  <a:schemeClr val="dk1"/>
                </a:solidFill>
                <a:latin typeface="Arial"/>
                <a:ea typeface="Arial"/>
                <a:cs typeface="Arial"/>
                <a:sym typeface="Arial"/>
              </a:rPr>
              <a:t>is the ability of a material to resist wear, scratching and  indentation</a:t>
            </a:r>
            <a:endParaRPr sz="800" b="0" i="0" u="none" strike="noStrike" cap="none">
              <a:solidFill>
                <a:schemeClr val="dk1"/>
              </a:solidFill>
              <a:latin typeface="Arial"/>
              <a:ea typeface="Arial"/>
              <a:cs typeface="Arial"/>
              <a:sym typeface="Arial"/>
            </a:endParaRPr>
          </a:p>
          <a:p>
            <a:pPr marL="959485" marR="0" lvl="0" indent="0" algn="l" rtl="0">
              <a:lnSpc>
                <a:spcPct val="100000"/>
              </a:lnSpc>
              <a:spcBef>
                <a:spcPts val="4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Metal Stock Forms:</a:t>
            </a:r>
            <a:endParaRPr sz="1050" b="0" i="0" u="none" strike="noStrike" cap="none">
              <a:solidFill>
                <a:schemeClr val="dk1"/>
              </a:solidFill>
              <a:latin typeface="Trebuchet MS"/>
              <a:ea typeface="Trebuchet MS"/>
              <a:cs typeface="Trebuchet MS"/>
              <a:sym typeface="Trebuchet MS"/>
            </a:endParaRPr>
          </a:p>
          <a:p>
            <a:pPr marL="0" marR="5080" lvl="0" indent="0" algn="l" rtl="0">
              <a:lnSpc>
                <a:spcPct val="100000"/>
              </a:lnSpc>
              <a:spcBef>
                <a:spcPts val="1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If you use metals as part of a practical project a knowledge of the shape or ‘section’  of lengths of metals is important. The diagrams below show examples of solid  lengths and also tubes. When you order metals you need to describe the section  you want.</a:t>
            </a:r>
            <a:endParaRPr sz="700" b="0" i="0" u="none" strike="noStrike" cap="none">
              <a:solidFill>
                <a:schemeClr val="dk1"/>
              </a:solidFill>
              <a:latin typeface="Arial"/>
              <a:ea typeface="Arial"/>
              <a:cs typeface="Arial"/>
              <a:sym typeface="Arial"/>
            </a:endParaRPr>
          </a:p>
        </p:txBody>
      </p:sp>
      <p:sp>
        <p:nvSpPr>
          <p:cNvPr id="207" name="Google Shape;207;p10"/>
          <p:cNvSpPr/>
          <p:nvPr/>
        </p:nvSpPr>
        <p:spPr>
          <a:xfrm>
            <a:off x="155447" y="5995415"/>
            <a:ext cx="531876" cy="428244"/>
          </a:xfrm>
          <a:prstGeom prst="rect">
            <a:avLst/>
          </a:prstGeom>
          <a:blipFill rotWithShape="1">
            <a:blip r:embed="rId20">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08" name="Google Shape;208;p10"/>
          <p:cNvSpPr txBox="1"/>
          <p:nvPr/>
        </p:nvSpPr>
        <p:spPr>
          <a:xfrm>
            <a:off x="450799" y="6247586"/>
            <a:ext cx="274929" cy="174549"/>
          </a:xfrm>
          <a:prstGeom prst="rect">
            <a:avLst/>
          </a:prstGeom>
          <a:noFill/>
          <a:ln>
            <a:noFill/>
          </a:ln>
        </p:spPr>
        <p:txBody>
          <a:bodyPr spcFirstLastPara="1" wrap="square" lIns="0" tIns="13325"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File</a:t>
            </a:r>
            <a:endParaRPr sz="800" b="0" i="0" u="none" strike="noStrike" cap="none">
              <a:solidFill>
                <a:schemeClr val="dk1"/>
              </a:solidFill>
              <a:latin typeface="Arial"/>
              <a:ea typeface="Arial"/>
              <a:cs typeface="Arial"/>
              <a:sym typeface="Arial"/>
            </a:endParaRPr>
          </a:p>
        </p:txBody>
      </p:sp>
      <p:sp>
        <p:nvSpPr>
          <p:cNvPr id="209" name="Google Shape;209;p10"/>
          <p:cNvSpPr/>
          <p:nvPr/>
        </p:nvSpPr>
        <p:spPr>
          <a:xfrm>
            <a:off x="762660" y="5964656"/>
            <a:ext cx="532739" cy="466039"/>
          </a:xfrm>
          <a:prstGeom prst="rect">
            <a:avLst/>
          </a:prstGeom>
          <a:blipFill rotWithShape="1">
            <a:blip r:embed="rId21">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10" name="Google Shape;210;p10"/>
          <p:cNvSpPr txBox="1"/>
          <p:nvPr/>
        </p:nvSpPr>
        <p:spPr>
          <a:xfrm>
            <a:off x="1069847" y="6239967"/>
            <a:ext cx="569595" cy="147955"/>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Centre punch</a:t>
            </a:r>
            <a:endParaRPr sz="800" b="0" i="0" u="none" strike="noStrike" cap="none">
              <a:solidFill>
                <a:schemeClr val="dk1"/>
              </a:solidFill>
              <a:latin typeface="Arial"/>
              <a:ea typeface="Arial"/>
              <a:cs typeface="Arial"/>
              <a:sym typeface="Arial"/>
            </a:endParaRPr>
          </a:p>
        </p:txBody>
      </p:sp>
      <p:sp>
        <p:nvSpPr>
          <p:cNvPr id="211" name="Google Shape;211;p10"/>
          <p:cNvSpPr txBox="1"/>
          <p:nvPr/>
        </p:nvSpPr>
        <p:spPr>
          <a:xfrm>
            <a:off x="2304542" y="5972759"/>
            <a:ext cx="416154" cy="188088"/>
          </a:xfrm>
          <a:prstGeom prst="rect">
            <a:avLst/>
          </a:prstGeom>
          <a:noFill/>
          <a:ln>
            <a:noFill/>
          </a:ln>
        </p:spPr>
        <p:txBody>
          <a:bodyPr spcFirstLastPara="1" wrap="square" lIns="0" tIns="12700" rIns="0" bIns="0" anchor="t" anchorCtr="0">
            <a:noAutofit/>
          </a:bodyPr>
          <a:lstStyle/>
          <a:p>
            <a:pPr marL="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Scriber</a:t>
            </a:r>
            <a:endParaRPr sz="800" b="0" i="0" u="none" strike="noStrike" cap="none">
              <a:solidFill>
                <a:schemeClr val="dk1"/>
              </a:solidFill>
              <a:latin typeface="Arial"/>
              <a:ea typeface="Arial"/>
              <a:cs typeface="Arial"/>
              <a:sym typeface="Arial"/>
            </a:endParaRPr>
          </a:p>
        </p:txBody>
      </p:sp>
      <p:sp>
        <p:nvSpPr>
          <p:cNvPr id="212" name="Google Shape;212;p10"/>
          <p:cNvSpPr/>
          <p:nvPr/>
        </p:nvSpPr>
        <p:spPr>
          <a:xfrm>
            <a:off x="8813292" y="3653028"/>
            <a:ext cx="758951" cy="2715768"/>
          </a:xfrm>
          <a:prstGeom prst="rect">
            <a:avLst/>
          </a:prstGeom>
          <a:blipFill rotWithShape="1">
            <a:blip r:embed="rId22">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13" name="Google Shape;213;p10"/>
          <p:cNvSpPr txBox="1"/>
          <p:nvPr/>
        </p:nvSpPr>
        <p:spPr>
          <a:xfrm>
            <a:off x="6574535" y="391668"/>
            <a:ext cx="3040380" cy="6079490"/>
          </a:xfrm>
          <a:prstGeom prst="rect">
            <a:avLst/>
          </a:prstGeom>
          <a:noFill/>
          <a:ln w="12175" cap="flat" cmpd="sng">
            <a:solidFill>
              <a:srgbClr val="FF0000"/>
            </a:solidFill>
            <a:prstDash val="solid"/>
            <a:round/>
            <a:headEnd type="none" w="sm" len="sm"/>
            <a:tailEnd type="none" w="sm" len="sm"/>
          </a:ln>
        </p:spPr>
        <p:txBody>
          <a:bodyPr spcFirstLastPara="1" wrap="square" lIns="0" tIns="38725" rIns="0" bIns="0" anchor="t" anchorCtr="0">
            <a:noAutofit/>
          </a:bodyPr>
          <a:lstStyle/>
          <a:p>
            <a:pPr marL="0" marR="44450" lvl="0" indent="0" algn="ctr" rtl="0">
              <a:lnSpc>
                <a:spcPct val="100000"/>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Die casting</a:t>
            </a:r>
            <a:endParaRPr sz="1050" b="0" i="0" u="none" strike="noStrike" cap="none">
              <a:solidFill>
                <a:schemeClr val="dk1"/>
              </a:solidFill>
              <a:latin typeface="Trebuchet MS"/>
              <a:ea typeface="Trebuchet MS"/>
              <a:cs typeface="Trebuchet MS"/>
              <a:sym typeface="Trebuchet MS"/>
            </a:endParaRPr>
          </a:p>
          <a:p>
            <a:pPr marL="59689" marR="1245235" lvl="0" indent="0" algn="l" rtl="0">
              <a:lnSpc>
                <a:spcPct val="100000"/>
              </a:lnSpc>
              <a:spcBef>
                <a:spcPts val="5"/>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Die casting uses a metal mould that can  be very detailed. The mould is made in  two parts to allow the casting to be  removed. Die casting is a very important  industrial process used for many different  types of products.</a:t>
            </a:r>
            <a:endParaRPr sz="800" b="0" i="0" u="none" strike="noStrike" cap="none">
              <a:solidFill>
                <a:schemeClr val="dk1"/>
              </a:solidFill>
              <a:latin typeface="Arial"/>
              <a:ea typeface="Arial"/>
              <a:cs typeface="Arial"/>
              <a:sym typeface="Arial"/>
            </a:endParaRPr>
          </a:p>
          <a:p>
            <a:pPr marL="0" marR="42545" lvl="0" indent="0" algn="ctr" rtl="0">
              <a:lnSpc>
                <a:spcPct val="100000"/>
              </a:lnSpc>
              <a:spcBef>
                <a:spcPts val="47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Extrusion</a:t>
            </a:r>
            <a:endParaRPr sz="1050" b="0" i="0" u="none" strike="noStrike" cap="none">
              <a:solidFill>
                <a:schemeClr val="dk1"/>
              </a:solidFill>
              <a:latin typeface="Trebuchet MS"/>
              <a:ea typeface="Trebuchet MS"/>
              <a:cs typeface="Trebuchet MS"/>
              <a:sym typeface="Trebuchet MS"/>
            </a:endParaRPr>
          </a:p>
          <a:p>
            <a:pPr marL="59689" marR="1306195" lvl="0" indent="0" algn="l" rtl="0">
              <a:lnSpc>
                <a:spcPct val="100000"/>
              </a:lnSpc>
              <a:spcBef>
                <a:spcPts val="1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Extrusion moulding is used to produce  long, but fairly thin products such as  pipes or curtain tracks. Both plastics and  metal can be extruded. The material is  forced through a die, which contains a  hole which is the same shape as the  required product.</a:t>
            </a:r>
            <a:endParaRPr sz="800" b="0" i="0" u="none" strike="noStrike" cap="none">
              <a:solidFill>
                <a:schemeClr val="dk1"/>
              </a:solidFill>
              <a:latin typeface="Arial"/>
              <a:ea typeface="Arial"/>
              <a:cs typeface="Arial"/>
              <a:sym typeface="Arial"/>
            </a:endParaRPr>
          </a:p>
          <a:p>
            <a:pPr marL="168275" marR="0" lvl="0" indent="0" algn="l" rtl="0">
              <a:lnSpc>
                <a:spcPct val="100000"/>
              </a:lnSpc>
              <a:spcBef>
                <a:spcPts val="27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Heat Treatment- Hardening and Tempering</a:t>
            </a:r>
            <a:endParaRPr sz="1050" b="0" i="0" u="none" strike="noStrike" cap="none">
              <a:solidFill>
                <a:schemeClr val="dk1"/>
              </a:solidFill>
              <a:latin typeface="Trebuchet MS"/>
              <a:ea typeface="Trebuchet MS"/>
              <a:cs typeface="Trebuchet MS"/>
              <a:sym typeface="Trebuchet MS"/>
            </a:endParaRPr>
          </a:p>
          <a:p>
            <a:pPr marL="94615" marR="219709" lvl="0" indent="0" algn="l" rtl="0">
              <a:lnSpc>
                <a:spcPct val="100000"/>
              </a:lnSpc>
              <a:spcBef>
                <a:spcPts val="250"/>
              </a:spcBef>
              <a:spcAft>
                <a:spcPts val="0"/>
              </a:spcAft>
              <a:buClr>
                <a:srgbClr val="000000"/>
              </a:buClr>
              <a:buSzPts val="750"/>
              <a:buFont typeface="Arial"/>
              <a:buNone/>
            </a:pPr>
            <a:r>
              <a:rPr lang="en-US" sz="750" b="0" i="0" u="none" strike="noStrike" cap="none">
                <a:solidFill>
                  <a:schemeClr val="dk1"/>
                </a:solidFill>
                <a:latin typeface="Arial"/>
                <a:ea typeface="Arial"/>
                <a:cs typeface="Arial"/>
                <a:sym typeface="Arial"/>
              </a:rPr>
              <a:t>Heat treatment of steel in a school workshop is normally a two stage  process. For example, if a high carbon steel or silver steel screw driver  blade has been manufactured, at some point it will have to be</a:t>
            </a:r>
            <a:endParaRPr sz="750" b="0" i="0" u="none" strike="noStrike" cap="none">
              <a:solidFill>
                <a:schemeClr val="dk1"/>
              </a:solidFill>
              <a:latin typeface="Arial"/>
              <a:ea typeface="Arial"/>
              <a:cs typeface="Arial"/>
              <a:sym typeface="Arial"/>
            </a:endParaRPr>
          </a:p>
          <a:p>
            <a:pPr marL="94615" marR="110489" lvl="0" indent="0" algn="l" rtl="0">
              <a:lnSpc>
                <a:spcPct val="100000"/>
              </a:lnSpc>
              <a:spcBef>
                <a:spcPts val="0"/>
              </a:spcBef>
              <a:spcAft>
                <a:spcPts val="0"/>
              </a:spcAft>
              <a:buClr>
                <a:srgbClr val="000000"/>
              </a:buClr>
              <a:buSzPts val="750"/>
              <a:buFont typeface="Arial"/>
              <a:buNone/>
            </a:pPr>
            <a:r>
              <a:rPr lang="en-US" sz="750" b="0" i="0" u="none" strike="noStrike" cap="none">
                <a:solidFill>
                  <a:schemeClr val="dk1"/>
                </a:solidFill>
                <a:latin typeface="Arial"/>
                <a:ea typeface="Arial"/>
                <a:cs typeface="Arial"/>
                <a:sym typeface="Arial"/>
              </a:rPr>
              <a:t>‘’hardened’ to prevent it wearing down when used. On the other hand it  will have to be ‘tempered’. This second heating process reduces the  hardness a little but toughens the steel. It also significantly reduces the  brittleness of the steel so that it does not break easily. The whole  process is called ‘hardening and tempering’</a:t>
            </a:r>
            <a:endParaRPr sz="750" b="0" i="0" u="none" strike="noStrike" cap="none">
              <a:solidFill>
                <a:schemeClr val="dk1"/>
              </a:solidFill>
              <a:latin typeface="Arial"/>
              <a:ea typeface="Arial"/>
              <a:cs typeface="Arial"/>
              <a:sym typeface="Arial"/>
            </a:endParaRPr>
          </a:p>
          <a:p>
            <a:pPr marL="62864" marR="0" lvl="0" indent="0" algn="l" rtl="0">
              <a:lnSpc>
                <a:spcPct val="100000"/>
              </a:lnSpc>
              <a:spcBef>
                <a:spcPts val="345"/>
              </a:spcBef>
              <a:spcAft>
                <a:spcPts val="0"/>
              </a:spcAft>
              <a:buClr>
                <a:srgbClr val="000000"/>
              </a:buClr>
              <a:buSzPts val="700"/>
              <a:buFont typeface="Arial"/>
              <a:buNone/>
            </a:pPr>
            <a:r>
              <a:rPr lang="en-US" sz="700" b="0" i="0" u="sng" strike="noStrike" cap="none">
                <a:solidFill>
                  <a:schemeClr val="dk1"/>
                </a:solidFill>
                <a:latin typeface="Arial"/>
                <a:ea typeface="Arial"/>
                <a:cs typeface="Arial"/>
                <a:sym typeface="Arial"/>
              </a:rPr>
              <a:t>STAGE ONE</a:t>
            </a:r>
            <a:r>
              <a:rPr lang="en-US" sz="700" b="0" i="0" u="none" strike="noStrike" cap="none">
                <a:solidFill>
                  <a:schemeClr val="dk1"/>
                </a:solidFill>
                <a:latin typeface="Arial"/>
                <a:ea typeface="Arial"/>
                <a:cs typeface="Arial"/>
                <a:sym typeface="Arial"/>
              </a:rPr>
              <a:t>:</a:t>
            </a:r>
            <a:endParaRPr sz="700" b="0" i="0" u="none" strike="noStrike" cap="none">
              <a:solidFill>
                <a:schemeClr val="dk1"/>
              </a:solidFill>
              <a:latin typeface="Arial"/>
              <a:ea typeface="Arial"/>
              <a:cs typeface="Arial"/>
              <a:sym typeface="Arial"/>
            </a:endParaRPr>
          </a:p>
          <a:p>
            <a:pPr marL="62864" marR="778510" lvl="0" indent="0" algn="l" rtl="0">
              <a:lnSpc>
                <a:spcPct val="99500"/>
              </a:lnSpc>
              <a:spcBef>
                <a:spcPts val="5"/>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The screw driver blade is heated, slowly at first, warming up  the whole blade. Then the heat is concentrated on the area  at the end of the blade. This gradually becomes ‘red’ hot.  </a:t>
            </a:r>
            <a:r>
              <a:rPr lang="en-US" sz="800" b="0" i="0" u="sng" strike="noStrike" cap="none">
                <a:solidFill>
                  <a:schemeClr val="dk1"/>
                </a:solidFill>
                <a:latin typeface="Arial"/>
                <a:ea typeface="Arial"/>
                <a:cs typeface="Arial"/>
                <a:sym typeface="Arial"/>
              </a:rPr>
              <a:t>STAGE TWO:</a:t>
            </a:r>
            <a:endParaRPr sz="800" b="0" i="0" u="none" strike="noStrike" cap="none">
              <a:solidFill>
                <a:schemeClr val="dk1"/>
              </a:solidFill>
              <a:latin typeface="Arial"/>
              <a:ea typeface="Arial"/>
              <a:cs typeface="Arial"/>
              <a:sym typeface="Arial"/>
            </a:endParaRPr>
          </a:p>
          <a:p>
            <a:pPr marL="62864" marR="821055" lvl="0" indent="0" algn="l" rtl="0">
              <a:lnSpc>
                <a:spcPct val="100000"/>
              </a:lnSpc>
              <a:spcBef>
                <a:spcPts val="15"/>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The screw driver blade is removed quickly from the brazing  hearth, with blacksmiths tongs and plunged into clean, cold  water. Steam boils off from the water as the steel cools  rapidly. At this stage the blade is very hard but brittle and  will break easily.</a:t>
            </a:r>
            <a:endParaRPr sz="700" b="0" i="0" u="none" strike="noStrike" cap="none">
              <a:solidFill>
                <a:schemeClr val="dk1"/>
              </a:solidFill>
              <a:latin typeface="Arial"/>
              <a:ea typeface="Arial"/>
              <a:cs typeface="Arial"/>
              <a:sym typeface="Arial"/>
            </a:endParaRPr>
          </a:p>
          <a:p>
            <a:pPr marL="62864" marR="0" lvl="0" indent="0" algn="l" rtl="0">
              <a:lnSpc>
                <a:spcPct val="117999"/>
              </a:lnSpc>
              <a:spcBef>
                <a:spcPts val="0"/>
              </a:spcBef>
              <a:spcAft>
                <a:spcPts val="0"/>
              </a:spcAft>
              <a:buClr>
                <a:srgbClr val="000000"/>
              </a:buClr>
              <a:buSzPts val="800"/>
              <a:buFont typeface="Arial"/>
              <a:buNone/>
            </a:pPr>
            <a:r>
              <a:rPr lang="en-US" sz="800" b="0" i="0" u="sng" strike="noStrike" cap="none">
                <a:solidFill>
                  <a:schemeClr val="dk1"/>
                </a:solidFill>
                <a:latin typeface="Arial"/>
                <a:ea typeface="Arial"/>
                <a:cs typeface="Arial"/>
                <a:sym typeface="Arial"/>
              </a:rPr>
              <a:t>STAGE THREE:</a:t>
            </a:r>
            <a:endParaRPr sz="800" b="0" i="0" u="none" strike="noStrike" cap="none">
              <a:solidFill>
                <a:schemeClr val="dk1"/>
              </a:solidFill>
              <a:latin typeface="Arial"/>
              <a:ea typeface="Arial"/>
              <a:cs typeface="Arial"/>
              <a:sym typeface="Arial"/>
            </a:endParaRPr>
          </a:p>
          <a:p>
            <a:pPr marL="62864" marR="808990" lvl="0" indent="0" algn="l" rtl="0">
              <a:lnSpc>
                <a:spcPct val="100000"/>
              </a:lnSpc>
              <a:spcBef>
                <a:spcPts val="15"/>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The screw driver blade is cleaned with emery cloth and  heated again on the brazing hearth. Heat is concentrated at  the end of the steel blade. The steel must be watched very  carefully as it changes colour quite quickly. A blue line of  heat will appear near the end of the blade and it travels  towards the tip as the temperature rises along the blade.  When the line of blue reaches the tip the brazing torch is  turned off. The blue indicates the correct temperature of  ‘tempering’.</a:t>
            </a:r>
            <a:endParaRPr sz="700" b="0" i="0" u="none" strike="noStrike" cap="none">
              <a:solidFill>
                <a:schemeClr val="dk1"/>
              </a:solidFill>
              <a:latin typeface="Arial"/>
              <a:ea typeface="Arial"/>
              <a:cs typeface="Arial"/>
              <a:sym typeface="Arial"/>
            </a:endParaRPr>
          </a:p>
        </p:txBody>
      </p:sp>
      <p:sp>
        <p:nvSpPr>
          <p:cNvPr id="214" name="Google Shape;214;p10"/>
          <p:cNvSpPr/>
          <p:nvPr/>
        </p:nvSpPr>
        <p:spPr>
          <a:xfrm>
            <a:off x="8212835" y="553212"/>
            <a:ext cx="1383792" cy="810768"/>
          </a:xfrm>
          <a:prstGeom prst="rect">
            <a:avLst/>
          </a:prstGeom>
          <a:blipFill rotWithShape="1">
            <a:blip r:embed="rId23">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15" name="Google Shape;215;p10"/>
          <p:cNvSpPr/>
          <p:nvPr/>
        </p:nvSpPr>
        <p:spPr>
          <a:xfrm>
            <a:off x="8366759" y="1540763"/>
            <a:ext cx="1101852" cy="731520"/>
          </a:xfrm>
          <a:prstGeom prst="rect">
            <a:avLst/>
          </a:prstGeom>
          <a:blipFill rotWithShape="1">
            <a:blip r:embed="rId24">
              <a:alphaModFix/>
            </a:blip>
            <a:stretch>
              <a:fillRect/>
            </a:stretch>
          </a:blip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16" name="Google Shape;216;p10"/>
          <p:cNvSpPr txBox="1"/>
          <p:nvPr/>
        </p:nvSpPr>
        <p:spPr>
          <a:xfrm>
            <a:off x="3343224" y="390460"/>
            <a:ext cx="3150235" cy="6016968"/>
          </a:xfrm>
          <a:prstGeom prst="rect">
            <a:avLst/>
          </a:prstGeom>
          <a:noFill/>
          <a:ln w="12175" cap="flat" cmpd="sng">
            <a:solidFill>
              <a:srgbClr val="FF0000"/>
            </a:solidFill>
            <a:prstDash val="solid"/>
            <a:round/>
            <a:headEnd type="none" w="sm" len="sm"/>
            <a:tailEnd type="none" w="sm" len="sm"/>
          </a:ln>
        </p:spPr>
        <p:txBody>
          <a:bodyPr spcFirstLastPara="1" wrap="square" lIns="0" tIns="26650" rIns="0" bIns="0" anchor="t" anchorCtr="0">
            <a:noAutofit/>
          </a:bodyPr>
          <a:lstStyle/>
          <a:p>
            <a:pPr marL="741045" marR="0" lvl="0" indent="0" algn="l" rtl="0">
              <a:lnSpc>
                <a:spcPct val="117142"/>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Types of Metal and Properties:</a:t>
            </a:r>
            <a:endParaRPr sz="1050" b="0" i="0" u="none" strike="noStrike" cap="none">
              <a:solidFill>
                <a:schemeClr val="dk1"/>
              </a:solidFill>
              <a:latin typeface="Trebuchet MS"/>
              <a:ea typeface="Trebuchet MS"/>
              <a:cs typeface="Trebuchet MS"/>
              <a:sym typeface="Trebuchet MS"/>
            </a:endParaRPr>
          </a:p>
          <a:p>
            <a:pPr marL="46355" marR="0" lvl="0" indent="0" algn="l" rtl="0">
              <a:lnSpc>
                <a:spcPct val="115714"/>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Metal is made from metal ores, which have to be mined and processed to</a:t>
            </a:r>
            <a:endParaRPr sz="700" b="0" i="0" u="none" strike="noStrike" cap="none">
              <a:solidFill>
                <a:schemeClr val="dk1"/>
              </a:solidFill>
              <a:latin typeface="Arial"/>
              <a:ea typeface="Arial"/>
              <a:cs typeface="Arial"/>
              <a:sym typeface="Arial"/>
            </a:endParaRPr>
          </a:p>
          <a:p>
            <a:pPr marL="46355" marR="61594"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transform them into usable materials. It is rare for metals to be used in pure form.  Normally they are mixed with other metals to improve their properties: the mixture  is called an </a:t>
            </a:r>
            <a:r>
              <a:rPr lang="en-US" sz="700" b="1" i="0" u="none" strike="noStrike" cap="none">
                <a:solidFill>
                  <a:schemeClr val="dk1"/>
                </a:solidFill>
                <a:latin typeface="Trebuchet MS"/>
                <a:ea typeface="Trebuchet MS"/>
                <a:cs typeface="Trebuchet MS"/>
                <a:sym typeface="Trebuchet MS"/>
              </a:rPr>
              <a:t>alloy</a:t>
            </a:r>
            <a:r>
              <a:rPr lang="en-US" sz="700" b="0" i="0" u="none" strike="noStrike" cap="none">
                <a:solidFill>
                  <a:schemeClr val="dk1"/>
                </a:solidFill>
                <a:latin typeface="Arial"/>
                <a:ea typeface="Arial"/>
                <a:cs typeface="Arial"/>
                <a:sym typeface="Arial"/>
              </a:rPr>
              <a:t>. Most metals are good conductors. There are two main types of  metal alloys: </a:t>
            </a:r>
            <a:r>
              <a:rPr lang="en-US" sz="700" b="1" i="0" u="none" strike="noStrike" cap="none">
                <a:solidFill>
                  <a:schemeClr val="dk1"/>
                </a:solidFill>
                <a:latin typeface="Trebuchet MS"/>
                <a:ea typeface="Trebuchet MS"/>
                <a:cs typeface="Trebuchet MS"/>
                <a:sym typeface="Trebuchet MS"/>
              </a:rPr>
              <a:t>ferrous and non-ferrous</a:t>
            </a:r>
            <a:r>
              <a:rPr lang="en-US" sz="700" b="0" i="0" u="none" strike="noStrike" cap="none">
                <a:solidFill>
                  <a:schemeClr val="dk1"/>
                </a:solidFill>
                <a:latin typeface="Arial"/>
                <a:ea typeface="Arial"/>
                <a:cs typeface="Arial"/>
                <a:sym typeface="Arial"/>
              </a:rPr>
              <a:t>.</a:t>
            </a:r>
            <a:endParaRPr sz="700" b="0" i="0" u="none" strike="noStrike" cap="none">
              <a:solidFill>
                <a:schemeClr val="dk1"/>
              </a:solidFill>
              <a:latin typeface="Arial"/>
              <a:ea typeface="Arial"/>
              <a:cs typeface="Arial"/>
              <a:sym typeface="Arial"/>
            </a:endParaRPr>
          </a:p>
          <a:p>
            <a:pPr marL="0" marR="5080" lvl="0" indent="0" algn="ctr" rtl="0">
              <a:lnSpc>
                <a:spcPct val="93333"/>
              </a:lnSpc>
              <a:spcBef>
                <a:spcPts val="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Ferrous Metals</a:t>
            </a:r>
            <a:endParaRPr sz="1050" b="0" i="0" u="none" strike="noStrike" cap="none">
              <a:solidFill>
                <a:schemeClr val="dk1"/>
              </a:solidFill>
              <a:latin typeface="Trebuchet MS"/>
              <a:ea typeface="Trebuchet MS"/>
              <a:cs typeface="Trebuchet MS"/>
              <a:sym typeface="Trebuchet MS"/>
            </a:endParaRPr>
          </a:p>
          <a:p>
            <a:pPr marL="59055" marR="186690" lvl="0" indent="0" algn="l" rtl="0">
              <a:lnSpc>
                <a:spcPct val="100000"/>
              </a:lnSpc>
              <a:spcBef>
                <a:spcPts val="25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Ferrous Metals mostly contain Iron. They have small amounts of other  metals or elements added, to give the required properties. Ferrous  Metals are magnetic and give little resistance to corrosion.</a:t>
            </a:r>
            <a:endParaRPr sz="800" b="0" i="0" u="none" strike="noStrike" cap="none">
              <a:solidFill>
                <a:schemeClr val="dk1"/>
              </a:solidFill>
              <a:latin typeface="Arial"/>
              <a:ea typeface="Arial"/>
              <a:cs typeface="Arial"/>
              <a:sym typeface="Arial"/>
            </a:endParaRPr>
          </a:p>
          <a:p>
            <a:pPr marL="52069" marR="0" lvl="0" indent="0" algn="l" rtl="0">
              <a:lnSpc>
                <a:spcPct val="100000"/>
              </a:lnSpc>
              <a:spcBef>
                <a:spcPts val="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Mild steel- </a:t>
            </a:r>
            <a:r>
              <a:rPr lang="en-US" sz="700" b="0" i="0" u="none" strike="noStrike" cap="none">
                <a:solidFill>
                  <a:schemeClr val="dk1"/>
                </a:solidFill>
                <a:latin typeface="Arial"/>
                <a:ea typeface="Arial"/>
                <a:cs typeface="Arial"/>
                <a:sym typeface="Arial"/>
              </a:rPr>
              <a:t>Tough. High tensile strength. Can be case hardened.</a:t>
            </a:r>
            <a:endParaRPr sz="700" b="0" i="0" u="none" strike="noStrike" cap="none">
              <a:solidFill>
                <a:schemeClr val="dk1"/>
              </a:solidFill>
              <a:latin typeface="Arial"/>
              <a:ea typeface="Arial"/>
              <a:cs typeface="Arial"/>
              <a:sym typeface="Arial"/>
            </a:endParaRPr>
          </a:p>
          <a:p>
            <a:pPr marL="52069" marR="727710" lvl="0" indent="0" algn="l" rtl="0">
              <a:lnSpc>
                <a:spcPct val="100000"/>
              </a:lnSpc>
              <a:spcBef>
                <a:spcPts val="15"/>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Rusts very easily. Most common metal used in school workshops.  Used in general metal products and engineering.</a:t>
            </a:r>
            <a:endParaRPr sz="700" b="0" i="0" u="none" strike="noStrike" cap="none">
              <a:solidFill>
                <a:schemeClr val="dk1"/>
              </a:solidFill>
              <a:latin typeface="Arial"/>
              <a:ea typeface="Arial"/>
              <a:cs typeface="Arial"/>
              <a:sym typeface="Arial"/>
            </a:endParaRPr>
          </a:p>
          <a:p>
            <a:pPr marL="52069" marR="587375" lvl="0" indent="0" algn="l" rtl="0">
              <a:lnSpc>
                <a:spcPct val="101699"/>
              </a:lnSpc>
              <a:spcBef>
                <a:spcPts val="32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Carbon steel- </a:t>
            </a:r>
            <a:r>
              <a:rPr lang="en-US" sz="700" b="0" i="0" u="none" strike="noStrike" cap="none">
                <a:solidFill>
                  <a:schemeClr val="dk1"/>
                </a:solidFill>
                <a:latin typeface="Arial"/>
                <a:ea typeface="Arial"/>
                <a:cs typeface="Arial"/>
                <a:sym typeface="Arial"/>
              </a:rPr>
              <a:t>Tough. Can be hardened and tempered. Cutting tools  such as drills.</a:t>
            </a:r>
            <a:endParaRPr sz="700" b="0" i="0" u="none" strike="noStrike" cap="none">
              <a:solidFill>
                <a:schemeClr val="dk1"/>
              </a:solidFill>
              <a:latin typeface="Arial"/>
              <a:ea typeface="Arial"/>
              <a:cs typeface="Arial"/>
              <a:sym typeface="Arial"/>
            </a:endParaRPr>
          </a:p>
          <a:p>
            <a:pPr marL="52069" marR="583565" lvl="0" indent="0" algn="l" rtl="0">
              <a:lnSpc>
                <a:spcPct val="101699"/>
              </a:lnSpc>
              <a:spcBef>
                <a:spcPts val="33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Stainless steel- </a:t>
            </a:r>
            <a:r>
              <a:rPr lang="en-US" sz="700" b="0" i="0" u="none" strike="noStrike" cap="none">
                <a:solidFill>
                  <a:schemeClr val="dk1"/>
                </a:solidFill>
                <a:latin typeface="Arial"/>
                <a:ea typeface="Arial"/>
                <a:cs typeface="Arial"/>
                <a:sym typeface="Arial"/>
              </a:rPr>
              <a:t>Tough, resistant to rust and stains. Cutlery, medical  instruments.</a:t>
            </a:r>
            <a:endParaRPr sz="700" b="0" i="0" u="none" strike="noStrike" cap="none">
              <a:solidFill>
                <a:schemeClr val="dk1"/>
              </a:solidFill>
              <a:latin typeface="Arial"/>
              <a:ea typeface="Arial"/>
              <a:cs typeface="Arial"/>
              <a:sym typeface="Arial"/>
            </a:endParaRPr>
          </a:p>
          <a:p>
            <a:pPr marL="52069" marR="833755" lvl="0" indent="0" algn="l" rtl="0">
              <a:lnSpc>
                <a:spcPct val="101699"/>
              </a:lnSpc>
              <a:spcBef>
                <a:spcPts val="33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Cast iron- </a:t>
            </a:r>
            <a:r>
              <a:rPr lang="en-US" sz="700" b="0" i="0" u="none" strike="noStrike" cap="none">
                <a:solidFill>
                  <a:schemeClr val="dk1"/>
                </a:solidFill>
                <a:latin typeface="Arial"/>
                <a:ea typeface="Arial"/>
                <a:cs typeface="Arial"/>
                <a:sym typeface="Arial"/>
              </a:rPr>
              <a:t>Strong but brittle. Compressive strength very high.  Castings, manhole covers, engines.</a:t>
            </a:r>
            <a:endParaRPr sz="700" b="0" i="0" u="none" strike="noStrike" cap="none">
              <a:solidFill>
                <a:schemeClr val="dk1"/>
              </a:solidFill>
              <a:latin typeface="Arial"/>
              <a:ea typeface="Arial"/>
              <a:cs typeface="Arial"/>
              <a:sym typeface="Arial"/>
            </a:endParaRPr>
          </a:p>
          <a:p>
            <a:pPr marL="52069" marR="647065" lvl="0" indent="0" algn="l" rtl="0">
              <a:lnSpc>
                <a:spcPct val="101699"/>
              </a:lnSpc>
              <a:spcBef>
                <a:spcPts val="32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Wrought iron- </a:t>
            </a:r>
            <a:r>
              <a:rPr lang="en-US" sz="700" b="0" i="0" u="none" strike="noStrike" cap="none">
                <a:solidFill>
                  <a:schemeClr val="dk1"/>
                </a:solidFill>
                <a:latin typeface="Arial"/>
                <a:ea typeface="Arial"/>
                <a:cs typeface="Arial"/>
                <a:sym typeface="Arial"/>
              </a:rPr>
              <a:t>us, tough, ductile, resistant to rusting. Ornamental  gates and railings. Not in much use today.</a:t>
            </a:r>
            <a:endParaRPr sz="700" b="0" i="0" u="none" strike="noStrike" cap="none">
              <a:solidFill>
                <a:schemeClr val="dk1"/>
              </a:solidFill>
              <a:latin typeface="Arial"/>
              <a:ea typeface="Arial"/>
              <a:cs typeface="Arial"/>
              <a:sym typeface="Arial"/>
            </a:endParaRPr>
          </a:p>
          <a:p>
            <a:pPr marL="1010919" marR="0" lvl="0" indent="0" algn="l" rtl="0">
              <a:lnSpc>
                <a:spcPct val="114285"/>
              </a:lnSpc>
              <a:spcBef>
                <a:spcPts val="165"/>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Non- Ferrous Metals</a:t>
            </a:r>
            <a:endParaRPr sz="1050" b="0" i="0" u="none" strike="noStrike" cap="none">
              <a:solidFill>
                <a:schemeClr val="dk1"/>
              </a:solidFill>
              <a:latin typeface="Trebuchet MS"/>
              <a:ea typeface="Trebuchet MS"/>
              <a:cs typeface="Trebuchet MS"/>
              <a:sym typeface="Trebuchet MS"/>
            </a:endParaRPr>
          </a:p>
          <a:p>
            <a:pPr marL="60960" marR="0" lvl="0" indent="0" algn="l" rtl="0">
              <a:lnSpc>
                <a:spcPct val="1125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Non-Ferrous Metals do not contain Iron, are not magnetic and are</a:t>
            </a:r>
            <a:endParaRPr sz="800" b="0" i="0" u="none" strike="noStrike" cap="none">
              <a:solidFill>
                <a:schemeClr val="dk1"/>
              </a:solidFill>
              <a:latin typeface="Arial"/>
              <a:ea typeface="Arial"/>
              <a:cs typeface="Arial"/>
              <a:sym typeface="Arial"/>
            </a:endParaRPr>
          </a:p>
          <a:p>
            <a:pPr marL="60960" marR="0" lvl="0" indent="0" algn="l" rtl="0">
              <a:lnSpc>
                <a:spcPct val="100000"/>
              </a:lnSpc>
              <a:spcBef>
                <a:spcPts val="0"/>
              </a:spcBef>
              <a:spcAft>
                <a:spcPts val="0"/>
              </a:spcAft>
              <a:buClr>
                <a:srgbClr val="000000"/>
              </a:buClr>
              <a:buSzPts val="800"/>
              <a:buFont typeface="Arial"/>
              <a:buNone/>
            </a:pPr>
            <a:r>
              <a:rPr lang="en-US" sz="800" b="0" i="0" u="none" strike="noStrike" cap="none">
                <a:solidFill>
                  <a:schemeClr val="dk1"/>
                </a:solidFill>
                <a:latin typeface="Arial"/>
                <a:ea typeface="Arial"/>
                <a:cs typeface="Arial"/>
                <a:sym typeface="Arial"/>
              </a:rPr>
              <a:t>usually more resistant to corrosion than ferrous metals.</a:t>
            </a:r>
            <a:endParaRPr sz="800" b="0" i="0" u="none" strike="noStrike" cap="none">
              <a:solidFill>
                <a:schemeClr val="dk1"/>
              </a:solidFill>
              <a:latin typeface="Arial"/>
              <a:ea typeface="Arial"/>
              <a:cs typeface="Arial"/>
              <a:sym typeface="Arial"/>
            </a:endParaRPr>
          </a:p>
          <a:p>
            <a:pPr marL="74295" marR="751840" lvl="0" indent="0" algn="l" rtl="0">
              <a:lnSpc>
                <a:spcPct val="101699"/>
              </a:lnSpc>
              <a:spcBef>
                <a:spcPts val="35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Aluminium- </a:t>
            </a:r>
            <a:r>
              <a:rPr lang="en-US" sz="700" b="0" i="0" u="none" strike="noStrike" cap="none">
                <a:solidFill>
                  <a:schemeClr val="dk1"/>
                </a:solidFill>
                <a:latin typeface="Arial"/>
                <a:ea typeface="Arial"/>
                <a:cs typeface="Arial"/>
                <a:sym typeface="Arial"/>
              </a:rPr>
              <a:t>Ductile, soft, malleable, machines well. Very light.  Window frames, aircraft, kitchen ware.</a:t>
            </a:r>
            <a:endParaRPr sz="700" b="0" i="0" u="none" strike="noStrike" cap="none">
              <a:solidFill>
                <a:schemeClr val="dk1"/>
              </a:solidFill>
              <a:latin typeface="Arial"/>
              <a:ea typeface="Arial"/>
              <a:cs typeface="Arial"/>
              <a:sym typeface="Arial"/>
            </a:endParaRPr>
          </a:p>
          <a:p>
            <a:pPr marL="74295" marR="588010" lvl="0" indent="0" algn="l" rtl="0">
              <a:lnSpc>
                <a:spcPct val="101699"/>
              </a:lnSpc>
              <a:spcBef>
                <a:spcPts val="32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Copper- </a:t>
            </a:r>
            <a:r>
              <a:rPr lang="en-US" sz="700" b="0" i="0" u="none" strike="noStrike" cap="none">
                <a:solidFill>
                  <a:schemeClr val="dk1"/>
                </a:solidFill>
                <a:latin typeface="Arial"/>
                <a:ea typeface="Arial"/>
                <a:cs typeface="Arial"/>
                <a:sym typeface="Arial"/>
              </a:rPr>
              <a:t>Ductile, can be beaten into shape. Conducts electricity and  heat. Electrical wiring, tubing, kettles, bowls, pipes.</a:t>
            </a:r>
            <a:endParaRPr sz="700" b="0" i="0" u="none" strike="noStrike" cap="none">
              <a:solidFill>
                <a:schemeClr val="dk1"/>
              </a:solidFill>
              <a:latin typeface="Arial"/>
              <a:ea typeface="Arial"/>
              <a:cs typeface="Arial"/>
              <a:sym typeface="Arial"/>
            </a:endParaRPr>
          </a:p>
          <a:p>
            <a:pPr marL="74295" marR="645160" lvl="0" indent="0" algn="l" rtl="0">
              <a:lnSpc>
                <a:spcPct val="101699"/>
              </a:lnSpc>
              <a:spcBef>
                <a:spcPts val="33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Brass- </a:t>
            </a:r>
            <a:r>
              <a:rPr lang="en-US" sz="700" b="0" i="0" u="none" strike="noStrike" cap="none">
                <a:solidFill>
                  <a:schemeClr val="dk1"/>
                </a:solidFill>
                <a:latin typeface="Arial"/>
                <a:ea typeface="Arial"/>
                <a:cs typeface="Arial"/>
                <a:sym typeface="Arial"/>
              </a:rPr>
              <a:t>Hard. Casts and machines well. Surface tarnishes. Conducts  electricity. Parts for electrical fittings, ornaments.</a:t>
            </a:r>
            <a:endParaRPr sz="700" b="0" i="0" u="none" strike="noStrike" cap="none">
              <a:solidFill>
                <a:schemeClr val="dk1"/>
              </a:solidFill>
              <a:latin typeface="Arial"/>
              <a:ea typeface="Arial"/>
              <a:cs typeface="Arial"/>
              <a:sym typeface="Arial"/>
            </a:endParaRPr>
          </a:p>
          <a:p>
            <a:pPr marL="74295" marR="508634" lvl="0" indent="0" algn="l" rtl="0">
              <a:lnSpc>
                <a:spcPct val="102000"/>
              </a:lnSpc>
              <a:spcBef>
                <a:spcPts val="310"/>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Silver</a:t>
            </a:r>
            <a:r>
              <a:rPr lang="en-US" sz="1000" b="1" i="0" u="none" strike="noStrike" cap="none">
                <a:solidFill>
                  <a:schemeClr val="dk1"/>
                </a:solidFill>
                <a:latin typeface="Trebuchet MS"/>
                <a:ea typeface="Trebuchet MS"/>
                <a:cs typeface="Trebuchet MS"/>
                <a:sym typeface="Trebuchet MS"/>
              </a:rPr>
              <a:t>- </a:t>
            </a:r>
            <a:r>
              <a:rPr lang="en-US" sz="700" b="0" i="0" u="none" strike="noStrike" cap="none">
                <a:solidFill>
                  <a:schemeClr val="dk1"/>
                </a:solidFill>
                <a:latin typeface="Arial"/>
                <a:ea typeface="Arial"/>
                <a:cs typeface="Arial"/>
                <a:sym typeface="Arial"/>
              </a:rPr>
              <a:t>Ductile, Malleable, solders, resists corrosion. Jewellery, solder,  ornaments.</a:t>
            </a:r>
            <a:endParaRPr sz="700" b="0" i="0" u="none" strike="noStrike" cap="none">
              <a:solidFill>
                <a:schemeClr val="dk1"/>
              </a:solidFill>
              <a:latin typeface="Arial"/>
              <a:ea typeface="Arial"/>
              <a:cs typeface="Arial"/>
              <a:sym typeface="Arial"/>
            </a:endParaRPr>
          </a:p>
          <a:p>
            <a:pPr marL="74295" marR="0" lvl="0" indent="0" algn="l" rtl="0">
              <a:lnSpc>
                <a:spcPct val="100000"/>
              </a:lnSpc>
              <a:spcBef>
                <a:spcPts val="345"/>
              </a:spcBef>
              <a:spcAft>
                <a:spcPts val="0"/>
              </a:spcAft>
              <a:buClr>
                <a:srgbClr val="000000"/>
              </a:buClr>
              <a:buSzPts val="800"/>
              <a:buFont typeface="Arial"/>
              <a:buNone/>
            </a:pPr>
            <a:r>
              <a:rPr lang="en-US" sz="800" b="1" i="0" u="none" strike="noStrike" cap="none">
                <a:solidFill>
                  <a:schemeClr val="dk1"/>
                </a:solidFill>
                <a:latin typeface="Trebuchet MS"/>
                <a:ea typeface="Trebuchet MS"/>
                <a:cs typeface="Trebuchet MS"/>
                <a:sym typeface="Trebuchet MS"/>
              </a:rPr>
              <a:t>Lead- </a:t>
            </a:r>
            <a:r>
              <a:rPr lang="en-US" sz="700" b="0" i="0" u="none" strike="noStrike" cap="none">
                <a:solidFill>
                  <a:schemeClr val="dk1"/>
                </a:solidFill>
                <a:latin typeface="Arial"/>
                <a:ea typeface="Arial"/>
                <a:cs typeface="Arial"/>
                <a:sym typeface="Arial"/>
              </a:rPr>
              <a:t>Soft, heavy, ductile, loses its shape under pressure. Solders,</a:t>
            </a:r>
            <a:endParaRPr sz="700" b="0" i="0" u="none" strike="noStrike" cap="none">
              <a:solidFill>
                <a:schemeClr val="dk1"/>
              </a:solidFill>
              <a:latin typeface="Arial"/>
              <a:ea typeface="Arial"/>
              <a:cs typeface="Arial"/>
              <a:sym typeface="Arial"/>
            </a:endParaRPr>
          </a:p>
          <a:p>
            <a:pPr marL="74295" marR="0" lvl="0" indent="0" algn="l" rtl="0">
              <a:lnSpc>
                <a:spcPct val="100000"/>
              </a:lnSpc>
              <a:spcBef>
                <a:spcPts val="2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pipes, batteries, roofing.</a:t>
            </a:r>
            <a:endParaRPr sz="700" b="0" i="0" u="none" strike="noStrike" cap="none">
              <a:solidFill>
                <a:schemeClr val="dk1"/>
              </a:solidFill>
              <a:latin typeface="Arial"/>
              <a:ea typeface="Arial"/>
              <a:cs typeface="Arial"/>
              <a:sym typeface="Arial"/>
            </a:endParaRPr>
          </a:p>
          <a:p>
            <a:pPr marL="24130" marR="0" lvl="0" indent="0" algn="ctr" rtl="0">
              <a:lnSpc>
                <a:spcPct val="112857"/>
              </a:lnSpc>
              <a:spcBef>
                <a:spcPts val="40"/>
              </a:spcBef>
              <a:spcAft>
                <a:spcPts val="0"/>
              </a:spcAft>
              <a:buClr>
                <a:srgbClr val="000000"/>
              </a:buClr>
              <a:buSzPts val="1050"/>
              <a:buFont typeface="Arial"/>
              <a:buNone/>
            </a:pPr>
            <a:r>
              <a:rPr lang="en-US" sz="1050" b="1" i="0" u="none" strike="noStrike" cap="none">
                <a:solidFill>
                  <a:schemeClr val="dk1"/>
                </a:solidFill>
                <a:latin typeface="Trebuchet MS"/>
                <a:ea typeface="Trebuchet MS"/>
                <a:cs typeface="Trebuchet MS"/>
                <a:sym typeface="Trebuchet MS"/>
              </a:rPr>
              <a:t>Alloys</a:t>
            </a:r>
            <a:endParaRPr sz="1050" b="0" i="0" u="none" strike="noStrike" cap="none">
              <a:solidFill>
                <a:schemeClr val="dk1"/>
              </a:solidFill>
              <a:latin typeface="Trebuchet MS"/>
              <a:ea typeface="Trebuchet MS"/>
              <a:cs typeface="Trebuchet MS"/>
              <a:sym typeface="Trebuchet MS"/>
            </a:endParaRPr>
          </a:p>
          <a:p>
            <a:pPr marL="86360" marR="0" lvl="0" indent="0" algn="l" rtl="0">
              <a:lnSpc>
                <a:spcPct val="109285"/>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Alloys are sometimes described as a mixture of two or more metals. However,</a:t>
            </a:r>
            <a:endParaRPr sz="700" b="0" i="0" u="none" strike="noStrike" cap="none">
              <a:solidFill>
                <a:schemeClr val="dk1"/>
              </a:solidFill>
              <a:latin typeface="Arial"/>
              <a:ea typeface="Arial"/>
              <a:cs typeface="Arial"/>
              <a:sym typeface="Arial"/>
            </a:endParaRPr>
          </a:p>
          <a:p>
            <a:pPr marL="86360" marR="155575" lvl="0" indent="0" algn="l" rtl="0">
              <a:lnSpc>
                <a:spcPct val="100000"/>
              </a:lnSpc>
              <a:spcBef>
                <a:spcPts val="0"/>
              </a:spcBef>
              <a:spcAft>
                <a:spcPts val="0"/>
              </a:spcAft>
              <a:buClr>
                <a:srgbClr val="000000"/>
              </a:buClr>
              <a:buSzPts val="700"/>
              <a:buFont typeface="Arial"/>
              <a:buNone/>
            </a:pPr>
            <a:r>
              <a:rPr lang="en-US" sz="700" b="0" i="0" u="none" strike="noStrike" cap="none">
                <a:solidFill>
                  <a:schemeClr val="dk1"/>
                </a:solidFill>
                <a:latin typeface="Arial"/>
                <a:ea typeface="Arial"/>
                <a:cs typeface="Arial"/>
                <a:sym typeface="Arial"/>
              </a:rPr>
              <a:t>this is misleading, as often alloys are composed of just one metal, as well as  other non-metal elements. Cast iron is an example, as it is a combination of iron  (metal) and carbon (non-metal)</a:t>
            </a:r>
            <a:endParaRPr sz="700" b="0" i="0" u="none" strike="noStrike" cap="none">
              <a:solidFill>
                <a:schemeClr val="dk1"/>
              </a:solidFill>
              <a:latin typeface="Times New Roman"/>
              <a:ea typeface="Times New Roman"/>
              <a:cs typeface="Times New Roman"/>
              <a:sym typeface="Times New Roman"/>
            </a:endParaRPr>
          </a:p>
          <a:p>
            <a:pPr marL="0" marR="0" lvl="0" indent="0" algn="l" rtl="0">
              <a:lnSpc>
                <a:spcPct val="100000"/>
              </a:lnSpc>
              <a:spcBef>
                <a:spcPts val="10"/>
              </a:spcBef>
              <a:spcAft>
                <a:spcPts val="0"/>
              </a:spcAft>
              <a:buClr>
                <a:srgbClr val="000000"/>
              </a:buClr>
              <a:buSzPts val="600"/>
              <a:buFont typeface="Arial"/>
              <a:buNone/>
            </a:pPr>
            <a:r>
              <a:rPr lang="en-US" sz="600" b="0" i="0" u="none" strike="noStrike" cap="none">
                <a:solidFill>
                  <a:schemeClr val="dk1"/>
                </a:solidFill>
                <a:latin typeface="Arial"/>
                <a:ea typeface="Arial"/>
                <a:cs typeface="Arial"/>
                <a:sym typeface="Arial"/>
              </a:rPr>
              <a:t>	</a:t>
            </a:r>
            <a:endParaRPr sz="900" b="0" i="0" u="none" strike="noStrike" cap="none" baseline="30000">
              <a:solidFill>
                <a:schemeClr val="dk1"/>
              </a:solidFill>
              <a:latin typeface="Arial"/>
              <a:ea typeface="Arial"/>
              <a:cs typeface="Arial"/>
              <a:sym typeface="Arial"/>
            </a:endParaRPr>
          </a:p>
        </p:txBody>
      </p:sp>
      <p:pic>
        <p:nvPicPr>
          <p:cNvPr id="217" name="Google Shape;217;p10" descr="Alloy Formation, Methods of Production, And Its Various ..."/>
          <p:cNvPicPr preferRelativeResize="0"/>
          <p:nvPr/>
        </p:nvPicPr>
        <p:blipFill rotWithShape="1">
          <a:blip r:embed="rId25">
            <a:alphaModFix/>
          </a:blip>
          <a:srcRect/>
          <a:stretch/>
        </p:blipFill>
        <p:spPr>
          <a:xfrm>
            <a:off x="5634899" y="5960856"/>
            <a:ext cx="716827" cy="46246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11"/>
          <p:cNvSpPr/>
          <p:nvPr/>
        </p:nvSpPr>
        <p:spPr>
          <a:xfrm rot="10800000" flipH="1">
            <a:off x="1218692" y="150875"/>
            <a:ext cx="8687308" cy="45719"/>
          </a:xfrm>
          <a:custGeom>
            <a:avLst/>
            <a:gdLst/>
            <a:ahLst/>
            <a:cxnLst/>
            <a:rect l="l" t="t" r="r" b="b"/>
            <a:pathLst>
              <a:path w="6558280" h="120000" extrusionOk="0">
                <a:moveTo>
                  <a:pt x="0" y="0"/>
                </a:moveTo>
                <a:lnTo>
                  <a:pt x="6557772"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3" name="Google Shape;223;p11"/>
          <p:cNvSpPr/>
          <p:nvPr/>
        </p:nvSpPr>
        <p:spPr>
          <a:xfrm>
            <a:off x="0" y="199644"/>
            <a:ext cx="146685" cy="0"/>
          </a:xfrm>
          <a:custGeom>
            <a:avLst/>
            <a:gdLst/>
            <a:ahLst/>
            <a:cxnLst/>
            <a:rect l="l" t="t" r="r" b="b"/>
            <a:pathLst>
              <a:path w="146685" h="120000" extrusionOk="0">
                <a:moveTo>
                  <a:pt x="0" y="0"/>
                </a:moveTo>
                <a:lnTo>
                  <a:pt x="146304"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4" name="Google Shape;224;p11"/>
          <p:cNvSpPr txBox="1">
            <a:spLocks noGrp="1"/>
          </p:cNvSpPr>
          <p:nvPr>
            <p:ph type="title"/>
          </p:nvPr>
        </p:nvSpPr>
        <p:spPr>
          <a:xfrm>
            <a:off x="320865" y="116424"/>
            <a:ext cx="2758440" cy="323850"/>
          </a:xfrm>
          <a:prstGeom prst="rect">
            <a:avLst/>
          </a:prstGeom>
          <a:noFill/>
          <a:ln>
            <a:noFill/>
          </a:ln>
        </p:spPr>
        <p:txBody>
          <a:bodyPr spcFirstLastPara="1" wrap="square" lIns="0" tIns="13325" rIns="0" bIns="0" anchor="t" anchorCtr="0">
            <a:noAutofit/>
          </a:bodyPr>
          <a:lstStyle/>
          <a:p>
            <a:pPr marL="12700" marR="0" lvl="0" indent="0" algn="l" rtl="0">
              <a:lnSpc>
                <a:spcPct val="100000"/>
              </a:lnSpc>
              <a:spcBef>
                <a:spcPts val="0"/>
              </a:spcBef>
              <a:spcAft>
                <a:spcPts val="0"/>
              </a:spcAft>
              <a:buSzPts val="1400"/>
              <a:buNone/>
            </a:pPr>
            <a:r>
              <a:rPr lang="en-US" sz="1200" b="0" i="0" u="none" strike="noStrike" cap="none">
                <a:solidFill>
                  <a:srgbClr val="FF0000"/>
                </a:solidFill>
                <a:latin typeface="Arial"/>
                <a:ea typeface="Arial"/>
                <a:cs typeface="Arial"/>
                <a:sym typeface="Arial"/>
              </a:rPr>
              <a:t>TEXTILES</a:t>
            </a:r>
            <a:endParaRPr sz="1200" b="0" i="0" u="none" strike="noStrike" cap="none">
              <a:solidFill>
                <a:srgbClr val="FF0000"/>
              </a:solidFill>
              <a:latin typeface="Arial"/>
              <a:ea typeface="Arial"/>
              <a:cs typeface="Arial"/>
              <a:sym typeface="Arial"/>
            </a:endParaRPr>
          </a:p>
        </p:txBody>
      </p:sp>
      <p:sp>
        <p:nvSpPr>
          <p:cNvPr id="225" name="Google Shape;225;p11"/>
          <p:cNvSpPr/>
          <p:nvPr/>
        </p:nvSpPr>
        <p:spPr>
          <a:xfrm>
            <a:off x="9770364" y="6684264"/>
            <a:ext cx="135890" cy="0"/>
          </a:xfrm>
          <a:custGeom>
            <a:avLst/>
            <a:gdLst/>
            <a:ahLst/>
            <a:cxnLst/>
            <a:rect l="l" t="t" r="r" b="b"/>
            <a:pathLst>
              <a:path w="135890" h="120000" extrusionOk="0">
                <a:moveTo>
                  <a:pt x="0" y="0"/>
                </a:moveTo>
                <a:lnTo>
                  <a:pt x="135635"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6" name="Google Shape;226;p11"/>
          <p:cNvSpPr/>
          <p:nvPr/>
        </p:nvSpPr>
        <p:spPr>
          <a:xfrm>
            <a:off x="0" y="6684264"/>
            <a:ext cx="8539480" cy="0"/>
          </a:xfrm>
          <a:custGeom>
            <a:avLst/>
            <a:gdLst/>
            <a:ahLst/>
            <a:cxnLst/>
            <a:rect l="l" t="t" r="r" b="b"/>
            <a:pathLst>
              <a:path w="8539480" h="120000" extrusionOk="0">
                <a:moveTo>
                  <a:pt x="0" y="0"/>
                </a:moveTo>
                <a:lnTo>
                  <a:pt x="8538972" y="0"/>
                </a:lnTo>
              </a:path>
            </a:pathLst>
          </a:custGeom>
          <a:noFill/>
          <a:ln w="36575" cap="flat" cmpd="sng">
            <a:solidFill>
              <a:srgbClr val="FF0000"/>
            </a:solidFill>
            <a:prstDash val="solid"/>
            <a:round/>
            <a:headEnd type="none" w="sm" len="sm"/>
            <a:tailEnd type="none" w="sm" len="sm"/>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
        <p:nvSpPr>
          <p:cNvPr id="227" name="Google Shape;227;p11"/>
          <p:cNvSpPr txBox="1"/>
          <p:nvPr/>
        </p:nvSpPr>
        <p:spPr>
          <a:xfrm>
            <a:off x="146685" y="440274"/>
            <a:ext cx="3062547" cy="6093976"/>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Sources and origins</a:t>
            </a:r>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Fibres used in textiles can be natural or synthetic and come from a variety of sources.</a:t>
            </a:r>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Animal based fibres</a:t>
            </a:r>
            <a:endParaRPr/>
          </a:p>
          <a:p>
            <a:pPr marL="0" marR="0" lvl="0" indent="0" algn="l"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Wool- </a:t>
            </a:r>
            <a:r>
              <a:rPr lang="en-US" sz="1000" b="0" i="0" u="none" strike="noStrike" cap="none">
                <a:solidFill>
                  <a:srgbClr val="000000"/>
                </a:solidFill>
                <a:latin typeface="Arial"/>
                <a:ea typeface="Arial"/>
                <a:cs typeface="Arial"/>
                <a:sym typeface="Arial"/>
              </a:rPr>
              <a:t>Wool is produced from coats of sheep and other animal. It is naturally coated with a wax substance called lanolin and is used for warm clothing e.g. cashmere, angora and camel hair</a:t>
            </a:r>
            <a:endParaRPr/>
          </a:p>
          <a:p>
            <a:pPr marL="0" marR="0" lvl="0" indent="0" algn="l"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Silk-</a:t>
            </a:r>
            <a:r>
              <a:rPr lang="en-US" sz="1000" b="0" i="0" u="none" strike="noStrike" cap="none">
                <a:solidFill>
                  <a:srgbClr val="000000"/>
                </a:solidFill>
                <a:latin typeface="Arial"/>
                <a:ea typeface="Arial"/>
                <a:cs typeface="Arial"/>
                <a:sym typeface="Arial"/>
              </a:rPr>
              <a:t> a fibre taken from the cocoon of the silkworm. It is produced by the silk moth caterpillar</a:t>
            </a:r>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Vegetable sources</a:t>
            </a:r>
            <a:endParaRPr/>
          </a:p>
          <a:p>
            <a:pPr marL="0" marR="0" lvl="0" indent="0" algn="l"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Cotton-</a:t>
            </a:r>
            <a:r>
              <a:rPr lang="en-US" sz="1000" b="0" i="0" u="none" strike="noStrike" cap="none">
                <a:solidFill>
                  <a:srgbClr val="000000"/>
                </a:solidFill>
                <a:latin typeface="Arial"/>
                <a:ea typeface="Arial"/>
                <a:cs typeface="Arial"/>
                <a:sym typeface="Arial"/>
              </a:rPr>
              <a:t> a white and fluffy fibre found on the seed pods of the cotton plant. It is versatile, strong and has good colour retention</a:t>
            </a:r>
            <a:endParaRPr/>
          </a:p>
          <a:p>
            <a:pPr marL="0" marR="0" lvl="0" indent="0" algn="l"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Linen-</a:t>
            </a:r>
            <a:r>
              <a:rPr lang="en-US" sz="1000" b="0" i="0" u="none" strike="noStrike" cap="none">
                <a:solidFill>
                  <a:srgbClr val="000000"/>
                </a:solidFill>
                <a:latin typeface="Arial"/>
                <a:ea typeface="Arial"/>
                <a:cs typeface="Arial"/>
                <a:sym typeface="Arial"/>
              </a:rPr>
              <a:t> found in long stems of the flax plant, found in cool parts of the world. It is durable, strong, absorbs moisture and does not stretch. It is expensive.</a:t>
            </a:r>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Chemical sources</a:t>
            </a:r>
            <a:endParaRPr/>
          </a:p>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Chemical sources are oil based and have been designed to have specific properties. In addition to polyester, nylon and elastane there are other synthetic fibres.</a:t>
            </a:r>
            <a:endParaRPr/>
          </a:p>
          <a:p>
            <a:pPr marL="0" marR="0" lvl="0" indent="0" algn="ctr"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p:txBody>
      </p:sp>
      <p:sp>
        <p:nvSpPr>
          <p:cNvPr id="228" name="Google Shape;228;p11"/>
          <p:cNvSpPr txBox="1"/>
          <p:nvPr/>
        </p:nvSpPr>
        <p:spPr>
          <a:xfrm>
            <a:off x="3277599" y="458956"/>
            <a:ext cx="3073596" cy="6093976"/>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Stock forms and sizes</a:t>
            </a:r>
            <a:endParaRPr/>
          </a:p>
          <a:p>
            <a:pPr marL="0" marR="0" lvl="0" indent="0" algn="ctr"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Commercially available textiles are generally available in standard forms, which make them more cost effective as waste can be minimised when planning designs.</a:t>
            </a:r>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Rolls</a:t>
            </a:r>
            <a:r>
              <a:rPr lang="en-US" sz="1000" b="0" i="0" u="none" strike="noStrike" cap="none">
                <a:solidFill>
                  <a:srgbClr val="000000"/>
                </a:solidFill>
                <a:latin typeface="Arial"/>
                <a:ea typeface="Arial"/>
                <a:cs typeface="Arial"/>
                <a:sym typeface="Arial"/>
              </a:rPr>
              <a:t> of fabrics are usually available in standard widths, such as half metres or metres.</a:t>
            </a:r>
            <a:endParaRPr/>
          </a:p>
          <a:p>
            <a:pPr marL="0" marR="0" lvl="0" indent="0" algn="l"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Threads</a:t>
            </a:r>
            <a:r>
              <a:rPr lang="en-US" sz="1000" b="0" i="0" u="none" strike="noStrike" cap="none">
                <a:solidFill>
                  <a:srgbClr val="000000"/>
                </a:solidFill>
                <a:latin typeface="Arial"/>
                <a:ea typeface="Arial"/>
                <a:cs typeface="Arial"/>
                <a:sym typeface="Arial"/>
              </a:rPr>
              <a:t> are long fibres used to sew garments or products </a:t>
            </a:r>
            <a:endParaRPr/>
          </a:p>
          <a:p>
            <a:pPr marL="0" marR="0" lvl="0" indent="0" algn="l"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Yarns</a:t>
            </a:r>
            <a:r>
              <a:rPr lang="en-US" sz="1000" b="0" i="0" u="none" strike="noStrike" cap="none">
                <a:solidFill>
                  <a:srgbClr val="000000"/>
                </a:solidFill>
                <a:latin typeface="Arial"/>
                <a:ea typeface="Arial"/>
                <a:cs typeface="Arial"/>
                <a:sym typeface="Arial"/>
              </a:rPr>
              <a:t> are interlinked by spinning threads into a twisted pattern making it stronger than a thread in the same material.</a:t>
            </a:r>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Types of stitching</a:t>
            </a:r>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endParaRPr sz="1000" b="0" i="0" u="none" strike="noStrike" cap="none">
              <a:solidFill>
                <a:srgbClr val="000000"/>
              </a:solidFill>
              <a:latin typeface="Arial"/>
              <a:ea typeface="Arial"/>
              <a:cs typeface="Arial"/>
              <a:sym typeface="Arial"/>
            </a:endParaRPr>
          </a:p>
        </p:txBody>
      </p:sp>
      <p:sp>
        <p:nvSpPr>
          <p:cNvPr id="229" name="Google Shape;229;p11"/>
          <p:cNvSpPr txBox="1"/>
          <p:nvPr/>
        </p:nvSpPr>
        <p:spPr>
          <a:xfrm>
            <a:off x="6458426" y="458956"/>
            <a:ext cx="3283675" cy="6093976"/>
          </a:xfrm>
          <a:prstGeom prst="rect">
            <a:avLst/>
          </a:prstGeom>
          <a:noFill/>
          <a:ln w="9525" cap="flat" cmpd="sng">
            <a:solidFill>
              <a:srgbClr val="FF0000"/>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Equipment</a:t>
            </a:r>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Standard components</a:t>
            </a:r>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000" b="1" i="0" u="none" strike="noStrike" cap="none">
              <a:solidFill>
                <a:srgbClr val="000000"/>
              </a:solidFill>
              <a:latin typeface="Arial"/>
              <a:ea typeface="Arial"/>
              <a:cs typeface="Arial"/>
              <a:sym typeface="Arial"/>
            </a:endParaRPr>
          </a:p>
        </p:txBody>
      </p:sp>
      <p:pic>
        <p:nvPicPr>
          <p:cNvPr id="230" name="Google Shape;230;p11" descr="Wayland Chunky Pure British Wool - Crochet - Yarns &amp; Fibres For"/>
          <p:cNvPicPr preferRelativeResize="0"/>
          <p:nvPr/>
        </p:nvPicPr>
        <p:blipFill rotWithShape="1">
          <a:blip r:embed="rId3">
            <a:alphaModFix/>
          </a:blip>
          <a:srcRect l="12605" r="4023"/>
          <a:stretch/>
        </p:blipFill>
        <p:spPr>
          <a:xfrm>
            <a:off x="1715101" y="2347157"/>
            <a:ext cx="639632" cy="767206"/>
          </a:xfrm>
          <a:prstGeom prst="rect">
            <a:avLst/>
          </a:prstGeom>
          <a:noFill/>
          <a:ln>
            <a:noFill/>
          </a:ln>
        </p:spPr>
      </p:pic>
      <p:pic>
        <p:nvPicPr>
          <p:cNvPr id="231" name="Google Shape;231;p11" descr="The Ancient History of Silk Making and Silkworms"/>
          <p:cNvPicPr preferRelativeResize="0"/>
          <p:nvPr/>
        </p:nvPicPr>
        <p:blipFill rotWithShape="1">
          <a:blip r:embed="rId4">
            <a:alphaModFix/>
          </a:blip>
          <a:srcRect l="21346" t="13910" r="6227" b="13854"/>
          <a:stretch/>
        </p:blipFill>
        <p:spPr>
          <a:xfrm>
            <a:off x="861094" y="2361333"/>
            <a:ext cx="715195" cy="534293"/>
          </a:xfrm>
          <a:prstGeom prst="rect">
            <a:avLst/>
          </a:prstGeom>
          <a:noFill/>
          <a:ln>
            <a:noFill/>
          </a:ln>
        </p:spPr>
      </p:pic>
      <p:pic>
        <p:nvPicPr>
          <p:cNvPr id="232" name="Google Shape;232;p11" descr="The Story of Cotton: How Cotton is Grown, Processed, and Used ..."/>
          <p:cNvPicPr preferRelativeResize="0"/>
          <p:nvPr/>
        </p:nvPicPr>
        <p:blipFill rotWithShape="1">
          <a:blip r:embed="rId5">
            <a:alphaModFix/>
          </a:blip>
          <a:srcRect/>
          <a:stretch/>
        </p:blipFill>
        <p:spPr>
          <a:xfrm>
            <a:off x="1902798" y="4438414"/>
            <a:ext cx="879025" cy="582832"/>
          </a:xfrm>
          <a:prstGeom prst="rect">
            <a:avLst/>
          </a:prstGeom>
          <a:noFill/>
          <a:ln>
            <a:noFill/>
          </a:ln>
        </p:spPr>
      </p:pic>
      <p:pic>
        <p:nvPicPr>
          <p:cNvPr id="233" name="Google Shape;233;p11"/>
          <p:cNvPicPr preferRelativeResize="0"/>
          <p:nvPr/>
        </p:nvPicPr>
        <p:blipFill rotWithShape="1">
          <a:blip r:embed="rId6">
            <a:alphaModFix/>
          </a:blip>
          <a:srcRect/>
          <a:stretch/>
        </p:blipFill>
        <p:spPr>
          <a:xfrm>
            <a:off x="704833" y="4438414"/>
            <a:ext cx="1027715" cy="582832"/>
          </a:xfrm>
          <a:prstGeom prst="rect">
            <a:avLst/>
          </a:prstGeom>
          <a:noFill/>
          <a:ln>
            <a:noFill/>
          </a:ln>
        </p:spPr>
      </p:pic>
      <p:pic>
        <p:nvPicPr>
          <p:cNvPr id="234" name="Google Shape;234;p11" descr="Natural or Synthetic Fabrics - Trusted Clothes"/>
          <p:cNvPicPr preferRelativeResize="0"/>
          <p:nvPr/>
        </p:nvPicPr>
        <p:blipFill rotWithShape="1">
          <a:blip r:embed="rId7">
            <a:alphaModFix/>
          </a:blip>
          <a:srcRect/>
          <a:stretch/>
        </p:blipFill>
        <p:spPr>
          <a:xfrm>
            <a:off x="2290695" y="5860594"/>
            <a:ext cx="895360" cy="670655"/>
          </a:xfrm>
          <a:prstGeom prst="rect">
            <a:avLst/>
          </a:prstGeom>
          <a:noFill/>
          <a:ln>
            <a:noFill/>
          </a:ln>
        </p:spPr>
      </p:pic>
      <p:pic>
        <p:nvPicPr>
          <p:cNvPr id="235" name="Google Shape;235;p11" descr="Can Synthetic Fabrics Mess With Your Health? / Fitness"/>
          <p:cNvPicPr preferRelativeResize="0"/>
          <p:nvPr/>
        </p:nvPicPr>
        <p:blipFill rotWithShape="1">
          <a:blip r:embed="rId8">
            <a:alphaModFix/>
          </a:blip>
          <a:srcRect/>
          <a:stretch/>
        </p:blipFill>
        <p:spPr>
          <a:xfrm>
            <a:off x="1233446" y="5933023"/>
            <a:ext cx="963309" cy="484703"/>
          </a:xfrm>
          <a:prstGeom prst="rect">
            <a:avLst/>
          </a:prstGeom>
          <a:noFill/>
          <a:ln>
            <a:noFill/>
          </a:ln>
        </p:spPr>
      </p:pic>
      <p:pic>
        <p:nvPicPr>
          <p:cNvPr id="236" name="Google Shape;236;p11" descr="GIANT PRESS STUDS POPPERS SNAP FASTENERS 30mm SILVER OR GREY | eBay"/>
          <p:cNvPicPr preferRelativeResize="0"/>
          <p:nvPr/>
        </p:nvPicPr>
        <p:blipFill rotWithShape="1">
          <a:blip r:embed="rId9">
            <a:alphaModFix/>
          </a:blip>
          <a:srcRect l="2602" t="12213"/>
          <a:stretch/>
        </p:blipFill>
        <p:spPr>
          <a:xfrm>
            <a:off x="8597526" y="4954832"/>
            <a:ext cx="788276" cy="532184"/>
          </a:xfrm>
          <a:prstGeom prst="rect">
            <a:avLst/>
          </a:prstGeom>
          <a:noFill/>
          <a:ln>
            <a:noFill/>
          </a:ln>
        </p:spPr>
      </p:pic>
      <p:pic>
        <p:nvPicPr>
          <p:cNvPr id="237" name="Google Shape;237;p11" descr="COROZO BUTTONS | navy - Maven Patterns"/>
          <p:cNvPicPr preferRelativeResize="0"/>
          <p:nvPr/>
        </p:nvPicPr>
        <p:blipFill rotWithShape="1">
          <a:blip r:embed="rId10">
            <a:alphaModFix/>
          </a:blip>
          <a:srcRect t="29188" b="13793"/>
          <a:stretch/>
        </p:blipFill>
        <p:spPr>
          <a:xfrm>
            <a:off x="8658074" y="3140730"/>
            <a:ext cx="962787" cy="546538"/>
          </a:xfrm>
          <a:prstGeom prst="rect">
            <a:avLst/>
          </a:prstGeom>
          <a:noFill/>
          <a:ln>
            <a:noFill/>
          </a:ln>
        </p:spPr>
      </p:pic>
      <p:pic>
        <p:nvPicPr>
          <p:cNvPr id="238" name="Google Shape;238;p11" descr="Rubber Toggles"/>
          <p:cNvPicPr preferRelativeResize="0"/>
          <p:nvPr/>
        </p:nvPicPr>
        <p:blipFill rotWithShape="1">
          <a:blip r:embed="rId11">
            <a:alphaModFix/>
          </a:blip>
          <a:srcRect l="19009" t="42888" r="7110" b="11917"/>
          <a:stretch/>
        </p:blipFill>
        <p:spPr>
          <a:xfrm>
            <a:off x="7511898" y="4567394"/>
            <a:ext cx="992248" cy="606971"/>
          </a:xfrm>
          <a:prstGeom prst="rect">
            <a:avLst/>
          </a:prstGeom>
          <a:noFill/>
          <a:ln>
            <a:noFill/>
          </a:ln>
        </p:spPr>
      </p:pic>
      <p:pic>
        <p:nvPicPr>
          <p:cNvPr id="239" name="Google Shape;239;p11" descr="Pot Luck Metal and Nylon Zips Online | William Gee UK"/>
          <p:cNvPicPr preferRelativeResize="0"/>
          <p:nvPr/>
        </p:nvPicPr>
        <p:blipFill rotWithShape="1">
          <a:blip r:embed="rId12">
            <a:alphaModFix/>
          </a:blip>
          <a:srcRect/>
          <a:stretch/>
        </p:blipFill>
        <p:spPr>
          <a:xfrm>
            <a:off x="6616617" y="3114363"/>
            <a:ext cx="892394" cy="599272"/>
          </a:xfrm>
          <a:prstGeom prst="rect">
            <a:avLst/>
          </a:prstGeom>
          <a:noFill/>
          <a:ln>
            <a:noFill/>
          </a:ln>
        </p:spPr>
      </p:pic>
      <p:pic>
        <p:nvPicPr>
          <p:cNvPr id="240" name="Google Shape;240;p11" descr="Velcro Chalkboard Fixings - Product Catalogue"/>
          <p:cNvPicPr preferRelativeResize="0"/>
          <p:nvPr/>
        </p:nvPicPr>
        <p:blipFill rotWithShape="1">
          <a:blip r:embed="rId13">
            <a:alphaModFix/>
          </a:blip>
          <a:srcRect/>
          <a:stretch/>
        </p:blipFill>
        <p:spPr>
          <a:xfrm>
            <a:off x="8866715" y="4224337"/>
            <a:ext cx="754146" cy="754146"/>
          </a:xfrm>
          <a:prstGeom prst="rect">
            <a:avLst/>
          </a:prstGeom>
          <a:noFill/>
          <a:ln>
            <a:noFill/>
          </a:ln>
        </p:spPr>
      </p:pic>
      <p:pic>
        <p:nvPicPr>
          <p:cNvPr id="241" name="Google Shape;241;p11" descr="50 SILVER HOOK AND EYE BRA FASTENERS SIZE 0 - 6 DRESS SKIRT SEW ON ..."/>
          <p:cNvPicPr preferRelativeResize="0"/>
          <p:nvPr/>
        </p:nvPicPr>
        <p:blipFill rotWithShape="1">
          <a:blip r:embed="rId14">
            <a:alphaModFix/>
          </a:blip>
          <a:srcRect l="13341" t="51643" r="12746" b="14554"/>
          <a:stretch/>
        </p:blipFill>
        <p:spPr>
          <a:xfrm>
            <a:off x="6560104" y="4865170"/>
            <a:ext cx="872358" cy="398937"/>
          </a:xfrm>
          <a:prstGeom prst="rect">
            <a:avLst/>
          </a:prstGeom>
          <a:noFill/>
          <a:ln>
            <a:noFill/>
          </a:ln>
        </p:spPr>
      </p:pic>
      <p:pic>
        <p:nvPicPr>
          <p:cNvPr id="242" name="Google Shape;242;p11" descr="Prym 40 mm Clip Plastic Buckles, Black: Amazon.co.uk: Kitchen &amp; Home"/>
          <p:cNvPicPr preferRelativeResize="0"/>
          <p:nvPr/>
        </p:nvPicPr>
        <p:blipFill rotWithShape="1">
          <a:blip r:embed="rId15">
            <a:alphaModFix/>
          </a:blip>
          <a:srcRect l="12115" t="30172" r="8968" b="31261"/>
          <a:stretch/>
        </p:blipFill>
        <p:spPr>
          <a:xfrm>
            <a:off x="7722301" y="3832588"/>
            <a:ext cx="1051034" cy="511354"/>
          </a:xfrm>
          <a:prstGeom prst="rect">
            <a:avLst/>
          </a:prstGeom>
          <a:noFill/>
          <a:ln>
            <a:noFill/>
          </a:ln>
        </p:spPr>
      </p:pic>
      <p:pic>
        <p:nvPicPr>
          <p:cNvPr id="243" name="Google Shape;243;p11" descr="Eyelets Press &amp; Supply - Direct Linen"/>
          <p:cNvPicPr preferRelativeResize="0"/>
          <p:nvPr/>
        </p:nvPicPr>
        <p:blipFill rotWithShape="1">
          <a:blip r:embed="rId16">
            <a:alphaModFix/>
          </a:blip>
          <a:srcRect l="26545" t="27841" r="30237" b="32514"/>
          <a:stretch/>
        </p:blipFill>
        <p:spPr>
          <a:xfrm>
            <a:off x="7816684" y="3244406"/>
            <a:ext cx="533717" cy="325821"/>
          </a:xfrm>
          <a:prstGeom prst="rect">
            <a:avLst/>
          </a:prstGeom>
          <a:noFill/>
          <a:ln>
            <a:noFill/>
          </a:ln>
        </p:spPr>
      </p:pic>
      <p:pic>
        <p:nvPicPr>
          <p:cNvPr id="244" name="Google Shape;244;p11" descr="BakeBaking Satin Ribbons, 12 Rainbow Assortment Rolls Variety Pack ..."/>
          <p:cNvPicPr preferRelativeResize="0"/>
          <p:nvPr/>
        </p:nvPicPr>
        <p:blipFill rotWithShape="1">
          <a:blip r:embed="rId17">
            <a:alphaModFix/>
          </a:blip>
          <a:srcRect t="13305" b="1"/>
          <a:stretch/>
        </p:blipFill>
        <p:spPr>
          <a:xfrm>
            <a:off x="8702907" y="5670584"/>
            <a:ext cx="885003" cy="767255"/>
          </a:xfrm>
          <a:prstGeom prst="rect">
            <a:avLst/>
          </a:prstGeom>
          <a:noFill/>
          <a:ln>
            <a:noFill/>
          </a:ln>
        </p:spPr>
      </p:pic>
      <p:pic>
        <p:nvPicPr>
          <p:cNvPr id="245" name="Google Shape;245;p11" descr="Rubber Elastic Bands No.32 75mm x 3mm Strong Heavy Duty 32 | eBay"/>
          <p:cNvPicPr preferRelativeResize="0"/>
          <p:nvPr/>
        </p:nvPicPr>
        <p:blipFill rotWithShape="1">
          <a:blip r:embed="rId18">
            <a:alphaModFix/>
          </a:blip>
          <a:srcRect l="8839" t="26842" r="5606" b="27113"/>
          <a:stretch/>
        </p:blipFill>
        <p:spPr>
          <a:xfrm>
            <a:off x="7680072" y="5632576"/>
            <a:ext cx="840382" cy="419100"/>
          </a:xfrm>
          <a:prstGeom prst="rect">
            <a:avLst/>
          </a:prstGeom>
          <a:noFill/>
          <a:ln>
            <a:noFill/>
          </a:ln>
        </p:spPr>
      </p:pic>
      <p:pic>
        <p:nvPicPr>
          <p:cNvPr id="246" name="Google Shape;246;p11" descr="Fabric Focus – Fabrics embellished with beads &amp; sequins | Love ..."/>
          <p:cNvPicPr preferRelativeResize="0"/>
          <p:nvPr/>
        </p:nvPicPr>
        <p:blipFill rotWithShape="1">
          <a:blip r:embed="rId19">
            <a:alphaModFix/>
          </a:blip>
          <a:srcRect b="31944"/>
          <a:stretch/>
        </p:blipFill>
        <p:spPr>
          <a:xfrm>
            <a:off x="6546115" y="5566803"/>
            <a:ext cx="824199" cy="560913"/>
          </a:xfrm>
          <a:prstGeom prst="rect">
            <a:avLst/>
          </a:prstGeom>
          <a:noFill/>
          <a:ln>
            <a:noFill/>
          </a:ln>
        </p:spPr>
      </p:pic>
      <p:pic>
        <p:nvPicPr>
          <p:cNvPr id="247" name="Google Shape;247;p11" descr="Wholesale PET Plastic Paillette Beads, Sequins Beads, with Spool ..."/>
          <p:cNvPicPr preferRelativeResize="0"/>
          <p:nvPr/>
        </p:nvPicPr>
        <p:blipFill rotWithShape="1">
          <a:blip r:embed="rId20">
            <a:alphaModFix/>
          </a:blip>
          <a:srcRect t="10888" b="15939"/>
          <a:stretch/>
        </p:blipFill>
        <p:spPr>
          <a:xfrm>
            <a:off x="6534169" y="3886200"/>
            <a:ext cx="924228" cy="676274"/>
          </a:xfrm>
          <a:prstGeom prst="rect">
            <a:avLst/>
          </a:prstGeom>
          <a:noFill/>
          <a:ln>
            <a:noFill/>
          </a:ln>
        </p:spPr>
      </p:pic>
      <p:sp>
        <p:nvSpPr>
          <p:cNvPr id="248" name="Google Shape;248;p11"/>
          <p:cNvSpPr txBox="1"/>
          <p:nvPr/>
        </p:nvSpPr>
        <p:spPr>
          <a:xfrm>
            <a:off x="6810499" y="3676807"/>
            <a:ext cx="872358"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Zips</a:t>
            </a:r>
            <a:endParaRPr/>
          </a:p>
        </p:txBody>
      </p:sp>
      <p:sp>
        <p:nvSpPr>
          <p:cNvPr id="249" name="Google Shape;249;p11"/>
          <p:cNvSpPr txBox="1"/>
          <p:nvPr/>
        </p:nvSpPr>
        <p:spPr>
          <a:xfrm>
            <a:off x="7766070" y="3583504"/>
            <a:ext cx="738076"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Eyelets</a:t>
            </a:r>
            <a:endParaRPr/>
          </a:p>
        </p:txBody>
      </p:sp>
      <p:sp>
        <p:nvSpPr>
          <p:cNvPr id="250" name="Google Shape;250;p11"/>
          <p:cNvSpPr txBox="1"/>
          <p:nvPr/>
        </p:nvSpPr>
        <p:spPr>
          <a:xfrm>
            <a:off x="8934062" y="3669426"/>
            <a:ext cx="885003"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Buttons</a:t>
            </a:r>
            <a:endParaRPr/>
          </a:p>
        </p:txBody>
      </p:sp>
      <p:sp>
        <p:nvSpPr>
          <p:cNvPr id="251" name="Google Shape;251;p11"/>
          <p:cNvSpPr txBox="1"/>
          <p:nvPr/>
        </p:nvSpPr>
        <p:spPr>
          <a:xfrm>
            <a:off x="6616617" y="4562474"/>
            <a:ext cx="815845"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Sequins</a:t>
            </a:r>
            <a:endParaRPr/>
          </a:p>
        </p:txBody>
      </p:sp>
      <p:sp>
        <p:nvSpPr>
          <p:cNvPr id="252" name="Google Shape;252;p11"/>
          <p:cNvSpPr txBox="1"/>
          <p:nvPr/>
        </p:nvSpPr>
        <p:spPr>
          <a:xfrm>
            <a:off x="7798941" y="4286498"/>
            <a:ext cx="872358"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Buckle</a:t>
            </a:r>
            <a:endParaRPr/>
          </a:p>
        </p:txBody>
      </p:sp>
      <p:sp>
        <p:nvSpPr>
          <p:cNvPr id="253" name="Google Shape;253;p11"/>
          <p:cNvSpPr txBox="1"/>
          <p:nvPr/>
        </p:nvSpPr>
        <p:spPr>
          <a:xfrm>
            <a:off x="8702907" y="4211379"/>
            <a:ext cx="686799"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Velcro</a:t>
            </a:r>
            <a:endParaRPr/>
          </a:p>
        </p:txBody>
      </p:sp>
      <p:sp>
        <p:nvSpPr>
          <p:cNvPr id="254" name="Google Shape;254;p11"/>
          <p:cNvSpPr txBox="1"/>
          <p:nvPr/>
        </p:nvSpPr>
        <p:spPr>
          <a:xfrm>
            <a:off x="6501114" y="5259552"/>
            <a:ext cx="965777"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Hook and eye</a:t>
            </a:r>
            <a:endParaRPr/>
          </a:p>
        </p:txBody>
      </p:sp>
      <p:sp>
        <p:nvSpPr>
          <p:cNvPr id="255" name="Google Shape;255;p11"/>
          <p:cNvSpPr txBox="1"/>
          <p:nvPr/>
        </p:nvSpPr>
        <p:spPr>
          <a:xfrm>
            <a:off x="7749874" y="5151632"/>
            <a:ext cx="872358"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Toggle</a:t>
            </a:r>
            <a:endParaRPr/>
          </a:p>
        </p:txBody>
      </p:sp>
      <p:sp>
        <p:nvSpPr>
          <p:cNvPr id="256" name="Google Shape;256;p11"/>
          <p:cNvSpPr txBox="1"/>
          <p:nvPr/>
        </p:nvSpPr>
        <p:spPr>
          <a:xfrm>
            <a:off x="8838851" y="5455690"/>
            <a:ext cx="931512"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Press stud</a:t>
            </a:r>
            <a:endParaRPr/>
          </a:p>
        </p:txBody>
      </p:sp>
      <p:sp>
        <p:nvSpPr>
          <p:cNvPr id="257" name="Google Shape;257;p11"/>
          <p:cNvSpPr txBox="1"/>
          <p:nvPr/>
        </p:nvSpPr>
        <p:spPr>
          <a:xfrm>
            <a:off x="6726802" y="6161061"/>
            <a:ext cx="885003"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Beads</a:t>
            </a:r>
            <a:endParaRPr/>
          </a:p>
        </p:txBody>
      </p:sp>
      <p:sp>
        <p:nvSpPr>
          <p:cNvPr id="258" name="Google Shape;258;p11"/>
          <p:cNvSpPr txBox="1"/>
          <p:nvPr/>
        </p:nvSpPr>
        <p:spPr>
          <a:xfrm>
            <a:off x="7805767" y="6016766"/>
            <a:ext cx="792544"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Elastic</a:t>
            </a:r>
            <a:endParaRPr/>
          </a:p>
        </p:txBody>
      </p:sp>
      <p:sp>
        <p:nvSpPr>
          <p:cNvPr id="259" name="Google Shape;259;p11"/>
          <p:cNvSpPr txBox="1"/>
          <p:nvPr/>
        </p:nvSpPr>
        <p:spPr>
          <a:xfrm>
            <a:off x="8539480" y="6279127"/>
            <a:ext cx="872358"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Ribbons</a:t>
            </a:r>
            <a:endParaRPr/>
          </a:p>
        </p:txBody>
      </p:sp>
      <p:pic>
        <p:nvPicPr>
          <p:cNvPr id="260" name="Google Shape;260;p11" descr="Sewing needle - Wikipedia"/>
          <p:cNvPicPr preferRelativeResize="0"/>
          <p:nvPr/>
        </p:nvPicPr>
        <p:blipFill rotWithShape="1">
          <a:blip r:embed="rId21">
            <a:alphaModFix/>
          </a:blip>
          <a:srcRect/>
          <a:stretch/>
        </p:blipFill>
        <p:spPr>
          <a:xfrm>
            <a:off x="8702907" y="1765396"/>
            <a:ext cx="881889" cy="660566"/>
          </a:xfrm>
          <a:prstGeom prst="rect">
            <a:avLst/>
          </a:prstGeom>
          <a:noFill/>
          <a:ln>
            <a:noFill/>
          </a:ln>
        </p:spPr>
      </p:pic>
      <p:pic>
        <p:nvPicPr>
          <p:cNvPr id="261" name="Google Shape;261;p11" descr="Connecting Threads 100% Cotton Thread Sets - 1200 Yard Spools ..."/>
          <p:cNvPicPr preferRelativeResize="0"/>
          <p:nvPr/>
        </p:nvPicPr>
        <p:blipFill rotWithShape="1">
          <a:blip r:embed="rId22">
            <a:alphaModFix/>
          </a:blip>
          <a:srcRect/>
          <a:stretch/>
        </p:blipFill>
        <p:spPr>
          <a:xfrm>
            <a:off x="7232581" y="1343609"/>
            <a:ext cx="768926" cy="481932"/>
          </a:xfrm>
          <a:prstGeom prst="rect">
            <a:avLst/>
          </a:prstGeom>
          <a:noFill/>
          <a:ln>
            <a:noFill/>
          </a:ln>
        </p:spPr>
      </p:pic>
      <p:pic>
        <p:nvPicPr>
          <p:cNvPr id="262" name="Google Shape;262;p11" descr="Sewing scissors Kai 5165 blue"/>
          <p:cNvPicPr preferRelativeResize="0"/>
          <p:nvPr/>
        </p:nvPicPr>
        <p:blipFill rotWithShape="1">
          <a:blip r:embed="rId23">
            <a:alphaModFix/>
          </a:blip>
          <a:srcRect/>
          <a:stretch/>
        </p:blipFill>
        <p:spPr>
          <a:xfrm>
            <a:off x="7169303" y="806956"/>
            <a:ext cx="960876" cy="500521"/>
          </a:xfrm>
          <a:prstGeom prst="rect">
            <a:avLst/>
          </a:prstGeom>
          <a:noFill/>
          <a:ln>
            <a:noFill/>
          </a:ln>
        </p:spPr>
      </p:pic>
      <p:pic>
        <p:nvPicPr>
          <p:cNvPr id="263" name="Google Shape;263;p11" descr="100 X Dressmaker Pins Tailor Straight Pins Sewing Craft Hobbies ..."/>
          <p:cNvPicPr preferRelativeResize="0"/>
          <p:nvPr/>
        </p:nvPicPr>
        <p:blipFill rotWithShape="1">
          <a:blip r:embed="rId24">
            <a:alphaModFix/>
          </a:blip>
          <a:srcRect l="12880" t="1881" r="16424" b="6162"/>
          <a:stretch/>
        </p:blipFill>
        <p:spPr>
          <a:xfrm>
            <a:off x="6509867" y="759039"/>
            <a:ext cx="537713" cy="699418"/>
          </a:xfrm>
          <a:prstGeom prst="rect">
            <a:avLst/>
          </a:prstGeom>
          <a:noFill/>
          <a:ln>
            <a:noFill/>
          </a:ln>
        </p:spPr>
      </p:pic>
      <p:pic>
        <p:nvPicPr>
          <p:cNvPr id="264" name="Google Shape;264;p11" descr="Tailors Chalk Dressmaker Fabric Sewing Marker Dressmaking Tailor ..."/>
          <p:cNvPicPr preferRelativeResize="0"/>
          <p:nvPr/>
        </p:nvPicPr>
        <p:blipFill rotWithShape="1">
          <a:blip r:embed="rId25">
            <a:alphaModFix/>
          </a:blip>
          <a:srcRect l="52055" t="12115" r="16188" b="48466"/>
          <a:stretch/>
        </p:blipFill>
        <p:spPr>
          <a:xfrm>
            <a:off x="8846761" y="712292"/>
            <a:ext cx="738077" cy="773457"/>
          </a:xfrm>
          <a:prstGeom prst="rect">
            <a:avLst/>
          </a:prstGeom>
          <a:noFill/>
          <a:ln>
            <a:noFill/>
          </a:ln>
        </p:spPr>
      </p:pic>
      <p:pic>
        <p:nvPicPr>
          <p:cNvPr id="265" name="Google Shape;265;p11" descr="Brother LS14S Metal Chassis Sewing Machine: Amazon.co.uk: Kitchen ..."/>
          <p:cNvPicPr preferRelativeResize="0"/>
          <p:nvPr/>
        </p:nvPicPr>
        <p:blipFill rotWithShape="1">
          <a:blip r:embed="rId26">
            <a:alphaModFix/>
          </a:blip>
          <a:srcRect/>
          <a:stretch/>
        </p:blipFill>
        <p:spPr>
          <a:xfrm>
            <a:off x="6528087" y="2078353"/>
            <a:ext cx="1012558" cy="828828"/>
          </a:xfrm>
          <a:prstGeom prst="rect">
            <a:avLst/>
          </a:prstGeom>
          <a:noFill/>
          <a:ln>
            <a:noFill/>
          </a:ln>
        </p:spPr>
      </p:pic>
      <p:pic>
        <p:nvPicPr>
          <p:cNvPr id="266" name="Google Shape;266;p11" descr="AKORD 3 Pcs Green Plastic Handle Sewing Stitch Thread Unpicker ..."/>
          <p:cNvPicPr preferRelativeResize="0"/>
          <p:nvPr/>
        </p:nvPicPr>
        <p:blipFill rotWithShape="1">
          <a:blip r:embed="rId27">
            <a:alphaModFix/>
          </a:blip>
          <a:srcRect/>
          <a:stretch/>
        </p:blipFill>
        <p:spPr>
          <a:xfrm>
            <a:off x="7692887" y="1907797"/>
            <a:ext cx="713014" cy="713014"/>
          </a:xfrm>
          <a:prstGeom prst="rect">
            <a:avLst/>
          </a:prstGeom>
          <a:noFill/>
          <a:ln>
            <a:noFill/>
          </a:ln>
        </p:spPr>
      </p:pic>
      <p:sp>
        <p:nvSpPr>
          <p:cNvPr id="267" name="Google Shape;267;p11"/>
          <p:cNvSpPr txBox="1"/>
          <p:nvPr/>
        </p:nvSpPr>
        <p:spPr>
          <a:xfrm>
            <a:off x="8571673" y="2425962"/>
            <a:ext cx="1100466" cy="40011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Hand sewing needle</a:t>
            </a:r>
            <a:endParaRPr/>
          </a:p>
        </p:txBody>
      </p:sp>
      <p:sp>
        <p:nvSpPr>
          <p:cNvPr id="268" name="Google Shape;268;p11"/>
          <p:cNvSpPr txBox="1"/>
          <p:nvPr/>
        </p:nvSpPr>
        <p:spPr>
          <a:xfrm>
            <a:off x="7915655" y="2387295"/>
            <a:ext cx="770580"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Un-picker</a:t>
            </a:r>
            <a:endParaRPr/>
          </a:p>
        </p:txBody>
      </p:sp>
      <p:sp>
        <p:nvSpPr>
          <p:cNvPr id="269" name="Google Shape;269;p11"/>
          <p:cNvSpPr txBox="1"/>
          <p:nvPr/>
        </p:nvSpPr>
        <p:spPr>
          <a:xfrm>
            <a:off x="6511702" y="1858926"/>
            <a:ext cx="1152923"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Sewing machine</a:t>
            </a:r>
            <a:endParaRPr/>
          </a:p>
        </p:txBody>
      </p:sp>
      <p:sp>
        <p:nvSpPr>
          <p:cNvPr id="270" name="Google Shape;270;p11"/>
          <p:cNvSpPr txBox="1"/>
          <p:nvPr/>
        </p:nvSpPr>
        <p:spPr>
          <a:xfrm>
            <a:off x="6787862" y="1305164"/>
            <a:ext cx="458816"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Pins</a:t>
            </a:r>
            <a:endParaRPr/>
          </a:p>
        </p:txBody>
      </p:sp>
      <p:sp>
        <p:nvSpPr>
          <p:cNvPr id="271" name="Google Shape;271;p11"/>
          <p:cNvSpPr txBox="1"/>
          <p:nvPr/>
        </p:nvSpPr>
        <p:spPr>
          <a:xfrm>
            <a:off x="7944924" y="1466559"/>
            <a:ext cx="960876" cy="40011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Cotton threads</a:t>
            </a:r>
            <a:endParaRPr/>
          </a:p>
        </p:txBody>
      </p:sp>
      <p:sp>
        <p:nvSpPr>
          <p:cNvPr id="272" name="Google Shape;272;p11"/>
          <p:cNvSpPr txBox="1"/>
          <p:nvPr/>
        </p:nvSpPr>
        <p:spPr>
          <a:xfrm>
            <a:off x="8140699" y="883130"/>
            <a:ext cx="738077"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Scissors</a:t>
            </a:r>
            <a:endParaRPr/>
          </a:p>
        </p:txBody>
      </p:sp>
      <p:sp>
        <p:nvSpPr>
          <p:cNvPr id="273" name="Google Shape;273;p11"/>
          <p:cNvSpPr txBox="1"/>
          <p:nvPr/>
        </p:nvSpPr>
        <p:spPr>
          <a:xfrm>
            <a:off x="8781225" y="1457700"/>
            <a:ext cx="960876" cy="24622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1000" b="0" i="0" u="none" strike="noStrike" cap="none">
                <a:solidFill>
                  <a:srgbClr val="000000"/>
                </a:solidFill>
                <a:latin typeface="Arial"/>
                <a:ea typeface="Arial"/>
                <a:cs typeface="Arial"/>
                <a:sym typeface="Arial"/>
              </a:rPr>
              <a:t>Tailors chalk</a:t>
            </a:r>
            <a:endParaRPr/>
          </a:p>
        </p:txBody>
      </p:sp>
      <p:pic>
        <p:nvPicPr>
          <p:cNvPr id="274" name="Google Shape;274;p11" descr="Colorful Nonwoven Fabric Rolls Material Fabric Stock Photo ..."/>
          <p:cNvPicPr preferRelativeResize="0"/>
          <p:nvPr/>
        </p:nvPicPr>
        <p:blipFill rotWithShape="1">
          <a:blip r:embed="rId28">
            <a:alphaModFix/>
          </a:blip>
          <a:srcRect/>
          <a:stretch/>
        </p:blipFill>
        <p:spPr>
          <a:xfrm>
            <a:off x="3350791" y="2671202"/>
            <a:ext cx="1069364" cy="711613"/>
          </a:xfrm>
          <a:prstGeom prst="rect">
            <a:avLst/>
          </a:prstGeom>
          <a:noFill/>
          <a:ln>
            <a:noFill/>
          </a:ln>
        </p:spPr>
      </p:pic>
      <p:pic>
        <p:nvPicPr>
          <p:cNvPr id="275" name="Google Shape;275;p11" descr="Thread Fabric"/>
          <p:cNvPicPr preferRelativeResize="0"/>
          <p:nvPr/>
        </p:nvPicPr>
        <p:blipFill rotWithShape="1">
          <a:blip r:embed="rId29">
            <a:alphaModFix/>
          </a:blip>
          <a:srcRect/>
          <a:stretch/>
        </p:blipFill>
        <p:spPr>
          <a:xfrm rot="5400000">
            <a:off x="4492065" y="2640097"/>
            <a:ext cx="704065" cy="759478"/>
          </a:xfrm>
          <a:prstGeom prst="rect">
            <a:avLst/>
          </a:prstGeom>
          <a:noFill/>
          <a:ln>
            <a:noFill/>
          </a:ln>
        </p:spPr>
      </p:pic>
      <p:pic>
        <p:nvPicPr>
          <p:cNvPr id="276" name="Google Shape;276;p11" descr="Yarns - Shilasdair Yarns"/>
          <p:cNvPicPr preferRelativeResize="0"/>
          <p:nvPr/>
        </p:nvPicPr>
        <p:blipFill rotWithShape="1">
          <a:blip r:embed="rId30">
            <a:alphaModFix/>
          </a:blip>
          <a:srcRect l="13435" t="39410" r="13363"/>
          <a:stretch/>
        </p:blipFill>
        <p:spPr>
          <a:xfrm>
            <a:off x="5264707" y="2667803"/>
            <a:ext cx="1063325" cy="704065"/>
          </a:xfrm>
          <a:prstGeom prst="rect">
            <a:avLst/>
          </a:prstGeom>
          <a:noFill/>
          <a:ln>
            <a:noFill/>
          </a:ln>
        </p:spPr>
      </p:pic>
      <p:sp>
        <p:nvSpPr>
          <p:cNvPr id="277" name="Google Shape;277;p11"/>
          <p:cNvSpPr txBox="1"/>
          <p:nvPr/>
        </p:nvSpPr>
        <p:spPr>
          <a:xfrm>
            <a:off x="3387468" y="3354283"/>
            <a:ext cx="1008523" cy="24622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Rolls</a:t>
            </a:r>
            <a:endParaRPr/>
          </a:p>
        </p:txBody>
      </p:sp>
      <p:sp>
        <p:nvSpPr>
          <p:cNvPr id="278" name="Google Shape;278;p11"/>
          <p:cNvSpPr txBox="1"/>
          <p:nvPr/>
        </p:nvSpPr>
        <p:spPr>
          <a:xfrm>
            <a:off x="4300840" y="3355959"/>
            <a:ext cx="1008523" cy="24622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Threads</a:t>
            </a:r>
            <a:endParaRPr/>
          </a:p>
        </p:txBody>
      </p:sp>
      <p:sp>
        <p:nvSpPr>
          <p:cNvPr id="279" name="Google Shape;279;p11"/>
          <p:cNvSpPr txBox="1"/>
          <p:nvPr/>
        </p:nvSpPr>
        <p:spPr>
          <a:xfrm>
            <a:off x="5142230" y="3382815"/>
            <a:ext cx="1008523" cy="24622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1000" b="1" i="0" u="none" strike="noStrike" cap="none">
                <a:solidFill>
                  <a:srgbClr val="000000"/>
                </a:solidFill>
                <a:latin typeface="Arial"/>
                <a:ea typeface="Arial"/>
                <a:cs typeface="Arial"/>
                <a:sym typeface="Arial"/>
              </a:rPr>
              <a:t>Yarns</a:t>
            </a:r>
            <a:endParaRPr/>
          </a:p>
        </p:txBody>
      </p:sp>
      <p:pic>
        <p:nvPicPr>
          <p:cNvPr id="280" name="Google Shape;280;p11" descr="15 Stitches Every Embroiderer Should Know"/>
          <p:cNvPicPr preferRelativeResize="0"/>
          <p:nvPr/>
        </p:nvPicPr>
        <p:blipFill rotWithShape="1">
          <a:blip r:embed="rId31">
            <a:alphaModFix/>
          </a:blip>
          <a:srcRect l="5224" r="5541" b="4851"/>
          <a:stretch/>
        </p:blipFill>
        <p:spPr>
          <a:xfrm>
            <a:off x="3323130" y="3963776"/>
            <a:ext cx="2974569" cy="2375712"/>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98CCD0FBA27E4D9E0E89AA042F1EC9" ma:contentTypeVersion="16" ma:contentTypeDescription="Create a new document." ma:contentTypeScope="" ma:versionID="e43754d4213f9bb600dc013e9c921c40">
  <xsd:schema xmlns:xsd="http://www.w3.org/2001/XMLSchema" xmlns:xs="http://www.w3.org/2001/XMLSchema" xmlns:p="http://schemas.microsoft.com/office/2006/metadata/properties" xmlns:ns2="dc0bc8c4-a75d-415d-96ea-cd24337c12ed" xmlns:ns3="0e13a264-7465-4452-bc5c-02dfe0376e2b" targetNamespace="http://schemas.microsoft.com/office/2006/metadata/properties" ma:root="true" ma:fieldsID="827c3ac6c8b83da74d921485e32abcc6" ns2:_="" ns3:_="">
    <xsd:import namespace="dc0bc8c4-a75d-415d-96ea-cd24337c12ed"/>
    <xsd:import namespace="0e13a264-7465-4452-bc5c-02dfe0376e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0bc8c4-a75d-415d-96ea-cd24337c12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f6e5aec-3c4a-4236-a63d-c20d042b3d45" ma:termSetId="09814cd3-568e-fe90-9814-8d621ff8fb84" ma:anchorId="fba54fb3-c3e1-fe81-a776-ca4b69148c4d" ma:open="true" ma:isKeyword="false">
      <xsd:complexType>
        <xsd:sequence>
          <xsd:element ref="pc:Terms" minOccurs="0" maxOccurs="1"/>
        </xsd:sequence>
      </xsd:complex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13a264-7465-4452-bc5c-02dfe0376e2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0a133df4-fe9f-4d77-9360-da99ca86f740}" ma:internalName="TaxCatchAll" ma:showField="CatchAllData" ma:web="0e13a264-7465-4452-bc5c-02dfe0376e2b">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e13a264-7465-4452-bc5c-02dfe0376e2b" xsi:nil="true"/>
    <lcf76f155ced4ddcb4097134ff3c332f xmlns="dc0bc8c4-a75d-415d-96ea-cd24337c12e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787B1BD-38A5-4E57-BFDE-53B91C29EBC4}"/>
</file>

<file path=customXml/itemProps2.xml><?xml version="1.0" encoding="utf-8"?>
<ds:datastoreItem xmlns:ds="http://schemas.openxmlformats.org/officeDocument/2006/customXml" ds:itemID="{0EEE0965-E1DE-46BC-B216-0D55C076E017}"/>
</file>

<file path=customXml/itemProps3.xml><?xml version="1.0" encoding="utf-8"?>
<ds:datastoreItem xmlns:ds="http://schemas.openxmlformats.org/officeDocument/2006/customXml" ds:itemID="{64C8D372-3771-4F59-A753-D994D13340E8}"/>
</file>

<file path=docProps/app.xml><?xml version="1.0" encoding="utf-8"?>
<Properties xmlns="http://schemas.openxmlformats.org/officeDocument/2006/extended-properties" xmlns:vt="http://schemas.openxmlformats.org/officeDocument/2006/docPropsVTypes">
  <TotalTime>0</TotalTime>
  <Words>4445</Words>
  <Application>Microsoft Office PowerPoint</Application>
  <PresentationFormat>A4 Paper (210x297 mm)</PresentationFormat>
  <Paragraphs>310</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Times New Roman</vt:lpstr>
      <vt:lpstr>Trebuchet MS</vt:lpstr>
      <vt:lpstr>Office Theme</vt:lpstr>
      <vt:lpstr>TIMBERS </vt:lpstr>
      <vt:lpstr>POLYMERS</vt:lpstr>
      <vt:lpstr>PAPER, CARD and BRANDING</vt:lpstr>
      <vt:lpstr>METALS </vt:lpstr>
      <vt:lpstr>TEXTILES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TIMBERS </dc:title>
  <dc:creator>Weaver Family</dc:creator>
  <cp:lastModifiedBy>sarah-jayne weaver</cp:lastModifiedBy>
  <cp:revision>1</cp:revision>
  <dcterms:modified xsi:type="dcterms:W3CDTF">2022-09-03T15:52:36Z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0x0101005E98CCD0FBA27E4D9E0E89AA042F1EC9</vt:lpwstr>
  </property>
</Properties>
</file>