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70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3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85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6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04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5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9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3CA5-FF5E-40AE-82C5-E2AC62710A55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996D-6D7A-48F0-B8E9-A708A5DD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818" y="0"/>
            <a:ext cx="6058989" cy="117629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KNOWLEDGE ORGANISER </a:t>
            </a:r>
            <a:br>
              <a:rPr lang="en-GB" sz="28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n-GB" sz="28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HEALTH AND SOCIAL CARE YEAR 10</a:t>
            </a:r>
            <a:br>
              <a:rPr lang="en-GB" sz="28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n-GB" sz="28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RO33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8" y="1031966"/>
            <a:ext cx="3566160" cy="49769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>
                <a:latin typeface="Arial Rounded MT Bold" panose="020F0704030504030204" pitchFamily="34" charset="0"/>
              </a:rPr>
              <a:t>RO33: Supporting individuals through life event (Live assessment/course work)  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KEY TERMS</a:t>
            </a:r>
          </a:p>
          <a:p>
            <a:pPr marL="0" indent="0" algn="ctr">
              <a:buNone/>
            </a:pPr>
            <a:r>
              <a:rPr lang="en-GB" sz="2400" b="1" dirty="0"/>
              <a:t>Topic 1: Life Stages and development </a:t>
            </a:r>
          </a:p>
          <a:p>
            <a:pPr marL="0" indent="0" algn="ctr">
              <a:buNone/>
            </a:pPr>
            <a:r>
              <a:rPr lang="en-GB" sz="2400" dirty="0"/>
              <a:t>4-10 years: childhood</a:t>
            </a:r>
          </a:p>
          <a:p>
            <a:pPr marL="0" indent="0" algn="ctr">
              <a:buNone/>
            </a:pPr>
            <a:r>
              <a:rPr lang="en-GB" sz="2400" dirty="0"/>
              <a:t>11-18 years: adolescence</a:t>
            </a:r>
          </a:p>
          <a:p>
            <a:pPr marL="0" indent="0" algn="ctr">
              <a:buNone/>
            </a:pPr>
            <a:r>
              <a:rPr lang="en-GB" sz="2400" dirty="0"/>
              <a:t>19-45 years: young adult</a:t>
            </a:r>
          </a:p>
          <a:p>
            <a:pPr marL="0" indent="0" algn="ctr">
              <a:buNone/>
            </a:pPr>
            <a:r>
              <a:rPr lang="en-GB" sz="2400" dirty="0"/>
              <a:t>46-65 years:  middle adulthood</a:t>
            </a:r>
          </a:p>
          <a:p>
            <a:pPr marL="0" indent="0" algn="ctr">
              <a:buNone/>
            </a:pPr>
            <a:r>
              <a:rPr lang="en-GB" sz="2400" dirty="0"/>
              <a:t>65+ years: older adult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07828" y="1031966"/>
            <a:ext cx="39841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highlight>
                  <a:srgbClr val="FFFF00"/>
                </a:highlight>
                <a:latin typeface="Bahnschrift SemiBold" panose="020B0502040204020203" pitchFamily="34" charset="0"/>
              </a:rPr>
              <a:t>PIES:  You need to know them</a:t>
            </a:r>
          </a:p>
          <a:p>
            <a:pPr algn="r"/>
            <a:r>
              <a:rPr lang="en-GB" b="1" dirty="0">
                <a:solidFill>
                  <a:srgbClr val="7030A0"/>
                </a:solidFill>
                <a:latin typeface="Bahnschrift SemiBold" panose="020B0502040204020203" pitchFamily="34" charset="0"/>
              </a:rPr>
              <a:t>Physical: </a:t>
            </a:r>
            <a:r>
              <a:rPr lang="en-GB" dirty="0">
                <a:latin typeface="Bahnschrift SemiBold" panose="020B0502040204020203" pitchFamily="34" charset="0"/>
              </a:rPr>
              <a:t>fine and gross motor skills, mobility, body changes, menopause, ageing characterises.</a:t>
            </a:r>
          </a:p>
          <a:p>
            <a:pPr algn="r"/>
            <a:r>
              <a:rPr lang="en-GB" b="1" dirty="0">
                <a:solidFill>
                  <a:srgbClr val="7030A0"/>
                </a:solidFill>
                <a:latin typeface="Bahnschrift SemiBold" panose="020B0502040204020203" pitchFamily="34" charset="0"/>
              </a:rPr>
              <a:t>Intellectual</a:t>
            </a:r>
            <a:r>
              <a:rPr lang="en-GB" b="1" dirty="0">
                <a:latin typeface="Bahnschrift SemiBold" panose="020B0502040204020203" pitchFamily="34" charset="0"/>
              </a:rPr>
              <a:t>: </a:t>
            </a:r>
            <a:r>
              <a:rPr lang="en-GB" dirty="0">
                <a:latin typeface="Bahnschrift SemiBold" panose="020B0502040204020203" pitchFamily="34" charset="0"/>
              </a:rPr>
              <a:t>language development, </a:t>
            </a:r>
          </a:p>
          <a:p>
            <a:pPr algn="r"/>
            <a:r>
              <a:rPr lang="en-GB" b="1" dirty="0">
                <a:solidFill>
                  <a:srgbClr val="7030A0"/>
                </a:solidFill>
                <a:latin typeface="Bahnschrift SemiBold" panose="020B0502040204020203" pitchFamily="34" charset="0"/>
              </a:rPr>
              <a:t>Emotional</a:t>
            </a:r>
            <a:r>
              <a:rPr lang="en-GB" b="1" dirty="0">
                <a:latin typeface="Bahnschrift SemiBold" panose="020B0502040204020203" pitchFamily="34" charset="0"/>
              </a:rPr>
              <a:t>: </a:t>
            </a:r>
            <a:r>
              <a:rPr lang="en-GB" dirty="0">
                <a:latin typeface="Bahnschrift SemiBold" panose="020B0502040204020203" pitchFamily="34" charset="0"/>
              </a:rPr>
              <a:t>Bonding, different attachments, independence, self-confidence, self image, self esteem.</a:t>
            </a:r>
          </a:p>
          <a:p>
            <a:pPr algn="r"/>
            <a:r>
              <a:rPr lang="en-GB" b="1" dirty="0">
                <a:solidFill>
                  <a:srgbClr val="7030A0"/>
                </a:solidFill>
                <a:latin typeface="Bahnschrift SemiBold" panose="020B0502040204020203" pitchFamily="34" charset="0"/>
              </a:rPr>
              <a:t>Social: </a:t>
            </a:r>
            <a:r>
              <a:rPr lang="en-GB" dirty="0">
                <a:latin typeface="Bahnschrift SemiBold" panose="020B0502040204020203" pitchFamily="34" charset="0"/>
              </a:rPr>
              <a:t>relationships, social skills and responsibilities.</a:t>
            </a:r>
          </a:p>
          <a:p>
            <a:endParaRPr lang="en-GB" dirty="0">
              <a:latin typeface="Bahnschrift SemiBol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6038" y="2346402"/>
            <a:ext cx="3566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Bahnschrift SemiLight" panose="020B0502040204020203" pitchFamily="34" charset="0"/>
              </a:rPr>
              <a:t>Factors affecting growth and development across life stages</a:t>
            </a:r>
          </a:p>
          <a:p>
            <a:r>
              <a:rPr lang="en-GB" b="1" dirty="0">
                <a:latin typeface="Bahnschrift SemiLight" panose="020B0502040204020203" pitchFamily="34" charset="0"/>
              </a:rPr>
              <a:t>Physical factors</a:t>
            </a:r>
          </a:p>
          <a:p>
            <a:r>
              <a:rPr lang="en-GB" b="1" dirty="0">
                <a:latin typeface="Bahnschrift SemiLight" panose="020B0502040204020203" pitchFamily="34" charset="0"/>
              </a:rPr>
              <a:t>Social Factors</a:t>
            </a:r>
          </a:p>
          <a:p>
            <a:r>
              <a:rPr lang="en-GB" b="1" dirty="0">
                <a:latin typeface="Bahnschrift SemiLight" panose="020B0502040204020203" pitchFamily="34" charset="0"/>
              </a:rPr>
              <a:t>Emotional Factors</a:t>
            </a:r>
          </a:p>
          <a:p>
            <a:r>
              <a:rPr lang="en-GB" b="1" dirty="0">
                <a:latin typeface="Bahnschrift SemiLight" panose="020B0502040204020203" pitchFamily="34" charset="0"/>
              </a:rPr>
              <a:t>Economic Factors</a:t>
            </a:r>
          </a:p>
          <a:p>
            <a:r>
              <a:rPr lang="en-GB" b="1" dirty="0">
                <a:latin typeface="Bahnschrift SemiLight" panose="020B0502040204020203" pitchFamily="34" charset="0"/>
              </a:rPr>
              <a:t>Cultural Factors</a:t>
            </a:r>
          </a:p>
          <a:p>
            <a:r>
              <a:rPr lang="en-GB" b="1" dirty="0">
                <a:latin typeface="Bahnschrift SemiLight" panose="020B0502040204020203" pitchFamily="34" charset="0"/>
              </a:rPr>
              <a:t>Environmental Factors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F870F-3EC5-B8FA-81BB-B02BDB023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82" y="5539258"/>
            <a:ext cx="3164981" cy="13187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428119-614B-4777-85F7-1A29E296FA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628" r="2118"/>
          <a:stretch/>
        </p:blipFill>
        <p:spPr>
          <a:xfrm>
            <a:off x="8777681" y="5438103"/>
            <a:ext cx="3244501" cy="12757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D415E3-A712-E1C4-285D-BCAC4A2187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261" t="2233" r="3383" b="3887"/>
          <a:stretch/>
        </p:blipFill>
        <p:spPr>
          <a:xfrm>
            <a:off x="3961484" y="4783651"/>
            <a:ext cx="1628023" cy="15112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E6E0B2-855A-6412-F06A-B2FEE12976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9567" y="4687026"/>
            <a:ext cx="2286000" cy="20002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AF1006-BD2E-2E54-BCA5-53E289B22FF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104" t="-825" r="29537" b="4214"/>
          <a:stretch/>
        </p:blipFill>
        <p:spPr>
          <a:xfrm>
            <a:off x="8349175" y="3703782"/>
            <a:ext cx="1551599" cy="16287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5978" y="1045664"/>
            <a:ext cx="4323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Task 1: You will be set a task on growth and development trough a life stage, this can  be any of the 5 studied set by the exam board.</a:t>
            </a:r>
          </a:p>
        </p:txBody>
      </p:sp>
    </p:spTree>
    <p:extLst>
      <p:ext uri="{BB962C8B-B14F-4D97-AF65-F5344CB8AC3E}">
        <p14:creationId xmlns:p14="http://schemas.microsoft.com/office/powerpoint/2010/main" val="380215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44" y="0"/>
            <a:ext cx="4619258" cy="783771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Berlin Sans FB Demi" panose="020E0802020502020306" pitchFamily="34" charset="0"/>
              </a:rPr>
              <a:t>2.1  IMPACTS OF LIFE EVENTS </a:t>
            </a:r>
            <a:br>
              <a:rPr lang="en-GB" sz="2000" b="1" dirty="0">
                <a:solidFill>
                  <a:srgbClr val="0070C0"/>
                </a:solidFill>
                <a:latin typeface="Berlin Sans FB Demi" panose="020E0802020502020306" pitchFamily="34" charset="0"/>
              </a:rPr>
            </a:br>
            <a:r>
              <a:rPr lang="en-GB" sz="2000" b="1" dirty="0">
                <a:solidFill>
                  <a:srgbClr val="0070C0"/>
                </a:solidFill>
                <a:latin typeface="Berlin Sans FB Demi" panose="020E0802020502020306" pitchFamily="34" charset="0"/>
              </a:rPr>
              <a:t>Example of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188" y="783771"/>
            <a:ext cx="5170714" cy="3556272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Physical Factors: Diet and nutrition, activities, lifestyle choices </a:t>
            </a:r>
            <a:r>
              <a:rPr lang="en-GB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eg</a:t>
            </a: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 alcohol, smoking, genetics, physical and mental health, disability, sensory impairment.</a:t>
            </a:r>
          </a:p>
          <a:p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Social Factors: positive and negative relationships, social inclusion/exclusion, opportunities, discrimination bullying.</a:t>
            </a:r>
          </a:p>
          <a:p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Emotional Factors: anxiety, fear, sadness, happiness, grief, attachments, family security.</a:t>
            </a:r>
          </a:p>
          <a:p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Cultural Factors: Community, religion, race, gender, sexual orientation.</a:t>
            </a:r>
          </a:p>
          <a:p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Environmental Factors: housing needs and conditions, pollution (air, noise light), neighbourhood, home environment (neglect, conflict), access to services.</a:t>
            </a:r>
          </a:p>
          <a:p>
            <a:endParaRPr lang="en-GB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4665" y="529363"/>
            <a:ext cx="3030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EXPECTED AND UNEXPECTED LIFE EVENTS AND IMPACTS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33211" y="1701944"/>
            <a:ext cx="40364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PHYSICAL EVENTS:  accidents, injury, illness, genetic disorders, puberty, menopause.</a:t>
            </a:r>
          </a:p>
          <a:p>
            <a:r>
              <a:rPr lang="en-GB" dirty="0"/>
              <a:t>RELATIONSHIP CHANGES: starting/ending relationships, divorce/separation, parenthood, bereavement.</a:t>
            </a:r>
          </a:p>
          <a:p>
            <a:r>
              <a:rPr lang="en-GB" dirty="0"/>
              <a:t>LIFE CIRCUMSTANCES: school starting/changing/exclusion, redundancy, imprisonment, retirement, bankruptcy.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051069" y="4231965"/>
            <a:ext cx="61421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IMPACTS:</a:t>
            </a:r>
          </a:p>
          <a:p>
            <a:r>
              <a:rPr lang="en-GB" sz="1200" b="1" dirty="0">
                <a:solidFill>
                  <a:schemeClr val="accent5">
                    <a:lumMod val="50000"/>
                  </a:schemeClr>
                </a:solidFill>
                <a:latin typeface="Bahnschrift SemiBold" panose="020B0502040204020203" pitchFamily="34" charset="0"/>
              </a:rPr>
              <a:t>Physical: </a:t>
            </a:r>
            <a:r>
              <a:rPr lang="en-GB" sz="1200" dirty="0">
                <a:latin typeface="Bahnschrift SemiBold" panose="020B0502040204020203" pitchFamily="34" charset="0"/>
              </a:rPr>
              <a:t>illness/tiredness, pain, weight loss/gain, appearance.</a:t>
            </a:r>
          </a:p>
          <a:p>
            <a:r>
              <a:rPr lang="en-GB" sz="1200" b="1" dirty="0">
                <a:solidFill>
                  <a:schemeClr val="accent5">
                    <a:lumMod val="50000"/>
                  </a:schemeClr>
                </a:solidFill>
                <a:latin typeface="Bahnschrift SemiBold" panose="020B0502040204020203" pitchFamily="34" charset="0"/>
              </a:rPr>
              <a:t>Intellectual:</a:t>
            </a:r>
            <a:r>
              <a:rPr lang="en-GB" sz="1200" b="1" dirty="0">
                <a:latin typeface="Bahnschrift SemiBold" panose="020B0502040204020203" pitchFamily="34" charset="0"/>
              </a:rPr>
              <a:t> </a:t>
            </a:r>
            <a:r>
              <a:rPr lang="en-GB" sz="1200" dirty="0">
                <a:latin typeface="Bahnschrift SemiBold" panose="020B0502040204020203" pitchFamily="34" charset="0"/>
              </a:rPr>
              <a:t>adapting to change, learning new skills. Learning impairment.</a:t>
            </a:r>
          </a:p>
          <a:p>
            <a:r>
              <a:rPr lang="en-GB" sz="1200" b="1" dirty="0">
                <a:solidFill>
                  <a:schemeClr val="accent5">
                    <a:lumMod val="50000"/>
                  </a:schemeClr>
                </a:solidFill>
                <a:latin typeface="Bahnschrift SemiBold" panose="020B0502040204020203" pitchFamily="34" charset="0"/>
              </a:rPr>
              <a:t>Emotional: </a:t>
            </a:r>
            <a:r>
              <a:rPr lang="en-GB" sz="1200" dirty="0">
                <a:latin typeface="Bahnschrift SemiBold" panose="020B0502040204020203" pitchFamily="34" charset="0"/>
              </a:rPr>
              <a:t>mental health, grief, anxiety, stress, depression, self-esteem/self-image.</a:t>
            </a:r>
          </a:p>
          <a:p>
            <a:r>
              <a:rPr lang="en-GB" sz="1200" b="1" dirty="0">
                <a:solidFill>
                  <a:schemeClr val="accent5">
                    <a:lumMod val="50000"/>
                  </a:schemeClr>
                </a:solidFill>
                <a:latin typeface="Bahnschrift SemiBold" panose="020B0502040204020203" pitchFamily="34" charset="0"/>
              </a:rPr>
              <a:t>Social:</a:t>
            </a:r>
            <a:r>
              <a:rPr lang="en-GB" sz="1200" dirty="0">
                <a:latin typeface="Bahnschrift SemiBold" panose="020B0502040204020203" pitchFamily="34" charset="0"/>
              </a:rPr>
              <a:t> lifestyle choices, personal relationships with friends and family. </a:t>
            </a:r>
          </a:p>
          <a:p>
            <a:r>
              <a:rPr lang="en-GB" sz="1200" dirty="0">
                <a:latin typeface="Bahnschrift SemiBold" panose="020B0502040204020203" pitchFamily="34" charset="0"/>
              </a:rPr>
              <a:t>Financial:  change in income, increases costs change in wealth.</a:t>
            </a:r>
          </a:p>
          <a:p>
            <a:r>
              <a:rPr lang="en-GB" sz="1200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INDIVIDUALS NEEDS EXAMPLES:</a:t>
            </a:r>
          </a:p>
          <a:p>
            <a:r>
              <a:rPr lang="en-GB" sz="1200" b="1" dirty="0">
                <a:latin typeface="Bahnschrift SemiBold" panose="020B0502040204020203" pitchFamily="34" charset="0"/>
              </a:rPr>
              <a:t>Weight gain-dietary advice and support. </a:t>
            </a:r>
          </a:p>
          <a:p>
            <a:r>
              <a:rPr lang="en-GB" sz="1200" b="1" dirty="0">
                <a:latin typeface="Bahnschrift SemiBold" panose="020B0502040204020203" pitchFamily="34" charset="0"/>
              </a:rPr>
              <a:t>Stress/anxiety-coping mechanisms, someone to talk to, mental health support.</a:t>
            </a:r>
          </a:p>
          <a:p>
            <a:r>
              <a:rPr lang="en-GB" sz="1200" b="1" dirty="0">
                <a:latin typeface="Bahnschrift SemiBold" panose="020B0502040204020203" pitchFamily="34" charset="0"/>
              </a:rPr>
              <a:t>Loss of income- financial advice and support</a:t>
            </a:r>
          </a:p>
          <a:p>
            <a:r>
              <a:rPr lang="en-GB" sz="1200" b="1" dirty="0">
                <a:latin typeface="Bahnschrift SemiBold" panose="020B0502040204020203" pitchFamily="34" charset="0"/>
              </a:rPr>
              <a:t>Learning impairment-specialist support, independent living, equipment.</a:t>
            </a:r>
          </a:p>
          <a:p>
            <a:endParaRPr lang="en-GB" sz="1200" b="1" dirty="0">
              <a:latin typeface="Bahnschrift SemiBold" panose="020B0502040204020203" pitchFamily="34" charset="0"/>
            </a:endParaRPr>
          </a:p>
          <a:p>
            <a:endParaRPr lang="en-GB" sz="1200" b="1" dirty="0">
              <a:latin typeface="Bahnschrift SemiBold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B29D60-D36A-7DEA-2E05-3A6E40828E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425" b="-2045"/>
          <a:stretch/>
        </p:blipFill>
        <p:spPr>
          <a:xfrm>
            <a:off x="5067486" y="1151911"/>
            <a:ext cx="1138267" cy="11000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DDC8A5-4430-1AD4-3E8D-EF5509E770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480" t="2424" r="26479" b="7705"/>
          <a:stretch/>
        </p:blipFill>
        <p:spPr>
          <a:xfrm>
            <a:off x="6498491" y="1213010"/>
            <a:ext cx="1072992" cy="11479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AA5D4A-219A-A451-41A7-E7463DFDB94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012" t="522" r="12239" b="775"/>
          <a:stretch/>
        </p:blipFill>
        <p:spPr>
          <a:xfrm>
            <a:off x="5423902" y="2469952"/>
            <a:ext cx="2147581" cy="16358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796FDF-92B8-331D-914E-0AE45995B6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366" y="4484877"/>
            <a:ext cx="2466975" cy="1847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EC96D0-A05F-AD07-E6B8-AC03293E88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74084" y="4536166"/>
            <a:ext cx="2495550" cy="18383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23902" y="143691"/>
            <a:ext cx="2831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7030A0"/>
                </a:solidFill>
              </a:rPr>
              <a:t>Task 2a: You will set a task on life events and sources of support for individuals.  In this task you need to interview a real person.</a:t>
            </a:r>
          </a:p>
        </p:txBody>
      </p:sp>
    </p:spTree>
    <p:extLst>
      <p:ext uri="{BB962C8B-B14F-4D97-AF65-F5344CB8AC3E}">
        <p14:creationId xmlns:p14="http://schemas.microsoft.com/office/powerpoint/2010/main" val="362919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9617-A173-5D64-5C83-232C77300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558" y="365126"/>
            <a:ext cx="5579378" cy="616387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3.1 Sources of support that meet individual needs</a:t>
            </a:r>
          </a:p>
        </p:txBody>
      </p:sp>
      <p:sp>
        <p:nvSpPr>
          <p:cNvPr id="4" name="Explosion: 8 Points 3">
            <a:extLst>
              <a:ext uri="{FF2B5EF4-FFF2-40B4-BE49-F238E27FC236}">
                <a16:creationId xmlns:a16="http://schemas.microsoft.com/office/drawing/2014/main" id="{FFA27D96-C126-566D-58F5-F1E17001CC26}"/>
              </a:ext>
            </a:extLst>
          </p:cNvPr>
          <p:cNvSpPr/>
          <p:nvPr/>
        </p:nvSpPr>
        <p:spPr>
          <a:xfrm>
            <a:off x="200636" y="253868"/>
            <a:ext cx="3037513" cy="3175131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A061-AEE3-55E0-1A48-0AF075604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813" y="1101161"/>
            <a:ext cx="2936846" cy="2021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rgbClr val="7030A0"/>
                </a:solidFill>
              </a:rPr>
              <a:t>KEY WORDS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7030A0"/>
                </a:solidFill>
                <a:latin typeface="Bahnschrift SemiBold" panose="020B0502040204020203" pitchFamily="34" charset="0"/>
              </a:rPr>
              <a:t>FORMAL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7030A0"/>
                </a:solidFill>
                <a:latin typeface="Bahnschrift SemiBold" panose="020B0502040204020203" pitchFamily="34" charset="0"/>
              </a:rPr>
              <a:t>INFORMAL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7030A0"/>
                </a:solidFill>
                <a:latin typeface="Bahnschrift SemiBold" panose="020B0502040204020203" pitchFamily="34" charset="0"/>
              </a:rPr>
              <a:t>CHARITIES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8ACF6-61EF-1887-3544-D54E286C76FA}"/>
              </a:ext>
            </a:extLst>
          </p:cNvPr>
          <p:cNvSpPr txBox="1"/>
          <p:nvPr/>
        </p:nvSpPr>
        <p:spPr>
          <a:xfrm>
            <a:off x="4446165" y="814583"/>
            <a:ext cx="5771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7030A0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GB" dirty="0">
                <a:solidFill>
                  <a:srgbClr val="7030A0"/>
                </a:solidFill>
                <a:latin typeface="Bahnschrift SemiBold" panose="020B0502040204020203" pitchFamily="34" charset="0"/>
              </a:rPr>
              <a:t>TYPES OF SERVICES</a:t>
            </a:r>
          </a:p>
          <a:p>
            <a:r>
              <a:rPr lang="en-GB" dirty="0">
                <a:solidFill>
                  <a:srgbClr val="7030A0"/>
                </a:solidFill>
                <a:latin typeface="Bahnschrift SemiBold" panose="020B0502040204020203" pitchFamily="34" charset="0"/>
              </a:rPr>
              <a:t>FORMAL:</a:t>
            </a:r>
            <a:r>
              <a:rPr lang="en-GB" dirty="0">
                <a:latin typeface="Bahnschrift SemiBold" panose="020B0502040204020203" pitchFamily="34" charset="0"/>
              </a:rPr>
              <a:t> Hospitals, health centres, care homes, day centres, children's services, hospices, respite care, rehabilitation centres,  (addiction)</a:t>
            </a:r>
          </a:p>
          <a:p>
            <a:r>
              <a:rPr lang="en-GB" dirty="0">
                <a:solidFill>
                  <a:srgbClr val="7030A0"/>
                </a:solidFill>
                <a:latin typeface="Bahnschrift SemiBold" panose="020B0502040204020203" pitchFamily="34" charset="0"/>
              </a:rPr>
              <a:t>INFORMAL: </a:t>
            </a:r>
            <a:r>
              <a:rPr lang="en-GB" dirty="0">
                <a:latin typeface="Bahnschrift SemiBold" panose="020B0502040204020203" pitchFamily="34" charset="0"/>
              </a:rPr>
              <a:t>family/friends, religion/culture</a:t>
            </a:r>
          </a:p>
          <a:p>
            <a:r>
              <a:rPr lang="en-GB" dirty="0">
                <a:solidFill>
                  <a:srgbClr val="7030A0"/>
                </a:solidFill>
                <a:latin typeface="Bahnschrift SemiBold" panose="020B0502040204020203" pitchFamily="34" charset="0"/>
              </a:rPr>
              <a:t>CHARITIES:  </a:t>
            </a:r>
            <a:r>
              <a:rPr lang="en-GB" dirty="0">
                <a:latin typeface="Bahnschrift SemiBold" panose="020B0502040204020203" pitchFamily="34" charset="0"/>
              </a:rPr>
              <a:t>Relate, Gingerbread, Cruse, Age UK, MIND, specialist charities</a:t>
            </a:r>
            <a:endParaRPr lang="en-GB" dirty="0">
              <a:solidFill>
                <a:srgbClr val="7030A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84B74A-AFA6-AC35-42B2-B2499A764282}"/>
              </a:ext>
            </a:extLst>
          </p:cNvPr>
          <p:cNvSpPr txBox="1"/>
          <p:nvPr/>
        </p:nvSpPr>
        <p:spPr>
          <a:xfrm rot="20565268">
            <a:off x="321381" y="3060443"/>
            <a:ext cx="4370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WHAT YOU MUST KNOW!</a:t>
            </a: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ROLE OF PRACTITIONERS AND INFORMAL CARERS</a:t>
            </a:r>
          </a:p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HOW PRACTITIONERS MEET INDIVIDUAL NEEDS AND HOW THIS SUPPORTS SERVICE USERS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10358-C598-B2ED-DD2A-1C7907113F79}"/>
              </a:ext>
            </a:extLst>
          </p:cNvPr>
          <p:cNvSpPr txBox="1"/>
          <p:nvPr/>
        </p:nvSpPr>
        <p:spPr>
          <a:xfrm>
            <a:off x="8430936" y="2858055"/>
            <a:ext cx="36743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PRACTIONERS SOME EXAMPLES: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G.P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NURSE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MIDWIFE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SPECIALIST DOCTOR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PHYSIOPHERAPIST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DIETICIAN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SOCIAL WORKER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COUNSELLOR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OCCUPATIONAL THERAPIST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HEALTH CARE WORKER</a:t>
            </a:r>
          </a:p>
          <a:p>
            <a:pPr algn="r"/>
            <a:r>
              <a:rPr lang="en-GB" dirty="0">
                <a:latin typeface="Arial Black" panose="020B0A04020102020204" pitchFamily="34" charset="0"/>
              </a:rPr>
              <a:t>CHARITY WORKERS</a:t>
            </a:r>
          </a:p>
          <a:p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270A78-D750-2425-FBFF-EBA7935E1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988" y="725036"/>
            <a:ext cx="1782268" cy="11860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A92993-9ECD-FF88-668C-C5ADD68BC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02" y="5271653"/>
            <a:ext cx="1448191" cy="13131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6EB5FE-7068-B620-8760-A71D7E8DC05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796" t="8731" r="22694" b="-6911"/>
          <a:stretch/>
        </p:blipFill>
        <p:spPr>
          <a:xfrm>
            <a:off x="7776748" y="3045308"/>
            <a:ext cx="1218288" cy="17113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EF3E40D-1227-7422-8985-1BF4F79D236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054" t="1514" r="18777" b="-1"/>
          <a:stretch/>
        </p:blipFill>
        <p:spPr>
          <a:xfrm>
            <a:off x="6728123" y="4999449"/>
            <a:ext cx="2097249" cy="1463401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7036457">
            <a:off x="4028787" y="3836733"/>
            <a:ext cx="1275366" cy="724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022343" y="4914329"/>
            <a:ext cx="36314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Task 2b:  You will be set a task on researching and recommending support to meet individual needs, this may be on a local or national level.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4594" y="3338240"/>
            <a:ext cx="1908466" cy="126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8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4" ma:contentTypeDescription="Create a new document." ma:contentTypeScope="" ma:versionID="7ae7fcb427207f5204a18b5a7bc32ddb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67385042158090801a9ca14c846311d5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A4DEA6-C79D-4550-9C0A-C646BE236AB2}"/>
</file>

<file path=customXml/itemProps2.xml><?xml version="1.0" encoding="utf-8"?>
<ds:datastoreItem xmlns:ds="http://schemas.openxmlformats.org/officeDocument/2006/customXml" ds:itemID="{B031792B-7B08-4CAC-A236-7FEDEBF50D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8134CA-1118-48E9-B5D4-453A1675F459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34ad95c-5692-45a8-8f28-ae370919e825"/>
    <ds:schemaRef ds:uri="http://purl.org/dc/terms/"/>
    <ds:schemaRef ds:uri="http://schemas.openxmlformats.org/package/2006/metadata/core-properties"/>
    <ds:schemaRef ds:uri="7514c421-9abe-438b-adc1-82f95566dde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619</Words>
  <Application>Microsoft Office PowerPoint</Application>
  <PresentationFormat>Widescreen</PresentationFormat>
  <Paragraphs>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Arial Rounded MT Bold</vt:lpstr>
      <vt:lpstr>Bahnschrift SemiBold</vt:lpstr>
      <vt:lpstr>Bahnschrift SemiLight</vt:lpstr>
      <vt:lpstr>Berlin Sans FB Demi</vt:lpstr>
      <vt:lpstr>Calibri</vt:lpstr>
      <vt:lpstr>Calibri Light</vt:lpstr>
      <vt:lpstr>Cambria</vt:lpstr>
      <vt:lpstr>Office Theme</vt:lpstr>
      <vt:lpstr>KNOWLEDGE ORGANISER  HEALTH AND SOCIAL CARE YEAR 10 RO33 </vt:lpstr>
      <vt:lpstr>2.1  IMPACTS OF LIFE EVENTS  Example of Factors</vt:lpstr>
      <vt:lpstr>3.1 Sources of support that meet individual needs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ELeftwick</dc:creator>
  <cp:lastModifiedBy>Emma Leftwick</cp:lastModifiedBy>
  <cp:revision>16</cp:revision>
  <dcterms:created xsi:type="dcterms:W3CDTF">2022-07-12T11:37:24Z</dcterms:created>
  <dcterms:modified xsi:type="dcterms:W3CDTF">2024-01-14T11:59:55Z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