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  <a:srgbClr val="66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2:54:50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2367 24575,'-2'-11'0,"0"1"0,0-1 0,-1 1 0,-1-1 0,0 1 0,0 0 0,-1 1 0,-6-10 0,-12-29 0,-89-310 0,106 331 0,1 0 0,0 0 0,2-1 0,2 1 0,0-1 0,2 1 0,1-1 0,1 1 0,1-1 0,1 1 0,2 1 0,1-1 0,0 1 0,3 0 0,0 1 0,1 0 0,1 1 0,26-35 0,-30 46 0,1 1 0,0-1 0,1 2 0,1-1 0,-1 1 0,2 1 0,0 1 0,0-1 0,0 2 0,1 0 0,1 1 0,-1 0 0,1 1 0,29-8 0,12 0 0,2 2 0,-1 2 0,1 3 0,1 3 0,79 3 0,-130 2 0,1 0 0,0 1 0,-1 0 0,1 0 0,-1 1 0,0 0 0,0 1 0,0-1 0,0 1 0,-1 1 0,8 5 0,-15-10 0,1 0 0,-1 0 0,1 0 0,-1 0 0,0 0 0,1 0 0,-1 0 0,1 0 0,-1 0 0,1 0 0,-1 0 0,0 0 0,1 0 0,-1-1 0,1 1 0,-1 0 0,0 0 0,1 0 0,-1-1 0,0 1 0,1 0 0,-1 0 0,0-1 0,1 1 0,-1 0 0,0-1 0,0 1 0,1 0 0,-1-1 0,0 1 0,0-1 0,0 1 0,0 0 0,1-1 0,-1 1 0,0-1 0,0 1 0,0-1 0,10-27 0,-4 10 0,7-7 0,2 0 0,0 1 0,2 0 0,1 1 0,0 1 0,40-36 0,-44 47 0,-1 0 0,2 0 0,-1 2 0,1 0 0,1 0 0,-1 2 0,1 0 0,1 1 0,-1 0 0,1 1 0,0 1 0,27-3 0,27-1 0,94-24 0,-144 27 0,1 1 0,-1 2 0,0 0 0,1 1 0,22 3 0,-33-2 0,-1 2 0,0-1 0,1 2 0,-1-1 0,0 1 0,0 1 0,0 0 0,0 0 0,-1 1 0,0 0 0,0 0 0,11 9 0,-14-7 0,1 0 0,-1 1 0,-1-1 0,8 12 0,-10-13 0,0-1 0,1 0 0,0 0 0,0 0 0,0 0 0,0 0 0,1-1 0,5 5 0,-7-8 0,-1 0 0,1 0 0,-1 0 0,1-1 0,0 1 0,-1-1 0,1 1 0,0-1 0,-1 0 0,1 0 0,0 0 0,-1 0 0,1-1 0,0 1 0,-1-1 0,1 1 0,-1-1 0,1 0 0,-1 0 0,1 0 0,-1 0 0,1-1 0,-1 1 0,3-3 0,35-24 0,-1-2 0,-2-2 0,42-45 0,18-16 0,-6 21 0,4 4 0,105-58 0,-51 34 0,-114 71 0,1 2 0,1 1 0,1 2 0,73-20 0,-50 21 0,0 3 0,93-7 0,-95 15 0,1 3 0,95 10 0,-124-5 0,0 2 0,0 1 0,0 2 0,-1 1 0,-1 1 0,46 25 0,-19-5 0,-2 2 0,-2 2 0,-1 3 0,-1 2 0,43 47 0,-61-54 0,44 63 0,-73-92 0,-1-1 0,1 1 0,0-1 0,0 0 0,0 0 0,1 0 0,-1-1 0,1 1 0,-1-1 0,1 0 0,0 0 0,0 0 0,0 0 0,0-1 0,0 1 0,0-1 0,0 0 0,1-1 0,-1 1 0,0-1 0,1 1 0,-1-1 0,0-1 0,1 1 0,-1-1 0,0 1 0,8-3 0,9-4 0,0 0 0,-1-2 0,1 0 0,25-17 0,-20 12 0,236-135 0,90-47 0,-243 141 0,148-51 0,-207 90 0,0 3 0,0 3 0,1 1 0,98-3 0,-44 12 0,144 18 0,-195-11 0,-1 1 0,0 4 0,0 1 0,-1 3 0,-1 2 0,-1 2 0,-1 2 0,0 3 0,-2 1 0,-1 3 0,-2 2 0,59 50 0,-46-25 0,-2 2 0,83 112 0,-137-168 0,0 0 0,1-1 0,-1 1 0,0 0 0,0-1 0,1 1 0,-1-1 0,1 0 0,0 0 0,-1 1 0,1-1 0,0 0 0,-1 0 0,1-1 0,0 1 0,0 0 0,0 0 0,0-1 0,0 1 0,0-1 0,0 0 0,0 0 0,0 0 0,0 0 0,0 0 0,0 0 0,0 0 0,0 0 0,0-1 0,2 0 0,4-3 0,0 0 0,0 0 0,0-1 0,-1 0 0,13-11 0,6-4 0,110-72 0,263-133 0,-334 195 0,1 3 0,0 3 0,2 3 0,1 3 0,1 3 0,128-11 0,-142 23 0,-1 3 0,1 2 0,-1 3 0,0 2 0,0 3 0,-1 1 0,0 4 0,90 36 0,212 125 0,-279-131 0,-3 4 0,102 85 0,-166-126 0,0 1 0,-1 0 0,15 19 0,-22-24 0,0-1 0,0 1 0,0 0 0,0 0 0,-1 0 0,1 0 0,-1 0 0,0 0 0,0 0 0,-1 1 0,1-1 0,-1 0 0,0 0 0,0 6 0,-1-7 0,1 1 0,0-1 0,-1 1 0,2-1 0,-1 0 0,0 1 0,1-1 0,-1 1 0,1-1 0,0 0 0,2 4 0,-2-5 0,0-1 0,0 0 0,0 1 0,1-1 0,-1 0 0,0 0 0,1 0 0,-1 0 0,1 0 0,-1 0 0,1-1 0,-1 1 0,1 0 0,0-1 0,-1 1 0,1-1 0,0 1 0,-1-1 0,1 0 0,0 0 0,0 0 0,-1 0 0,1 0 0,2-1 0,25-2 0,-1-2 0,-1-2 0,1 0 0,46-19 0,32-10 0,-50 22 0,0 2 0,1 3 0,72-3 0,-104 11 0,0 2 0,0 0 0,0 2 0,0 1 0,-1 1 0,1 0 0,-1 2 0,0 1 0,44 22 0,-36-11 0,-1 0 0,-2 2 0,0 1 0,-1 1 0,-1 2 0,-1 1 0,-1 0 0,-2 2 0,-1 1 0,36 61 0,-50-73 0,-1 0 0,-1 1 0,0-1 0,-1 1 0,-1 1 0,-1-1 0,-1 0 0,1 21 0,-10 150 0,5-167 0,0-11 0,0 0 0,0 0 0,-1 0 0,-8 16 0,7-18 0,1 1 0,0-1 0,0 1 0,1-1 0,-2 14 0,5-22 0,-1 1 0,0 0 0,1-1 0,0 1 0,-1 0 0,1-1 0,0 1 0,0 0 0,-1-1 0,1 1 0,1-1 0,-1 0 0,0 1 0,0-1 0,0 0 0,1 0 0,-1 1 0,1-1 0,-1 0 0,1 0 0,-1-1 0,1 1 0,-1 0 0,4 0 0,49 18 0,-39-15 0,4 2 0,0 1 0,0 1 0,-1 1 0,0 0 0,-1 1 0,0 1 0,0 1 0,25 23 0,-32-25 0,-1 0 0,0 1 0,0 0 0,-1 1 0,-1 0 0,0 0 0,0 0 0,-2 1 0,1 0 0,-2 0 0,1 1 0,-2-1 0,3 20 0,0 30 0,-3 0 0,-10 108 0,5-154 0,-1 0 0,0 0 0,-2 0 0,0-1 0,-1 1 0,0-1 0,-1 0 0,-16 25 0,-9 6 0,-46 55 0,69-92 0,-44 51 0,-3-2 0,-2-3 0,-3-3 0,-111 76 0,94-89 0,63-34 0,0 1 0,0 1 0,1 0 0,0 1 0,-16 13 0,17-10 0,1 2 0,0 0 0,0 0 0,1 1 0,1 1 0,-14 28 0,19-34 0,1 0 0,-1 0 0,2 0 0,-1 1 0,2-1 0,-1 1 0,1 0 0,1 0 0,0 0 0,0 0 0,1 0 0,3 20 0,-1-24 0,0-1 0,1 1 0,0-1 0,0 1 0,0-1 0,1 0 0,0 0 0,0-1 0,0 1 0,1-1 0,-1 0 0,1 0 0,9 6 0,7 5 0,2-2 0,31 17 0,-32-20 0,-1 1 0,25 19 0,-32-19 0,0 2 0,-1-1 0,-1 2 0,0-1 0,-1 2 0,-1 0 0,0 0 0,-1 0 0,-1 1 0,-1 1 0,0-1 0,-1 1 0,-1 1 0,3 19 0,0 14 0,-3 0 0,-2 0 0,-7 96 0,2-129 0,0 0 0,-2 0 0,-1 0 0,0-1 0,-1 0 0,-1 0 0,0-1 0,-2 0 0,0 0 0,-1-1 0,-21 28 0,-1-7 0,-1 0 0,-2-2 0,-53 40 0,72-64 0,0-1 0,0 0 0,-28 12 0,31-17 0,0 1 0,0 1 0,0 0 0,1 1 0,0 1 0,-11 9 0,21-16 0,1 0 0,-1-1 0,1 1 0,-1 0 0,1 0 0,-1 0 0,1 0 0,0 0 0,0 0 0,0 1 0,0-1 0,1 0 0,-1 1 0,1-1 0,-1 0 0,1 1 0,0-1 0,0 0 0,0 1 0,0-1 0,0 0 0,0 1 0,1-1 0,-1 1 0,1-1 0,-1 0 0,1 0 0,0 1 0,0-1 0,0 0 0,0 0 0,1 0 0,-1 0 0,1 0 0,-1 0 0,1-1 0,-1 1 0,4 2 0,6 6 0,1 0 0,0-1 0,1 0 0,21 11 0,-28-17 0,-3 0 0,30 15 0,0 2 0,56 45 0,-79-56 0,-2-1 0,1 1 0,-1 0 0,-1 1 0,0 0 0,0 0 0,-1 0 0,0 1 0,-1 0 0,0 0 0,-1 1 0,0-1 0,3 17 0,0 34 0,-3 0 0,-3 1 0,-10 98 0,8-145 0,0-5 0,0-1 0,-1 0 0,0 0 0,-1-1 0,0 1 0,0 0 0,-1-1 0,0 0 0,-1 0 0,0 0 0,0 0 0,-1-1 0,-10 12 0,2-6 0,0-1 0,-2 0 0,1-1 0,-2 0 0,-33 17 0,-13 3 0,-2-3 0,-1-2 0,-1-4 0,0-2 0,-86 14 0,145-34 0,-1 1 0,1 0 0,-1 0 0,1 1 0,0 0 0,0 1 0,0 0 0,0 0 0,1 0 0,-9 7 0,12-7 0,0 0 0,1 1 0,-1-1 0,1 1 0,0-1 0,0 1 0,0 0 0,1 0 0,-1 1 0,1-1 0,0 0 0,1 1 0,0-1 0,0 1 0,0 0 0,0 8 0,1 116 0,2-93 0,-5 63 0,1-86 0,-1 0 0,0 1 0,0-1 0,-2-1 0,0 1 0,0 0 0,-14 23 0,12-26 0,-1-1 0,0 1 0,0-1 0,-1 0 0,-1-1 0,1 0 0,-2-1 0,1 0 0,-15 8 0,-11 4 0,-62 25 0,57-27 0,15-8 0,0-1 0,0-2 0,-1 0 0,0-2 0,-46 4 0,-139-8 0,137-3 0,48 2 0,0-2 0,0-1 0,-1-1 0,-45-14 0,61 14 0,0 0 0,1 0 0,-1-2 0,1 1 0,1-1 0,-1-1 0,1 0 0,0 0 0,1-1 0,0 0 0,0-1 0,-14-17 0,10 5 0,8 13 0,0 1 0,0 0 0,0-1 0,-1 2 0,0-1 0,0 1 0,-11-9 0,17 15 0,-1 0 0,1 0 0,-1 0 0,1 0 0,-1 0 0,1-1 0,-1 1 0,0 0 0,1 0 0,-1 1 0,1-1 0,-1 0 0,1 0 0,-1 0 0,1 0 0,-1 0 0,1 0 0,-1 1 0,1-1 0,-1 0 0,1 0 0,-1 1 0,1-1 0,0 0 0,-1 1 0,1-1 0,-1 1 0,1-1 0,0 0 0,-1 1 0,1-1 0,0 1 0,0-1 0,-1 1 0,1-1 0,0 1 0,0-1 0,0 1 0,-1-1 0,1 1 0,0-1 0,0 1 0,0-1 0,0 2 0,-6 33 0,5-26 0,-4 11 0,0 0 0,-1-1 0,-1 1 0,-1-1 0,0 0 0,-2-1 0,0 0 0,-1 0 0,-25 29 0,18-27 0,0-1 0,-1-1 0,-2 0 0,0-2 0,0 0 0,-1-1 0,-30 14 0,-4-2 0,-2-3 0,-1-2 0,0-3 0,-94 17 0,66-22 0,-1-4 0,-143-2 0,185-10 0,0-1 0,0-2 0,-57-15 0,90 16 0,-1 1 0,1 1 0,-1 0 0,0 1 0,-26 1 0,32 1 0,0 0 0,1 1 0,-1 0 0,1 1 0,0 0 0,0 0 0,0 0 0,0 1 0,0 0 0,1 0 0,-1 1 0,-7 7 0,-44 38 0,-2-2 0,-2-3 0,-2-3 0,-135 66 0,-450 135 0,533-210 0,-2-6 0,-1-4 0,-208 12 0,309-34 0,1-1 0,-1 0 0,0-2 0,1 0 0,-1 0 0,1-2 0,-1 0 0,1-1 0,1-1 0,-1 0 0,1-2 0,0 0 0,1 0 0,-1-1 0,2-1 0,-1-1 0,2 0 0,-25-26 0,-119-149 0,81 90 0,61 77 0,-1 1 0,0 0 0,-1 2 0,-1-1 0,-33-22 0,47 37 0,0 0 0,0 1 0,-1-1 0,1 1 0,0 0 0,-1 0 0,1 0 0,-1 0 0,1 1 0,-1 0 0,0 0 0,1 0 0,-6 1 0,-62 16 0,43-9 0,-585 162 0,523-144 0,0-5 0,-1-3 0,-2-4 0,1-5 0,-135-3 0,216-7 0,-1 0 0,1 0 0,-1-1 0,1-1 0,0 0 0,0-1 0,0 0 0,1-1 0,-1 0 0,-21-14 0,22 10 0,0 0 0,1-1 0,-1 0 0,2 0 0,0-1 0,0-1 0,1 0 0,0 0 0,-8-17 0,-15-53 0,5 10 0,23 68 0,0 0 0,1 0 0,-2 0 0,1 1 0,0 0 0,-1-1 0,1 1 0,-1 1 0,0-1 0,0 0 0,0 1 0,0 0 0,-1 0 0,1 0 0,-1 1 0,1-1 0,-1 1 0,1 0 0,-1 0 0,0 1 0,-5-1 0,-12 0 0,0 0 0,1 2 0,-28 3 0,-282 58 0,188-30 0,52-16 0,0-4 0,-1-3 0,-119-5 0,202-5 0,-1 1 0,1-1 0,0-1 0,-1 0 0,1 0 0,0-1 0,0 0 0,0 0 0,1-1 0,-1-1 0,1 1 0,0-1 0,0-1 0,0 1 0,1-1 0,0-1 0,0 1 0,0-1 0,1 0 0,0-1 0,1 1 0,-6-10 0,-25-42 0,20 32 0,-1 1 0,-31-38 0,40 56 0,0 0 0,-1 0 0,1 1 0,-1 0 0,-1 1 0,1-1 0,-1 2 0,-1-1 0,1 2 0,-21-7 0,-156-29 0,128 31 0,-104-32 0,105 20 0,1-4 0,1-1 0,1-3 0,2-2 0,-79-62 0,112 76 0,2-1 0,0-1 0,1-1 0,0-1 0,2 0 0,1-1 0,0 0 0,2-1 0,1-1 0,0 0 0,2 0 0,1-1 0,-9-44 0,7 13 0,2 0 0,2 0 0,3-1 0,3 0 0,8-75 0,1 67 0,3 1 0,3 0 0,3 0 0,2 2 0,3 0 0,3 2 0,2 1 0,3 1 0,2 1 0,3 2 0,2 2 0,3 1 0,63-62 0,-86 89 0,-18 24 0,0 0 0,0 1 0,1-1 0,-1 0 0,0 1 0,0-1 0,0 0 0,0 1 0,0-1 0,0 0 0,0 1 0,0-1 0,0 0 0,-1 1 0,1-1 0,0 1 0,0-1 0,-1 0 0,1 1 0,0-1 0,-1 0 0,1 1 0,-1-1 0,-2-2 0,-1 1 0,1 0 0,-1 0 0,1 0 0,-1 1 0,0-1 0,1 1 0,-1 0 0,-6-1 0,-13-5 0,3 0 0,0-1 0,1-1 0,1 0 0,-1-2 0,1 0 0,-28-24 0,35 26 0,2-1 0,-1 0 0,1 0 0,1-1 0,0 0 0,0-1 0,1 1 0,1-2 0,0 1 0,1-1 0,-7-20 0,1-21 0,2 0 0,2 0 0,3-1 0,2 0 0,6-69 0,0 89 0,2 1 0,1 0 0,1 1 0,2-1 0,1 2 0,17-34 0,6-3 0,68-103 0,-91 155 0,0 0 0,2 0 0,0 1 0,27-25 0,-34 36 0,0 1 0,0 0 0,0 0 0,0 0 0,1 1 0,-1 0 0,1 0 0,0 1 0,0 0 0,0 0 0,0 1 0,0-1 0,1 1 0,-1 1 0,0 0 0,10 0 0,-27-10 0,-21-11 0,10 8 0,-442-355 0,451 357 0,0 0 0,1 0 0,0-1 0,1-1 0,1 0 0,0 0 0,0-1 0,1 0 0,1 0 0,1-1 0,0 0 0,0 0 0,2 0 0,0-1 0,-4-29 0,4 13 0,-2 0 0,-1 0 0,-2 0 0,-22-55 0,25 71 11,1-1 1,0 0-1,1-1 0,1 1 0,1-1 0,1 1 1,0-1-1,1 0 0,3-19 0,-2 20-145,0 0 0,0 1-1,-2-1 1,0 0 0,-1 1-1,0-1 1,-2 1 0,0 0 0,0 0-1,-12-25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2:55:20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EEEC-4B3F-6733-2976-8C86F8CF6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6E45-8C4A-40DE-B1A6-2C2AAAC47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927A5-BD8F-9D66-AEB9-5224D72A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6C678-D513-941F-2EB5-F1567794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E077-A55A-E9DF-F235-22345359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3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B0A0-63B8-23DC-39E4-5916DC82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A0531-3653-CEB1-D2A6-F820EA35D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AE986-68DC-E54A-F4EF-FDC637AA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99F5-FDB8-4F70-C5A2-BE66B3C3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FA463-0B36-4245-CF29-BCCD23C9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79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A34F7-3728-9F8F-3635-6EE549898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1FA04-773F-2E3C-553B-B49BC7FD5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98591-B36F-D9F1-3AFE-7FFFFE96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F329A-F42C-9608-BD4E-812CCBC6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E7497-CC78-B0FC-91D0-605CAFCA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51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F047-69E8-2B5B-DEB9-899C7F61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7FA2-73FE-892A-C775-8C1E2991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77FA-D4DB-D86D-AFCD-F2456213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B496D-9379-2684-C318-8A1147A3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A1EA1-031A-BCDA-67EF-76E2C70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F736-16EC-2C1C-5B9B-149B0356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39AEF-06C2-0C2B-7D61-F3EC5DF0C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45EB6-E727-F875-2A3F-96A21161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EC24-05F6-F1F8-F6D0-9A1D5FB2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C3BC-56D6-510D-C2EA-24073CC0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6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6FFF-2BDE-E41F-D4CD-7FC4B612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AD21-429C-98B9-CF81-531A8AB88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5BBAA-CE69-6AE0-60E6-6981B9B6E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C869E-6609-11EA-2DF5-35C7AC77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34240-DE98-1E9C-3593-4E3A6D49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044BD-C5EB-13FA-DC6A-A52B34EB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6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EA76-F3DB-F716-15E9-1EF37C72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EC80F-B4BE-2328-7624-C89707E6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199CB-B0E1-5EB0-1832-DFB5D5FE8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3D31C-15E1-D5E7-1DD6-5F6DF4529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4D353-65C2-CB84-6BA3-FB6077B3A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CCEDA-66DD-E075-7120-F503B503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6FA2D-683E-46B3-507C-F0554C21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E33F5-DC13-89F9-74B9-3B9892DF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111B-23EE-217B-331F-DB10E181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9EB09-2201-0E50-C9B8-F77F8D28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642E1-C889-FFE0-8184-0D3AE9F8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66D95-E303-D896-CD6A-E6D114FE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8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A9EB7-C558-BD17-A6AF-3908DAE5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FDAED-258E-EB70-AB84-7CA1452B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63758-FC1E-57A7-79B5-F922C36B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0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0655A-BBEC-352B-1293-C685823A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F8A8-C7BD-3308-3881-B5EDC3D0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7B887-5C2B-E319-B7EF-55F7C9022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0E778-9C2E-F36F-9D32-D1E9A112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71083-6F54-C777-769B-CC62A870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B757-D0A4-D43D-DF61-D6051792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1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05A2-78CF-88C2-3C6C-F1E79439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DBD35-27E4-8035-C26C-C245DC901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062E1-37C4-51CB-AF85-C076EB674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AC1A2-C60B-5A88-0CA2-41C60952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BE93F-E869-DCB9-7A79-886CA3C5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DAF84-C705-B9FA-B3D2-C380DD01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3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B4697-63E5-3EDD-AB42-25076C70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FE5E-E4E9-E200-83AE-59CB2DEF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CDBE-79CA-D62A-E705-4B62E1AC9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78BC-AE21-4998-B9BA-ECDC928648F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59C27-F5A4-5F34-DF45-25655DFFE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7233-C646-6E25-6569-6CC115468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5A55-166F-4840-A44A-BF0730B71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customXml" Target="../ink/ink2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0468-D893-CCEE-4966-51C514C29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KNOWLEDGE ORGANISER </a:t>
            </a:r>
            <a:b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HEALTH AND SOCIAL CARE YEAR 10</a:t>
            </a:r>
            <a:b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GB" sz="4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RO35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3A0B3-C24D-3025-8EA2-0D4C3DCE80A4}"/>
              </a:ext>
            </a:extLst>
          </p:cNvPr>
          <p:cNvSpPr txBox="1"/>
          <p:nvPr/>
        </p:nvSpPr>
        <p:spPr>
          <a:xfrm>
            <a:off x="152400" y="1209675"/>
            <a:ext cx="2943138" cy="588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600" b="1" u="sng" dirty="0">
                <a:latin typeface="Arial Rounded MT Bold" panose="020F0704030504030204" pitchFamily="34" charset="0"/>
              </a:rPr>
              <a:t>RO35: Health Promotion Campaign (Live assessment/course work NEA)  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KEY TERMS</a:t>
            </a:r>
          </a:p>
          <a:p>
            <a:pPr marL="0" indent="0" algn="ctr">
              <a:buNone/>
            </a:pPr>
            <a:r>
              <a:rPr lang="en-GB" sz="1800" b="1" dirty="0"/>
              <a:t>Topic 1: Current public health issues and the impact on society.</a:t>
            </a:r>
          </a:p>
          <a:p>
            <a:pPr marL="0" indent="0" algn="ctr">
              <a:buNone/>
            </a:pPr>
            <a:r>
              <a:rPr lang="en-GB" sz="1800" dirty="0"/>
              <a:t>Pathogens</a:t>
            </a:r>
          </a:p>
          <a:p>
            <a:pPr marL="0" indent="0" algn="ctr">
              <a:buNone/>
            </a:pPr>
            <a:r>
              <a:rPr lang="en-GB" dirty="0"/>
              <a:t>Bacteria</a:t>
            </a:r>
          </a:p>
          <a:p>
            <a:pPr marL="0" indent="0" algn="ctr">
              <a:buNone/>
            </a:pPr>
            <a:r>
              <a:rPr lang="en-GB" sz="1800" dirty="0"/>
              <a:t>Virus</a:t>
            </a:r>
          </a:p>
          <a:p>
            <a:pPr marL="0" indent="0" algn="ctr">
              <a:buNone/>
            </a:pPr>
            <a:r>
              <a:rPr lang="en-GB" dirty="0"/>
              <a:t>Fungi</a:t>
            </a:r>
          </a:p>
          <a:p>
            <a:pPr marL="0" indent="0" algn="ctr">
              <a:buNone/>
            </a:pPr>
            <a:r>
              <a:rPr lang="en-GB" sz="1800" dirty="0"/>
              <a:t>MRSA</a:t>
            </a:r>
          </a:p>
          <a:p>
            <a:pPr marL="0" indent="0" algn="ctr">
              <a:buNone/>
            </a:pPr>
            <a:r>
              <a:rPr lang="en-GB" dirty="0"/>
              <a:t>Mortality </a:t>
            </a:r>
          </a:p>
          <a:p>
            <a:pPr marL="0" indent="0" algn="ctr">
              <a:buNone/>
            </a:pPr>
            <a:r>
              <a:rPr lang="en-GB" sz="1800" dirty="0"/>
              <a:t>Eatwell Guide</a:t>
            </a:r>
          </a:p>
          <a:p>
            <a:pPr marL="0" indent="0" algn="ctr">
              <a:buNone/>
            </a:pPr>
            <a:r>
              <a:rPr lang="en-GB" dirty="0"/>
              <a:t>Coronary heart disease</a:t>
            </a:r>
          </a:p>
          <a:p>
            <a:pPr marL="0" indent="0" algn="ctr">
              <a:buNone/>
            </a:pPr>
            <a:r>
              <a:rPr lang="en-GB" sz="1800" dirty="0"/>
              <a:t>Dia</a:t>
            </a:r>
            <a:r>
              <a:rPr lang="en-GB" dirty="0"/>
              <a:t>betes</a:t>
            </a:r>
          </a:p>
          <a:p>
            <a:pPr marL="0" indent="0" algn="ctr">
              <a:buNone/>
            </a:pPr>
            <a:r>
              <a:rPr lang="en-GB" sz="1800" dirty="0"/>
              <a:t>Emphysema</a:t>
            </a:r>
          </a:p>
          <a:p>
            <a:pPr marL="0" indent="0" algn="ctr">
              <a:buNone/>
            </a:pPr>
            <a:r>
              <a:rPr lang="en-GB" sz="1800" dirty="0"/>
              <a:t>Bronchitis</a:t>
            </a:r>
            <a:endParaRPr lang="en-GB" dirty="0"/>
          </a:p>
          <a:p>
            <a:pPr marL="0" indent="0" algn="ctr">
              <a:buNone/>
            </a:pPr>
            <a:r>
              <a:rPr lang="en-GB" sz="1800" dirty="0"/>
              <a:t>Pneumonia</a:t>
            </a:r>
          </a:p>
          <a:p>
            <a:pPr marL="0" indent="0" algn="ctr">
              <a:buNone/>
            </a:pP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9A910-D6E1-F82E-EE72-0E518345712C}"/>
              </a:ext>
            </a:extLst>
          </p:cNvPr>
          <p:cNvSpPr txBox="1"/>
          <p:nvPr/>
        </p:nvSpPr>
        <p:spPr>
          <a:xfrm>
            <a:off x="3305262" y="1690688"/>
            <a:ext cx="5134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Task 1: To improve the health in your area the local authority has asked you to produce a health campaign for one of the following public health challenges …. (NEA live topic will change every year)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BA09-08FF-F1EF-E342-95CF09175224}"/>
              </a:ext>
            </a:extLst>
          </p:cNvPr>
          <p:cNvSpPr txBox="1"/>
          <p:nvPr/>
        </p:nvSpPr>
        <p:spPr>
          <a:xfrm>
            <a:off x="3095538" y="3062418"/>
            <a:ext cx="3481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Reasons why a healthy society is important:</a:t>
            </a:r>
          </a:p>
          <a:p>
            <a:r>
              <a:rPr lang="en-GB" dirty="0"/>
              <a:t>* Control of communicable diseases</a:t>
            </a:r>
          </a:p>
          <a:p>
            <a:r>
              <a:rPr lang="en-GB" dirty="0"/>
              <a:t>* Decrease cost of care</a:t>
            </a:r>
          </a:p>
          <a:p>
            <a:r>
              <a:rPr lang="en-GB" dirty="0"/>
              <a:t>*Decrease sickness and dependency</a:t>
            </a:r>
          </a:p>
          <a:p>
            <a:r>
              <a:rPr lang="en-GB" dirty="0"/>
              <a:t>* Increased life expectancy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7D6BA-1A34-1637-6C25-A4A86A486C4C}"/>
              </a:ext>
            </a:extLst>
          </p:cNvPr>
          <p:cNvSpPr txBox="1"/>
          <p:nvPr/>
        </p:nvSpPr>
        <p:spPr>
          <a:xfrm>
            <a:off x="7205533" y="4078080"/>
            <a:ext cx="4629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>
                <a:solidFill>
                  <a:srgbClr val="FF0000"/>
                </a:solidFill>
              </a:rPr>
              <a:t>Choosing a public health challenge: </a:t>
            </a:r>
            <a:r>
              <a:rPr lang="en-GB" b="1" i="1" dirty="0"/>
              <a:t>WHAT YOU NEED TO DO:</a:t>
            </a:r>
          </a:p>
          <a:p>
            <a:pPr algn="r"/>
            <a:r>
              <a:rPr lang="en-GB" i="1" dirty="0"/>
              <a:t>Find a target audience</a:t>
            </a:r>
          </a:p>
          <a:p>
            <a:pPr algn="r"/>
            <a:r>
              <a:rPr lang="en-GB" i="1" dirty="0"/>
              <a:t>Write about the Influencing factors related to the chosen target audience.</a:t>
            </a:r>
          </a:p>
          <a:p>
            <a:pPr algn="r"/>
            <a:r>
              <a:rPr lang="en-GB" i="1" dirty="0"/>
              <a:t>Explain the barriers to leading a healthy lifestyle.</a:t>
            </a:r>
          </a:p>
          <a:p>
            <a:pPr algn="r"/>
            <a:r>
              <a:rPr lang="en-GB" i="1" dirty="0"/>
              <a:t>Explain positive changes if the campaign was followed.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CCAB90-F10D-E1B7-9BDE-251319EA3446}"/>
              </a:ext>
            </a:extLst>
          </p:cNvPr>
          <p:cNvSpPr/>
          <p:nvPr/>
        </p:nvSpPr>
        <p:spPr>
          <a:xfrm rot="19590479">
            <a:off x="8438314" y="2659063"/>
            <a:ext cx="1030722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AE6DF-36CE-8AD6-DF27-A0D97740E8AC}"/>
              </a:ext>
            </a:extLst>
          </p:cNvPr>
          <p:cNvSpPr txBox="1"/>
          <p:nvPr/>
        </p:nvSpPr>
        <p:spPr>
          <a:xfrm rot="427269">
            <a:off x="9122143" y="1305745"/>
            <a:ext cx="2925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Possibilities depending on NEA.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Smoking cessation 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Healthy eating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Child dental health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Healthy heart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Sexual health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Teenage pregnancies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Binge drinking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Cancers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Mental health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951F4C-C704-6DF0-6F18-9D7FB076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9379">
            <a:off x="2325391" y="5517003"/>
            <a:ext cx="1610271" cy="1071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DA1C4F-F022-AD4C-5D08-D35733F4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625">
            <a:off x="6476106" y="2959194"/>
            <a:ext cx="1751183" cy="10507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91ABA7-D4F7-0E2A-E8B7-B4B2B29D4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94"/>
          <a:stretch/>
        </p:blipFill>
        <p:spPr>
          <a:xfrm>
            <a:off x="0" y="120781"/>
            <a:ext cx="1395369" cy="907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E22D2-AC4F-774B-C406-9D15FD41F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974" y="5025059"/>
            <a:ext cx="1505991" cy="169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543A6-71F6-899E-4A3F-CD2FBDBC87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59" t="8842" r="4805" b="8557"/>
          <a:stretch/>
        </p:blipFill>
        <p:spPr>
          <a:xfrm>
            <a:off x="4098603" y="5370741"/>
            <a:ext cx="1327247" cy="1315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7C2181-BB87-01D6-B0DC-7A46B3354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5351" y="120781"/>
            <a:ext cx="1395369" cy="7814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8A8ADA-0C0F-A9F5-B41C-E4F5F08E7691}"/>
              </a:ext>
            </a:extLst>
          </p:cNvPr>
          <p:cNvSpPr txBox="1"/>
          <p:nvPr/>
        </p:nvSpPr>
        <p:spPr>
          <a:xfrm>
            <a:off x="5881386" y="4030641"/>
            <a:ext cx="172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9900"/>
                </a:solidFill>
                <a:latin typeface="Abadi" panose="020B0604020104020204" pitchFamily="34" charset="0"/>
              </a:rPr>
              <a:t>RESEARCH</a:t>
            </a:r>
          </a:p>
          <a:p>
            <a:r>
              <a:rPr lang="en-GB" b="1" dirty="0">
                <a:solidFill>
                  <a:srgbClr val="669900"/>
                </a:solidFill>
                <a:latin typeface="Abadi" panose="020B0604020104020204" pitchFamily="34" charset="0"/>
              </a:rPr>
              <a:t>QUESTIONS</a:t>
            </a:r>
          </a:p>
          <a:p>
            <a:r>
              <a:rPr lang="en-GB" b="1" dirty="0">
                <a:solidFill>
                  <a:srgbClr val="990000"/>
                </a:solidFill>
                <a:latin typeface="Abadi" panose="020B0604020104020204" pitchFamily="34" charset="0"/>
              </a:rPr>
              <a:t>RECORDING</a:t>
            </a:r>
          </a:p>
        </p:txBody>
      </p:sp>
    </p:spTree>
    <p:extLst>
      <p:ext uri="{BB962C8B-B14F-4D97-AF65-F5344CB8AC3E}">
        <p14:creationId xmlns:p14="http://schemas.microsoft.com/office/powerpoint/2010/main" val="200033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BE653D-B601-A216-A555-99D91347DCD8}"/>
              </a:ext>
            </a:extLst>
          </p:cNvPr>
          <p:cNvSpPr txBox="1"/>
          <p:nvPr/>
        </p:nvSpPr>
        <p:spPr>
          <a:xfrm>
            <a:off x="714375" y="180975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Topic Area 2 Factors influencing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40232-C386-7CFD-6C7D-295D42E9F05A}"/>
              </a:ext>
            </a:extLst>
          </p:cNvPr>
          <p:cNvSpPr txBox="1"/>
          <p:nvPr/>
        </p:nvSpPr>
        <p:spPr>
          <a:xfrm>
            <a:off x="6753225" y="180975"/>
            <a:ext cx="39814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Organisations promoting public health challenges </a:t>
            </a:r>
            <a:r>
              <a:rPr lang="en-GB" dirty="0">
                <a:highlight>
                  <a:srgbClr val="FFFF00"/>
                </a:highlight>
              </a:rPr>
              <a:t>Charities  National Health Service (NHS)  Government Health Agencies  World Health Organisation (WHO)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F089A-9D45-66D1-251F-C7B5213E44F8}"/>
              </a:ext>
            </a:extLst>
          </p:cNvPr>
          <p:cNvSpPr txBox="1"/>
          <p:nvPr/>
        </p:nvSpPr>
        <p:spPr>
          <a:xfrm>
            <a:off x="581025" y="1658303"/>
            <a:ext cx="3533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Lifestyle choices: </a:t>
            </a:r>
          </a:p>
          <a:p>
            <a:r>
              <a:rPr lang="en-GB" b="1" u="sng" dirty="0"/>
              <a:t>Health:</a:t>
            </a:r>
            <a:r>
              <a:rPr lang="en-GB" b="1" dirty="0"/>
              <a:t>  Physical health,  Mental health </a:t>
            </a:r>
          </a:p>
          <a:p>
            <a:r>
              <a:rPr lang="en-GB" b="1" u="sng" dirty="0"/>
              <a:t>Education and socio-economic:</a:t>
            </a:r>
            <a:r>
              <a:rPr lang="en-GB" b="1" dirty="0"/>
              <a:t> </a:t>
            </a:r>
          </a:p>
          <a:p>
            <a:r>
              <a:rPr lang="en-GB" b="1" u="sng" dirty="0"/>
              <a:t>Access to health services: </a:t>
            </a:r>
          </a:p>
          <a:p>
            <a:r>
              <a:rPr lang="en-GB" b="1" dirty="0"/>
              <a:t>Location  Opening times  Local resources  Availability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80479-AEBE-F8AC-A858-E46FE3AD0105}"/>
              </a:ext>
            </a:extLst>
          </p:cNvPr>
          <p:cNvSpPr txBox="1"/>
          <p:nvPr/>
        </p:nvSpPr>
        <p:spPr>
          <a:xfrm rot="275535">
            <a:off x="7684766" y="2220656"/>
            <a:ext cx="380047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lifestyle choices may include:</a:t>
            </a:r>
          </a:p>
          <a:p>
            <a:pPr algn="just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Alcohol, diet, exercise, unprotected sex, smoking and self-help.</a:t>
            </a:r>
          </a:p>
          <a:p>
            <a:pPr algn="just"/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health may include: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illness, stress, anxiety, and genetics. </a:t>
            </a:r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education and socio-economic may include: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disposable income, employment, literacy, qualifications, culture. </a:t>
            </a:r>
          </a:p>
          <a:p>
            <a:pPr algn="just"/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health services may include</a:t>
            </a:r>
            <a:r>
              <a:rPr lang="en-GB" sz="1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access to counselling, GP, clinics, pharmacy, wellbeing groups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CFB24C-5219-0D11-94DD-81ED16E04EA6}"/>
                  </a:ext>
                </a:extLst>
              </p14:cNvPr>
              <p14:cNvContentPartPr/>
              <p14:nvPr/>
            </p14:nvContentPartPr>
            <p14:xfrm>
              <a:off x="92340" y="1329030"/>
              <a:ext cx="4130280" cy="27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CFB24C-5219-0D11-94DD-81ED16E04E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40" y="1311390"/>
                <a:ext cx="4165920" cy="2764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24218B9-4A4E-57AE-3467-88AE5E2EE64C}"/>
              </a:ext>
            </a:extLst>
          </p:cNvPr>
          <p:cNvSpPr txBox="1"/>
          <p:nvPr/>
        </p:nvSpPr>
        <p:spPr>
          <a:xfrm>
            <a:off x="200025" y="4091060"/>
            <a:ext cx="57435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prevents individuals from being healthy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Advertising/Media 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unhealthy products on TV and social media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pressure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support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and family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models 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professionals 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</a:p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Expense of gym membership, Healthy foods, Treatment/holistic therapies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78FF8-FA86-481C-9DB3-97BF77F0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542" y="658028"/>
            <a:ext cx="2224233" cy="1480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C223E-6461-D6F4-D55D-19C84A1DD0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33" t="26889" r="6444" b="29555"/>
          <a:stretch/>
        </p:blipFill>
        <p:spPr>
          <a:xfrm>
            <a:off x="10039350" y="5660720"/>
            <a:ext cx="1762125" cy="933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29F287-DF11-43DF-2C18-34D45F65F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320021"/>
            <a:ext cx="2895600" cy="1581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BDFF64-405D-CFC6-3589-2255EF690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775" y="5560814"/>
            <a:ext cx="2680341" cy="1278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D11486-D306-58FD-779C-2B357FA4A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0351" y="4811728"/>
            <a:ext cx="1987872" cy="11132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6FF66-FDA9-AF6B-3CE5-F2CFA6680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0681" y="4450238"/>
            <a:ext cx="1719263" cy="12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C5D06B-CDB1-1914-EE33-C12A9B28D83E}"/>
              </a:ext>
            </a:extLst>
          </p:cNvPr>
          <p:cNvSpPr txBox="1"/>
          <p:nvPr/>
        </p:nvSpPr>
        <p:spPr>
          <a:xfrm>
            <a:off x="457200" y="171450"/>
            <a:ext cx="431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Topic 3: Factors influencing health: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4D936-53F5-B85F-6BC7-892D074BF130}"/>
              </a:ext>
            </a:extLst>
          </p:cNvPr>
          <p:cNvSpPr txBox="1"/>
          <p:nvPr/>
        </p:nvSpPr>
        <p:spPr>
          <a:xfrm rot="824747">
            <a:off x="8155841" y="605500"/>
            <a:ext cx="42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Arial Black" panose="020B0A04020102020204" pitchFamily="34" charset="0"/>
              </a:rPr>
              <a:t>TASK 2: Produce a plan for the health campaign: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B3017-7780-BFD0-E5C3-8CA062C79D0B}"/>
              </a:ext>
            </a:extLst>
          </p:cNvPr>
          <p:cNvSpPr txBox="1"/>
          <p:nvPr/>
        </p:nvSpPr>
        <p:spPr>
          <a:xfrm>
            <a:off x="371475" y="1002447"/>
            <a:ext cx="341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YOU MUST INCLUDE:</a:t>
            </a:r>
          </a:p>
          <a:p>
            <a:r>
              <a:rPr lang="en-GB" b="1" i="1" dirty="0"/>
              <a:t>Aims of the campaign</a:t>
            </a:r>
          </a:p>
          <a:p>
            <a:r>
              <a:rPr lang="en-GB" b="1" i="1" dirty="0"/>
              <a:t>Timescales</a:t>
            </a:r>
          </a:p>
          <a:p>
            <a:r>
              <a:rPr lang="en-GB" b="1" i="1" dirty="0"/>
              <a:t>Resources</a:t>
            </a:r>
          </a:p>
          <a:p>
            <a:r>
              <a:rPr lang="en-GB" b="1" i="1" dirty="0"/>
              <a:t>Safety considerations</a:t>
            </a:r>
          </a:p>
          <a:p>
            <a:r>
              <a:rPr lang="en-GB" b="1" i="1" dirty="0"/>
              <a:t>Communication</a:t>
            </a:r>
          </a:p>
          <a:p>
            <a:r>
              <a:rPr lang="en-GB" b="1" i="1" dirty="0"/>
              <a:t>Methods to used engage the target audience</a:t>
            </a:r>
          </a:p>
          <a:p>
            <a:r>
              <a:rPr lang="en-GB" b="1" i="1" dirty="0"/>
              <a:t>How to gather feedback after the campaign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EA9FF-369F-F278-5941-FFC2AE4055F5}"/>
              </a:ext>
            </a:extLst>
          </p:cNvPr>
          <p:cNvSpPr txBox="1"/>
          <p:nvPr/>
        </p:nvSpPr>
        <p:spPr>
          <a:xfrm>
            <a:off x="4097504" y="1464112"/>
            <a:ext cx="34861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POINTS TO REMEMBER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THIS IS A NEA ASSESSMENT </a:t>
            </a:r>
            <a:r>
              <a:rPr lang="en-GB" b="1" dirty="0">
                <a:solidFill>
                  <a:srgbClr val="00B0F0"/>
                </a:solidFill>
                <a:latin typeface="Amasis MT Pro Medium" panose="02040604050005020304" pitchFamily="18" charset="0"/>
              </a:rPr>
              <a:t>the assessments are live and change every year.</a:t>
            </a:r>
          </a:p>
          <a:p>
            <a:pPr algn="ctr"/>
            <a:r>
              <a:rPr lang="en-GB" dirty="0">
                <a:latin typeface="Amasis MT Pro Medium" panose="02040604050005020304" pitchFamily="18" charset="0"/>
              </a:rPr>
              <a:t>You must use your own words in the plan</a:t>
            </a:r>
          </a:p>
          <a:p>
            <a:pPr algn="ctr"/>
            <a:r>
              <a:rPr lang="en-GB" dirty="0">
                <a:latin typeface="Amasis MT Pro Medium" panose="02040604050005020304" pitchFamily="18" charset="0"/>
              </a:rPr>
              <a:t>Information copied from sources to support text explanations must be referenced</a:t>
            </a:r>
          </a:p>
          <a:p>
            <a:pPr algn="ctr"/>
            <a:r>
              <a:rPr lang="en-GB" dirty="0">
                <a:latin typeface="Amasis MT Pro Medium" panose="02040604050005020304" pitchFamily="18" charset="0"/>
              </a:rPr>
              <a:t>It is acceptable to use templates for the plan provided with this assignment, or you can design your own plan.</a:t>
            </a:r>
          </a:p>
          <a:p>
            <a:pPr algn="ctr"/>
            <a:r>
              <a:rPr lang="en-GB" dirty="0">
                <a:latin typeface="Amasis MT Pro Medium" panose="02040604050005020304" pitchFamily="18" charset="0"/>
              </a:rPr>
              <a:t>But care must be taken that all information is your own words.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20A815-D9CE-354C-8078-29C3E08B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08" y="1144498"/>
            <a:ext cx="2443076" cy="2443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67219-8F24-BD3C-68D6-793B51EE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3453">
            <a:off x="9938323" y="3247119"/>
            <a:ext cx="1821613" cy="2506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DFC096-0B23-A526-A011-7AD0F5C00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83" y="3864769"/>
            <a:ext cx="2619375" cy="1743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2E66C3-AED0-CB18-F303-4B12A4DD8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850" y="5436307"/>
            <a:ext cx="1938338" cy="1289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C44FF-9495-6D2B-7975-9E2B375166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00" t="4597" r="20000"/>
          <a:stretch/>
        </p:blipFill>
        <p:spPr>
          <a:xfrm rot="21051079">
            <a:off x="2696452" y="5273416"/>
            <a:ext cx="1439358" cy="1373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ABF4E0-4338-2564-136C-CA9FE53A3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578" y="73625"/>
            <a:ext cx="1634122" cy="1230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7C6819-46D2-6669-CBBC-68EEA3632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0276" y="3553503"/>
            <a:ext cx="1359771" cy="193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00627-B50E-DACA-7488-85907AC57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1190" y="901251"/>
            <a:ext cx="1306314" cy="16909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4F0931-91A7-F01E-ACAB-B91C8B55B6AF}"/>
                  </a:ext>
                </a:extLst>
              </p14:cNvPr>
              <p14:cNvContentPartPr/>
              <p14:nvPr/>
            </p14:nvContentPartPr>
            <p14:xfrm>
              <a:off x="13153860" y="146655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4F0931-91A7-F01E-ACAB-B91C8B55B6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35860" y="144855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1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EDCDE-BB59-A8E2-C021-5F47E73CD242}"/>
              </a:ext>
            </a:extLst>
          </p:cNvPr>
          <p:cNvSpPr txBox="1"/>
          <p:nvPr/>
        </p:nvSpPr>
        <p:spPr>
          <a:xfrm>
            <a:off x="342900" y="95250"/>
            <a:ext cx="4429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Topic 3: Plan and create a health promotion campaign:</a:t>
            </a:r>
          </a:p>
          <a:p>
            <a:r>
              <a:rPr lang="en-GB" sz="24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And</a:t>
            </a:r>
          </a:p>
          <a:p>
            <a:r>
              <a:rPr lang="en-GB" sz="24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Topic 4:</a:t>
            </a:r>
          </a:p>
          <a:p>
            <a:r>
              <a:rPr lang="en-GB" sz="24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Evaluate the performance</a:t>
            </a:r>
          </a:p>
          <a:p>
            <a:r>
              <a:rPr lang="en-GB" sz="24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of the health campaign.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18EDE-5104-20DD-5699-BABC27B4B2FA}"/>
              </a:ext>
            </a:extLst>
          </p:cNvPr>
          <p:cNvSpPr txBox="1"/>
          <p:nvPr/>
        </p:nvSpPr>
        <p:spPr>
          <a:xfrm rot="824403">
            <a:off x="8899396" y="656452"/>
            <a:ext cx="29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 Black" panose="020B0A04020102020204" pitchFamily="34" charset="0"/>
              </a:rPr>
              <a:t>Task 3: Deliver the campaign and evaluate the campaign.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7BDFF-BEEC-48DF-8E86-9C7E489A1A6E}"/>
              </a:ext>
            </a:extLst>
          </p:cNvPr>
          <p:cNvSpPr txBox="1"/>
          <p:nvPr/>
        </p:nvSpPr>
        <p:spPr>
          <a:xfrm>
            <a:off x="257176" y="2491621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highlight>
                  <a:srgbClr val="FFFF00"/>
                </a:highlight>
              </a:rPr>
              <a:t>TOP TIPS</a:t>
            </a:r>
          </a:p>
          <a:p>
            <a:pPr algn="ctr"/>
            <a:r>
              <a:rPr lang="en-GB" sz="2000" dirty="0">
                <a:solidFill>
                  <a:srgbClr val="00B0F0"/>
                </a:solidFill>
              </a:rPr>
              <a:t>Preparation is every thing: </a:t>
            </a:r>
            <a:r>
              <a:rPr lang="en-GB" sz="2000" dirty="0"/>
              <a:t>make sure you are well prepared and everything you need is at hand to deliver a successful promotion campaign.</a:t>
            </a:r>
          </a:p>
          <a:p>
            <a:pPr algn="ctr"/>
            <a:r>
              <a:rPr lang="en-GB" sz="2000" dirty="0">
                <a:solidFill>
                  <a:srgbClr val="00B0F0"/>
                </a:solidFill>
              </a:rPr>
              <a:t>Do not forget to hand out feedback form: </a:t>
            </a:r>
            <a:r>
              <a:rPr lang="en-GB" sz="2000" dirty="0"/>
              <a:t>(engaging the audience from task 2) to your delegates at the start of your delivery.</a:t>
            </a:r>
          </a:p>
          <a:p>
            <a:pPr algn="ctr"/>
            <a:r>
              <a:rPr lang="en-GB" sz="2000" dirty="0">
                <a:solidFill>
                  <a:srgbClr val="00B0F0"/>
                </a:solidFill>
              </a:rPr>
              <a:t>Recall:</a:t>
            </a:r>
            <a:r>
              <a:rPr lang="en-GB" sz="2000" dirty="0"/>
              <a:t> when you evaluate think about what you did well and what was not so successful.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42BFD-2873-481F-E6D0-4A5D1859DCFC}"/>
              </a:ext>
            </a:extLst>
          </p:cNvPr>
          <p:cNvSpPr txBox="1"/>
          <p:nvPr/>
        </p:nvSpPr>
        <p:spPr>
          <a:xfrm>
            <a:off x="5095875" y="1696823"/>
            <a:ext cx="2419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EVALUATION</a:t>
            </a:r>
          </a:p>
          <a:p>
            <a:pPr algn="ctr"/>
            <a:r>
              <a:rPr lang="en-GB" dirty="0">
                <a:solidFill>
                  <a:srgbClr val="FF0066"/>
                </a:solidFill>
              </a:rPr>
              <a:t>Remember:</a:t>
            </a:r>
          </a:p>
          <a:p>
            <a:pPr algn="ctr"/>
            <a:r>
              <a:rPr lang="en-GB" dirty="0">
                <a:solidFill>
                  <a:srgbClr val="FF0066"/>
                </a:solidFill>
              </a:rPr>
              <a:t>Give your own opinion about your actions</a:t>
            </a:r>
          </a:p>
          <a:p>
            <a:pPr algn="ctr"/>
            <a:r>
              <a:rPr lang="en-GB" dirty="0">
                <a:solidFill>
                  <a:srgbClr val="FF0066"/>
                </a:solidFill>
              </a:rPr>
              <a:t>To support yourself use the feedback you collected earlier</a:t>
            </a:r>
          </a:p>
          <a:p>
            <a:pPr algn="ctr"/>
            <a:r>
              <a:rPr lang="en-GB" dirty="0">
                <a:solidFill>
                  <a:srgbClr val="FF0066"/>
                </a:solidFill>
              </a:rPr>
              <a:t>Think about what you did well and what did not go so well?  Talk about how you could improve if you did it again.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AEC14-8722-B25E-9E8F-D5DC9009A479}"/>
              </a:ext>
            </a:extLst>
          </p:cNvPr>
          <p:cNvSpPr txBox="1"/>
          <p:nvPr/>
        </p:nvSpPr>
        <p:spPr>
          <a:xfrm>
            <a:off x="7515225" y="3346252"/>
            <a:ext cx="4067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B0F0"/>
                </a:solidFill>
              </a:rPr>
              <a:t>How to evaluate your own performance</a:t>
            </a:r>
          </a:p>
          <a:p>
            <a:pPr algn="r"/>
            <a:r>
              <a:rPr lang="en-GB" dirty="0"/>
              <a:t>  Use feedback </a:t>
            </a:r>
          </a:p>
          <a:p>
            <a:pPr algn="r"/>
            <a:r>
              <a:rPr lang="en-GB" dirty="0"/>
              <a:t> Self-reflect </a:t>
            </a:r>
          </a:p>
          <a:p>
            <a:pPr algn="r"/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Review strengths and weaknesses of</a:t>
            </a:r>
          </a:p>
          <a:p>
            <a:pPr algn="r"/>
            <a:r>
              <a:rPr lang="en-GB" dirty="0"/>
              <a:t>   Your planning</a:t>
            </a:r>
          </a:p>
          <a:p>
            <a:pPr algn="r"/>
            <a:r>
              <a:rPr lang="en-GB" dirty="0"/>
              <a:t> Your communication skills</a:t>
            </a:r>
          </a:p>
          <a:p>
            <a:pPr algn="r"/>
            <a:r>
              <a:rPr lang="en-GB" dirty="0"/>
              <a:t> How you engaged individuals </a:t>
            </a:r>
          </a:p>
          <a:p>
            <a:pPr algn="r"/>
            <a:r>
              <a:rPr lang="en-GB" dirty="0"/>
              <a:t> Suggest improvements </a:t>
            </a:r>
          </a:p>
          <a:p>
            <a:pPr algn="r"/>
            <a:r>
              <a:rPr lang="en-GB" dirty="0"/>
              <a:t> What you would do differently and why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16CA0-A1A5-2AF3-3CDD-24013FD9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12" y="188237"/>
            <a:ext cx="3105150" cy="1476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BD1234-2984-49C8-40D6-9148D649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721" y="1632378"/>
            <a:ext cx="1700955" cy="1542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13176C-C6A1-A7FC-ED0C-3ED6EA894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054" y="3943379"/>
            <a:ext cx="1497687" cy="1497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7795FE-D93E-DF2A-C474-31F9605F1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469" y="5389844"/>
            <a:ext cx="1991186" cy="1325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8F115-A8C0-2CF0-39CA-9A505691A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457" y="1956687"/>
            <a:ext cx="2139734" cy="10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4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5" ma:contentTypeDescription="Create a new document." ma:contentTypeScope="" ma:versionID="87ad42cf114df5d79d43f210da1d5b0a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91be83512b16dd643e883333fb239d6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35A829-C34E-45C8-B2BC-E30ACA2740DD}"/>
</file>

<file path=customXml/itemProps2.xml><?xml version="1.0" encoding="utf-8"?>
<ds:datastoreItem xmlns:ds="http://schemas.openxmlformats.org/officeDocument/2006/customXml" ds:itemID="{33352597-6559-45EF-99B4-65477EB585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2D3B6-B980-4376-B86B-962DF5E60A3C}">
  <ds:schemaRefs>
    <ds:schemaRef ds:uri="http://purl.org/dc/elements/1.1/"/>
    <ds:schemaRef ds:uri="a34ad95c-5692-45a8-8f28-ae370919e825"/>
    <ds:schemaRef ds:uri="7514c421-9abe-438b-adc1-82f95566dde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667</Words>
  <Application>Microsoft Office PowerPoint</Application>
  <PresentationFormat>Widescreen</PresentationFormat>
  <Paragraphs>100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Abadi</vt:lpstr>
      <vt:lpstr>Amasis MT Pro Black</vt:lpstr>
      <vt:lpstr>Amasis MT Pro Medium</vt:lpstr>
      <vt:lpstr>Arial</vt:lpstr>
      <vt:lpstr>Arial Black</vt:lpstr>
      <vt:lpstr>Arial Rounded MT Bold</vt:lpstr>
      <vt:lpstr>Berlin Sans FB</vt:lpstr>
      <vt:lpstr>Calibri</vt:lpstr>
      <vt:lpstr>Calibri Light</vt:lpstr>
      <vt:lpstr>Office Theme</vt:lpstr>
      <vt:lpstr>KNOWLEDGE ORGANISER  HEALTH AND SOCIAL CARE YEAR 10 RO35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  HEALTH AND SOCIAL CARE YEAR 10 RO35</dc:title>
  <dc:creator>ELeftwick</dc:creator>
  <cp:lastModifiedBy>Emma Leftwick</cp:lastModifiedBy>
  <cp:revision>11</cp:revision>
  <dcterms:created xsi:type="dcterms:W3CDTF">2022-08-30T11:12:27Z</dcterms:created>
  <dcterms:modified xsi:type="dcterms:W3CDTF">2024-06-04T13:32:38Z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