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7" r:id="rId6"/>
    <p:sldId id="258" r:id="rId7"/>
    <p:sldId id="259" r:id="rId8"/>
    <p:sldId id="260" r:id="rId9"/>
    <p:sldId id="261" r:id="rId10"/>
    <p:sldId id="262" r:id="rId11"/>
    <p:sldId id="273" r:id="rId12"/>
    <p:sldId id="263"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snapToGrid="0">
      <p:cViewPr varScale="1">
        <p:scale>
          <a:sx n="65" d="100"/>
          <a:sy n="65" d="100"/>
        </p:scale>
        <p:origin x="628" y="52"/>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E6D32A-DE13-46D8-AC70-E78492D5733C}" type="datetimeFigureOut">
              <a:rPr lang="en-GB" smtClean="0"/>
              <a:t>29/11/2024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9666EE-F5AD-4D2A-B8D9-92B1F2FB3724}" type="slidenum">
              <a:rPr lang="en-GB" smtClean="0"/>
              <a:t>‹#›</a:t>
            </a:fld>
            <a:endParaRPr lang="en-GB"/>
          </a:p>
        </p:txBody>
      </p:sp>
    </p:spTree>
    <p:extLst>
      <p:ext uri="{BB962C8B-B14F-4D97-AF65-F5344CB8AC3E}">
        <p14:creationId xmlns:p14="http://schemas.microsoft.com/office/powerpoint/2010/main" val="3061803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a:t>
            </a:r>
            <a:r>
              <a:rPr lang="en-GB" baseline="0" dirty="0" smtClean="0"/>
              <a:t> evening and welcome to our Phonics and handwriting information evening. </a:t>
            </a:r>
          </a:p>
          <a:p>
            <a:endParaRPr lang="en-GB" baseline="0" dirty="0" smtClean="0"/>
          </a:p>
          <a:p>
            <a:r>
              <a:rPr lang="en-GB" baseline="0" dirty="0" smtClean="0"/>
              <a:t>It is very encouraging to see so many of you. It is essential that we partner together to provide the best education for your children and your support is greatly appreciated. </a:t>
            </a:r>
          </a:p>
          <a:p>
            <a:endParaRPr lang="en-GB" baseline="0" dirty="0" smtClean="0"/>
          </a:p>
          <a:p>
            <a:r>
              <a:rPr lang="en-GB" baseline="0" dirty="0" smtClean="0"/>
              <a:t>I am Mrs Bendzulla. I am currently a Year 1 teacher and am the Phonics Lead in the school. </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1</a:t>
            </a:fld>
            <a:endParaRPr lang="en-GB"/>
          </a:p>
        </p:txBody>
      </p:sp>
    </p:spTree>
    <p:extLst>
      <p:ext uri="{BB962C8B-B14F-4D97-AF65-F5344CB8AC3E}">
        <p14:creationId xmlns:p14="http://schemas.microsoft.com/office/powerpoint/2010/main" val="3144286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chemeClr val="bg1"/>
                </a:solidFill>
                <a:latin typeface="Kinetic Letters Joined" pitchFamily="50" charset="0"/>
              </a:rPr>
              <a:t>Phonics is a way of teaching children how to read and write.      </a:t>
            </a:r>
            <a:br>
              <a:rPr lang="en-US" sz="1200" dirty="0" smtClean="0">
                <a:solidFill>
                  <a:schemeClr val="bg1"/>
                </a:solidFill>
                <a:latin typeface="Kinetic Letters Joined" pitchFamily="50" charset="0"/>
              </a:rPr>
            </a:br>
            <a:r>
              <a:rPr lang="en-US" sz="1200" dirty="0" smtClean="0">
                <a:solidFill>
                  <a:schemeClr val="bg1"/>
                </a:solidFill>
                <a:latin typeface="Kinetic Letters Joined" pitchFamily="50" charset="0"/>
              </a:rPr>
              <a:t>It helps children hear, identify and use different sounds that distinguish one word from another in the English language. </a:t>
            </a:r>
            <a:br>
              <a:rPr lang="en-US" sz="1200" dirty="0" smtClean="0">
                <a:solidFill>
                  <a:schemeClr val="bg1"/>
                </a:solidFill>
                <a:latin typeface="Kinetic Letters Joined" pitchFamily="50" charset="0"/>
              </a:rPr>
            </a:br>
            <a:r>
              <a:rPr lang="en-US" sz="1200" dirty="0" smtClean="0">
                <a:solidFill>
                  <a:schemeClr val="bg1"/>
                </a:solidFill>
                <a:latin typeface="Kinetic Letters Joined" pitchFamily="50" charset="0"/>
              </a:rPr>
              <a:t/>
            </a:r>
            <a:br>
              <a:rPr lang="en-US" sz="1200" dirty="0" smtClean="0">
                <a:solidFill>
                  <a:schemeClr val="bg1"/>
                </a:solidFill>
                <a:latin typeface="Kinetic Letters Joined" pitchFamily="50" charset="0"/>
              </a:rPr>
            </a:br>
            <a:r>
              <a:rPr lang="en-US" sz="1200" dirty="0" smtClean="0">
                <a:solidFill>
                  <a:schemeClr val="bg1"/>
                </a:solidFill>
                <a:latin typeface="Kinetic Letters Joined" pitchFamily="50" charset="0"/>
              </a:rPr>
              <a:t>Written language can be compared to a code, so knowing the sounds of individual letters and how those letters sound when they’re combined will help children decode words as they read.</a:t>
            </a:r>
            <a:br>
              <a:rPr lang="en-US" sz="1200" dirty="0" smtClean="0">
                <a:solidFill>
                  <a:schemeClr val="bg1"/>
                </a:solidFill>
                <a:latin typeface="Kinetic Letters Joined" pitchFamily="50" charset="0"/>
              </a:rPr>
            </a:br>
            <a:r>
              <a:rPr lang="en-GB" sz="1200" dirty="0" smtClean="0">
                <a:solidFill>
                  <a:schemeClr val="bg1"/>
                </a:solidFill>
                <a:latin typeface="Kinetic Letters Joined" pitchFamily="50" charset="0"/>
              </a:rPr>
              <a:t>(National Literacy Trust)</a:t>
            </a:r>
            <a:br>
              <a:rPr lang="en-GB" sz="1200" dirty="0" smtClean="0">
                <a:solidFill>
                  <a:schemeClr val="bg1"/>
                </a:solidFill>
                <a:latin typeface="Kinetic Letters Joined" pitchFamily="50" charset="0"/>
              </a:rPr>
            </a:br>
            <a:r>
              <a:rPr lang="en-GB" sz="1200" dirty="0" smtClean="0">
                <a:solidFill>
                  <a:schemeClr val="bg1"/>
                </a:solidFill>
                <a:latin typeface="Kinetic Letters Joined" pitchFamily="50" charset="0"/>
              </a:rPr>
              <a:t/>
            </a:r>
            <a:br>
              <a:rPr lang="en-GB" sz="1200" dirty="0" smtClean="0">
                <a:solidFill>
                  <a:schemeClr val="bg1"/>
                </a:solidFill>
                <a:latin typeface="Kinetic Letters Joined" pitchFamily="50" charset="0"/>
              </a:rPr>
            </a:br>
            <a:r>
              <a:rPr lang="en-US" sz="1200" dirty="0" smtClean="0">
                <a:solidFill>
                  <a:schemeClr val="bg1"/>
                </a:solidFill>
                <a:latin typeface="Kinetic Letters Joined" pitchFamily="50" charset="0"/>
              </a:rPr>
              <a:t>Sounds-Write is a quality first phonics </a:t>
            </a:r>
            <a:r>
              <a:rPr lang="en-US" sz="1200" dirty="0" err="1" smtClean="0">
                <a:solidFill>
                  <a:schemeClr val="bg1"/>
                </a:solidFill>
                <a:latin typeface="Kinetic Letters Joined" pitchFamily="50" charset="0"/>
              </a:rPr>
              <a:t>programme</a:t>
            </a:r>
            <a:r>
              <a:rPr lang="en-US" sz="1200" dirty="0" smtClean="0">
                <a:solidFill>
                  <a:schemeClr val="bg1"/>
                </a:solidFill>
                <a:latin typeface="Kinetic Letters Joined" pitchFamily="50" charset="0"/>
              </a:rPr>
              <a:t>. </a:t>
            </a:r>
            <a:br>
              <a:rPr lang="en-US" sz="1200" dirty="0" smtClean="0">
                <a:solidFill>
                  <a:schemeClr val="bg1"/>
                </a:solidFill>
                <a:latin typeface="Kinetic Letters Joined" pitchFamily="50" charset="0"/>
              </a:rPr>
            </a:br>
            <a:r>
              <a:rPr lang="en-US" sz="1200" dirty="0" smtClean="0">
                <a:solidFill>
                  <a:schemeClr val="bg1"/>
                </a:solidFill>
                <a:latin typeface="Kinetic Letters Joined" pitchFamily="50" charset="0"/>
              </a:rPr>
              <a:t>Its purpose is to provide a comprehensive system to teach reading, spelling and writing.</a:t>
            </a:r>
            <a:r>
              <a:rPr lang="en-GB" sz="1200" dirty="0" smtClean="0">
                <a:solidFill>
                  <a:schemeClr val="bg1"/>
                </a:solidFill>
                <a:latin typeface="Kinetic Letters Joined" pitchFamily="50" charset="0"/>
              </a:rPr>
              <a:t/>
            </a:r>
            <a:br>
              <a:rPr lang="en-GB" sz="1200" dirty="0" smtClean="0">
                <a:solidFill>
                  <a:schemeClr val="bg1"/>
                </a:solidFill>
                <a:latin typeface="Kinetic Letters Joined" pitchFamily="50" charset="0"/>
              </a:rPr>
            </a:b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2</a:t>
            </a:fld>
            <a:endParaRPr lang="en-GB"/>
          </a:p>
        </p:txBody>
      </p:sp>
    </p:spTree>
    <p:extLst>
      <p:ext uri="{BB962C8B-B14F-4D97-AF65-F5344CB8AC3E}">
        <p14:creationId xmlns:p14="http://schemas.microsoft.com/office/powerpoint/2010/main" val="851027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chemeClr val="bg1"/>
                </a:solidFill>
                <a:latin typeface="Kinetic Letters Unjoined" panose="00000500000000000000" pitchFamily="50" charset="0"/>
              </a:rPr>
              <a:t>Because every one of you has a child who can already listen and speak.</a:t>
            </a:r>
            <a:br>
              <a:rPr lang="en-US" sz="1200" dirty="0" smtClean="0">
                <a:solidFill>
                  <a:schemeClr val="bg1"/>
                </a:solidFill>
                <a:latin typeface="Kinetic Letters Unjoined" panose="00000500000000000000" pitchFamily="50" charset="0"/>
              </a:rPr>
            </a:br>
            <a:r>
              <a:rPr lang="en-US" sz="1200" dirty="0" smtClean="0">
                <a:solidFill>
                  <a:schemeClr val="bg1"/>
                </a:solidFill>
                <a:latin typeface="Kinetic Letters Unjoined" panose="00000500000000000000" pitchFamily="50" charset="0"/>
              </a:rPr>
              <a:t/>
            </a:r>
            <a:br>
              <a:rPr lang="en-US" sz="1200" dirty="0" smtClean="0">
                <a:solidFill>
                  <a:schemeClr val="bg1"/>
                </a:solidFill>
                <a:latin typeface="Kinetic Letters Unjoined" panose="00000500000000000000" pitchFamily="50" charset="0"/>
              </a:rPr>
            </a:br>
            <a:r>
              <a:rPr lang="en-US" sz="1200" dirty="0" smtClean="0">
                <a:solidFill>
                  <a:schemeClr val="bg1"/>
                </a:solidFill>
                <a:latin typeface="Kinetic Letters Unjoined" panose="00000500000000000000" pitchFamily="50" charset="0"/>
              </a:rPr>
              <a:t>No-one has to send their child to school to learn what comes naturally –speaking.</a:t>
            </a:r>
          </a:p>
          <a:p>
            <a:endParaRPr lang="en-US" sz="1200" dirty="0" smtClean="0">
              <a:solidFill>
                <a:schemeClr val="bg1"/>
              </a:solidFill>
              <a:latin typeface="Kinetic Letters Unjoined" panose="00000500000000000000" pitchFamily="50" charset="0"/>
            </a:endParaRPr>
          </a:p>
          <a:p>
            <a:r>
              <a:rPr lang="en-US" sz="1200" dirty="0" smtClean="0">
                <a:solidFill>
                  <a:schemeClr val="bg1"/>
                </a:solidFill>
                <a:latin typeface="Kinetic Letters Unjoined" panose="00000500000000000000" pitchFamily="50" charset="0"/>
              </a:rPr>
              <a:t>Learning</a:t>
            </a:r>
            <a:r>
              <a:rPr lang="en-US" sz="1200" baseline="0" dirty="0" smtClean="0">
                <a:solidFill>
                  <a:schemeClr val="bg1"/>
                </a:solidFill>
                <a:latin typeface="Kinetic Letters Unjoined" panose="00000500000000000000" pitchFamily="50" charset="0"/>
              </a:rPr>
              <a:t> to read and write does not come naturally. It needs to be taught explicitly. It is at Pathfinder. All our teachers that teach Sounds-Write have undergone intensive training and continued CPD and support. </a:t>
            </a:r>
            <a:r>
              <a:rPr lang="en-US" sz="1200" dirty="0" smtClean="0">
                <a:solidFill>
                  <a:schemeClr val="bg1"/>
                </a:solidFill>
                <a:latin typeface="Kinetic Letters Unjoined" panose="00000500000000000000" pitchFamily="50" charset="0"/>
              </a:rPr>
              <a:t/>
            </a:r>
            <a:br>
              <a:rPr lang="en-US" sz="1200" dirty="0" smtClean="0">
                <a:solidFill>
                  <a:schemeClr val="bg1"/>
                </a:solidFill>
                <a:latin typeface="Kinetic Letters Unjoined" panose="00000500000000000000" pitchFamily="50" charset="0"/>
              </a:rPr>
            </a:b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3</a:t>
            </a:fld>
            <a:endParaRPr lang="en-GB"/>
          </a:p>
        </p:txBody>
      </p:sp>
    </p:spTree>
    <p:extLst>
      <p:ext uri="{BB962C8B-B14F-4D97-AF65-F5344CB8AC3E}">
        <p14:creationId xmlns:p14="http://schemas.microsoft.com/office/powerpoint/2010/main" val="2626964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a:t>
            </a:r>
            <a:r>
              <a:rPr lang="en-GB" baseline="0" dirty="0" smtClean="0"/>
              <a:t> what does Phonics involve? Being able to read and write requires the ability to segment a word (to break it up into its sounds) and to blend a word (putting the sounds / parts together. For example play segmented into p/ l/ ay and then blended p/l/a/y play</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4</a:t>
            </a:fld>
            <a:endParaRPr lang="en-GB"/>
          </a:p>
        </p:txBody>
      </p:sp>
    </p:spTree>
    <p:extLst>
      <p:ext uri="{BB962C8B-B14F-4D97-AF65-F5344CB8AC3E}">
        <p14:creationId xmlns:p14="http://schemas.microsoft.com/office/powerpoint/2010/main" val="2092311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In the past a word like gate</a:t>
            </a:r>
            <a:r>
              <a:rPr lang="en-GB" baseline="0" dirty="0" smtClean="0"/>
              <a:t> would be taught as a slit spelling g ae t. As an update from Sounds-Write we now no longer teach the split spelling. This is to make it simpler for teachers and learners. So, in the word gate we now say g, a, </a:t>
            </a:r>
            <a:r>
              <a:rPr lang="en-GB" baseline="0" dirty="0" err="1" smtClean="0"/>
              <a:t>te</a:t>
            </a:r>
            <a:r>
              <a:rPr lang="en-GB" baseline="0" dirty="0" smtClean="0"/>
              <a:t>. Children are familiar with this spelling as have learned </a:t>
            </a:r>
            <a:r>
              <a:rPr lang="en-GB" baseline="0" dirty="0" err="1" smtClean="0"/>
              <a:t>ve</a:t>
            </a:r>
            <a:r>
              <a:rPr lang="en-GB" baseline="0" dirty="0" smtClean="0"/>
              <a:t> as in glove in reception.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Show more words </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5</a:t>
            </a:fld>
            <a:endParaRPr lang="en-GB"/>
          </a:p>
        </p:txBody>
      </p:sp>
    </p:spTree>
    <p:extLst>
      <p:ext uri="{BB962C8B-B14F-4D97-AF65-F5344CB8AC3E}">
        <p14:creationId xmlns:p14="http://schemas.microsoft.com/office/powerpoint/2010/main" val="937186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Phoneme manipulation is </a:t>
            </a:r>
            <a:r>
              <a:rPr lang="en-US" dirty="0" smtClean="0"/>
              <a:t>the ability to change the sounds in words by adding, deleting, or substituting phonemes. This is practiced</a:t>
            </a:r>
            <a:r>
              <a:rPr lang="en-US" baseline="0" dirty="0" smtClean="0"/>
              <a:t> in the sound swap game.  Show.</a:t>
            </a:r>
          </a:p>
          <a:p>
            <a:r>
              <a:rPr lang="en-US" baseline="0" dirty="0" smtClean="0"/>
              <a:t>*Interventions </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6</a:t>
            </a:fld>
            <a:endParaRPr lang="en-GB"/>
          </a:p>
        </p:txBody>
      </p:sp>
    </p:spTree>
    <p:extLst>
      <p:ext uri="{BB962C8B-B14F-4D97-AF65-F5344CB8AC3E}">
        <p14:creationId xmlns:p14="http://schemas.microsoft.com/office/powerpoint/2010/main" val="3389471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Word building – lesson 6 examples</a:t>
            </a:r>
            <a:r>
              <a:rPr lang="en-GB" baseline="0" dirty="0" smtClean="0"/>
              <a:t> on table. </a:t>
            </a:r>
          </a:p>
          <a:p>
            <a:r>
              <a:rPr lang="en-GB" baseline="0" dirty="0" smtClean="0"/>
              <a:t>Sound Swap – SHOW </a:t>
            </a:r>
          </a:p>
          <a:p>
            <a:r>
              <a:rPr lang="en-GB" baseline="0" dirty="0" smtClean="0"/>
              <a:t>Dictation – this is one of the ways we assess whether children can independently implement their phonetic knowledge. </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A29666EE-F5AD-4D2A-B8D9-92B1F2FB3724}" type="slidenum">
              <a:rPr lang="en-GB" smtClean="0"/>
              <a:t>9</a:t>
            </a:fld>
            <a:endParaRPr lang="en-GB"/>
          </a:p>
        </p:txBody>
      </p:sp>
    </p:spTree>
    <p:extLst>
      <p:ext uri="{BB962C8B-B14F-4D97-AF65-F5344CB8AC3E}">
        <p14:creationId xmlns:p14="http://schemas.microsoft.com/office/powerpoint/2010/main" val="137042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children write,</a:t>
            </a:r>
            <a:r>
              <a:rPr lang="en-GB" baseline="0" dirty="0" smtClean="0"/>
              <a:t> phonetically plausible attempts are accepted for example </a:t>
            </a:r>
            <a:r>
              <a:rPr lang="en-GB" baseline="0" dirty="0" err="1" smtClean="0"/>
              <a:t>plai</a:t>
            </a:r>
            <a:r>
              <a:rPr lang="en-GB" baseline="0" dirty="0" smtClean="0"/>
              <a:t>, </a:t>
            </a:r>
            <a:r>
              <a:rPr lang="en-GB" baseline="0" dirty="0" err="1" smtClean="0"/>
              <a:t>lollee</a:t>
            </a:r>
            <a:r>
              <a:rPr lang="en-GB" baseline="0" dirty="0" smtClean="0"/>
              <a:t>, </a:t>
            </a:r>
            <a:r>
              <a:rPr lang="en-GB" baseline="0" dirty="0" err="1" smtClean="0"/>
              <a:t>duk</a:t>
            </a:r>
            <a:r>
              <a:rPr lang="en-GB" baseline="0" dirty="0" smtClean="0"/>
              <a:t>. </a:t>
            </a:r>
          </a:p>
          <a:p>
            <a:r>
              <a:rPr lang="en-GB" baseline="0" dirty="0" smtClean="0"/>
              <a:t>By Year 2 children are expected to use the correct alternate spellings for sounds, but this is practised throughout Year 1 and Year 2. </a:t>
            </a:r>
          </a:p>
          <a:p>
            <a:r>
              <a:rPr lang="en-GB" baseline="0" dirty="0" smtClean="0"/>
              <a:t>To error-correct we’d say “In this word we spell /ae/ like this ay play”. SHOW</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10</a:t>
            </a:fld>
            <a:endParaRPr lang="en-GB"/>
          </a:p>
        </p:txBody>
      </p:sp>
    </p:spTree>
    <p:extLst>
      <p:ext uri="{BB962C8B-B14F-4D97-AF65-F5344CB8AC3E}">
        <p14:creationId xmlns:p14="http://schemas.microsoft.com/office/powerpoint/2010/main" val="1027257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terms</a:t>
            </a:r>
            <a:r>
              <a:rPr lang="en-GB" baseline="0" dirty="0" smtClean="0"/>
              <a:t> of reading, books follow the Sounds Write scheme. We have some lovely books and also use Sounds Write decodable texts. Please see the examples on the tables. Children read books at home two units behind what they have been taught as a way of embedding the phonetic knowledge. It is essential that children are reading their Sounds Write books as this is consolidating their learning within Phonics. The focus is to build fluency. </a:t>
            </a:r>
          </a:p>
          <a:p>
            <a:endParaRPr lang="en-GB" baseline="0" dirty="0" smtClean="0"/>
          </a:p>
          <a:p>
            <a:r>
              <a:rPr lang="en-GB" baseline="0" dirty="0" smtClean="0"/>
              <a:t>Any other books can be read for pleasure. This can also be written into your Reading Records.</a:t>
            </a:r>
            <a:endParaRPr lang="en-GB" dirty="0"/>
          </a:p>
        </p:txBody>
      </p:sp>
      <p:sp>
        <p:nvSpPr>
          <p:cNvPr id="4" name="Slide Number Placeholder 3"/>
          <p:cNvSpPr>
            <a:spLocks noGrp="1"/>
          </p:cNvSpPr>
          <p:nvPr>
            <p:ph type="sldNum" sz="quarter" idx="10"/>
          </p:nvPr>
        </p:nvSpPr>
        <p:spPr/>
        <p:txBody>
          <a:bodyPr/>
          <a:lstStyle/>
          <a:p>
            <a:fld id="{A29666EE-F5AD-4D2A-B8D9-92B1F2FB3724}" type="slidenum">
              <a:rPr lang="en-GB" smtClean="0"/>
              <a:t>11</a:t>
            </a:fld>
            <a:endParaRPr lang="en-GB"/>
          </a:p>
        </p:txBody>
      </p:sp>
    </p:spTree>
    <p:extLst>
      <p:ext uri="{BB962C8B-B14F-4D97-AF65-F5344CB8AC3E}">
        <p14:creationId xmlns:p14="http://schemas.microsoft.com/office/powerpoint/2010/main" val="48292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2E73E-3578-63C6-28D1-8F5C8D06181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E0E512A-1771-9F00-8DBE-879CB8FA4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430486F-7C71-26C4-C1A6-7462D7834471}"/>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BB9134BD-1C40-5013-E4B4-599ECE0DD3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FBC52F-5990-A785-E911-429A0942DA62}"/>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210516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919B9-9183-A219-ABFD-C79611EAA85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C51AF80-8263-C48B-00C2-2820FF4F4F8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48E936E-4B42-3965-AC0E-30426A70C9B5}"/>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CD8EC150-98D2-721D-3DA6-0B08C341B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A12C3E-6643-A0E0-B8E9-6C1DC96742F2}"/>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27156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2F7E86-F745-C5F1-8DE9-E2193E72CF3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55BCCD5-6896-0747-F26D-3B384A5DD5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A9F338F-DD91-A7B1-74ED-362E2B326A97}"/>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67B04E6D-EEF1-3A32-988A-90256D9A2D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9A12E-7F9F-5295-019B-54E62C449F9E}"/>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321781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50ECD-A928-0B6C-FEF6-4AF709CAE08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10E5007-E7FC-E810-8E80-0C91A70BF5D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E871F19-9DA8-5652-7C9C-4EA0D2A63502}"/>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6ABB274F-DBE0-C50D-E392-C02507ABB8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C6C910-140D-C7FA-6A77-EF730002E9A7}"/>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369203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C381-E777-696C-17D4-D6B704FAF74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249A05B-8011-8F92-FDCB-567CCDE54A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E6C8E10-54D8-A5E4-2DD8-1035F58C8C72}"/>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53823F66-DFDC-E281-C3F3-D6E3BAD452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4ADA14-4B81-A712-2DAE-5AD2A22B7A82}"/>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875586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B1E3A-FC4F-E754-B385-89AB618FCB2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ACB75A0-FF0C-DFB7-E658-0C7BCC22093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9085861-BA76-6485-C119-D8A1651AF57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F60102E-9DE2-109F-EAD6-FCAD4C6CBC28}"/>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6" name="Footer Placeholder 5">
            <a:extLst>
              <a:ext uri="{FF2B5EF4-FFF2-40B4-BE49-F238E27FC236}">
                <a16:creationId xmlns:a16="http://schemas.microsoft.com/office/drawing/2014/main" id="{9B73DD86-FD81-6D77-9134-0A3ED0823C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AA3486-280E-97D8-E2AD-CECAD93F90DD}"/>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2715121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2157D-2D84-D73A-7ECD-1FA3FE432AB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042973-A8F9-14FC-70DC-842F6DAC01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764ABA6-147D-BDB4-4AA9-199C60E76E0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FDE6DFF-F475-540B-B42B-9051F8E8EE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6CF258-0FAD-2C84-950F-F584598220C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4D3956B-83FE-6E37-6458-0F13DCD4C307}"/>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8" name="Footer Placeholder 7">
            <a:extLst>
              <a:ext uri="{FF2B5EF4-FFF2-40B4-BE49-F238E27FC236}">
                <a16:creationId xmlns:a16="http://schemas.microsoft.com/office/drawing/2014/main" id="{819D157A-9039-652D-2394-0F977F4DB5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FCD5FF-A646-D1CF-F001-25CC0739D24A}"/>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399458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B6C5F-54E3-88E3-3C77-19717BF677A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2B08A56-3C06-2BF3-EFDE-E51889945977}"/>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4" name="Footer Placeholder 3">
            <a:extLst>
              <a:ext uri="{FF2B5EF4-FFF2-40B4-BE49-F238E27FC236}">
                <a16:creationId xmlns:a16="http://schemas.microsoft.com/office/drawing/2014/main" id="{E3EA5D81-FB28-04DE-8C66-4A82720A3F5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7BC539C-0E2E-FD52-8617-064F0E0A4F9C}"/>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083121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2ADDA4-D9CB-4977-43DA-05AB5616A66F}"/>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3" name="Footer Placeholder 2">
            <a:extLst>
              <a:ext uri="{FF2B5EF4-FFF2-40B4-BE49-F238E27FC236}">
                <a16:creationId xmlns:a16="http://schemas.microsoft.com/office/drawing/2014/main" id="{8565515E-855F-192B-3B3D-8E85F61F6E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DDBCD9-3773-8247-64E1-E21D52BBE82A}"/>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102546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6B1E8-A973-FAF8-1DC4-0FD623A72A5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8811BEE-F9F3-2F04-A7FB-A6E139B432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64E1FD50-8031-8D05-924D-1F1F18FE1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9CDC004-74DC-5358-FCDB-A39E0ED150EE}"/>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6" name="Footer Placeholder 5">
            <a:extLst>
              <a:ext uri="{FF2B5EF4-FFF2-40B4-BE49-F238E27FC236}">
                <a16:creationId xmlns:a16="http://schemas.microsoft.com/office/drawing/2014/main" id="{8AB23625-CF25-880A-8820-4FB3C883E8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9C5710-412C-B2C3-7AC0-960B7FA967D2}"/>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2754441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122D-F19F-5E33-D886-A34D5F0FA6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8D88A95-B872-AB88-9C0A-14127ABFB2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DC3ADB0-89C6-8C59-B6A9-B6E9C8C41E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C007FE-C1DA-759D-FEFE-C3312C629BDD}"/>
              </a:ext>
            </a:extLst>
          </p:cNvPr>
          <p:cNvSpPr>
            <a:spLocks noGrp="1"/>
          </p:cNvSpPr>
          <p:nvPr>
            <p:ph type="dt" sz="half" idx="10"/>
          </p:nvPr>
        </p:nvSpPr>
        <p:spPr/>
        <p:txBody>
          <a:bodyPr/>
          <a:lstStyle/>
          <a:p>
            <a:fld id="{9F629892-80C0-4003-B999-944ED0C2A760}" type="datetimeFigureOut">
              <a:rPr lang="en-GB" smtClean="0"/>
              <a:t>29/11/2024</a:t>
            </a:fld>
            <a:endParaRPr lang="en-GB"/>
          </a:p>
        </p:txBody>
      </p:sp>
      <p:sp>
        <p:nvSpPr>
          <p:cNvPr id="6" name="Footer Placeholder 5">
            <a:extLst>
              <a:ext uri="{FF2B5EF4-FFF2-40B4-BE49-F238E27FC236}">
                <a16:creationId xmlns:a16="http://schemas.microsoft.com/office/drawing/2014/main" id="{200E77A3-20E8-C394-CE5A-BEA5B9FFD9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CC2E31-76E9-A8A3-C325-7949E242FC2A}"/>
              </a:ext>
            </a:extLst>
          </p:cNvPr>
          <p:cNvSpPr>
            <a:spLocks noGrp="1"/>
          </p:cNvSpPr>
          <p:nvPr>
            <p:ph type="sldNum" sz="quarter" idx="12"/>
          </p:nvPr>
        </p:nvSpPr>
        <p:spPr/>
        <p:txBody>
          <a:bodyPr/>
          <a:lstStyle/>
          <a:p>
            <a:fld id="{72083379-F975-4240-BF9C-C53FDCC3FCE9}" type="slidenum">
              <a:rPr lang="en-GB" smtClean="0"/>
              <a:t>‹#›</a:t>
            </a:fld>
            <a:endParaRPr lang="en-GB"/>
          </a:p>
        </p:txBody>
      </p:sp>
    </p:spTree>
    <p:extLst>
      <p:ext uri="{BB962C8B-B14F-4D97-AF65-F5344CB8AC3E}">
        <p14:creationId xmlns:p14="http://schemas.microsoft.com/office/powerpoint/2010/main" val="174618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32A9CC-641F-BB45-C50D-98578F538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426807B-4EB1-D684-DFFF-F9C314A539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1236AA5-E2F9-B6F5-4A40-9FF7BFC80B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29892-80C0-4003-B999-944ED0C2A760}" type="datetimeFigureOut">
              <a:rPr lang="en-GB" smtClean="0"/>
              <a:t>29/11/2024</a:t>
            </a:fld>
            <a:endParaRPr lang="en-GB"/>
          </a:p>
        </p:txBody>
      </p:sp>
      <p:sp>
        <p:nvSpPr>
          <p:cNvPr id="5" name="Footer Placeholder 4">
            <a:extLst>
              <a:ext uri="{FF2B5EF4-FFF2-40B4-BE49-F238E27FC236}">
                <a16:creationId xmlns:a16="http://schemas.microsoft.com/office/drawing/2014/main" id="{9AC1A94C-E0EA-8D93-153F-51D8BDC850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64D4B8-AEFF-4C8F-DAFE-8BB49706F5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83379-F975-4240-BF9C-C53FDCC3FCE9}" type="slidenum">
              <a:rPr lang="en-GB" smtClean="0"/>
              <a:t>‹#›</a:t>
            </a:fld>
            <a:endParaRPr lang="en-GB"/>
          </a:p>
        </p:txBody>
      </p:sp>
    </p:spTree>
    <p:extLst>
      <p:ext uri="{BB962C8B-B14F-4D97-AF65-F5344CB8AC3E}">
        <p14:creationId xmlns:p14="http://schemas.microsoft.com/office/powerpoint/2010/main" val="2902884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video.link/w/IxS7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video.link/w/IxS7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video.link/w/fvS7d"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a:xfrm>
            <a:off x="1680416" y="3648220"/>
            <a:ext cx="9144000" cy="1655762"/>
          </a:xfrm>
        </p:spPr>
        <p:txBody>
          <a:bodyPr/>
          <a:lstStyle/>
          <a:p>
            <a:endParaRPr lang="en-GB" dirty="0" smtClean="0"/>
          </a:p>
          <a:p>
            <a:r>
              <a:rPr lang="en-GB" sz="4800" dirty="0" smtClean="0">
                <a:solidFill>
                  <a:schemeClr val="bg1"/>
                </a:solidFill>
                <a:latin typeface="Kinetic Letters Unjoined" panose="00000500000000000000" pitchFamily="50" charset="0"/>
              </a:rPr>
              <a:t>Parent Information Evening – 16.10.24</a:t>
            </a:r>
            <a:endParaRPr lang="en-GB" sz="4800" dirty="0">
              <a:solidFill>
                <a:schemeClr val="bg1"/>
              </a:solidFill>
              <a:latin typeface="Kinetic Letters Unjoined" panose="00000500000000000000" pitchFamily="50" charset="0"/>
            </a:endParaRPr>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Sounds-Write. A new approach to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5"/>
          <a:stretch>
            <a:fillRect/>
          </a:stretch>
        </p:blipFill>
        <p:spPr>
          <a:xfrm>
            <a:off x="1329433" y="1384829"/>
            <a:ext cx="8313329" cy="2308171"/>
          </a:xfrm>
          <a:prstGeom prst="rect">
            <a:avLst/>
          </a:prstGeom>
        </p:spPr>
      </p:pic>
      <p:sp>
        <p:nvSpPr>
          <p:cNvPr id="10" name="Rectangle 9"/>
          <p:cNvSpPr/>
          <p:nvPr/>
        </p:nvSpPr>
        <p:spPr>
          <a:xfrm>
            <a:off x="9642762" y="1384828"/>
            <a:ext cx="184729" cy="230817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343396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4830619" y="995466"/>
            <a:ext cx="9144000" cy="2387600"/>
          </a:xfrm>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Rectangle 6"/>
          <p:cNvSpPr/>
          <p:nvPr/>
        </p:nvSpPr>
        <p:spPr>
          <a:xfrm>
            <a:off x="658761" y="160338"/>
            <a:ext cx="10943303" cy="6186309"/>
          </a:xfrm>
          <a:prstGeom prst="rect">
            <a:avLst/>
          </a:prstGeom>
        </p:spPr>
        <p:txBody>
          <a:bodyPr wrap="square">
            <a:spAutoFit/>
          </a:bodyPr>
          <a:lstStyle/>
          <a:p>
            <a:pPr algn="ctr"/>
            <a:r>
              <a:rPr lang="en-GB" sz="4400" u="sng" dirty="0">
                <a:solidFill>
                  <a:schemeClr val="bg1"/>
                </a:solidFill>
                <a:latin typeface="Kinetic Letters Unjoined" panose="00000500000000000000" pitchFamily="50" charset="0"/>
              </a:rPr>
              <a:t>WRITING</a:t>
            </a:r>
          </a:p>
          <a:p>
            <a:r>
              <a:rPr lang="en-GB" sz="4400" dirty="0">
                <a:solidFill>
                  <a:schemeClr val="bg1"/>
                </a:solidFill>
                <a:latin typeface="Kinetic Letters Unjoined" panose="00000500000000000000" pitchFamily="50" charset="0"/>
              </a:rPr>
              <a:t>•Phonetically plausible </a:t>
            </a:r>
            <a:r>
              <a:rPr lang="en-GB" sz="4400" dirty="0" smtClean="0">
                <a:solidFill>
                  <a:schemeClr val="bg1"/>
                </a:solidFill>
                <a:latin typeface="Kinetic Letters Unjoined" panose="00000500000000000000" pitchFamily="50" charset="0"/>
              </a:rPr>
              <a:t>attempts:</a:t>
            </a:r>
            <a:endParaRPr lang="en-GB" sz="4400" dirty="0">
              <a:solidFill>
                <a:schemeClr val="bg1"/>
              </a:solidFill>
              <a:latin typeface="Kinetic Letters Unjoined" panose="00000500000000000000" pitchFamily="50" charset="0"/>
            </a:endParaRPr>
          </a:p>
          <a:p>
            <a:r>
              <a:rPr lang="en-GB" sz="4400" dirty="0" err="1">
                <a:solidFill>
                  <a:schemeClr val="bg1"/>
                </a:solidFill>
                <a:latin typeface="Kinetic Letters Unjoined" panose="00000500000000000000" pitchFamily="50" charset="0"/>
              </a:rPr>
              <a:t>p</a:t>
            </a:r>
            <a:r>
              <a:rPr lang="en-GB" sz="4400" dirty="0" err="1" smtClean="0">
                <a:solidFill>
                  <a:schemeClr val="bg1"/>
                </a:solidFill>
                <a:latin typeface="Kinetic Letters Unjoined" panose="00000500000000000000" pitchFamily="50" charset="0"/>
              </a:rPr>
              <a:t>lai</a:t>
            </a:r>
            <a:r>
              <a:rPr lang="en-GB" sz="4400" dirty="0">
                <a:solidFill>
                  <a:schemeClr val="bg1"/>
                </a:solidFill>
                <a:latin typeface="Kinetic Letters Unjoined" panose="00000500000000000000" pitchFamily="50" charset="0"/>
              </a:rPr>
              <a:t>,  </a:t>
            </a:r>
            <a:r>
              <a:rPr lang="en-GB" sz="4400" dirty="0" err="1">
                <a:solidFill>
                  <a:schemeClr val="bg1"/>
                </a:solidFill>
                <a:latin typeface="Kinetic Letters Unjoined" panose="00000500000000000000" pitchFamily="50" charset="0"/>
              </a:rPr>
              <a:t>lollee</a:t>
            </a:r>
            <a:r>
              <a:rPr lang="en-GB" sz="4400" dirty="0">
                <a:solidFill>
                  <a:schemeClr val="bg1"/>
                </a:solidFill>
                <a:latin typeface="Kinetic Letters Unjoined" panose="00000500000000000000" pitchFamily="50" charset="0"/>
              </a:rPr>
              <a:t>, </a:t>
            </a:r>
            <a:r>
              <a:rPr lang="en-GB" sz="4400" dirty="0" err="1" smtClean="0">
                <a:solidFill>
                  <a:schemeClr val="bg1"/>
                </a:solidFill>
                <a:latin typeface="Kinetic Letters Unjoined" panose="00000500000000000000" pitchFamily="50" charset="0"/>
              </a:rPr>
              <a:t>duk</a:t>
            </a:r>
            <a:endParaRPr lang="en-GB" sz="4400" dirty="0" smtClean="0">
              <a:solidFill>
                <a:schemeClr val="bg1"/>
              </a:solidFill>
              <a:latin typeface="Kinetic Letters Unjoined" panose="00000500000000000000" pitchFamily="50" charset="0"/>
            </a:endParaRPr>
          </a:p>
          <a:p>
            <a:endParaRPr lang="en-GB" sz="4400" dirty="0">
              <a:solidFill>
                <a:schemeClr val="bg1"/>
              </a:solidFill>
              <a:latin typeface="Kinetic Letters Unjoined" panose="00000500000000000000" pitchFamily="50" charset="0"/>
            </a:endParaRPr>
          </a:p>
          <a:p>
            <a:r>
              <a:rPr lang="en-US" sz="4400" dirty="0">
                <a:solidFill>
                  <a:schemeClr val="bg1"/>
                </a:solidFill>
                <a:latin typeface="Kinetic Letters Unjoined" panose="00000500000000000000" pitchFamily="50" charset="0"/>
              </a:rPr>
              <a:t>•In this word we spell /</a:t>
            </a:r>
            <a:r>
              <a:rPr lang="en-US" sz="4400" dirty="0" smtClean="0">
                <a:solidFill>
                  <a:schemeClr val="bg1"/>
                </a:solidFill>
                <a:latin typeface="Kinetic Letters Unjoined" panose="00000500000000000000" pitchFamily="50" charset="0"/>
              </a:rPr>
              <a:t>ae/ </a:t>
            </a:r>
            <a:r>
              <a:rPr lang="en-US" sz="4400" dirty="0">
                <a:solidFill>
                  <a:schemeClr val="bg1"/>
                </a:solidFill>
                <a:latin typeface="Kinetic Letters Unjoined" panose="00000500000000000000" pitchFamily="50" charset="0"/>
              </a:rPr>
              <a:t>like this </a:t>
            </a:r>
            <a:r>
              <a:rPr lang="en-US" sz="4400" dirty="0" smtClean="0">
                <a:solidFill>
                  <a:schemeClr val="bg1"/>
                </a:solidFill>
                <a:latin typeface="Kinetic Letters Unjoined" panose="00000500000000000000" pitchFamily="50" charset="0"/>
              </a:rPr>
              <a:t>– ay </a:t>
            </a:r>
            <a:endParaRPr lang="en-GB" sz="4400" dirty="0">
              <a:solidFill>
                <a:schemeClr val="bg1"/>
              </a:solidFill>
              <a:latin typeface="Kinetic Letters Unjoined" panose="00000500000000000000" pitchFamily="50" charset="0"/>
            </a:endParaRPr>
          </a:p>
          <a:p>
            <a:r>
              <a:rPr lang="en-GB" sz="4400" dirty="0">
                <a:solidFill>
                  <a:schemeClr val="bg1"/>
                </a:solidFill>
                <a:latin typeface="Kinetic Letters Unjoined" panose="00000500000000000000" pitchFamily="50" charset="0"/>
              </a:rPr>
              <a:t>p</a:t>
            </a:r>
            <a:r>
              <a:rPr lang="en-GB" sz="4400" dirty="0" smtClean="0">
                <a:solidFill>
                  <a:schemeClr val="bg1"/>
                </a:solidFill>
                <a:latin typeface="Kinetic Letters Unjoined" panose="00000500000000000000" pitchFamily="50" charset="0"/>
              </a:rPr>
              <a:t>lay </a:t>
            </a:r>
          </a:p>
          <a:p>
            <a:endParaRPr lang="en-GB" sz="4400" dirty="0">
              <a:solidFill>
                <a:schemeClr val="bg1"/>
              </a:solidFill>
              <a:latin typeface="Kinetic Letters Unjoined" panose="00000500000000000000" pitchFamily="50" charset="0"/>
            </a:endParaRPr>
          </a:p>
          <a:p>
            <a:r>
              <a:rPr lang="en-US" sz="4400" dirty="0">
                <a:solidFill>
                  <a:schemeClr val="bg1"/>
                </a:solidFill>
                <a:latin typeface="Kinetic Letters Unjoined" panose="00000500000000000000" pitchFamily="50" charset="0"/>
              </a:rPr>
              <a:t>•Spellings in Year </a:t>
            </a:r>
            <a:r>
              <a:rPr lang="en-US" sz="4400" dirty="0" smtClean="0">
                <a:solidFill>
                  <a:schemeClr val="bg1"/>
                </a:solidFill>
                <a:latin typeface="Kinetic Letters Unjoined" panose="00000500000000000000" pitchFamily="50" charset="0"/>
              </a:rPr>
              <a:t>1 and 2:</a:t>
            </a:r>
          </a:p>
          <a:p>
            <a:r>
              <a:rPr lang="en-US" sz="4400" dirty="0" smtClean="0">
                <a:solidFill>
                  <a:schemeClr val="bg1"/>
                </a:solidFill>
                <a:latin typeface="Kinetic Letters Unjoined" panose="00000500000000000000" pitchFamily="50" charset="0"/>
              </a:rPr>
              <a:t>linking </a:t>
            </a:r>
            <a:r>
              <a:rPr lang="en-US" sz="4400" dirty="0">
                <a:solidFill>
                  <a:schemeClr val="bg1"/>
                </a:solidFill>
                <a:latin typeface="Kinetic Letters Unjoined" panose="00000500000000000000" pitchFamily="50" charset="0"/>
              </a:rPr>
              <a:t>to previously taught </a:t>
            </a:r>
            <a:r>
              <a:rPr lang="en-US" sz="4400" dirty="0" smtClean="0">
                <a:solidFill>
                  <a:schemeClr val="bg1"/>
                </a:solidFill>
                <a:latin typeface="Kinetic Letters Unjoined" panose="00000500000000000000" pitchFamily="50" charset="0"/>
              </a:rPr>
              <a:t>units</a:t>
            </a:r>
            <a:r>
              <a:rPr lang="en-US" sz="4400" dirty="0">
                <a:solidFill>
                  <a:schemeClr val="bg1"/>
                </a:solidFill>
                <a:latin typeface="Kinetic Letters Unjoined" panose="00000500000000000000" pitchFamily="50" charset="0"/>
              </a:rPr>
              <a:t>, assess through </a:t>
            </a:r>
            <a:r>
              <a:rPr lang="en-US" sz="4400" dirty="0" smtClean="0">
                <a:solidFill>
                  <a:schemeClr val="bg1"/>
                </a:solidFill>
                <a:latin typeface="Kinetic Letters Unjoined" panose="00000500000000000000" pitchFamily="50" charset="0"/>
              </a:rPr>
              <a:t>dictation. </a:t>
            </a:r>
            <a:endParaRPr lang="en-US" sz="4400" dirty="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3303776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4830619" y="995466"/>
            <a:ext cx="9144000" cy="2387600"/>
          </a:xfrm>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a:xfrm>
            <a:off x="460375" y="160338"/>
            <a:ext cx="10112015" cy="5632311"/>
          </a:xfrm>
          <a:prstGeom prst="rect">
            <a:avLst/>
          </a:prstGeom>
        </p:spPr>
        <p:txBody>
          <a:bodyPr wrap="square">
            <a:spAutoFit/>
          </a:bodyPr>
          <a:lstStyle/>
          <a:p>
            <a:pPr algn="ctr"/>
            <a:r>
              <a:rPr lang="en-GB" sz="3600" u="sng" dirty="0">
                <a:solidFill>
                  <a:schemeClr val="bg1"/>
                </a:solidFill>
                <a:latin typeface="Kinetic Letters Unjoined" panose="00000500000000000000" pitchFamily="50" charset="0"/>
              </a:rPr>
              <a:t>HOME READING BOOKS</a:t>
            </a:r>
          </a:p>
          <a:p>
            <a:r>
              <a:rPr lang="en-US" sz="3600" dirty="0">
                <a:solidFill>
                  <a:schemeClr val="bg1"/>
                </a:solidFill>
                <a:latin typeface="Kinetic Letters Unjoined" panose="00000500000000000000" pitchFamily="50" charset="0"/>
              </a:rPr>
              <a:t>These books will be focus on previous taught units so children can continue to rehearse the sounds and skills needed to read. The focus is to </a:t>
            </a:r>
            <a:r>
              <a:rPr lang="en-US" sz="3600" b="1" dirty="0">
                <a:solidFill>
                  <a:schemeClr val="bg1"/>
                </a:solidFill>
                <a:latin typeface="Kinetic Letters Unjoined" panose="00000500000000000000" pitchFamily="50" charset="0"/>
              </a:rPr>
              <a:t>build fluency</a:t>
            </a:r>
            <a:r>
              <a:rPr lang="en-US" sz="3600" dirty="0">
                <a:solidFill>
                  <a:schemeClr val="bg1"/>
                </a:solidFill>
                <a:latin typeface="Kinetic Letters Unjoined" panose="00000500000000000000" pitchFamily="50" charset="0"/>
              </a:rPr>
              <a:t>, children should be able to apply their code knowledge</a:t>
            </a:r>
            <a:r>
              <a:rPr lang="en-US" sz="3600" dirty="0" smtClean="0">
                <a:solidFill>
                  <a:schemeClr val="bg1"/>
                </a:solidFill>
                <a:latin typeface="Kinetic Letters Unjoined" panose="00000500000000000000" pitchFamily="50" charset="0"/>
              </a:rPr>
              <a:t>.</a:t>
            </a:r>
          </a:p>
          <a:p>
            <a:endParaRPr lang="en-US" sz="3600" dirty="0">
              <a:solidFill>
                <a:schemeClr val="bg1"/>
              </a:solidFill>
              <a:latin typeface="Kinetic Letters Unjoined" panose="00000500000000000000" pitchFamily="50" charset="0"/>
            </a:endParaRPr>
          </a:p>
          <a:p>
            <a:r>
              <a:rPr lang="en-US" sz="3600" dirty="0">
                <a:solidFill>
                  <a:schemeClr val="bg1"/>
                </a:solidFill>
                <a:latin typeface="Kinetic Letters Unjoined" panose="00000500000000000000" pitchFamily="50" charset="0"/>
              </a:rPr>
              <a:t>Please write in reading logs each time your child reads. </a:t>
            </a:r>
            <a:endParaRPr lang="en-US" sz="3600" dirty="0" smtClean="0">
              <a:solidFill>
                <a:schemeClr val="bg1"/>
              </a:solidFill>
              <a:latin typeface="Kinetic Letters Unjoined" panose="00000500000000000000" pitchFamily="50" charset="0"/>
            </a:endParaRPr>
          </a:p>
          <a:p>
            <a:r>
              <a:rPr lang="en-US" sz="3600" dirty="0" smtClean="0">
                <a:solidFill>
                  <a:schemeClr val="bg1"/>
                </a:solidFill>
                <a:latin typeface="Kinetic Letters Unjoined" panose="00000500000000000000" pitchFamily="50" charset="0"/>
              </a:rPr>
              <a:t>It </a:t>
            </a:r>
            <a:r>
              <a:rPr lang="en-US" sz="3600" dirty="0">
                <a:solidFill>
                  <a:schemeClr val="bg1"/>
                </a:solidFill>
                <a:latin typeface="Kinetic Letters Unjoined" panose="00000500000000000000" pitchFamily="50" charset="0"/>
              </a:rPr>
              <a:t>may only be a few pages each night. Children need to read </a:t>
            </a:r>
            <a:endParaRPr lang="en-US" sz="3600" dirty="0" smtClean="0">
              <a:solidFill>
                <a:schemeClr val="bg1"/>
              </a:solidFill>
              <a:latin typeface="Kinetic Letters Unjoined" panose="00000500000000000000" pitchFamily="50" charset="0"/>
            </a:endParaRPr>
          </a:p>
          <a:p>
            <a:r>
              <a:rPr lang="en-US" sz="3600" dirty="0" smtClean="0">
                <a:solidFill>
                  <a:schemeClr val="bg1"/>
                </a:solidFill>
                <a:latin typeface="Kinetic Letters Unjoined" panose="00000500000000000000" pitchFamily="50" charset="0"/>
              </a:rPr>
              <a:t>multiple </a:t>
            </a:r>
            <a:r>
              <a:rPr lang="en-US" sz="3600" dirty="0">
                <a:solidFill>
                  <a:schemeClr val="bg1"/>
                </a:solidFill>
                <a:latin typeface="Kinetic Letters Unjoined" panose="00000500000000000000" pitchFamily="50" charset="0"/>
              </a:rPr>
              <a:t>times to ensure for fluency and understanding. </a:t>
            </a:r>
            <a:endParaRPr lang="en-US" sz="3600" dirty="0" smtClean="0">
              <a:solidFill>
                <a:schemeClr val="bg1"/>
              </a:solidFill>
              <a:latin typeface="Kinetic Letters Unjoined" panose="00000500000000000000" pitchFamily="50" charset="0"/>
            </a:endParaRPr>
          </a:p>
          <a:p>
            <a:endParaRPr lang="en-US" sz="3600" dirty="0">
              <a:solidFill>
                <a:schemeClr val="bg1"/>
              </a:solidFill>
              <a:latin typeface="Kinetic Letters Unjoined" panose="00000500000000000000" pitchFamily="50" charset="0"/>
            </a:endParaRPr>
          </a:p>
          <a:p>
            <a:r>
              <a:rPr lang="en-US" sz="3600" dirty="0">
                <a:solidFill>
                  <a:schemeClr val="bg1"/>
                </a:solidFill>
                <a:latin typeface="Kinetic Letters Unjoined" panose="00000500000000000000" pitchFamily="50" charset="0"/>
              </a:rPr>
              <a:t>Also work on expression, intonation and understanding.</a:t>
            </a:r>
            <a:endParaRPr lang="en-GB" sz="3600" dirty="0">
              <a:solidFill>
                <a:schemeClr val="bg1"/>
              </a:solidFill>
              <a:latin typeface="Kinetic Letters Unjoined" panose="00000500000000000000" pitchFamily="50" charset="0"/>
            </a:endParaRPr>
          </a:p>
        </p:txBody>
      </p:sp>
      <p:pic>
        <p:nvPicPr>
          <p:cNvPr id="9" name="Picture 8"/>
          <p:cNvPicPr>
            <a:picLocks noChangeAspect="1"/>
          </p:cNvPicPr>
          <p:nvPr/>
        </p:nvPicPr>
        <p:blipFill>
          <a:blip r:embed="rId5"/>
          <a:stretch>
            <a:fillRect/>
          </a:stretch>
        </p:blipFill>
        <p:spPr>
          <a:xfrm>
            <a:off x="8782116" y="1875361"/>
            <a:ext cx="1627558" cy="2286330"/>
          </a:xfrm>
          <a:prstGeom prst="rect">
            <a:avLst/>
          </a:prstGeom>
        </p:spPr>
      </p:pic>
      <p:pic>
        <p:nvPicPr>
          <p:cNvPr id="10" name="Picture 9"/>
          <p:cNvPicPr>
            <a:picLocks noChangeAspect="1"/>
          </p:cNvPicPr>
          <p:nvPr/>
        </p:nvPicPr>
        <p:blipFill>
          <a:blip r:embed="rId6"/>
          <a:stretch>
            <a:fillRect/>
          </a:stretch>
        </p:blipFill>
        <p:spPr>
          <a:xfrm>
            <a:off x="10569111" y="1920001"/>
            <a:ext cx="1575006" cy="2239166"/>
          </a:xfrm>
          <a:prstGeom prst="rect">
            <a:avLst/>
          </a:prstGeom>
        </p:spPr>
      </p:pic>
      <p:pic>
        <p:nvPicPr>
          <p:cNvPr id="11" name="Picture 10"/>
          <p:cNvPicPr>
            <a:picLocks noChangeAspect="1"/>
          </p:cNvPicPr>
          <p:nvPr/>
        </p:nvPicPr>
        <p:blipFill>
          <a:blip r:embed="rId7"/>
          <a:stretch>
            <a:fillRect/>
          </a:stretch>
        </p:blipFill>
        <p:spPr>
          <a:xfrm>
            <a:off x="8676582" y="4321385"/>
            <a:ext cx="1605152" cy="2306392"/>
          </a:xfrm>
          <a:prstGeom prst="rect">
            <a:avLst/>
          </a:prstGeom>
        </p:spPr>
      </p:pic>
      <p:pic>
        <p:nvPicPr>
          <p:cNvPr id="7" name="Picture 6"/>
          <p:cNvPicPr>
            <a:picLocks noChangeAspect="1"/>
          </p:cNvPicPr>
          <p:nvPr/>
        </p:nvPicPr>
        <p:blipFill>
          <a:blip r:embed="rId8"/>
          <a:stretch>
            <a:fillRect/>
          </a:stretch>
        </p:blipFill>
        <p:spPr>
          <a:xfrm>
            <a:off x="10399115" y="4308877"/>
            <a:ext cx="1646113" cy="2335789"/>
          </a:xfrm>
          <a:prstGeom prst="rect">
            <a:avLst/>
          </a:prstGeom>
        </p:spPr>
      </p:pic>
    </p:spTree>
    <p:extLst>
      <p:ext uri="{BB962C8B-B14F-4D97-AF65-F5344CB8AC3E}">
        <p14:creationId xmlns:p14="http://schemas.microsoft.com/office/powerpoint/2010/main" val="12826116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4830619" y="995466"/>
            <a:ext cx="9144000" cy="2387600"/>
          </a:xfrm>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2"/>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3"/>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591128" y="-5417"/>
            <a:ext cx="11600872" cy="5632311"/>
          </a:xfrm>
          <a:prstGeom prst="rect">
            <a:avLst/>
          </a:prstGeom>
        </p:spPr>
        <p:txBody>
          <a:bodyPr wrap="square">
            <a:spAutoFit/>
          </a:bodyPr>
          <a:lstStyle/>
          <a:p>
            <a:pPr algn="ctr"/>
            <a:r>
              <a:rPr lang="en-US" sz="4000" u="sng" dirty="0">
                <a:solidFill>
                  <a:schemeClr val="bg1"/>
                </a:solidFill>
                <a:latin typeface="Kinetic Letters Unjoined" panose="00000500000000000000" pitchFamily="50" charset="0"/>
              </a:rPr>
              <a:t>OTHER WAYS TO SUPPORT AT </a:t>
            </a:r>
            <a:r>
              <a:rPr lang="en-US" sz="4000" u="sng" dirty="0" smtClean="0">
                <a:solidFill>
                  <a:schemeClr val="bg1"/>
                </a:solidFill>
                <a:latin typeface="Kinetic Letters Unjoined" panose="00000500000000000000" pitchFamily="50" charset="0"/>
              </a:rPr>
              <a:t>HOME</a:t>
            </a:r>
          </a:p>
          <a:p>
            <a:endParaRPr lang="en-US" sz="4000" u="sng" dirty="0">
              <a:solidFill>
                <a:schemeClr val="bg1"/>
              </a:solidFill>
              <a:latin typeface="Kinetic Letters Unjoined" panose="00000500000000000000" pitchFamily="50" charset="0"/>
            </a:endParaRPr>
          </a:p>
          <a:p>
            <a:r>
              <a:rPr lang="en-US" sz="4000" dirty="0">
                <a:solidFill>
                  <a:schemeClr val="bg1"/>
                </a:solidFill>
                <a:latin typeface="Kinetic Letters Unjoined" panose="00000500000000000000" pitchFamily="50" charset="0"/>
              </a:rPr>
              <a:t>•Read, read and read some more to your child –it doesn’t have to be story books, TV guide, football </a:t>
            </a:r>
            <a:r>
              <a:rPr lang="en-US" sz="4000" dirty="0" smtClean="0">
                <a:solidFill>
                  <a:schemeClr val="bg1"/>
                </a:solidFill>
                <a:latin typeface="Kinetic Letters Unjoined" panose="00000500000000000000" pitchFamily="50" charset="0"/>
              </a:rPr>
              <a:t>results…</a:t>
            </a:r>
          </a:p>
          <a:p>
            <a:endParaRPr lang="en-US" sz="4000" dirty="0">
              <a:solidFill>
                <a:schemeClr val="bg1"/>
              </a:solidFill>
              <a:latin typeface="Kinetic Letters Unjoined" panose="00000500000000000000" pitchFamily="50" charset="0"/>
            </a:endParaRPr>
          </a:p>
          <a:p>
            <a:r>
              <a:rPr lang="en-US" sz="4000" dirty="0">
                <a:solidFill>
                  <a:schemeClr val="bg1"/>
                </a:solidFill>
                <a:latin typeface="Kinetic Letters Unjoined" panose="00000500000000000000" pitchFamily="50" charset="0"/>
              </a:rPr>
              <a:t>•Environmental print –cereal boxes, road </a:t>
            </a:r>
            <a:r>
              <a:rPr lang="en-US" sz="4000" dirty="0" smtClean="0">
                <a:solidFill>
                  <a:schemeClr val="bg1"/>
                </a:solidFill>
                <a:latin typeface="Kinetic Letters Unjoined" panose="00000500000000000000" pitchFamily="50" charset="0"/>
              </a:rPr>
              <a:t>signs</a:t>
            </a:r>
            <a:endParaRPr lang="en-US" sz="4000" dirty="0">
              <a:solidFill>
                <a:schemeClr val="bg1"/>
              </a:solidFill>
              <a:latin typeface="Kinetic Letters Unjoined" panose="00000500000000000000" pitchFamily="50" charset="0"/>
            </a:endParaRPr>
          </a:p>
          <a:p>
            <a:r>
              <a:rPr lang="en-US" sz="4000" dirty="0">
                <a:solidFill>
                  <a:schemeClr val="bg1"/>
                </a:solidFill>
                <a:latin typeface="Kinetic Letters Unjoined" panose="00000500000000000000" pitchFamily="50" charset="0"/>
              </a:rPr>
              <a:t>•Segment instructions </a:t>
            </a:r>
            <a:r>
              <a:rPr lang="en-US" sz="4000" dirty="0" smtClean="0">
                <a:solidFill>
                  <a:schemeClr val="bg1"/>
                </a:solidFill>
                <a:latin typeface="Kinetic Letters Unjoined" panose="00000500000000000000" pitchFamily="50" charset="0"/>
              </a:rPr>
              <a:t>– “Go </a:t>
            </a:r>
            <a:r>
              <a:rPr lang="en-US" sz="4000" dirty="0">
                <a:solidFill>
                  <a:schemeClr val="bg1"/>
                </a:solidFill>
                <a:latin typeface="Kinetic Letters Unjoined" panose="00000500000000000000" pitchFamily="50" charset="0"/>
              </a:rPr>
              <a:t>to /b/e/d</a:t>
            </a:r>
            <a:r>
              <a:rPr lang="en-US" sz="4000" dirty="0" smtClean="0">
                <a:solidFill>
                  <a:schemeClr val="bg1"/>
                </a:solidFill>
                <a:latin typeface="Kinetic Letters Unjoined" panose="00000500000000000000" pitchFamily="50" charset="0"/>
              </a:rPr>
              <a:t>/.”</a:t>
            </a:r>
            <a:endParaRPr lang="en-US" sz="4000" dirty="0">
              <a:solidFill>
                <a:schemeClr val="bg1"/>
              </a:solidFill>
              <a:latin typeface="Kinetic Letters Unjoined" panose="00000500000000000000" pitchFamily="50" charset="0"/>
            </a:endParaRPr>
          </a:p>
          <a:p>
            <a:r>
              <a:rPr lang="en-GB" sz="4000" dirty="0">
                <a:solidFill>
                  <a:schemeClr val="bg1"/>
                </a:solidFill>
                <a:latin typeface="Kinetic Letters Unjoined" panose="00000500000000000000" pitchFamily="50" charset="0"/>
              </a:rPr>
              <a:t>•Watch </a:t>
            </a:r>
            <a:r>
              <a:rPr lang="en-GB" sz="4000" dirty="0" err="1">
                <a:solidFill>
                  <a:schemeClr val="bg1"/>
                </a:solidFill>
                <a:latin typeface="Kinetic Letters Unjoined" panose="00000500000000000000" pitchFamily="50" charset="0"/>
              </a:rPr>
              <a:t>Alphablocks</a:t>
            </a:r>
            <a:endParaRPr lang="en-GB" sz="4000" dirty="0">
              <a:solidFill>
                <a:schemeClr val="bg1"/>
              </a:solidFill>
              <a:latin typeface="Kinetic Letters Unjoined" panose="00000500000000000000" pitchFamily="50" charset="0"/>
            </a:endParaRPr>
          </a:p>
          <a:p>
            <a:r>
              <a:rPr lang="en-US" sz="4000" dirty="0">
                <a:solidFill>
                  <a:schemeClr val="bg1"/>
                </a:solidFill>
                <a:latin typeface="Kinetic Letters Unjoined" panose="00000500000000000000" pitchFamily="50" charset="0"/>
              </a:rPr>
              <a:t>•Write lists –shopping lists, Christmas lists, to do </a:t>
            </a:r>
            <a:r>
              <a:rPr lang="en-US" sz="4000" dirty="0" smtClean="0">
                <a:solidFill>
                  <a:schemeClr val="bg1"/>
                </a:solidFill>
                <a:latin typeface="Kinetic Letters Unjoined" panose="00000500000000000000" pitchFamily="50" charset="0"/>
              </a:rPr>
              <a:t>lists…</a:t>
            </a:r>
            <a:endParaRPr lang="en-US" sz="4000" dirty="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4860892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4830619" y="995466"/>
            <a:ext cx="9144000" cy="2387600"/>
          </a:xfrm>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2"/>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3"/>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Rectangle 6"/>
          <p:cNvSpPr/>
          <p:nvPr/>
        </p:nvSpPr>
        <p:spPr>
          <a:xfrm>
            <a:off x="2308839" y="215154"/>
            <a:ext cx="6293711" cy="707886"/>
          </a:xfrm>
          <a:prstGeom prst="rect">
            <a:avLst/>
          </a:prstGeom>
        </p:spPr>
        <p:txBody>
          <a:bodyPr wrap="none">
            <a:spAutoFit/>
          </a:bodyPr>
          <a:lstStyle/>
          <a:p>
            <a:pPr algn="ctr"/>
            <a:r>
              <a:rPr lang="en-US" sz="4000" u="sng" dirty="0">
                <a:solidFill>
                  <a:schemeClr val="bg1"/>
                </a:solidFill>
                <a:latin typeface="Kinetic Letters Unjoined" panose="00000500000000000000" pitchFamily="50" charset="0"/>
              </a:rPr>
              <a:t>FURTHER WAYS TO SUPPORT AT HOME</a:t>
            </a:r>
            <a:endParaRPr lang="en-GB" sz="4000" u="sng" dirty="0">
              <a:solidFill>
                <a:schemeClr val="bg1"/>
              </a:solidFill>
              <a:latin typeface="Kinetic Letters Unjoined" panose="00000500000000000000" pitchFamily="50" charset="0"/>
            </a:endParaRPr>
          </a:p>
        </p:txBody>
      </p:sp>
      <p:pic>
        <p:nvPicPr>
          <p:cNvPr id="9" name="Picture 8"/>
          <p:cNvPicPr>
            <a:picLocks noChangeAspect="1"/>
          </p:cNvPicPr>
          <p:nvPr/>
        </p:nvPicPr>
        <p:blipFill>
          <a:blip r:embed="rId4"/>
          <a:stretch>
            <a:fillRect/>
          </a:stretch>
        </p:blipFill>
        <p:spPr>
          <a:xfrm>
            <a:off x="1680416" y="1191454"/>
            <a:ext cx="6451599" cy="4821167"/>
          </a:xfrm>
          <a:prstGeom prst="rect">
            <a:avLst/>
          </a:prstGeom>
        </p:spPr>
      </p:pic>
    </p:spTree>
    <p:extLst>
      <p:ext uri="{BB962C8B-B14F-4D97-AF65-F5344CB8AC3E}">
        <p14:creationId xmlns:p14="http://schemas.microsoft.com/office/powerpoint/2010/main" val="1009089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598027" y="4330991"/>
            <a:ext cx="10646229" cy="2387600"/>
          </a:xfrm>
        </p:spPr>
        <p:txBody>
          <a:bodyPr>
            <a:noAutofit/>
          </a:bodyPr>
          <a:lstStyle/>
          <a:p>
            <a:r>
              <a:rPr lang="en-GB" sz="3400" dirty="0" smtClean="0">
                <a:solidFill>
                  <a:schemeClr val="bg1"/>
                </a:solidFill>
                <a:latin typeface="Kinetic Letters Joined" pitchFamily="50" charset="0"/>
              </a:rPr>
              <a:t/>
            </a:r>
            <a:br>
              <a:rPr lang="en-GB" sz="3400" dirty="0" smtClean="0">
                <a:solidFill>
                  <a:schemeClr val="bg1"/>
                </a:solidFill>
                <a:latin typeface="Kinetic Letters Joined" pitchFamily="50" charset="0"/>
              </a:rPr>
            </a:br>
            <a:r>
              <a:rPr lang="en-GB" sz="5400" u="sng" dirty="0" smtClean="0">
                <a:solidFill>
                  <a:schemeClr val="bg1"/>
                </a:solidFill>
                <a:latin typeface="Kinetic Letters Joined" pitchFamily="50" charset="0"/>
              </a:rPr>
              <a:t>PHONICS AT PATHFINDER</a:t>
            </a:r>
            <a:r>
              <a:rPr lang="en-GB" sz="3400" u="sng" dirty="0" smtClean="0">
                <a:solidFill>
                  <a:schemeClr val="bg1"/>
                </a:solidFill>
                <a:latin typeface="Kinetic Letters Joined" pitchFamily="50" charset="0"/>
              </a:rPr>
              <a:t/>
            </a:r>
            <a:br>
              <a:rPr lang="en-GB" sz="3400" u="sng" dirty="0" smtClean="0">
                <a:solidFill>
                  <a:schemeClr val="bg1"/>
                </a:solidFill>
                <a:latin typeface="Kinetic Letters Joined" pitchFamily="50" charset="0"/>
              </a:rPr>
            </a:br>
            <a:r>
              <a:rPr lang="en-US" sz="4800" dirty="0" smtClean="0">
                <a:solidFill>
                  <a:schemeClr val="bg1"/>
                </a:solidFill>
                <a:latin typeface="Kinetic Letters Joined" pitchFamily="50" charset="0"/>
              </a:rPr>
              <a:t>What is Phonics? </a:t>
            </a:r>
            <a:br>
              <a:rPr lang="en-US" sz="4800" dirty="0" smtClean="0">
                <a:solidFill>
                  <a:schemeClr val="bg1"/>
                </a:solidFill>
                <a:latin typeface="Kinetic Letters Joined" pitchFamily="50" charset="0"/>
              </a:rPr>
            </a:br>
            <a:r>
              <a:rPr lang="en-US" sz="4800" dirty="0" smtClean="0">
                <a:solidFill>
                  <a:schemeClr val="bg1"/>
                </a:solidFill>
                <a:latin typeface="Kinetic Letters Joined" pitchFamily="50" charset="0"/>
              </a:rPr>
              <a:t/>
            </a:r>
            <a:br>
              <a:rPr lang="en-US" sz="4800" dirty="0" smtClean="0">
                <a:solidFill>
                  <a:schemeClr val="bg1"/>
                </a:solidFill>
                <a:latin typeface="Kinetic Letters Joined" pitchFamily="50" charset="0"/>
              </a:rPr>
            </a:br>
            <a:r>
              <a:rPr lang="en-GB" sz="4800" dirty="0" smtClean="0">
                <a:solidFill>
                  <a:schemeClr val="bg1"/>
                </a:solidFill>
                <a:latin typeface="Kinetic Letters Joined" pitchFamily="50" charset="0"/>
              </a:rPr>
              <a:t>What is written language? </a:t>
            </a:r>
            <a:br>
              <a:rPr lang="en-GB" sz="4800" dirty="0" smtClean="0">
                <a:solidFill>
                  <a:schemeClr val="bg1"/>
                </a:solidFill>
                <a:latin typeface="Kinetic Letters Joined" pitchFamily="50" charset="0"/>
              </a:rPr>
            </a:br>
            <a:r>
              <a:rPr lang="en-GB" sz="4800" dirty="0">
                <a:solidFill>
                  <a:schemeClr val="bg1"/>
                </a:solidFill>
                <a:latin typeface="Kinetic Letters Joined" pitchFamily="50" charset="0"/>
              </a:rPr>
              <a:t/>
            </a:r>
            <a:br>
              <a:rPr lang="en-GB" sz="4800" dirty="0">
                <a:solidFill>
                  <a:schemeClr val="bg1"/>
                </a:solidFill>
                <a:latin typeface="Kinetic Letters Joined" pitchFamily="50" charset="0"/>
              </a:rPr>
            </a:br>
            <a:r>
              <a:rPr lang="en-GB" sz="4800" dirty="0" smtClean="0">
                <a:solidFill>
                  <a:schemeClr val="bg1"/>
                </a:solidFill>
                <a:latin typeface="Kinetic Letters Joined" pitchFamily="50" charset="0"/>
              </a:rPr>
              <a:t>What is Sounds Write? </a:t>
            </a:r>
            <a:r>
              <a:rPr lang="en-GB" sz="3400" dirty="0" smtClean="0">
                <a:solidFill>
                  <a:schemeClr val="bg1"/>
                </a:solidFill>
                <a:latin typeface="Kinetic Letters Joined" pitchFamily="50" charset="0"/>
              </a:rPr>
              <a:t/>
            </a:r>
            <a:br>
              <a:rPr lang="en-GB" sz="3400" dirty="0" smtClean="0">
                <a:solidFill>
                  <a:schemeClr val="bg1"/>
                </a:solidFill>
                <a:latin typeface="Kinetic Letters Joined" pitchFamily="50" charset="0"/>
              </a:rPr>
            </a:br>
            <a:r>
              <a:rPr lang="en-GB" sz="3400" dirty="0" smtClean="0">
                <a:solidFill>
                  <a:schemeClr val="bg1"/>
                </a:solidFill>
                <a:latin typeface="Kinetic Letters Joined" pitchFamily="50" charset="0"/>
              </a:rPr>
              <a:t/>
            </a:r>
            <a:br>
              <a:rPr lang="en-GB" sz="3400" dirty="0" smtClean="0">
                <a:solidFill>
                  <a:schemeClr val="bg1"/>
                </a:solidFill>
                <a:latin typeface="Kinetic Letters Joined" pitchFamily="50" charset="0"/>
              </a:rPr>
            </a:br>
            <a:r>
              <a:rPr lang="en-US" sz="3400" dirty="0" smtClean="0">
                <a:solidFill>
                  <a:schemeClr val="bg1"/>
                </a:solidFill>
                <a:latin typeface="Kinetic Letters Joined" pitchFamily="50" charset="0"/>
              </a:rPr>
              <a:t>Sounds-Write is a quality first phonics </a:t>
            </a:r>
            <a:r>
              <a:rPr lang="en-US" sz="3400" dirty="0" err="1" smtClean="0">
                <a:solidFill>
                  <a:schemeClr val="bg1"/>
                </a:solidFill>
                <a:latin typeface="Kinetic Letters Joined" pitchFamily="50" charset="0"/>
              </a:rPr>
              <a:t>programe</a:t>
            </a:r>
            <a:r>
              <a:rPr lang="en-US" sz="3400" dirty="0" smtClean="0">
                <a:solidFill>
                  <a:schemeClr val="bg1"/>
                </a:solidFill>
                <a:latin typeface="Kinetic Letters Joined" pitchFamily="50" charset="0"/>
              </a:rPr>
              <a:t>. </a:t>
            </a:r>
            <a:br>
              <a:rPr lang="en-US" sz="3400" dirty="0" smtClean="0">
                <a:solidFill>
                  <a:schemeClr val="bg1"/>
                </a:solidFill>
                <a:latin typeface="Kinetic Letters Joined" pitchFamily="50" charset="0"/>
              </a:rPr>
            </a:br>
            <a:r>
              <a:rPr lang="en-US" sz="3400" dirty="0" smtClean="0">
                <a:solidFill>
                  <a:schemeClr val="bg1"/>
                </a:solidFill>
                <a:latin typeface="Kinetic Letters Joined" pitchFamily="50" charset="0"/>
              </a:rPr>
              <a:t>Its purpose is to provide a comprehensive system to teach reading, </a:t>
            </a:r>
            <a:br>
              <a:rPr lang="en-US" sz="3400" dirty="0" smtClean="0">
                <a:solidFill>
                  <a:schemeClr val="bg1"/>
                </a:solidFill>
                <a:latin typeface="Kinetic Letters Joined" pitchFamily="50" charset="0"/>
              </a:rPr>
            </a:br>
            <a:r>
              <a:rPr lang="en-US" sz="3400" dirty="0" smtClean="0">
                <a:solidFill>
                  <a:schemeClr val="bg1"/>
                </a:solidFill>
                <a:latin typeface="Kinetic Letters Joined" pitchFamily="50" charset="0"/>
              </a:rPr>
              <a:t>spelling and writing</a:t>
            </a:r>
            <a:r>
              <a:rPr lang="en-US" sz="3600" dirty="0" smtClean="0">
                <a:solidFill>
                  <a:schemeClr val="bg1"/>
                </a:solidFill>
                <a:latin typeface="Kinetic Letters Joined" pitchFamily="50" charset="0"/>
              </a:rPr>
              <a:t>.</a:t>
            </a:r>
            <a:r>
              <a:rPr lang="en-GB" sz="3600" dirty="0" smtClean="0">
                <a:solidFill>
                  <a:schemeClr val="bg1"/>
                </a:solidFill>
                <a:latin typeface="Kinetic Letters Joined" pitchFamily="50" charset="0"/>
              </a:rPr>
              <a:t/>
            </a:r>
            <a:br>
              <a:rPr lang="en-GB" sz="3600" dirty="0" smtClean="0">
                <a:solidFill>
                  <a:schemeClr val="bg1"/>
                </a:solidFill>
                <a:latin typeface="Kinetic Letters Joined" pitchFamily="50" charset="0"/>
              </a:rPr>
            </a:br>
            <a:endParaRPr lang="en-GB" sz="3600" dirty="0">
              <a:solidFill>
                <a:schemeClr val="bg1"/>
              </a:solidFill>
              <a:latin typeface="Kinetic Letters Joined" pitchFamily="50" charset="0"/>
            </a:endParaRPr>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809844" y="7937"/>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406068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1003073" y="322974"/>
            <a:ext cx="9144000" cy="4959928"/>
          </a:xfrm>
        </p:spPr>
        <p:txBody>
          <a:bodyPr>
            <a:noAutofit/>
          </a:bodyPr>
          <a:lstStyle/>
          <a:p>
            <a:r>
              <a:rPr lang="en-GB" sz="5400" u="sng" dirty="0" smtClean="0">
                <a:solidFill>
                  <a:schemeClr val="bg1"/>
                </a:solidFill>
                <a:latin typeface="Kinetic Letters Unjoined" panose="00000500000000000000" pitchFamily="50" charset="0"/>
              </a:rPr>
              <a:t>WHY </a:t>
            </a:r>
            <a:r>
              <a:rPr lang="en-GB" sz="5400" u="sng" dirty="0">
                <a:solidFill>
                  <a:schemeClr val="bg1"/>
                </a:solidFill>
                <a:latin typeface="Kinetic Letters Unjoined" panose="00000500000000000000" pitchFamily="50" charset="0"/>
              </a:rPr>
              <a:t>SOUNDS-WRITE</a:t>
            </a:r>
            <a:r>
              <a:rPr lang="en-GB" sz="5400" u="sng" dirty="0" smtClean="0">
                <a:solidFill>
                  <a:schemeClr val="bg1"/>
                </a:solidFill>
                <a:latin typeface="Kinetic Letters Unjoined" panose="00000500000000000000" pitchFamily="50" charset="0"/>
              </a:rPr>
              <a:t>?</a:t>
            </a:r>
            <a:r>
              <a:rPr lang="en-GB" sz="4000" u="sng" dirty="0" smtClean="0">
                <a:solidFill>
                  <a:schemeClr val="bg1"/>
                </a:solidFill>
                <a:latin typeface="Kinetic Letters Unjoined" panose="00000500000000000000" pitchFamily="50" charset="0"/>
              </a:rPr>
              <a:t/>
            </a:r>
            <a:br>
              <a:rPr lang="en-GB" sz="4000" u="sng" dirty="0" smtClean="0">
                <a:solidFill>
                  <a:schemeClr val="bg1"/>
                </a:solidFill>
                <a:latin typeface="Kinetic Letters Unjoined" panose="00000500000000000000" pitchFamily="50" charset="0"/>
              </a:rPr>
            </a:br>
            <a:r>
              <a:rPr lang="en-GB" sz="4000" dirty="0">
                <a:solidFill>
                  <a:schemeClr val="bg1"/>
                </a:solidFill>
                <a:latin typeface="Kinetic Letters Unjoined" panose="00000500000000000000" pitchFamily="50" charset="0"/>
              </a:rPr>
              <a:t/>
            </a:r>
            <a:br>
              <a:rPr lang="en-GB" sz="4000" dirty="0">
                <a:solidFill>
                  <a:schemeClr val="bg1"/>
                </a:solidFill>
                <a:latin typeface="Kinetic Letters Unjoined" panose="00000500000000000000" pitchFamily="50" charset="0"/>
              </a:rPr>
            </a:br>
            <a:r>
              <a:rPr lang="en-GB" sz="4000" dirty="0" smtClean="0">
                <a:solidFill>
                  <a:schemeClr val="bg1"/>
                </a:solidFill>
                <a:latin typeface="Kinetic Letters Unjoined" panose="00000500000000000000" pitchFamily="50" charset="0"/>
              </a:rPr>
              <a:t>Speaking and listening comes naturally. </a:t>
            </a:r>
            <a:r>
              <a:rPr lang="en-US" sz="4000" dirty="0" smtClean="0">
                <a:solidFill>
                  <a:schemeClr val="bg1"/>
                </a:solidFill>
                <a:latin typeface="Kinetic Letters Unjoined" panose="00000500000000000000" pitchFamily="50" charset="0"/>
              </a:rPr>
              <a:t/>
            </a:r>
            <a:br>
              <a:rPr lang="en-US" sz="4000" dirty="0" smtClean="0">
                <a:solidFill>
                  <a:schemeClr val="bg1"/>
                </a:solidFill>
                <a:latin typeface="Kinetic Letters Unjoined" panose="00000500000000000000" pitchFamily="50" charset="0"/>
              </a:rPr>
            </a:br>
            <a:r>
              <a:rPr lang="en-US" sz="4000" dirty="0">
                <a:solidFill>
                  <a:schemeClr val="bg1"/>
                </a:solidFill>
                <a:latin typeface="Kinetic Letters Unjoined" panose="00000500000000000000" pitchFamily="50" charset="0"/>
              </a:rPr>
              <a:t/>
            </a:r>
            <a:br>
              <a:rPr lang="en-US" sz="4000" dirty="0">
                <a:solidFill>
                  <a:schemeClr val="bg1"/>
                </a:solidFill>
                <a:latin typeface="Kinetic Letters Unjoined" panose="00000500000000000000" pitchFamily="50" charset="0"/>
              </a:rPr>
            </a:br>
            <a:r>
              <a:rPr lang="en-US" sz="4000" dirty="0">
                <a:solidFill>
                  <a:schemeClr val="bg1"/>
                </a:solidFill>
                <a:latin typeface="Kinetic Letters Unjoined" panose="00000500000000000000" pitchFamily="50" charset="0"/>
              </a:rPr>
              <a:t>What doesn’t come naturally is </a:t>
            </a:r>
            <a:r>
              <a:rPr lang="en-US" sz="4000" dirty="0" smtClean="0">
                <a:solidFill>
                  <a:schemeClr val="bg1"/>
                </a:solidFill>
                <a:latin typeface="Kinetic Letters Unjoined" panose="00000500000000000000" pitchFamily="50" charset="0"/>
              </a:rPr>
              <a:t/>
            </a:r>
            <a:br>
              <a:rPr lang="en-US" sz="4000" dirty="0" smtClean="0">
                <a:solidFill>
                  <a:schemeClr val="bg1"/>
                </a:solidFill>
                <a:latin typeface="Kinetic Letters Unjoined" panose="00000500000000000000" pitchFamily="50" charset="0"/>
              </a:rPr>
            </a:br>
            <a:r>
              <a:rPr lang="en-US" sz="4000" dirty="0" smtClean="0">
                <a:solidFill>
                  <a:schemeClr val="bg1"/>
                </a:solidFill>
                <a:latin typeface="Kinetic Letters Unjoined" panose="00000500000000000000" pitchFamily="50" charset="0"/>
              </a:rPr>
              <a:t>learning </a:t>
            </a:r>
            <a:r>
              <a:rPr lang="en-US" sz="4000" dirty="0">
                <a:solidFill>
                  <a:schemeClr val="bg1"/>
                </a:solidFill>
                <a:latin typeface="Kinetic Letters Unjoined" panose="00000500000000000000" pitchFamily="50" charset="0"/>
              </a:rPr>
              <a:t>to read and write</a:t>
            </a:r>
            <a:r>
              <a:rPr lang="en-US" sz="4000" dirty="0" smtClean="0">
                <a:solidFill>
                  <a:schemeClr val="bg1"/>
                </a:solidFill>
                <a:latin typeface="Kinetic Letters Unjoined" panose="00000500000000000000" pitchFamily="50" charset="0"/>
              </a:rPr>
              <a:t>.</a:t>
            </a:r>
            <a:br>
              <a:rPr lang="en-US" sz="4000" dirty="0" smtClean="0">
                <a:solidFill>
                  <a:schemeClr val="bg1"/>
                </a:solidFill>
                <a:latin typeface="Kinetic Letters Unjoined" panose="00000500000000000000" pitchFamily="50" charset="0"/>
              </a:rPr>
            </a:br>
            <a:r>
              <a:rPr lang="en-US" sz="4000" dirty="0">
                <a:solidFill>
                  <a:schemeClr val="bg1"/>
                </a:solidFill>
                <a:latin typeface="Kinetic Letters Unjoined" panose="00000500000000000000" pitchFamily="50" charset="0"/>
              </a:rPr>
              <a:t/>
            </a:r>
            <a:br>
              <a:rPr lang="en-US" sz="4000" dirty="0">
                <a:solidFill>
                  <a:schemeClr val="bg1"/>
                </a:solidFill>
                <a:latin typeface="Kinetic Letters Unjoined" panose="00000500000000000000" pitchFamily="50" charset="0"/>
              </a:rPr>
            </a:br>
            <a:r>
              <a:rPr lang="en-US" sz="4000" dirty="0" smtClean="0">
                <a:solidFill>
                  <a:schemeClr val="bg1"/>
                </a:solidFill>
                <a:latin typeface="Kinetic Letters Unjoined" panose="00000500000000000000" pitchFamily="50" charset="0"/>
              </a:rPr>
              <a:t>This needs to be explicitly taught.</a:t>
            </a:r>
            <a:endParaRPr lang="en-GB" sz="4000" dirty="0">
              <a:solidFill>
                <a:schemeClr val="bg1"/>
              </a:solidFill>
              <a:latin typeface="Kinetic Letters Unjoined" panose="00000500000000000000" pitchFamily="50" charset="0"/>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a:xfrm>
            <a:off x="1219200" y="1699347"/>
            <a:ext cx="9144000" cy="1655762"/>
          </a:xfrm>
        </p:spPr>
        <p:txBody>
          <a:bodyPr/>
          <a:lstStyle/>
          <a:p>
            <a:endParaRPr lang="en-GB" dirty="0" smtClean="0"/>
          </a:p>
          <a:p>
            <a:endParaRPr lang="en-GB" dirty="0" smtClean="0"/>
          </a:p>
          <a:p>
            <a:endParaRPr lang="en-GB" dirty="0" smtClean="0"/>
          </a:p>
          <a:p>
            <a:endParaRPr lang="en-GB" dirty="0"/>
          </a:p>
          <a:p>
            <a:endParaRPr lang="en-GB" dirty="0" smtClean="0"/>
          </a:p>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41814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Rectangle 6"/>
          <p:cNvSpPr/>
          <p:nvPr/>
        </p:nvSpPr>
        <p:spPr>
          <a:xfrm>
            <a:off x="692727" y="325017"/>
            <a:ext cx="7930346" cy="5109091"/>
          </a:xfrm>
          <a:prstGeom prst="rect">
            <a:avLst/>
          </a:prstGeom>
        </p:spPr>
        <p:txBody>
          <a:bodyPr wrap="square">
            <a:spAutoFit/>
          </a:bodyPr>
          <a:lstStyle/>
          <a:p>
            <a:r>
              <a:rPr lang="en-US" sz="5400" u="sng" dirty="0">
                <a:solidFill>
                  <a:schemeClr val="bg1"/>
                </a:solidFill>
                <a:latin typeface="Kinetic Letters Unjoined" panose="00000500000000000000" pitchFamily="50" charset="0"/>
              </a:rPr>
              <a:t>LEARNING TO READ AND </a:t>
            </a:r>
            <a:r>
              <a:rPr lang="en-US" sz="5400" u="sng" dirty="0" smtClean="0">
                <a:solidFill>
                  <a:schemeClr val="bg1"/>
                </a:solidFill>
                <a:latin typeface="Kinetic Letters Unjoined" panose="00000500000000000000" pitchFamily="50" charset="0"/>
              </a:rPr>
              <a:t>WRITE</a:t>
            </a:r>
          </a:p>
          <a:p>
            <a:endParaRPr lang="en-US" sz="3200" u="sng" dirty="0">
              <a:solidFill>
                <a:schemeClr val="bg1"/>
              </a:solidFill>
              <a:latin typeface="Calibri" panose="020F0502020204030204" pitchFamily="34" charset="0"/>
            </a:endParaRPr>
          </a:p>
          <a:p>
            <a:r>
              <a:rPr lang="en-US" sz="4000" dirty="0">
                <a:solidFill>
                  <a:schemeClr val="bg1"/>
                </a:solidFill>
                <a:latin typeface="Kinetic Letters Unjoined" panose="00000500000000000000" pitchFamily="50" charset="0"/>
              </a:rPr>
              <a:t>Segmenting –pull the word apart into </a:t>
            </a:r>
            <a:r>
              <a:rPr lang="en-US" sz="4000" dirty="0" smtClean="0">
                <a:solidFill>
                  <a:schemeClr val="bg1"/>
                </a:solidFill>
                <a:latin typeface="Kinetic Letters Unjoined" panose="00000500000000000000" pitchFamily="50" charset="0"/>
              </a:rPr>
              <a:t>sounds.</a:t>
            </a:r>
          </a:p>
          <a:p>
            <a:endParaRPr lang="en-US" sz="3200" dirty="0">
              <a:solidFill>
                <a:schemeClr val="bg1"/>
              </a:solidFill>
              <a:latin typeface="Calibri" panose="020F0502020204030204" pitchFamily="34" charset="0"/>
            </a:endParaRPr>
          </a:p>
          <a:p>
            <a:endParaRPr lang="en-US" sz="3200" dirty="0" smtClean="0">
              <a:solidFill>
                <a:schemeClr val="bg1"/>
              </a:solidFill>
              <a:latin typeface="Calibri" panose="020F0502020204030204" pitchFamily="34" charset="0"/>
            </a:endParaRPr>
          </a:p>
          <a:p>
            <a:endParaRPr lang="en-US" sz="3200" dirty="0">
              <a:solidFill>
                <a:schemeClr val="bg1"/>
              </a:solidFill>
              <a:latin typeface="Calibri" panose="020F0502020204030204" pitchFamily="34" charset="0"/>
            </a:endParaRPr>
          </a:p>
          <a:p>
            <a:endParaRPr lang="en-US" sz="3200" dirty="0" smtClean="0">
              <a:solidFill>
                <a:schemeClr val="bg1"/>
              </a:solidFill>
              <a:latin typeface="Calibri" panose="020F0502020204030204" pitchFamily="34" charset="0"/>
            </a:endParaRPr>
          </a:p>
          <a:p>
            <a:endParaRPr lang="en-US" sz="3200" dirty="0">
              <a:solidFill>
                <a:schemeClr val="bg1"/>
              </a:solidFill>
              <a:latin typeface="Calibri" panose="020F0502020204030204" pitchFamily="34" charset="0"/>
            </a:endParaRPr>
          </a:p>
          <a:p>
            <a:r>
              <a:rPr lang="en-US" sz="4000" dirty="0">
                <a:solidFill>
                  <a:schemeClr val="bg1"/>
                </a:solidFill>
                <a:latin typeface="Kinetic Letters Unjoined" panose="00000500000000000000" pitchFamily="50" charset="0"/>
              </a:rPr>
              <a:t>Blending –putting the sounds/parts </a:t>
            </a:r>
            <a:r>
              <a:rPr lang="en-US" sz="4000" dirty="0" smtClean="0">
                <a:solidFill>
                  <a:schemeClr val="bg1"/>
                </a:solidFill>
                <a:latin typeface="Kinetic Letters Unjoined" panose="00000500000000000000" pitchFamily="50" charset="0"/>
              </a:rPr>
              <a:t>together.</a:t>
            </a:r>
            <a:endParaRPr lang="en-GB" sz="4000" dirty="0">
              <a:solidFill>
                <a:schemeClr val="bg1"/>
              </a:solidFill>
              <a:latin typeface="Kinetic Letters Unjoined" panose="00000500000000000000" pitchFamily="50" charset="0"/>
            </a:endParaRPr>
          </a:p>
        </p:txBody>
      </p:sp>
      <p:pic>
        <p:nvPicPr>
          <p:cNvPr id="8" name="Picture 7"/>
          <p:cNvPicPr>
            <a:picLocks noChangeAspect="1"/>
          </p:cNvPicPr>
          <p:nvPr/>
        </p:nvPicPr>
        <p:blipFill>
          <a:blip r:embed="rId5"/>
          <a:stretch>
            <a:fillRect/>
          </a:stretch>
        </p:blipFill>
        <p:spPr>
          <a:xfrm>
            <a:off x="518939" y="2599646"/>
            <a:ext cx="2816740" cy="1996942"/>
          </a:xfrm>
          <a:prstGeom prst="rect">
            <a:avLst/>
          </a:prstGeom>
        </p:spPr>
      </p:pic>
      <p:pic>
        <p:nvPicPr>
          <p:cNvPr id="9" name="Picture 8"/>
          <p:cNvPicPr>
            <a:picLocks noChangeAspect="1"/>
          </p:cNvPicPr>
          <p:nvPr/>
        </p:nvPicPr>
        <p:blipFill>
          <a:blip r:embed="rId6"/>
          <a:stretch>
            <a:fillRect/>
          </a:stretch>
        </p:blipFill>
        <p:spPr>
          <a:xfrm>
            <a:off x="8066904" y="3351363"/>
            <a:ext cx="2774884" cy="2726203"/>
          </a:xfrm>
          <a:prstGeom prst="rect">
            <a:avLst/>
          </a:prstGeom>
        </p:spPr>
      </p:pic>
    </p:spTree>
    <p:extLst>
      <p:ext uri="{BB962C8B-B14F-4D97-AF65-F5344CB8AC3E}">
        <p14:creationId xmlns:p14="http://schemas.microsoft.com/office/powerpoint/2010/main" val="3482919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Rectangle 6"/>
          <p:cNvSpPr/>
          <p:nvPr/>
        </p:nvSpPr>
        <p:spPr>
          <a:xfrm>
            <a:off x="495780" y="76179"/>
            <a:ext cx="11666970" cy="6740307"/>
          </a:xfrm>
          <a:prstGeom prst="rect">
            <a:avLst/>
          </a:prstGeom>
        </p:spPr>
        <p:txBody>
          <a:bodyPr wrap="square">
            <a:spAutoFit/>
          </a:bodyPr>
          <a:lstStyle/>
          <a:p>
            <a:pPr algn="ctr"/>
            <a:r>
              <a:rPr lang="en-US" sz="3600" u="sng" dirty="0">
                <a:solidFill>
                  <a:schemeClr val="bg1"/>
                </a:solidFill>
                <a:latin typeface="Kinetic Letters Unjoined" panose="00000500000000000000" pitchFamily="50" charset="0"/>
              </a:rPr>
              <a:t>HOW DOES THE ENGLISH ALPHABET CODE WORK</a:t>
            </a:r>
            <a:r>
              <a:rPr lang="en-US" sz="3600" dirty="0" smtClean="0">
                <a:solidFill>
                  <a:schemeClr val="bg1"/>
                </a:solidFill>
                <a:latin typeface="Kinetic Letters Unjoined" panose="00000500000000000000" pitchFamily="50" charset="0"/>
              </a:rPr>
              <a:t>?</a:t>
            </a:r>
          </a:p>
          <a:p>
            <a:pPr algn="ctr"/>
            <a:r>
              <a:rPr lang="en-US" sz="3300" dirty="0" smtClean="0">
                <a:solidFill>
                  <a:schemeClr val="bg1"/>
                </a:solidFill>
                <a:latin typeface="Kinetic Letters Unjoined" panose="00000500000000000000" pitchFamily="50" charset="0"/>
              </a:rPr>
              <a:t>To become fluent readers and spellers children need to know:</a:t>
            </a:r>
          </a:p>
          <a:p>
            <a:pPr algn="ctr"/>
            <a:endParaRPr lang="en-US" sz="3300" dirty="0" smtClean="0">
              <a:solidFill>
                <a:schemeClr val="bg1"/>
              </a:solidFill>
              <a:latin typeface="Kinetic Letters Unjoined" panose="00000500000000000000" pitchFamily="50" charset="0"/>
            </a:endParaRPr>
          </a:p>
          <a:p>
            <a:r>
              <a:rPr lang="en-US" sz="3300" dirty="0" smtClean="0">
                <a:solidFill>
                  <a:schemeClr val="bg1"/>
                </a:solidFill>
                <a:latin typeface="Kinetic Letters Unjoined" panose="00000500000000000000" pitchFamily="50" charset="0"/>
              </a:rPr>
              <a:t>1. </a:t>
            </a:r>
            <a:r>
              <a:rPr lang="en-US" sz="3300" u="sng" dirty="0" smtClean="0">
                <a:solidFill>
                  <a:schemeClr val="bg1"/>
                </a:solidFill>
                <a:latin typeface="Kinetic Letters Unjoined" panose="00000500000000000000" pitchFamily="50" charset="0"/>
              </a:rPr>
              <a:t>Letters are used to spell individual sounds </a:t>
            </a:r>
            <a:r>
              <a:rPr lang="en-US" sz="3300" dirty="0" smtClean="0">
                <a:solidFill>
                  <a:schemeClr val="bg1"/>
                </a:solidFill>
                <a:latin typeface="Kinetic Letters Unjoined" panose="00000500000000000000" pitchFamily="50" charset="0"/>
              </a:rPr>
              <a:t>(one at a time, from left to right across the page).</a:t>
            </a:r>
            <a:endParaRPr lang="en-GB" sz="3300" dirty="0" smtClean="0">
              <a:solidFill>
                <a:schemeClr val="bg1"/>
              </a:solidFill>
              <a:latin typeface="Kinetic Letters Unjoined" panose="00000500000000000000" pitchFamily="50" charset="0"/>
            </a:endParaRPr>
          </a:p>
          <a:p>
            <a:r>
              <a:rPr lang="en-US" sz="3300" dirty="0" smtClean="0">
                <a:solidFill>
                  <a:schemeClr val="bg1"/>
                </a:solidFill>
                <a:latin typeface="Kinetic Letters Unjoined" panose="00000500000000000000" pitchFamily="50" charset="0"/>
              </a:rPr>
              <a:t>2. </a:t>
            </a:r>
            <a:r>
              <a:rPr lang="en-US" sz="3300" u="sng" dirty="0" smtClean="0">
                <a:solidFill>
                  <a:schemeClr val="bg1"/>
                </a:solidFill>
                <a:latin typeface="Kinetic Letters Unjoined" panose="00000500000000000000" pitchFamily="50" charset="0"/>
              </a:rPr>
              <a:t>Each sound may be spelled by one or more letters.</a:t>
            </a:r>
          </a:p>
          <a:p>
            <a:r>
              <a:rPr lang="en-GB" sz="3300" dirty="0" smtClean="0">
                <a:solidFill>
                  <a:schemeClr val="bg1"/>
                </a:solidFill>
                <a:latin typeface="Kinetic Letters Unjoined" panose="00000500000000000000" pitchFamily="50" charset="0"/>
              </a:rPr>
              <a:t>         c</a:t>
            </a:r>
            <a:r>
              <a:rPr lang="en-GB" sz="3300" b="1" dirty="0" smtClean="0">
                <a:solidFill>
                  <a:schemeClr val="bg1"/>
                </a:solidFill>
                <a:latin typeface="Kinetic Letters Unjoined" panose="00000500000000000000" pitchFamily="50" charset="0"/>
              </a:rPr>
              <a:t>a</a:t>
            </a:r>
            <a:r>
              <a:rPr lang="en-GB" sz="3300" dirty="0" smtClean="0">
                <a:solidFill>
                  <a:schemeClr val="bg1"/>
                </a:solidFill>
                <a:latin typeface="Kinetic Letters Unjoined" panose="00000500000000000000" pitchFamily="50" charset="0"/>
              </a:rPr>
              <a:t>t      </a:t>
            </a:r>
            <a:r>
              <a:rPr lang="en-GB" sz="3300" b="1" dirty="0" smtClean="0">
                <a:solidFill>
                  <a:schemeClr val="bg1"/>
                </a:solidFill>
                <a:latin typeface="Kinetic Letters Unjoined" panose="00000500000000000000" pitchFamily="50" charset="0"/>
              </a:rPr>
              <a:t> sh</a:t>
            </a:r>
            <a:r>
              <a:rPr lang="en-GB" sz="3300" dirty="0" smtClean="0">
                <a:solidFill>
                  <a:schemeClr val="bg1"/>
                </a:solidFill>
                <a:latin typeface="Kinetic Letters Unjoined" panose="00000500000000000000" pitchFamily="50" charset="0"/>
              </a:rPr>
              <a:t>ip </a:t>
            </a:r>
            <a:r>
              <a:rPr lang="en-GB" sz="3300" b="1" dirty="0" smtClean="0">
                <a:solidFill>
                  <a:schemeClr val="bg1"/>
                </a:solidFill>
                <a:latin typeface="Kinetic Letters Unjoined" panose="00000500000000000000" pitchFamily="50" charset="0"/>
              </a:rPr>
              <a:t>     </a:t>
            </a:r>
            <a:r>
              <a:rPr lang="en-GB" sz="3300" dirty="0" smtClean="0">
                <a:solidFill>
                  <a:schemeClr val="bg1"/>
                </a:solidFill>
                <a:latin typeface="Kinetic Letters Unjoined" panose="00000500000000000000" pitchFamily="50" charset="0"/>
              </a:rPr>
              <a:t>n</a:t>
            </a:r>
            <a:r>
              <a:rPr lang="en-GB" sz="3300" b="1" dirty="0" smtClean="0">
                <a:solidFill>
                  <a:schemeClr val="bg1"/>
                </a:solidFill>
                <a:latin typeface="Kinetic Letters Unjoined" panose="00000500000000000000" pitchFamily="50" charset="0"/>
              </a:rPr>
              <a:t>igh</a:t>
            </a:r>
            <a:r>
              <a:rPr lang="en-GB" sz="3300" dirty="0" smtClean="0">
                <a:solidFill>
                  <a:schemeClr val="bg1"/>
                </a:solidFill>
                <a:latin typeface="Kinetic Letters Unjoined" panose="00000500000000000000" pitchFamily="50" charset="0"/>
              </a:rPr>
              <a:t>t     w</a:t>
            </a:r>
            <a:r>
              <a:rPr lang="en-GB" sz="3300" b="1" dirty="0" smtClean="0">
                <a:solidFill>
                  <a:schemeClr val="bg1"/>
                </a:solidFill>
                <a:latin typeface="Kinetic Letters Unjoined" panose="00000500000000000000" pitchFamily="50" charset="0"/>
              </a:rPr>
              <a:t>eigh</a:t>
            </a:r>
            <a:r>
              <a:rPr lang="en-GB" sz="3300" dirty="0" smtClean="0">
                <a:solidFill>
                  <a:schemeClr val="bg1"/>
                </a:solidFill>
                <a:latin typeface="Kinetic Letters Unjoined" panose="00000500000000000000" pitchFamily="50" charset="0"/>
              </a:rPr>
              <a:t>t</a:t>
            </a:r>
          </a:p>
          <a:p>
            <a:r>
              <a:rPr lang="en-US" sz="3300" dirty="0" smtClean="0">
                <a:solidFill>
                  <a:schemeClr val="bg1"/>
                </a:solidFill>
                <a:latin typeface="Kinetic Letters Unjoined" panose="00000500000000000000" pitchFamily="50" charset="0"/>
              </a:rPr>
              <a:t>3. </a:t>
            </a:r>
            <a:r>
              <a:rPr lang="en-US" sz="3300" u="sng" dirty="0">
                <a:solidFill>
                  <a:schemeClr val="bg1"/>
                </a:solidFill>
                <a:latin typeface="Kinetic Letters Unjoined" panose="00000500000000000000" pitchFamily="50" charset="0"/>
              </a:rPr>
              <a:t>Many spellings represent more than one sound. </a:t>
            </a:r>
            <a:endParaRPr lang="en-GB" sz="3300" u="sng" dirty="0">
              <a:solidFill>
                <a:schemeClr val="bg1"/>
              </a:solidFill>
              <a:latin typeface="Kinetic Letters Unjoined" panose="00000500000000000000" pitchFamily="50" charset="0"/>
            </a:endParaRPr>
          </a:p>
          <a:p>
            <a:r>
              <a:rPr lang="en-US" sz="3300" dirty="0">
                <a:solidFill>
                  <a:schemeClr val="bg1"/>
                </a:solidFill>
                <a:latin typeface="Kinetic Letters Unjoined" panose="00000500000000000000" pitchFamily="50" charset="0"/>
              </a:rPr>
              <a:t>          e.g. the spelling &lt;</a:t>
            </a:r>
            <a:r>
              <a:rPr lang="en-US" sz="3300" dirty="0" err="1">
                <a:solidFill>
                  <a:schemeClr val="bg1"/>
                </a:solidFill>
                <a:latin typeface="Kinetic Letters Unjoined" panose="00000500000000000000" pitchFamily="50" charset="0"/>
              </a:rPr>
              <a:t>ea</a:t>
            </a:r>
            <a:r>
              <a:rPr lang="en-US" sz="3300" dirty="0">
                <a:solidFill>
                  <a:schemeClr val="bg1"/>
                </a:solidFill>
                <a:latin typeface="Kinetic Letters Unjoined" panose="00000500000000000000" pitchFamily="50" charset="0"/>
              </a:rPr>
              <a:t>&gt; can represent the sounds:</a:t>
            </a:r>
          </a:p>
          <a:p>
            <a:r>
              <a:rPr lang="en-GB" sz="3300" dirty="0">
                <a:solidFill>
                  <a:schemeClr val="bg1"/>
                </a:solidFill>
                <a:latin typeface="Kinetic Letters Unjoined" panose="00000500000000000000" pitchFamily="50" charset="0"/>
              </a:rPr>
              <a:t>          s</a:t>
            </a:r>
            <a:r>
              <a:rPr lang="en-GB" sz="3300" b="1" dirty="0">
                <a:solidFill>
                  <a:schemeClr val="bg1"/>
                </a:solidFill>
                <a:latin typeface="Kinetic Letters Unjoined" panose="00000500000000000000" pitchFamily="50" charset="0"/>
              </a:rPr>
              <a:t>ea     </a:t>
            </a:r>
            <a:r>
              <a:rPr lang="en-GB" sz="3300" dirty="0">
                <a:solidFill>
                  <a:schemeClr val="bg1"/>
                </a:solidFill>
                <a:latin typeface="Kinetic Letters Unjoined" panose="00000500000000000000" pitchFamily="50" charset="0"/>
              </a:rPr>
              <a:t>thr</a:t>
            </a:r>
            <a:r>
              <a:rPr lang="en-GB" sz="3300" b="1" dirty="0">
                <a:solidFill>
                  <a:schemeClr val="bg1"/>
                </a:solidFill>
                <a:latin typeface="Kinetic Letters Unjoined" panose="00000500000000000000" pitchFamily="50" charset="0"/>
              </a:rPr>
              <a:t>ea</a:t>
            </a:r>
            <a:r>
              <a:rPr lang="en-GB" sz="3300" dirty="0">
                <a:solidFill>
                  <a:schemeClr val="bg1"/>
                </a:solidFill>
                <a:latin typeface="Kinetic Letters Unjoined" panose="00000500000000000000" pitchFamily="50" charset="0"/>
              </a:rPr>
              <a:t>d        br</a:t>
            </a:r>
            <a:r>
              <a:rPr lang="en-GB" sz="3300" b="1" dirty="0">
                <a:solidFill>
                  <a:schemeClr val="bg1"/>
                </a:solidFill>
                <a:latin typeface="Kinetic Letters Unjoined" panose="00000500000000000000" pitchFamily="50" charset="0"/>
              </a:rPr>
              <a:t>ea</a:t>
            </a:r>
            <a:r>
              <a:rPr lang="en-GB" sz="3300" dirty="0">
                <a:solidFill>
                  <a:schemeClr val="bg1"/>
                </a:solidFill>
                <a:latin typeface="Kinetic Letters Unjoined" panose="00000500000000000000" pitchFamily="50" charset="0"/>
              </a:rPr>
              <a:t>k</a:t>
            </a:r>
          </a:p>
          <a:p>
            <a:r>
              <a:rPr lang="en-US" sz="3300" dirty="0" smtClean="0">
                <a:solidFill>
                  <a:schemeClr val="bg1"/>
                </a:solidFill>
                <a:latin typeface="Kinetic Letters Unjoined" panose="00000500000000000000" pitchFamily="50" charset="0"/>
              </a:rPr>
              <a:t>4. </a:t>
            </a:r>
            <a:r>
              <a:rPr lang="en-US" sz="3300" u="sng" dirty="0" smtClean="0">
                <a:solidFill>
                  <a:schemeClr val="bg1"/>
                </a:solidFill>
                <a:latin typeface="Kinetic Letters Unjoined" panose="00000500000000000000" pitchFamily="50" charset="0"/>
              </a:rPr>
              <a:t>Sounds may be written in more than one way</a:t>
            </a:r>
            <a:r>
              <a:rPr lang="en-US" sz="3300" b="1" dirty="0" smtClean="0">
                <a:solidFill>
                  <a:schemeClr val="bg1"/>
                </a:solidFill>
                <a:latin typeface="Kinetic Letters Unjoined" panose="00000500000000000000" pitchFamily="50" charset="0"/>
              </a:rPr>
              <a:t>:</a:t>
            </a:r>
            <a:endParaRPr lang="en-US" sz="3300" dirty="0" smtClean="0">
              <a:solidFill>
                <a:schemeClr val="bg1"/>
              </a:solidFill>
              <a:latin typeface="Kinetic Letters Unjoined" panose="00000500000000000000" pitchFamily="50" charset="0"/>
            </a:endParaRPr>
          </a:p>
          <a:p>
            <a:r>
              <a:rPr lang="en-GB" sz="3300" dirty="0" smtClean="0">
                <a:solidFill>
                  <a:schemeClr val="bg1"/>
                </a:solidFill>
                <a:latin typeface="Kinetic Letters Unjoined" panose="00000500000000000000" pitchFamily="50" charset="0"/>
              </a:rPr>
              <a:t>         play       rain     great      *gate    </a:t>
            </a:r>
          </a:p>
          <a:p>
            <a:r>
              <a:rPr lang="en-GB" sz="3300" b="1" dirty="0" smtClean="0">
                <a:solidFill>
                  <a:schemeClr val="bg1"/>
                </a:solidFill>
                <a:latin typeface="Kinetic Letters Unjoined" panose="00000500000000000000" pitchFamily="50" charset="0"/>
              </a:rPr>
              <a:t>         ay        </a:t>
            </a:r>
            <a:r>
              <a:rPr lang="en-GB" sz="3300" b="1" dirty="0" err="1" smtClean="0">
                <a:solidFill>
                  <a:schemeClr val="bg1"/>
                </a:solidFill>
                <a:latin typeface="Kinetic Letters Unjoined" panose="00000500000000000000" pitchFamily="50" charset="0"/>
              </a:rPr>
              <a:t>ai</a:t>
            </a:r>
            <a:r>
              <a:rPr lang="en-GB" sz="3300" b="1" dirty="0" smtClean="0">
                <a:solidFill>
                  <a:schemeClr val="bg1"/>
                </a:solidFill>
                <a:latin typeface="Kinetic Letters Unjoined" panose="00000500000000000000" pitchFamily="50" charset="0"/>
              </a:rPr>
              <a:t>       </a:t>
            </a:r>
            <a:r>
              <a:rPr lang="en-GB" sz="3300" b="1" dirty="0" err="1" smtClean="0">
                <a:solidFill>
                  <a:schemeClr val="bg1"/>
                </a:solidFill>
                <a:latin typeface="Kinetic Letters Unjoined" panose="00000500000000000000" pitchFamily="50" charset="0"/>
              </a:rPr>
              <a:t>ea</a:t>
            </a:r>
            <a:r>
              <a:rPr lang="en-GB" sz="3300" b="1" dirty="0" smtClean="0">
                <a:solidFill>
                  <a:schemeClr val="bg1"/>
                </a:solidFill>
                <a:latin typeface="Kinetic Letters Unjoined" panose="00000500000000000000" pitchFamily="50" charset="0"/>
              </a:rPr>
              <a:t>         a</a:t>
            </a:r>
            <a:endParaRPr lang="en-GB" sz="3300" dirty="0" smtClean="0">
              <a:solidFill>
                <a:schemeClr val="bg1"/>
              </a:solidFill>
              <a:latin typeface="Kinetic Letters Unjoined" panose="00000500000000000000" pitchFamily="50" charset="0"/>
            </a:endParaRPr>
          </a:p>
          <a:p>
            <a:r>
              <a:rPr lang="en-US" sz="3300" dirty="0" smtClean="0">
                <a:solidFill>
                  <a:schemeClr val="bg1"/>
                </a:solidFill>
                <a:latin typeface="Kinetic Letters Unjoined" panose="00000500000000000000" pitchFamily="50" charset="0"/>
              </a:rPr>
              <a:t>4. </a:t>
            </a:r>
            <a:endParaRPr lang="en-GB" sz="3300" dirty="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164954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153208" y="5429664"/>
            <a:ext cx="11689121" cy="2387600"/>
          </a:xfrm>
        </p:spPr>
        <p:txBody>
          <a:bodyPr>
            <a:noAutofit/>
          </a:bodyPr>
          <a:lstStyle/>
          <a:p>
            <a:pPr algn="l"/>
            <a:r>
              <a:rPr lang="en-US" sz="4400" u="sng" dirty="0">
                <a:solidFill>
                  <a:schemeClr val="bg1"/>
                </a:solidFill>
                <a:latin typeface="Kinetic Letters Unjoined" panose="00000500000000000000" pitchFamily="50" charset="0"/>
              </a:rPr>
              <a:t>WHAT DO WE THINK READING IS ABOUT</a:t>
            </a:r>
            <a:r>
              <a:rPr lang="en-US" sz="4400" u="sng" dirty="0" smtClean="0">
                <a:solidFill>
                  <a:schemeClr val="bg1"/>
                </a:solidFill>
                <a:latin typeface="Kinetic Letters Unjoined" panose="00000500000000000000" pitchFamily="50" charset="0"/>
              </a:rPr>
              <a:t>?</a:t>
            </a:r>
            <a:r>
              <a:rPr lang="en-US" sz="3600" dirty="0">
                <a:solidFill>
                  <a:schemeClr val="bg1"/>
                </a:solidFill>
                <a:latin typeface="Kinetic Letters Unjoined" panose="00000500000000000000" pitchFamily="50" charset="0"/>
              </a:rPr>
              <a:t/>
            </a:r>
            <a:br>
              <a:rPr lang="en-US" sz="3600" dirty="0">
                <a:solidFill>
                  <a:schemeClr val="bg1"/>
                </a:solidFill>
                <a:latin typeface="Kinetic Letters Unjoined" panose="00000500000000000000" pitchFamily="50" charset="0"/>
              </a:rPr>
            </a:br>
            <a:r>
              <a:rPr lang="en-US" sz="3600" dirty="0">
                <a:solidFill>
                  <a:schemeClr val="bg1"/>
                </a:solidFill>
                <a:latin typeface="Kinetic Letters Unjoined" panose="00000500000000000000" pitchFamily="50" charset="0"/>
              </a:rPr>
              <a:t>What </a:t>
            </a:r>
            <a:r>
              <a:rPr lang="en-US" sz="3600" dirty="0" smtClean="0">
                <a:solidFill>
                  <a:schemeClr val="bg1"/>
                </a:solidFill>
                <a:latin typeface="Kinetic Letters Unjoined" panose="00000500000000000000" pitchFamily="50" charset="0"/>
              </a:rPr>
              <a:t>skills</a:t>
            </a:r>
            <a:r>
              <a:rPr lang="en-US" sz="3600" b="1" dirty="0" smtClean="0">
                <a:solidFill>
                  <a:schemeClr val="bg1"/>
                </a:solidFill>
                <a:latin typeface="Kinetic Letters Unjoined" panose="00000500000000000000" pitchFamily="50" charset="0"/>
              </a:rPr>
              <a:t> </a:t>
            </a:r>
            <a:r>
              <a:rPr lang="en-US" sz="3600" dirty="0" smtClean="0">
                <a:solidFill>
                  <a:schemeClr val="bg1"/>
                </a:solidFill>
                <a:latin typeface="Kinetic Letters Unjoined" panose="00000500000000000000" pitchFamily="50" charset="0"/>
              </a:rPr>
              <a:t>need </a:t>
            </a:r>
            <a:r>
              <a:rPr lang="en-US" sz="3600" dirty="0">
                <a:solidFill>
                  <a:schemeClr val="bg1"/>
                </a:solidFill>
                <a:latin typeface="Kinetic Letters Unjoined" panose="00000500000000000000" pitchFamily="50" charset="0"/>
              </a:rPr>
              <a:t>to be practiced and perfected to become a </a:t>
            </a:r>
            <a:r>
              <a:rPr lang="en-US" sz="3600" dirty="0" smtClean="0">
                <a:solidFill>
                  <a:schemeClr val="bg1"/>
                </a:solidFill>
                <a:latin typeface="Kinetic Letters Unjoined" panose="00000500000000000000" pitchFamily="50" charset="0"/>
              </a:rPr>
              <a:t>fluent </a:t>
            </a:r>
            <a:r>
              <a:rPr lang="en-US" sz="3600" dirty="0">
                <a:solidFill>
                  <a:schemeClr val="bg1"/>
                </a:solidFill>
                <a:latin typeface="Kinetic Letters Unjoined" panose="00000500000000000000" pitchFamily="50" charset="0"/>
              </a:rPr>
              <a:t>reader</a:t>
            </a:r>
            <a:r>
              <a:rPr lang="en-US" sz="3600" dirty="0" smtClean="0">
                <a:solidFill>
                  <a:schemeClr val="bg1"/>
                </a:solidFill>
                <a:latin typeface="Kinetic Letters Unjoined" panose="00000500000000000000" pitchFamily="50" charset="0"/>
              </a:rPr>
              <a:t>?</a:t>
            </a:r>
            <a:br>
              <a:rPr lang="en-US" sz="3600" dirty="0" smtClean="0">
                <a:solidFill>
                  <a:schemeClr val="bg1"/>
                </a:solidFill>
                <a:latin typeface="Kinetic Letters Unjoined" panose="00000500000000000000" pitchFamily="50" charset="0"/>
              </a:rPr>
            </a:br>
            <a:r>
              <a:rPr lang="en-US" sz="3600" dirty="0" smtClean="0">
                <a:solidFill>
                  <a:schemeClr val="bg1"/>
                </a:solidFill>
                <a:latin typeface="Kinetic Letters Unjoined" panose="00000500000000000000" pitchFamily="50" charset="0"/>
              </a:rPr>
              <a:t/>
            </a:r>
            <a:br>
              <a:rPr lang="en-US" sz="3600" dirty="0" smtClean="0">
                <a:solidFill>
                  <a:schemeClr val="bg1"/>
                </a:solidFill>
                <a:latin typeface="Kinetic Letters Unjoined" panose="00000500000000000000" pitchFamily="50" charset="0"/>
              </a:rPr>
            </a:br>
            <a:r>
              <a:rPr lang="en-US" sz="3600" dirty="0" smtClean="0">
                <a:solidFill>
                  <a:schemeClr val="bg1"/>
                </a:solidFill>
                <a:latin typeface="Kinetic Letters Unjoined" panose="00000500000000000000" pitchFamily="50" charset="0"/>
              </a:rPr>
              <a:t>S</a:t>
            </a:r>
            <a:r>
              <a:rPr lang="en-GB" sz="3600" b="1" dirty="0" err="1" smtClean="0">
                <a:solidFill>
                  <a:schemeClr val="bg1"/>
                </a:solidFill>
                <a:latin typeface="Kinetic Letters Unjoined" panose="00000500000000000000" pitchFamily="50" charset="0"/>
              </a:rPr>
              <a:t>egmenting</a:t>
            </a:r>
            <a:r>
              <a:rPr lang="en-GB" sz="3600" b="1" dirty="0" smtClean="0">
                <a:solidFill>
                  <a:schemeClr val="bg1"/>
                </a:solidFill>
                <a:latin typeface="Kinetic Letters Unjoined" panose="00000500000000000000" pitchFamily="50" charset="0"/>
              </a:rPr>
              <a:t/>
            </a:r>
            <a:br>
              <a:rPr lang="en-GB" sz="3600" b="1" dirty="0" smtClean="0">
                <a:solidFill>
                  <a:schemeClr val="bg1"/>
                </a:solidFill>
                <a:latin typeface="Kinetic Letters Unjoined" panose="00000500000000000000" pitchFamily="50" charset="0"/>
              </a:rPr>
            </a:br>
            <a:r>
              <a:rPr lang="en-GB" sz="3600" b="1" dirty="0">
                <a:solidFill>
                  <a:schemeClr val="bg1"/>
                </a:solidFill>
                <a:latin typeface="Kinetic Letters Unjoined" panose="00000500000000000000" pitchFamily="50" charset="0"/>
              </a:rPr>
              <a:t/>
            </a:r>
            <a:br>
              <a:rPr lang="en-GB" sz="3600" b="1" dirty="0">
                <a:solidFill>
                  <a:schemeClr val="bg1"/>
                </a:solidFill>
                <a:latin typeface="Kinetic Letters Unjoined" panose="00000500000000000000" pitchFamily="50" charset="0"/>
              </a:rPr>
            </a:br>
            <a:r>
              <a:rPr lang="en-GB" sz="3600" b="1" dirty="0" smtClean="0">
                <a:solidFill>
                  <a:schemeClr val="bg1"/>
                </a:solidFill>
                <a:latin typeface="Kinetic Letters Unjoined" panose="00000500000000000000" pitchFamily="50" charset="0"/>
              </a:rPr>
              <a:t>Blending</a:t>
            </a:r>
            <a:br>
              <a:rPr lang="en-GB" sz="3600" b="1" dirty="0" smtClean="0">
                <a:solidFill>
                  <a:schemeClr val="bg1"/>
                </a:solidFill>
                <a:latin typeface="Kinetic Letters Unjoined" panose="00000500000000000000" pitchFamily="50" charset="0"/>
              </a:rPr>
            </a:br>
            <a:r>
              <a:rPr lang="en-GB" sz="3600" b="1" dirty="0" smtClean="0">
                <a:solidFill>
                  <a:schemeClr val="bg1"/>
                </a:solidFill>
                <a:latin typeface="Kinetic Letters Unjoined" panose="00000500000000000000" pitchFamily="50" charset="0"/>
              </a:rPr>
              <a:t/>
            </a:r>
            <a:br>
              <a:rPr lang="en-GB" sz="3600" b="1" dirty="0" smtClean="0">
                <a:solidFill>
                  <a:schemeClr val="bg1"/>
                </a:solidFill>
                <a:latin typeface="Kinetic Letters Unjoined" panose="00000500000000000000" pitchFamily="50" charset="0"/>
              </a:rPr>
            </a:br>
            <a:r>
              <a:rPr lang="en-US" sz="3600" b="1" dirty="0">
                <a:solidFill>
                  <a:schemeClr val="bg1"/>
                </a:solidFill>
                <a:latin typeface="Kinetic Letters Unjoined" panose="00000500000000000000" pitchFamily="50" charset="0"/>
              </a:rPr>
              <a:t>Code knowledge</a:t>
            </a:r>
            <a:r>
              <a:rPr lang="en-US" sz="3600" dirty="0">
                <a:solidFill>
                  <a:schemeClr val="bg1"/>
                </a:solidFill>
                <a:latin typeface="Kinetic Letters Unjoined" panose="00000500000000000000" pitchFamily="50" charset="0"/>
              </a:rPr>
              <a:t> know how to spell the sounds in the language. </a:t>
            </a:r>
            <a:r>
              <a:rPr lang="en-US" sz="3600" dirty="0" smtClean="0">
                <a:solidFill>
                  <a:schemeClr val="bg1"/>
                </a:solidFill>
                <a:latin typeface="Kinetic Letters Unjoined" panose="00000500000000000000" pitchFamily="50" charset="0"/>
              </a:rPr>
              <a:t/>
            </a:r>
            <a:br>
              <a:rPr lang="en-US" sz="3600" dirty="0" smtClean="0">
                <a:solidFill>
                  <a:schemeClr val="bg1"/>
                </a:solidFill>
                <a:latin typeface="Kinetic Letters Unjoined" panose="00000500000000000000" pitchFamily="50" charset="0"/>
              </a:rPr>
            </a:br>
            <a:r>
              <a:rPr lang="en-GB" sz="3600" b="1" dirty="0" smtClean="0">
                <a:solidFill>
                  <a:schemeClr val="bg1"/>
                </a:solidFill>
                <a:latin typeface="Kinetic Letters Unjoined" panose="00000500000000000000" pitchFamily="50" charset="0"/>
              </a:rPr>
              <a:t>Phoneme manipulation</a:t>
            </a:r>
            <a:r>
              <a:rPr lang="en-US" dirty="0"/>
              <a:t> </a:t>
            </a:r>
            <a:r>
              <a:rPr lang="en-US" sz="3600" dirty="0" smtClean="0">
                <a:solidFill>
                  <a:schemeClr val="bg1"/>
                </a:solidFill>
                <a:latin typeface="Kinetic Letters Joined" pitchFamily="50" charset="0"/>
              </a:rPr>
              <a:t>the ability to change the sounds in words by adding, deleting, or substituting phonemes.</a:t>
            </a:r>
            <a:r>
              <a:rPr lang="en-GB" sz="3600" dirty="0">
                <a:solidFill>
                  <a:schemeClr val="bg1"/>
                </a:solidFill>
                <a:latin typeface="Kinetic Letters Unjoined" panose="00000500000000000000" pitchFamily="50" charset="0"/>
              </a:rPr>
              <a:t/>
            </a:r>
            <a:br>
              <a:rPr lang="en-GB" sz="3600" dirty="0">
                <a:solidFill>
                  <a:schemeClr val="bg1"/>
                </a:solidFill>
                <a:latin typeface="Kinetic Letters Unjoined" panose="00000500000000000000" pitchFamily="50" charset="0"/>
              </a:rPr>
            </a:br>
            <a:r>
              <a:rPr lang="en-US" sz="3600" dirty="0" smtClean="0">
                <a:solidFill>
                  <a:schemeClr val="bg1"/>
                </a:solidFill>
                <a:latin typeface="Kinetic Letters Unjoined" panose="00000500000000000000" pitchFamily="50" charset="0"/>
              </a:rPr>
              <a:t/>
            </a:r>
            <a:br>
              <a:rPr lang="en-US" sz="3600" dirty="0" smtClean="0">
                <a:solidFill>
                  <a:schemeClr val="bg1"/>
                </a:solidFill>
                <a:latin typeface="Kinetic Letters Unjoined" panose="00000500000000000000" pitchFamily="50" charset="0"/>
              </a:rPr>
            </a:br>
            <a:r>
              <a:rPr lang="en-US" sz="4800" dirty="0" smtClean="0">
                <a:solidFill>
                  <a:schemeClr val="bg1"/>
                </a:solidFill>
                <a:latin typeface="Kinetic Letters Unjoined" panose="00000500000000000000" pitchFamily="50" charset="0"/>
              </a:rPr>
              <a:t/>
            </a:r>
            <a:br>
              <a:rPr lang="en-US" sz="4800" dirty="0" smtClean="0">
                <a:solidFill>
                  <a:schemeClr val="bg1"/>
                </a:solidFill>
                <a:latin typeface="Kinetic Letters Unjoined" panose="00000500000000000000" pitchFamily="50" charset="0"/>
              </a:rPr>
            </a:br>
            <a:r>
              <a:rPr lang="en-US" sz="4800" dirty="0" smtClean="0">
                <a:solidFill>
                  <a:schemeClr val="bg1"/>
                </a:solidFill>
                <a:latin typeface="Kinetic Letters Unjoined" panose="00000500000000000000" pitchFamily="50" charset="0"/>
              </a:rPr>
              <a:t>We </a:t>
            </a:r>
            <a:r>
              <a:rPr lang="en-US" sz="4800" dirty="0">
                <a:solidFill>
                  <a:schemeClr val="bg1"/>
                </a:solidFill>
                <a:latin typeface="Kinetic Letters Unjoined" panose="00000500000000000000" pitchFamily="50" charset="0"/>
              </a:rPr>
              <a:t>practice these skills daily in our phonics </a:t>
            </a:r>
            <a:r>
              <a:rPr lang="en-US" sz="4800" dirty="0" smtClean="0">
                <a:solidFill>
                  <a:schemeClr val="bg1"/>
                </a:solidFill>
                <a:latin typeface="Kinetic Letters Unjoined" panose="00000500000000000000" pitchFamily="50" charset="0"/>
              </a:rPr>
              <a:t>sessions.</a:t>
            </a:r>
            <a:endParaRPr lang="en-GB" sz="4800" dirty="0">
              <a:solidFill>
                <a:schemeClr val="bg1"/>
              </a:solidFill>
              <a:latin typeface="Kinetic Letters Unjoined" panose="00000500000000000000" pitchFamily="50" charset="0"/>
            </a:endParaRPr>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70584" y="6404100"/>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5"/>
          <a:stretch>
            <a:fillRect/>
          </a:stretch>
        </p:blipFill>
        <p:spPr>
          <a:xfrm>
            <a:off x="1975942" y="1978248"/>
            <a:ext cx="1272838" cy="902385"/>
          </a:xfrm>
          <a:prstGeom prst="rect">
            <a:avLst/>
          </a:prstGeom>
        </p:spPr>
      </p:pic>
      <p:pic>
        <p:nvPicPr>
          <p:cNvPr id="8" name="Picture 7"/>
          <p:cNvPicPr>
            <a:picLocks noChangeAspect="1"/>
          </p:cNvPicPr>
          <p:nvPr/>
        </p:nvPicPr>
        <p:blipFill>
          <a:blip r:embed="rId6"/>
          <a:stretch>
            <a:fillRect/>
          </a:stretch>
        </p:blipFill>
        <p:spPr>
          <a:xfrm>
            <a:off x="1670163" y="3171060"/>
            <a:ext cx="942198" cy="925669"/>
          </a:xfrm>
          <a:prstGeom prst="rect">
            <a:avLst/>
          </a:prstGeom>
        </p:spPr>
      </p:pic>
    </p:spTree>
    <p:extLst>
      <p:ext uri="{BB962C8B-B14F-4D97-AF65-F5344CB8AC3E}">
        <p14:creationId xmlns:p14="http://schemas.microsoft.com/office/powerpoint/2010/main" val="2316691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2"/>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3"/>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a:xfrm>
            <a:off x="2045293" y="457103"/>
            <a:ext cx="7354346" cy="5047536"/>
          </a:xfrm>
          <a:prstGeom prst="rect">
            <a:avLst/>
          </a:prstGeom>
        </p:spPr>
        <p:txBody>
          <a:bodyPr wrap="square">
            <a:spAutoFit/>
          </a:bodyPr>
          <a:lstStyle/>
          <a:p>
            <a:r>
              <a:rPr lang="en-GB" sz="4400" u="sng" dirty="0">
                <a:solidFill>
                  <a:schemeClr val="bg1"/>
                </a:solidFill>
                <a:latin typeface="Kinetic Letters Unjoined" panose="00000500000000000000" pitchFamily="50" charset="0"/>
              </a:rPr>
              <a:t>SAY THE SOUNDS </a:t>
            </a:r>
            <a:r>
              <a:rPr lang="en-GB" sz="4400" u="sng" dirty="0" smtClean="0">
                <a:solidFill>
                  <a:schemeClr val="bg1"/>
                </a:solidFill>
                <a:latin typeface="Kinetic Letters Unjoined" panose="00000500000000000000" pitchFamily="50" charset="0"/>
              </a:rPr>
              <a:t>CORRECTLY</a:t>
            </a:r>
          </a:p>
          <a:p>
            <a:endParaRPr lang="en-GB" sz="4400" u="sng" dirty="0">
              <a:solidFill>
                <a:schemeClr val="bg1"/>
              </a:solidFill>
              <a:latin typeface="Kinetic Letters Unjoined" panose="00000500000000000000" pitchFamily="50" charset="0"/>
            </a:endParaRPr>
          </a:p>
          <a:p>
            <a:r>
              <a:rPr lang="en-US" sz="4400" dirty="0">
                <a:solidFill>
                  <a:schemeClr val="bg1"/>
                </a:solidFill>
                <a:latin typeface="Kinetic Letters Unjoined" panose="00000500000000000000" pitchFamily="50" charset="0"/>
              </a:rPr>
              <a:t>When your children start to learn to read and write, we DO NOT use letter names</a:t>
            </a:r>
            <a:r>
              <a:rPr lang="en-US" sz="4400" dirty="0" smtClean="0">
                <a:solidFill>
                  <a:schemeClr val="bg1"/>
                </a:solidFill>
                <a:latin typeface="Kinetic Letters Unjoined" panose="00000500000000000000" pitchFamily="50" charset="0"/>
              </a:rPr>
              <a:t>.</a:t>
            </a:r>
          </a:p>
          <a:p>
            <a:r>
              <a:rPr lang="en-US" sz="4400" dirty="0" smtClean="0">
                <a:solidFill>
                  <a:schemeClr val="bg1"/>
                </a:solidFill>
                <a:latin typeface="Kinetic Letters Unjoined" panose="00000500000000000000" pitchFamily="50" charset="0"/>
              </a:rPr>
              <a:t> </a:t>
            </a:r>
          </a:p>
          <a:p>
            <a:r>
              <a:rPr lang="en-US" sz="4400" dirty="0" smtClean="0">
                <a:solidFill>
                  <a:schemeClr val="bg1"/>
                </a:solidFill>
                <a:latin typeface="Kinetic Letters Unjoined" panose="00000500000000000000" pitchFamily="50" charset="0"/>
              </a:rPr>
              <a:t>We </a:t>
            </a:r>
            <a:r>
              <a:rPr lang="en-US" sz="4400" dirty="0">
                <a:solidFill>
                  <a:schemeClr val="bg1"/>
                </a:solidFill>
                <a:latin typeface="Kinetic Letters Unjoined" panose="00000500000000000000" pitchFamily="50" charset="0"/>
              </a:rPr>
              <a:t>just say the sounds very precisely</a:t>
            </a:r>
            <a:r>
              <a:rPr lang="en-US" sz="4000" dirty="0" smtClean="0">
                <a:solidFill>
                  <a:schemeClr val="bg1"/>
                </a:solidFill>
                <a:latin typeface="Kinetic Letters Unjoined" panose="00000500000000000000" pitchFamily="50" charset="0"/>
              </a:rPr>
              <a:t>.</a:t>
            </a:r>
            <a:r>
              <a:rPr lang="en-GB" dirty="0"/>
              <a:t> </a:t>
            </a:r>
            <a:r>
              <a:rPr lang="en-GB" dirty="0">
                <a:hlinkClick r:id="rId4"/>
              </a:rPr>
              <a:t>https://</a:t>
            </a:r>
            <a:r>
              <a:rPr lang="en-GB" dirty="0" smtClean="0">
                <a:hlinkClick r:id="rId4"/>
              </a:rPr>
              <a:t>video.link/w/IxS7d</a:t>
            </a:r>
            <a:endParaRPr lang="en-GB" dirty="0" smtClean="0"/>
          </a:p>
          <a:p>
            <a:endParaRPr lang="en-US" sz="4000" dirty="0" smtClean="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742889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2"/>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3"/>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a:xfrm>
            <a:off x="2045293" y="457103"/>
            <a:ext cx="7354346" cy="5047536"/>
          </a:xfrm>
          <a:prstGeom prst="rect">
            <a:avLst/>
          </a:prstGeom>
        </p:spPr>
        <p:txBody>
          <a:bodyPr wrap="square">
            <a:spAutoFit/>
          </a:bodyPr>
          <a:lstStyle/>
          <a:p>
            <a:r>
              <a:rPr lang="en-GB" sz="4400" u="sng" dirty="0" smtClean="0">
                <a:solidFill>
                  <a:schemeClr val="bg1"/>
                </a:solidFill>
                <a:latin typeface="Kinetic Letters Unjoined" panose="00000500000000000000" pitchFamily="50" charset="0"/>
              </a:rPr>
              <a:t>SAY THE SOUNDS CORRECTLY</a:t>
            </a:r>
          </a:p>
          <a:p>
            <a:endParaRPr lang="en-GB" sz="4400" u="sng" dirty="0" smtClean="0">
              <a:solidFill>
                <a:schemeClr val="bg1"/>
              </a:solidFill>
              <a:latin typeface="Kinetic Letters Unjoined" panose="00000500000000000000" pitchFamily="50" charset="0"/>
            </a:endParaRPr>
          </a:p>
          <a:p>
            <a:r>
              <a:rPr lang="en-US" sz="4400" dirty="0" smtClean="0">
                <a:solidFill>
                  <a:schemeClr val="bg1"/>
                </a:solidFill>
                <a:latin typeface="Kinetic Letters Unjoined" panose="00000500000000000000" pitchFamily="50" charset="0"/>
              </a:rPr>
              <a:t>When your children start to learn to read and write, we DO NOT use letter names.</a:t>
            </a:r>
          </a:p>
          <a:p>
            <a:r>
              <a:rPr lang="en-US" sz="4400" dirty="0" smtClean="0">
                <a:solidFill>
                  <a:schemeClr val="bg1"/>
                </a:solidFill>
                <a:latin typeface="Kinetic Letters Unjoined" panose="00000500000000000000" pitchFamily="50" charset="0"/>
              </a:rPr>
              <a:t> </a:t>
            </a:r>
          </a:p>
          <a:p>
            <a:r>
              <a:rPr lang="en-US" sz="4400" dirty="0" smtClean="0">
                <a:solidFill>
                  <a:schemeClr val="bg1"/>
                </a:solidFill>
                <a:latin typeface="Kinetic Letters Unjoined" panose="00000500000000000000" pitchFamily="50" charset="0"/>
              </a:rPr>
              <a:t>We just say the sounds very precisely</a:t>
            </a:r>
            <a:r>
              <a:rPr lang="en-US" sz="4000" dirty="0" smtClean="0">
                <a:solidFill>
                  <a:schemeClr val="bg1"/>
                </a:solidFill>
                <a:latin typeface="Kinetic Letters Unjoined" panose="00000500000000000000" pitchFamily="50" charset="0"/>
              </a:rPr>
              <a:t>.</a:t>
            </a:r>
            <a:r>
              <a:rPr lang="en-GB" dirty="0" smtClean="0"/>
              <a:t> </a:t>
            </a:r>
            <a:r>
              <a:rPr lang="en-GB" dirty="0" smtClean="0">
                <a:hlinkClick r:id="rId4"/>
              </a:rPr>
              <a:t>https://video.link/w/IxS7d</a:t>
            </a:r>
            <a:endParaRPr lang="en-GB" dirty="0" smtClean="0"/>
          </a:p>
          <a:p>
            <a:endParaRPr lang="en-US" sz="4000" dirty="0" smtClean="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993342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8634E-589E-E21B-5D28-23FEE422930B}"/>
              </a:ext>
            </a:extLst>
          </p:cNvPr>
          <p:cNvSpPr>
            <a:spLocks noGrp="1"/>
          </p:cNvSpPr>
          <p:nvPr>
            <p:ph type="ctrTitle"/>
          </p:nvPr>
        </p:nvSpPr>
        <p:spPr>
          <a:xfrm>
            <a:off x="2656794" y="1322023"/>
            <a:ext cx="6021760" cy="2387600"/>
          </a:xfrm>
        </p:spPr>
        <p:txBody>
          <a:bodyPr>
            <a:normAutofit fontScale="90000"/>
          </a:bodyPr>
          <a:lstStyle/>
          <a:p>
            <a:r>
              <a:rPr lang="en-GB" dirty="0" smtClean="0">
                <a:solidFill>
                  <a:schemeClr val="bg1"/>
                </a:solidFill>
              </a:rPr>
              <a:t/>
            </a:r>
            <a:br>
              <a:rPr lang="en-GB" dirty="0" smtClean="0">
                <a:solidFill>
                  <a:schemeClr val="bg1"/>
                </a:solidFill>
              </a:rPr>
            </a:br>
            <a:r>
              <a:rPr lang="en-GB" dirty="0">
                <a:solidFill>
                  <a:schemeClr val="bg1"/>
                </a:solidFill>
              </a:rPr>
              <a:t/>
            </a:r>
            <a:br>
              <a:rPr lang="en-GB" dirty="0">
                <a:solidFill>
                  <a:schemeClr val="bg1"/>
                </a:solidFill>
              </a:rPr>
            </a:br>
            <a:endParaRPr lang="en-GB" dirty="0">
              <a:solidFill>
                <a:schemeClr val="bg1"/>
              </a:solidFill>
            </a:endParaRPr>
          </a:p>
        </p:txBody>
      </p:sp>
      <p:sp>
        <p:nvSpPr>
          <p:cNvPr id="3" name="Subtitle 2">
            <a:extLst>
              <a:ext uri="{FF2B5EF4-FFF2-40B4-BE49-F238E27FC236}">
                <a16:creationId xmlns:a16="http://schemas.microsoft.com/office/drawing/2014/main" id="{35988868-175E-DB02-BAC2-E0A749585A8E}"/>
              </a:ext>
            </a:extLst>
          </p:cNvPr>
          <p:cNvSpPr>
            <a:spLocks noGrp="1"/>
          </p:cNvSpPr>
          <p:nvPr>
            <p:ph type="subTitle" idx="1"/>
          </p:nvPr>
        </p:nvSpPr>
        <p:spPr/>
        <p:txBody>
          <a:bodyPr/>
          <a:lstStyle/>
          <a:p>
            <a:endParaRPr lang="en-GB" dirty="0" smtClean="0"/>
          </a:p>
        </p:txBody>
      </p:sp>
      <p:pic>
        <p:nvPicPr>
          <p:cNvPr id="4" name="Picture 3">
            <a:extLst>
              <a:ext uri="{FF2B5EF4-FFF2-40B4-BE49-F238E27FC236}">
                <a16:creationId xmlns:a16="http://schemas.microsoft.com/office/drawing/2014/main" id="{C9CD5E10-8B52-16FB-D057-C322D62F712E}"/>
              </a:ext>
            </a:extLst>
          </p:cNvPr>
          <p:cNvPicPr>
            <a:picLocks noChangeAspect="1"/>
          </p:cNvPicPr>
          <p:nvPr/>
        </p:nvPicPr>
        <p:blipFill>
          <a:blip r:embed="rId3"/>
          <a:stretch>
            <a:fillRect/>
          </a:stretch>
        </p:blipFill>
        <p:spPr>
          <a:xfrm>
            <a:off x="1680416" y="6281035"/>
            <a:ext cx="9297698" cy="304843"/>
          </a:xfrm>
          <a:prstGeom prst="rect">
            <a:avLst/>
          </a:prstGeom>
        </p:spPr>
      </p:pic>
      <p:pic>
        <p:nvPicPr>
          <p:cNvPr id="5" name="Picture 4">
            <a:extLst>
              <a:ext uri="{FF2B5EF4-FFF2-40B4-BE49-F238E27FC236}">
                <a16:creationId xmlns:a16="http://schemas.microsoft.com/office/drawing/2014/main" id="{39B41178-4521-C686-E4F2-AFB8DD3C1E49}"/>
              </a:ext>
            </a:extLst>
          </p:cNvPr>
          <p:cNvPicPr>
            <a:picLocks noChangeAspect="1"/>
          </p:cNvPicPr>
          <p:nvPr/>
        </p:nvPicPr>
        <p:blipFill>
          <a:blip r:embed="rId4"/>
          <a:stretch>
            <a:fillRect/>
          </a:stretch>
        </p:blipFill>
        <p:spPr>
          <a:xfrm>
            <a:off x="10689771" y="76179"/>
            <a:ext cx="1304657" cy="1353429"/>
          </a:xfrm>
          <a:prstGeom prst="rect">
            <a:avLst/>
          </a:prstGeom>
        </p:spPr>
      </p:pic>
      <p:sp>
        <p:nvSpPr>
          <p:cNvPr id="6" name="AutoShape 2" descr="Sounds-Write. A new approach to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1969627" y="271659"/>
            <a:ext cx="9838915" cy="646331"/>
          </a:xfrm>
          <a:prstGeom prst="rect">
            <a:avLst/>
          </a:prstGeom>
        </p:spPr>
        <p:txBody>
          <a:bodyPr wrap="square">
            <a:spAutoFit/>
          </a:bodyPr>
          <a:lstStyle/>
          <a:p>
            <a:r>
              <a:rPr lang="en-US" sz="3600" u="sng" dirty="0">
                <a:solidFill>
                  <a:schemeClr val="bg1"/>
                </a:solidFill>
                <a:latin typeface="Kinetic Letters Unjoined" panose="00000500000000000000" pitchFamily="50" charset="0"/>
              </a:rPr>
              <a:t>EXAMPLES OF SOME LESSONS IN SOUNDS WRITE</a:t>
            </a:r>
            <a:endParaRPr lang="en-GB" sz="3600" u="sng" dirty="0">
              <a:solidFill>
                <a:schemeClr val="bg1"/>
              </a:solidFill>
              <a:latin typeface="Kinetic Letters Unjoined" panose="00000500000000000000" pitchFamily="50" charset="0"/>
            </a:endParaRPr>
          </a:p>
        </p:txBody>
      </p:sp>
      <p:sp>
        <p:nvSpPr>
          <p:cNvPr id="10" name="Rectangle 9"/>
          <p:cNvSpPr/>
          <p:nvPr/>
        </p:nvSpPr>
        <p:spPr>
          <a:xfrm>
            <a:off x="4451927" y="1429608"/>
            <a:ext cx="5541818" cy="3477875"/>
          </a:xfrm>
          <a:prstGeom prst="rect">
            <a:avLst/>
          </a:prstGeom>
        </p:spPr>
        <p:txBody>
          <a:bodyPr wrap="square">
            <a:spAutoFit/>
          </a:bodyPr>
          <a:lstStyle/>
          <a:p>
            <a:r>
              <a:rPr lang="en-GB" sz="4400" dirty="0">
                <a:solidFill>
                  <a:schemeClr val="bg1"/>
                </a:solidFill>
                <a:latin typeface="Kinetic Letters Unjoined" panose="00000500000000000000" pitchFamily="50" charset="0"/>
              </a:rPr>
              <a:t>Word building</a:t>
            </a:r>
          </a:p>
          <a:p>
            <a:r>
              <a:rPr lang="en-GB" sz="4400" dirty="0">
                <a:solidFill>
                  <a:schemeClr val="bg1"/>
                </a:solidFill>
                <a:latin typeface="Kinetic Letters Unjoined" panose="00000500000000000000" pitchFamily="50" charset="0"/>
                <a:hlinkClick r:id="rId5"/>
              </a:rPr>
              <a:t>https://</a:t>
            </a:r>
            <a:r>
              <a:rPr lang="en-GB" sz="4400" dirty="0" smtClean="0">
                <a:solidFill>
                  <a:schemeClr val="bg1"/>
                </a:solidFill>
                <a:latin typeface="Kinetic Letters Unjoined" panose="00000500000000000000" pitchFamily="50" charset="0"/>
                <a:hlinkClick r:id="rId5"/>
              </a:rPr>
              <a:t>video.link/w/fvS7d</a:t>
            </a:r>
            <a:endParaRPr lang="en-GB" sz="4400" dirty="0" smtClean="0">
              <a:solidFill>
                <a:schemeClr val="bg1"/>
              </a:solidFill>
              <a:latin typeface="Kinetic Letters Unjoined" panose="00000500000000000000" pitchFamily="50" charset="0"/>
            </a:endParaRPr>
          </a:p>
          <a:p>
            <a:r>
              <a:rPr lang="en-GB" sz="4400" dirty="0" smtClean="0">
                <a:solidFill>
                  <a:schemeClr val="bg1"/>
                </a:solidFill>
                <a:latin typeface="Kinetic Letters Unjoined" panose="00000500000000000000" pitchFamily="50" charset="0"/>
              </a:rPr>
              <a:t>Sound </a:t>
            </a:r>
            <a:r>
              <a:rPr lang="en-GB" sz="4400" dirty="0">
                <a:solidFill>
                  <a:schemeClr val="bg1"/>
                </a:solidFill>
                <a:latin typeface="Kinetic Letters Unjoined" panose="00000500000000000000" pitchFamily="50" charset="0"/>
              </a:rPr>
              <a:t>Swap</a:t>
            </a:r>
          </a:p>
          <a:p>
            <a:r>
              <a:rPr lang="en-GB" sz="4400" dirty="0">
                <a:solidFill>
                  <a:schemeClr val="bg1"/>
                </a:solidFill>
                <a:latin typeface="Kinetic Letters Unjoined" panose="00000500000000000000" pitchFamily="50" charset="0"/>
              </a:rPr>
              <a:t>Dictation</a:t>
            </a:r>
          </a:p>
          <a:p>
            <a:endParaRPr lang="en-US" sz="4400" dirty="0" smtClean="0">
              <a:solidFill>
                <a:schemeClr val="bg1"/>
              </a:solidFill>
              <a:latin typeface="Kinetic Letters Unjoined" panose="00000500000000000000" pitchFamily="50" charset="0"/>
            </a:endParaRPr>
          </a:p>
        </p:txBody>
      </p:sp>
      <p:sp>
        <p:nvSpPr>
          <p:cNvPr id="11" name="Rectangle 10"/>
          <p:cNvSpPr/>
          <p:nvPr/>
        </p:nvSpPr>
        <p:spPr>
          <a:xfrm>
            <a:off x="2841039" y="5112612"/>
            <a:ext cx="6260047" cy="769441"/>
          </a:xfrm>
          <a:prstGeom prst="rect">
            <a:avLst/>
          </a:prstGeom>
        </p:spPr>
        <p:txBody>
          <a:bodyPr wrap="none">
            <a:spAutoFit/>
          </a:bodyPr>
          <a:lstStyle/>
          <a:p>
            <a:r>
              <a:rPr lang="en-US" sz="4400" dirty="0">
                <a:solidFill>
                  <a:schemeClr val="bg1"/>
                </a:solidFill>
                <a:latin typeface="Kinetic Letters Unjoined" panose="00000500000000000000" pitchFamily="50" charset="0"/>
              </a:rPr>
              <a:t>“Say the sounds and read the </a:t>
            </a:r>
            <a:r>
              <a:rPr lang="en-US" sz="4400" dirty="0" smtClean="0">
                <a:solidFill>
                  <a:schemeClr val="bg1"/>
                </a:solidFill>
                <a:latin typeface="Kinetic Letters Unjoined" panose="00000500000000000000" pitchFamily="50" charset="0"/>
              </a:rPr>
              <a:t>words.”</a:t>
            </a:r>
            <a:endParaRPr lang="en-GB" sz="4400" dirty="0">
              <a:solidFill>
                <a:schemeClr val="bg1"/>
              </a:solidFill>
              <a:latin typeface="Kinetic Letters Unjoined" panose="00000500000000000000" pitchFamily="50" charset="0"/>
            </a:endParaRPr>
          </a:p>
        </p:txBody>
      </p:sp>
    </p:spTree>
    <p:extLst>
      <p:ext uri="{BB962C8B-B14F-4D97-AF65-F5344CB8AC3E}">
        <p14:creationId xmlns:p14="http://schemas.microsoft.com/office/powerpoint/2010/main" val="65868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69fa1c-6ccb-414f-a81f-2fc42803e791" xsi:nil="true"/>
    <lcf76f155ced4ddcb4097134ff3c332f xmlns="decfda01-20a0-4be3-b675-b53bc809fe0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B89138660CB0F4E86269FB2F53CE741" ma:contentTypeVersion="18" ma:contentTypeDescription="Create a new document." ma:contentTypeScope="" ma:versionID="24145b5150cf74c66a83d7a08b09e38d">
  <xsd:schema xmlns:xsd="http://www.w3.org/2001/XMLSchema" xmlns:xs="http://www.w3.org/2001/XMLSchema" xmlns:p="http://schemas.microsoft.com/office/2006/metadata/properties" xmlns:ns2="decfda01-20a0-4be3-b675-b53bc809fe06" xmlns:ns3="ed69fa1c-6ccb-414f-a81f-2fc42803e791" targetNamespace="http://schemas.microsoft.com/office/2006/metadata/properties" ma:root="true" ma:fieldsID="c65cc0733d53aeabc89de5ac3d89ce2d" ns2:_="" ns3:_="">
    <xsd:import namespace="decfda01-20a0-4be3-b675-b53bc809fe06"/>
    <xsd:import namespace="ed69fa1c-6ccb-414f-a81f-2fc42803e79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cfda01-20a0-4be3-b675-b53bc809fe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531de93-630c-483b-b6de-641a68a441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69fa1c-6ccb-414f-a81f-2fc42803e79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37662d5-7e28-472f-8109-ad0057c1a450}" ma:internalName="TaxCatchAll" ma:showField="CatchAllData" ma:web="ed69fa1c-6ccb-414f-a81f-2fc42803e7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A23709-9E18-43CE-AF6A-54AAE449C3F5}">
  <ds:schemaRefs>
    <ds:schemaRef ds:uri="ed69fa1c-6ccb-414f-a81f-2fc42803e791"/>
    <ds:schemaRef ds:uri="http://purl.org/dc/dcmitype/"/>
    <ds:schemaRef ds:uri="http://schemas.openxmlformats.org/package/2006/metadata/core-properties"/>
    <ds:schemaRef ds:uri="http://www.w3.org/XML/1998/namespace"/>
    <ds:schemaRef ds:uri="http://schemas.microsoft.com/office/2006/documentManagement/types"/>
    <ds:schemaRef ds:uri="http://purl.org/dc/elements/1.1/"/>
    <ds:schemaRef ds:uri="http://schemas.microsoft.com/office/2006/metadata/properties"/>
    <ds:schemaRef ds:uri="http://purl.org/dc/terms/"/>
    <ds:schemaRef ds:uri="http://schemas.microsoft.com/office/infopath/2007/PartnerControls"/>
    <ds:schemaRef ds:uri="decfda01-20a0-4be3-b675-b53bc809fe06"/>
  </ds:schemaRefs>
</ds:datastoreItem>
</file>

<file path=customXml/itemProps2.xml><?xml version="1.0" encoding="utf-8"?>
<ds:datastoreItem xmlns:ds="http://schemas.openxmlformats.org/officeDocument/2006/customXml" ds:itemID="{DBEB2997-8D46-40A3-8B1A-A59FE4C8F5F5}">
  <ds:schemaRefs>
    <ds:schemaRef ds:uri="http://schemas.microsoft.com/sharepoint/v3/contenttype/forms"/>
  </ds:schemaRefs>
</ds:datastoreItem>
</file>

<file path=customXml/itemProps3.xml><?xml version="1.0" encoding="utf-8"?>
<ds:datastoreItem xmlns:ds="http://schemas.openxmlformats.org/officeDocument/2006/customXml" ds:itemID="{4966CD65-8A74-4D6A-AF36-2A43A57FEB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cfda01-20a0-4be3-b675-b53bc809fe06"/>
    <ds:schemaRef ds:uri="ed69fa1c-6ccb-414f-a81f-2fc42803e7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TM03457503[[fn=Quotable]]</Template>
  <TotalTime>3063</TotalTime>
  <Words>1231</Words>
  <Application>Microsoft Office PowerPoint</Application>
  <PresentationFormat>Widescreen</PresentationFormat>
  <Paragraphs>116</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Kinetic Letters Joined</vt:lpstr>
      <vt:lpstr>Kinetic Letters Unjoined</vt:lpstr>
      <vt:lpstr>Office Theme</vt:lpstr>
      <vt:lpstr>  </vt:lpstr>
      <vt:lpstr> PHONICS AT PATHFINDER What is Phonics?   What is written language?   What is Sounds Write?   Sounds-Write is a quality first phonics programe.  Its purpose is to provide a comprehensive system to teach reading,  spelling and writing. </vt:lpstr>
      <vt:lpstr>WHY SOUNDS-WRITE?  Speaking and listening comes naturally.   What doesn’t come naturally is  learning to read and write.  This needs to be explicitly taught.</vt:lpstr>
      <vt:lpstr>  </vt:lpstr>
      <vt:lpstr>  </vt:lpstr>
      <vt:lpstr>WHAT DO WE THINK READING IS ABOUT? What skills need to be practiced and perfected to become a fluent reader?  Segmenting  Blending  Code knowledge know how to spell the sounds in the language.  Phoneme manipulation the ability to change the sounds in words by adding, deleting, or substituting phonemes.   We practice these skills daily in our phonics sessions.</vt:lpstr>
      <vt:lpstr>  </vt:lpstr>
      <vt:lpstr>  </vt:lpstr>
      <vt:lpstr>  </vt:lpstr>
      <vt:lpstr>  </vt:lpstr>
      <vt:lpstr>  </vt:lpstr>
      <vt:lpstr>  </vt:lpstr>
      <vt:lpstr>  </vt:lpstr>
    </vt:vector>
  </TitlesOfParts>
  <Company>Meridian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Claire Eskelson</dc:creator>
  <cp:lastModifiedBy>Belinda Bendzulla</cp:lastModifiedBy>
  <cp:revision>39</cp:revision>
  <dcterms:created xsi:type="dcterms:W3CDTF">2024-09-11T08:11:08Z</dcterms:created>
  <dcterms:modified xsi:type="dcterms:W3CDTF">2024-11-29T11:11:55Z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0x010100DB89138660CB0F4E86269FB2F53CE741</vt:lpwstr>
  </property>
</Properties>
</file>