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1"/>
  </p:notesMasterIdLst>
  <p:sldIdLst>
    <p:sldId id="281" r:id="rId5"/>
    <p:sldId id="282" r:id="rId6"/>
    <p:sldId id="283" r:id="rId7"/>
    <p:sldId id="278" r:id="rId8"/>
    <p:sldId id="279" r:id="rId9"/>
    <p:sldId id="280" r:id="rId1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E9"/>
    <a:srgbClr val="201A3C"/>
    <a:srgbClr val="F49100"/>
    <a:srgbClr val="CC0099"/>
    <a:srgbClr val="D03E82"/>
    <a:srgbClr val="FFCC00"/>
    <a:srgbClr val="007174"/>
    <a:srgbClr val="009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5EEB55-9A86-46E4-A883-B89A0904AD17}" v="5" dt="2026-09-14T16:09:13.0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Shearing" userId="c1c97aed-1883-4abb-b66b-0367065a1c5e" providerId="ADAL" clId="{B9A27E9C-BAFD-497B-ADAA-CB4B15BA5959}"/>
    <pc:docChg chg="modSld">
      <pc:chgData name="Lisa Shearing" userId="c1c97aed-1883-4abb-b66b-0367065a1c5e" providerId="ADAL" clId="{B9A27E9C-BAFD-497B-ADAA-CB4B15BA5959}" dt="2026-09-14T16:09:13.061" v="11"/>
      <pc:docMkLst>
        <pc:docMk/>
      </pc:docMkLst>
      <pc:sldChg chg="modSp">
        <pc:chgData name="Lisa Shearing" userId="c1c97aed-1883-4abb-b66b-0367065a1c5e" providerId="ADAL" clId="{B9A27E9C-BAFD-497B-ADAA-CB4B15BA5959}" dt="2026-09-14T16:09:01.550" v="9"/>
        <pc:sldMkLst>
          <pc:docMk/>
          <pc:sldMk cId="3337092740" sldId="278"/>
        </pc:sldMkLst>
        <pc:spChg chg="mod">
          <ac:chgData name="Lisa Shearing" userId="c1c97aed-1883-4abb-b66b-0367065a1c5e" providerId="ADAL" clId="{B9A27E9C-BAFD-497B-ADAA-CB4B15BA5959}" dt="2026-09-14T16:09:01.550" v="9"/>
          <ac:spMkLst>
            <pc:docMk/>
            <pc:sldMk cId="3337092740" sldId="278"/>
            <ac:spMk id="13" creationId="{A15D9E26-AEC5-C725-78D8-4B22F39CF860}"/>
          </ac:spMkLst>
        </pc:spChg>
      </pc:sldChg>
      <pc:sldChg chg="modSp">
        <pc:chgData name="Lisa Shearing" userId="c1c97aed-1883-4abb-b66b-0367065a1c5e" providerId="ADAL" clId="{B9A27E9C-BAFD-497B-ADAA-CB4B15BA5959}" dt="2026-09-14T16:09:10.195" v="10"/>
        <pc:sldMkLst>
          <pc:docMk/>
          <pc:sldMk cId="3328415672" sldId="279"/>
        </pc:sldMkLst>
        <pc:spChg chg="mod">
          <ac:chgData name="Lisa Shearing" userId="c1c97aed-1883-4abb-b66b-0367065a1c5e" providerId="ADAL" clId="{B9A27E9C-BAFD-497B-ADAA-CB4B15BA5959}" dt="2026-09-14T16:09:10.195" v="10"/>
          <ac:spMkLst>
            <pc:docMk/>
            <pc:sldMk cId="3328415672" sldId="279"/>
            <ac:spMk id="19" creationId="{08352649-DF24-5992-0FDA-BE5FEAD881F3}"/>
          </ac:spMkLst>
        </pc:spChg>
      </pc:sldChg>
      <pc:sldChg chg="modSp">
        <pc:chgData name="Lisa Shearing" userId="c1c97aed-1883-4abb-b66b-0367065a1c5e" providerId="ADAL" clId="{B9A27E9C-BAFD-497B-ADAA-CB4B15BA5959}" dt="2026-09-14T16:09:13.061" v="11"/>
        <pc:sldMkLst>
          <pc:docMk/>
          <pc:sldMk cId="2087985585" sldId="280"/>
        </pc:sldMkLst>
        <pc:spChg chg="mod">
          <ac:chgData name="Lisa Shearing" userId="c1c97aed-1883-4abb-b66b-0367065a1c5e" providerId="ADAL" clId="{B9A27E9C-BAFD-497B-ADAA-CB4B15BA5959}" dt="2026-09-14T16:09:13.061" v="11"/>
          <ac:spMkLst>
            <pc:docMk/>
            <pc:sldMk cId="2087985585" sldId="280"/>
            <ac:spMk id="28" creationId="{FC34C984-B269-974B-0206-0D38620C591F}"/>
          </ac:spMkLst>
        </pc:spChg>
      </pc:sldChg>
      <pc:sldChg chg="modSp">
        <pc:chgData name="Lisa Shearing" userId="c1c97aed-1883-4abb-b66b-0367065a1c5e" providerId="ADAL" clId="{B9A27E9C-BAFD-497B-ADAA-CB4B15BA5959}" dt="2026-09-14T16:08:54.972" v="7"/>
        <pc:sldMkLst>
          <pc:docMk/>
          <pc:sldMk cId="620336762" sldId="281"/>
        </pc:sldMkLst>
        <pc:spChg chg="mod">
          <ac:chgData name="Lisa Shearing" userId="c1c97aed-1883-4abb-b66b-0367065a1c5e" providerId="ADAL" clId="{B9A27E9C-BAFD-497B-ADAA-CB4B15BA5959}" dt="2026-09-14T16:08:54.972" v="7"/>
          <ac:spMkLst>
            <pc:docMk/>
            <pc:sldMk cId="620336762" sldId="281"/>
            <ac:spMk id="2" creationId="{13026CF7-591D-D264-9745-22B2282E68FA}"/>
          </ac:spMkLst>
        </pc:spChg>
      </pc:sldChg>
      <pc:sldChg chg="modSp mod">
        <pc:chgData name="Lisa Shearing" userId="c1c97aed-1883-4abb-b66b-0367065a1c5e" providerId="ADAL" clId="{B9A27E9C-BAFD-497B-ADAA-CB4B15BA5959}" dt="2026-09-14T16:08:41.954" v="6" actId="20577"/>
        <pc:sldMkLst>
          <pc:docMk/>
          <pc:sldMk cId="1379285811" sldId="282"/>
        </pc:sldMkLst>
        <pc:spChg chg="mod">
          <ac:chgData name="Lisa Shearing" userId="c1c97aed-1883-4abb-b66b-0367065a1c5e" providerId="ADAL" clId="{B9A27E9C-BAFD-497B-ADAA-CB4B15BA5959}" dt="2026-09-14T16:08:41.954" v="6" actId="20577"/>
          <ac:spMkLst>
            <pc:docMk/>
            <pc:sldMk cId="1379285811" sldId="282"/>
            <ac:spMk id="58" creationId="{53803735-6D89-E005-C018-C5A56EAAE1A6}"/>
          </ac:spMkLst>
        </pc:spChg>
      </pc:sldChg>
      <pc:sldChg chg="modSp">
        <pc:chgData name="Lisa Shearing" userId="c1c97aed-1883-4abb-b66b-0367065a1c5e" providerId="ADAL" clId="{B9A27E9C-BAFD-497B-ADAA-CB4B15BA5959}" dt="2026-09-14T16:08:58.375" v="8"/>
        <pc:sldMkLst>
          <pc:docMk/>
          <pc:sldMk cId="4264045208" sldId="283"/>
        </pc:sldMkLst>
        <pc:spChg chg="mod">
          <ac:chgData name="Lisa Shearing" userId="c1c97aed-1883-4abb-b66b-0367065a1c5e" providerId="ADAL" clId="{B9A27E9C-BAFD-497B-ADAA-CB4B15BA5959}" dt="2026-09-14T16:08:58.375" v="8"/>
          <ac:spMkLst>
            <pc:docMk/>
            <pc:sldMk cId="4264045208" sldId="283"/>
            <ac:spMk id="4" creationId="{AD37177A-4A8D-4B3B-42D9-7CB2F32833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0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8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8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5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2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9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blank weekly planner&#10;&#10;AI-generated content may be incorrect.">
            <a:extLst>
              <a:ext uri="{FF2B5EF4-FFF2-40B4-BE49-F238E27FC236}">
                <a16:creationId xmlns:a16="http://schemas.microsoft.com/office/drawing/2014/main" id="{962AAB03-357E-4AA6-FF40-CCBC0B92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" y="-196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A9492-EC34-52CB-9144-09588044E719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rgbClr val="F49100"/>
                </a:solidFill>
                <a:latin typeface="Campaign Thin" panose="02000000000000000000" pitchFamily="50" charset="0"/>
              </a:rPr>
              <a:t>Our hot and cold grab &amp; go selection alongside soup of the day and filled jacket potatoes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0C971CA-DF83-F634-06C9-410AA0A91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4B7FD-063F-59A9-E0CF-5EBD33E3B303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94858-8966-65DB-0BED-FC4ACC60EDF5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6ECDBFDD-53A9-0872-4ABB-7E8A2FDE09A9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DC589-4C8A-0EA7-F990-BFD3B77801EA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S</a:t>
            </a:r>
            <a:r>
              <a:rPr lang="en-GB" sz="1000" b="1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6210A6-7DCA-8243-6277-ADAA7F412A58}"/>
              </a:ext>
            </a:extLst>
          </p:cNvPr>
          <p:cNvSpPr txBox="1"/>
          <p:nvPr/>
        </p:nvSpPr>
        <p:spPr>
          <a:xfrm>
            <a:off x="1715023" y="1063257"/>
            <a:ext cx="1714136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latin typeface="Amasis MT Pro Black"/>
              </a:rPr>
              <a:t>Smokey Beef Chilli Tacos and Wedges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Fresh Tomato, Pineapple and Cucumber Salsas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80C3F-A8DF-1F8C-7E98-90CD49D3E1ED}"/>
              </a:ext>
            </a:extLst>
          </p:cNvPr>
          <p:cNvSpPr txBox="1"/>
          <p:nvPr/>
        </p:nvSpPr>
        <p:spPr>
          <a:xfrm>
            <a:off x="4967487" y="4487221"/>
            <a:ext cx="175249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Chocolate Brownie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F72EF-71A8-E501-3323-4846B5F442F5}"/>
              </a:ext>
            </a:extLst>
          </p:cNvPr>
          <p:cNvSpPr txBox="1"/>
          <p:nvPr/>
        </p:nvSpPr>
        <p:spPr>
          <a:xfrm>
            <a:off x="6649936" y="4354092"/>
            <a:ext cx="148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Jam &amp; Coconut Sponge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3E2F63-E884-778A-36D3-674BF05C8109}"/>
              </a:ext>
            </a:extLst>
          </p:cNvPr>
          <p:cNvSpPr txBox="1"/>
          <p:nvPr/>
        </p:nvSpPr>
        <p:spPr>
          <a:xfrm>
            <a:off x="3505397" y="4380059"/>
            <a:ext cx="14804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Pineapple Upside Down Cake</a:t>
            </a:r>
            <a:endParaRPr kumimoji="0" lang="en-GB" sz="1400" b="1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1A307C-D26B-99A4-5C2F-510C1CA76B9D}"/>
              </a:ext>
            </a:extLst>
          </p:cNvPr>
          <p:cNvSpPr txBox="1"/>
          <p:nvPr/>
        </p:nvSpPr>
        <p:spPr>
          <a:xfrm>
            <a:off x="8162385" y="4499222"/>
            <a:ext cx="15002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Oaty Flapjack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A21FE9D1-F784-C31A-E6B8-D2C863F7A2BA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C803EAB-A304-D870-F2EF-73421A573BBF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4ED63D7E-988E-56E7-4055-4A12CC6AAE4C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id="{814331ED-0B17-E66A-D6A8-22EAA2DDB66B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972D7BD5-86A0-35FC-FF02-593A905CD0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TextBox 12">
                <a:extLst>
                  <a:ext uri="{FF2B5EF4-FFF2-40B4-BE49-F238E27FC236}">
                    <a16:creationId xmlns:a16="http://schemas.microsoft.com/office/drawing/2014/main" id="{DB6027DE-ACD2-30D8-827E-5642FCF2087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EE58A298-23CF-B7D3-F0D8-65101E1FA34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6" name="Freeform 14">
                <a:extLst>
                  <a:ext uri="{FF2B5EF4-FFF2-40B4-BE49-F238E27FC236}">
                    <a16:creationId xmlns:a16="http://schemas.microsoft.com/office/drawing/2014/main" id="{B80327F1-C756-4000-31DD-85AF7F616D6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TextBox 15">
                <a:extLst>
                  <a:ext uri="{FF2B5EF4-FFF2-40B4-BE49-F238E27FC236}">
                    <a16:creationId xmlns:a16="http://schemas.microsoft.com/office/drawing/2014/main" id="{60C2A446-E70C-0100-3CB1-CC25BEF64746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9087F6BF-19B6-FDF5-7C4B-F552464D2E9E}"/>
              </a:ext>
            </a:extLst>
          </p:cNvPr>
          <p:cNvSpPr txBox="1"/>
          <p:nvPr/>
        </p:nvSpPr>
        <p:spPr>
          <a:xfrm>
            <a:off x="4908010" y="1118117"/>
            <a:ext cx="1714136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Roast Chicken with all the Trimmings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Roast Potatoes, Stuffing, Carrots, Broccoli and Gravy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87B4D3-0CCE-1CBE-4BCF-25119725E0E2}"/>
              </a:ext>
            </a:extLst>
          </p:cNvPr>
          <p:cNvSpPr txBox="1"/>
          <p:nvPr/>
        </p:nvSpPr>
        <p:spPr>
          <a:xfrm>
            <a:off x="6533097" y="1617797"/>
            <a:ext cx="17141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Biryani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Sambals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BE1396D-358A-44D0-69FD-D7FBB0FCB919}"/>
              </a:ext>
            </a:extLst>
          </p:cNvPr>
          <p:cNvSpPr txBox="1"/>
          <p:nvPr/>
        </p:nvSpPr>
        <p:spPr>
          <a:xfrm>
            <a:off x="8055457" y="1277549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Fishfinger Sandwich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Chips, Peas and Tartare Sauce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56AF6BC-4EE6-77A8-B2B0-41F4DAD70A07}"/>
              </a:ext>
            </a:extLst>
          </p:cNvPr>
          <p:cNvSpPr txBox="1"/>
          <p:nvPr/>
        </p:nvSpPr>
        <p:spPr>
          <a:xfrm>
            <a:off x="1757771" y="2674948"/>
            <a:ext cx="1480459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Butternut &amp; Feta Quesadilla and Wedges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Fresh Tomato, Pineapple and Cucumber Salsas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2FCA11-688E-CC60-854F-648650F77643}"/>
              </a:ext>
            </a:extLst>
          </p:cNvPr>
          <p:cNvSpPr txBox="1"/>
          <p:nvPr/>
        </p:nvSpPr>
        <p:spPr>
          <a:xfrm>
            <a:off x="6686277" y="3187317"/>
            <a:ext cx="148045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Biryani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Sambals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EE133DA-3C99-9A4B-C930-C24E3286FA7E}"/>
              </a:ext>
            </a:extLst>
          </p:cNvPr>
          <p:cNvSpPr txBox="1"/>
          <p:nvPr/>
        </p:nvSpPr>
        <p:spPr>
          <a:xfrm>
            <a:off x="8033093" y="2892206"/>
            <a:ext cx="1714136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Delhi Hound Dog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Mango Chutney, Served with Chips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7032ED-CDFC-4A85-5E7F-D42EE58DD72C}"/>
              </a:ext>
            </a:extLst>
          </p:cNvPr>
          <p:cNvSpPr txBox="1"/>
          <p:nvPr/>
        </p:nvSpPr>
        <p:spPr>
          <a:xfrm>
            <a:off x="4972141" y="2707802"/>
            <a:ext cx="1714136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Quorn Roast with all the Trimmings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Roast Potatoes, Stuffing, Seasonal Veg and Gravy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26CF7-591D-D264-9745-22B2282E68FA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Menu 2026</a:t>
            </a:r>
          </a:p>
        </p:txBody>
      </p:sp>
      <p:pic>
        <p:nvPicPr>
          <p:cNvPr id="63" name="Picture 62" descr="A picture containing text&#10;&#10;Description automatically generated">
            <a:extLst>
              <a:ext uri="{FF2B5EF4-FFF2-40B4-BE49-F238E27FC236}">
                <a16:creationId xmlns:a16="http://schemas.microsoft.com/office/drawing/2014/main" id="{8A0228DB-6141-E83C-8A15-1E6A53987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473" y="3745455"/>
            <a:ext cx="476731" cy="458790"/>
          </a:xfrm>
          <a:prstGeom prst="rect">
            <a:avLst/>
          </a:prstGeom>
        </p:spPr>
      </p:pic>
      <p:pic>
        <p:nvPicPr>
          <p:cNvPr id="66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5147D837-3402-3CED-E7FB-A3900645B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105192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B737686B-8F86-EC38-FE3E-9A9FB1416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270" y="2747151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B152E8C4-9AB9-94E2-7D8B-FE5CC893347D}"/>
              </a:ext>
            </a:extLst>
          </p:cNvPr>
          <p:cNvSpPr txBox="1"/>
          <p:nvPr/>
        </p:nvSpPr>
        <p:spPr>
          <a:xfrm>
            <a:off x="1761628" y="4353994"/>
            <a:ext cx="160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Sticky Toffee Apple Crumble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 Custard</a:t>
            </a:r>
          </a:p>
        </p:txBody>
      </p:sp>
      <p:pic>
        <p:nvPicPr>
          <p:cNvPr id="72" name="Picture 71" descr="A picture containing text&#10;&#10;Description automatically generated">
            <a:extLst>
              <a:ext uri="{FF2B5EF4-FFF2-40B4-BE49-F238E27FC236}">
                <a16:creationId xmlns:a16="http://schemas.microsoft.com/office/drawing/2014/main" id="{A64074DE-3A4B-10C3-8A9E-08586BCDD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372" y="4811425"/>
            <a:ext cx="476731" cy="458790"/>
          </a:xfrm>
          <a:prstGeom prst="rect">
            <a:avLst/>
          </a:prstGeom>
        </p:spPr>
      </p:pic>
      <p:sp>
        <p:nvSpPr>
          <p:cNvPr id="73" name="Freeform 23">
            <a:extLst>
              <a:ext uri="{FF2B5EF4-FFF2-40B4-BE49-F238E27FC236}">
                <a16:creationId xmlns:a16="http://schemas.microsoft.com/office/drawing/2014/main" id="{4049FB78-2137-C6B5-E736-90EFA12245D4}"/>
              </a:ext>
            </a:extLst>
          </p:cNvPr>
          <p:cNvSpPr/>
          <p:nvPr/>
        </p:nvSpPr>
        <p:spPr>
          <a:xfrm flipH="1">
            <a:off x="3137508" y="477816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037FD-4EA2-916C-82BE-F7EB6F69D534}"/>
              </a:ext>
            </a:extLst>
          </p:cNvPr>
          <p:cNvSpPr txBox="1"/>
          <p:nvPr/>
        </p:nvSpPr>
        <p:spPr>
          <a:xfrm>
            <a:off x="3511520" y="1495663"/>
            <a:ext cx="1374434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Chicken Shawarma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Tabouleh,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Tomato Salad, Pickles and Dips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CFA3BA-29AD-6758-E10A-1E6305A4079F}"/>
              </a:ext>
            </a:extLst>
          </p:cNvPr>
          <p:cNvSpPr txBox="1"/>
          <p:nvPr/>
        </p:nvSpPr>
        <p:spPr>
          <a:xfrm>
            <a:off x="3425328" y="3185984"/>
            <a:ext cx="1547834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Falafel Bowl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Tabouleh, Tomato Salad, Pickles and Dips</a:t>
            </a: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C2B41A46-C2BF-D769-8A99-CC6E7E3D6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328" y="3756869"/>
            <a:ext cx="476731" cy="458790"/>
          </a:xfrm>
          <a:prstGeom prst="rect">
            <a:avLst/>
          </a:prstGeom>
        </p:spPr>
      </p:pic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57FD9D12-7991-2F8E-9C74-D8019BB90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870" y="3752075"/>
            <a:ext cx="476731" cy="458790"/>
          </a:xfrm>
          <a:prstGeom prst="rect">
            <a:avLst/>
          </a:prstGeom>
        </p:spPr>
      </p:pic>
      <p:pic>
        <p:nvPicPr>
          <p:cNvPr id="30" name="Picture 29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E1FDE115-AE9B-3340-D58D-7AE82C580EA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57" t="1762" r="-1"/>
          <a:stretch>
            <a:fillRect/>
          </a:stretch>
        </p:blipFill>
        <p:spPr>
          <a:xfrm>
            <a:off x="3702057" y="1015967"/>
            <a:ext cx="988740" cy="510823"/>
          </a:xfrm>
          <a:prstGeom prst="rect">
            <a:avLst/>
          </a:prstGeom>
        </p:spPr>
      </p:pic>
      <p:pic>
        <p:nvPicPr>
          <p:cNvPr id="32" name="Picture 31" descr="A black and white sign with yellow border&#10;&#10;AI-generated content may be incorrect.">
            <a:extLst>
              <a:ext uri="{FF2B5EF4-FFF2-40B4-BE49-F238E27FC236}">
                <a16:creationId xmlns:a16="http://schemas.microsoft.com/office/drawing/2014/main" id="{C57EAC4B-0D51-044B-BCBD-4ED15A6F979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57" t="1762" r="-1"/>
          <a:stretch>
            <a:fillRect/>
          </a:stretch>
        </p:blipFill>
        <p:spPr>
          <a:xfrm>
            <a:off x="3706396" y="2694462"/>
            <a:ext cx="988740" cy="510823"/>
          </a:xfrm>
          <a:prstGeom prst="rect">
            <a:avLst/>
          </a:prstGeom>
        </p:spPr>
      </p:pic>
      <p:pic>
        <p:nvPicPr>
          <p:cNvPr id="33" name="Picture 32" descr="A picture containing text&#10;&#10;Description automatically generated">
            <a:extLst>
              <a:ext uri="{FF2B5EF4-FFF2-40B4-BE49-F238E27FC236}">
                <a16:creationId xmlns:a16="http://schemas.microsoft.com/office/drawing/2014/main" id="{80F88B29-931B-1E7E-E823-305765D0B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37" y="3772658"/>
            <a:ext cx="476731" cy="458790"/>
          </a:xfrm>
          <a:prstGeom prst="rect">
            <a:avLst/>
          </a:prstGeom>
        </p:spPr>
      </p:pic>
      <p:grpSp>
        <p:nvGrpSpPr>
          <p:cNvPr id="34" name="Group 7">
            <a:extLst>
              <a:ext uri="{FF2B5EF4-FFF2-40B4-BE49-F238E27FC236}">
                <a16:creationId xmlns:a16="http://schemas.microsoft.com/office/drawing/2014/main" id="{E5FBF9C1-1AA6-C491-FE2E-18F8E4217906}"/>
              </a:ext>
            </a:extLst>
          </p:cNvPr>
          <p:cNvGrpSpPr/>
          <p:nvPr/>
        </p:nvGrpSpPr>
        <p:grpSpPr>
          <a:xfrm>
            <a:off x="3052377" y="2245747"/>
            <a:ext cx="310453" cy="295716"/>
            <a:chOff x="0" y="184916"/>
            <a:chExt cx="3741232" cy="3636623"/>
          </a:xfrm>
        </p:grpSpPr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08A5DD7F-D1A2-F0CC-AFB5-F43D12B7932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48C3A1A4-AD17-6D67-9A75-50ABCF055645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7" name="Group 10">
              <a:extLst>
                <a:ext uri="{FF2B5EF4-FFF2-40B4-BE49-F238E27FC236}">
                  <a16:creationId xmlns:a16="http://schemas.microsoft.com/office/drawing/2014/main" id="{F1E7828F-1497-67C3-0BC5-36085DF3BC07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4" name="Freeform 11">
                <a:extLst>
                  <a:ext uri="{FF2B5EF4-FFF2-40B4-BE49-F238E27FC236}">
                    <a16:creationId xmlns:a16="http://schemas.microsoft.com/office/drawing/2014/main" id="{412B29BF-17FE-C1D1-905A-1CFE4884309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TextBox 12">
                <a:extLst>
                  <a:ext uri="{FF2B5EF4-FFF2-40B4-BE49-F238E27FC236}">
                    <a16:creationId xmlns:a16="http://schemas.microsoft.com/office/drawing/2014/main" id="{4993F1A4-047C-5356-BE03-318141AA064D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8" name="Group 13">
              <a:extLst>
                <a:ext uri="{FF2B5EF4-FFF2-40B4-BE49-F238E27FC236}">
                  <a16:creationId xmlns:a16="http://schemas.microsoft.com/office/drawing/2014/main" id="{ED28A3F6-2CE2-AB87-881A-0019D831471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39" name="Freeform 14">
                <a:extLst>
                  <a:ext uri="{FF2B5EF4-FFF2-40B4-BE49-F238E27FC236}">
                    <a16:creationId xmlns:a16="http://schemas.microsoft.com/office/drawing/2014/main" id="{5AE4463F-B9C6-3FF3-91AB-530A2CF7F49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Box 15">
                <a:extLst>
                  <a:ext uri="{FF2B5EF4-FFF2-40B4-BE49-F238E27FC236}">
                    <a16:creationId xmlns:a16="http://schemas.microsoft.com/office/drawing/2014/main" id="{E9580425-81BB-4341-FBCF-EE139ACEFE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Freeform 23">
            <a:extLst>
              <a:ext uri="{FF2B5EF4-FFF2-40B4-BE49-F238E27FC236}">
                <a16:creationId xmlns:a16="http://schemas.microsoft.com/office/drawing/2014/main" id="{B5A16732-69B4-6315-F9F7-2B2CCB635745}"/>
              </a:ext>
            </a:extLst>
          </p:cNvPr>
          <p:cNvSpPr/>
          <p:nvPr/>
        </p:nvSpPr>
        <p:spPr>
          <a:xfrm flipH="1">
            <a:off x="8732404" y="4774397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33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white weekly planner with orange text&#10;&#10;AI-generated content may be incorrect.">
            <a:extLst>
              <a:ext uri="{FF2B5EF4-FFF2-40B4-BE49-F238E27FC236}">
                <a16:creationId xmlns:a16="http://schemas.microsoft.com/office/drawing/2014/main" id="{CA18DE4C-0BBF-F190-3532-ED133D037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48"/>
            <a:ext cx="990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641697-4556-E456-B68D-E0C8E71DD81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soup of the day and filled jacket potatoes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48FEE6D-7132-D526-F2B9-CA0A26B4B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1681E0-F5DF-067A-7371-20B911400C48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F4BC81-F79D-6617-9689-C45AF6AC24CE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DA26C6E-6607-685E-BDFE-2B30B02465B7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7D4B77-6E02-301A-6ECD-04E4F017F4C1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</a:t>
            </a:r>
            <a:r>
              <a:rPr kumimoji="0" lang="en-GB" sz="1000" b="1" i="0" u="none" strike="noStrike" kern="1200" cap="none" spc="0" normalizeH="0" baseline="0" noProof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ource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wholemeal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1D67B2-9921-ACC7-0513-F0A39B53B433}"/>
              </a:ext>
            </a:extLst>
          </p:cNvPr>
          <p:cNvSpPr txBox="1"/>
          <p:nvPr/>
        </p:nvSpPr>
        <p:spPr>
          <a:xfrm>
            <a:off x="1899585" y="4257141"/>
            <a:ext cx="142316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Chocolate Orange Cookie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3B0E8-318C-5AE8-C5A0-00D439D81F1B}"/>
              </a:ext>
            </a:extLst>
          </p:cNvPr>
          <p:cNvSpPr txBox="1"/>
          <p:nvPr/>
        </p:nvSpPr>
        <p:spPr>
          <a:xfrm>
            <a:off x="3351798" y="4277947"/>
            <a:ext cx="160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Cherry Apple Crumble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 Custard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7253A2-0B9A-7492-35C2-2AEBAE5CCD43}"/>
              </a:ext>
            </a:extLst>
          </p:cNvPr>
          <p:cNvSpPr txBox="1"/>
          <p:nvPr/>
        </p:nvSpPr>
        <p:spPr>
          <a:xfrm>
            <a:off x="6598056" y="4315198"/>
            <a:ext cx="17601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Peach Upside Down Cake </a:t>
            </a:r>
          </a:p>
          <a:p>
            <a:pPr lvl="0"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ED2001-6116-DCD3-228C-13F933B5BDC4}"/>
              </a:ext>
            </a:extLst>
          </p:cNvPr>
          <p:cNvSpPr txBox="1"/>
          <p:nvPr/>
        </p:nvSpPr>
        <p:spPr>
          <a:xfrm>
            <a:off x="8269314" y="4401756"/>
            <a:ext cx="1500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Chocolate Swirl</a:t>
            </a: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A27AA2A-5947-37AC-C8F8-98390810192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AFC6A1-4CB5-5CEA-C338-988EA600D9C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A723548-5D6F-7898-DD19-CC43F6E75516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AFD3AE24-3582-0470-A957-7942C2CED98F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73844659-46DA-895B-CCA6-DF1C91A1358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04E9FA44-592A-379C-8C58-10E70D3515D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3D8715F8-5ABD-3835-E824-4AE949605F73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83A32420-2C1E-CF4E-6FC0-43FBB91883B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41650752-52EA-19B4-9BA0-AB392DDF4AF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BB34E783-1FA5-437B-45D1-B6F1EA314753}"/>
              </a:ext>
            </a:extLst>
          </p:cNvPr>
          <p:cNvSpPr txBox="1"/>
          <p:nvPr/>
        </p:nvSpPr>
        <p:spPr>
          <a:xfrm>
            <a:off x="4965762" y="1275972"/>
            <a:ext cx="1578823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BBQ Pulled Pork Slider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Paprika Wedges and Slaw 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72A9E2-AC4E-C09B-661B-D525FC1A4D6E}"/>
              </a:ext>
            </a:extLst>
          </p:cNvPr>
          <p:cNvSpPr txBox="1"/>
          <p:nvPr/>
        </p:nvSpPr>
        <p:spPr>
          <a:xfrm>
            <a:off x="6569901" y="1456784"/>
            <a:ext cx="166575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rPr>
              <a:t>Chicken Tikka Masala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50/50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Rice and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Sambals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A22B7B-7955-E940-4532-F1582DE8A8C6}"/>
              </a:ext>
            </a:extLst>
          </p:cNvPr>
          <p:cNvSpPr txBox="1"/>
          <p:nvPr/>
        </p:nvSpPr>
        <p:spPr>
          <a:xfrm>
            <a:off x="8136859" y="1106916"/>
            <a:ext cx="1434799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Battered  Fish or Salmon Fishcake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and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Chips with Garden Peas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C73872-E23C-105B-D48B-FF3AE49A744E}"/>
              </a:ext>
            </a:extLst>
          </p:cNvPr>
          <p:cNvSpPr txBox="1"/>
          <p:nvPr/>
        </p:nvSpPr>
        <p:spPr>
          <a:xfrm>
            <a:off x="4940597" y="2877953"/>
            <a:ext cx="171413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Burrito Bowl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ith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 Rice, Charred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 Corn Salad, Salsa and</a:t>
            </a:r>
            <a:endParaRPr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/>
              <a:ea typeface="DengXian Light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Sour Cream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FAD8F7-4C53-C838-2C75-E5444C1F43C9}"/>
              </a:ext>
            </a:extLst>
          </p:cNvPr>
          <p:cNvSpPr txBox="1"/>
          <p:nvPr/>
        </p:nvSpPr>
        <p:spPr>
          <a:xfrm>
            <a:off x="6644480" y="3006808"/>
            <a:ext cx="1480458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Sweet Potato, Chickpea &amp; Spinach Tikka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50/50 Rice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Sambals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4F2BF0-A1F8-5605-3356-53F4F8278366}"/>
              </a:ext>
            </a:extLst>
          </p:cNvPr>
          <p:cNvSpPr txBox="1"/>
          <p:nvPr/>
        </p:nvSpPr>
        <p:spPr>
          <a:xfrm>
            <a:off x="8221866" y="2696483"/>
            <a:ext cx="143479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Summer Broccoli and Feta Quiche</a:t>
            </a:r>
          </a:p>
          <a:p>
            <a:pPr lvl="0" algn="ctr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Summer Salad and Chips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BC990A3-B0FD-0D80-E679-B63E8A4618E2}"/>
              </a:ext>
            </a:extLst>
          </p:cNvPr>
          <p:cNvSpPr txBox="1"/>
          <p:nvPr/>
        </p:nvSpPr>
        <p:spPr>
          <a:xfrm>
            <a:off x="4861881" y="4418395"/>
            <a:ext cx="175249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Fruit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 Muffins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pic>
        <p:nvPicPr>
          <p:cNvPr id="39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40FF0A43-A27E-0335-4DEE-CD97FFA1C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99749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Freeform 23">
            <a:extLst>
              <a:ext uri="{FF2B5EF4-FFF2-40B4-BE49-F238E27FC236}">
                <a16:creationId xmlns:a16="http://schemas.microsoft.com/office/drawing/2014/main" id="{3496122D-A7B0-5D63-B8F1-EBEBCA924AB9}"/>
              </a:ext>
            </a:extLst>
          </p:cNvPr>
          <p:cNvSpPr/>
          <p:nvPr/>
        </p:nvSpPr>
        <p:spPr>
          <a:xfrm flipH="1">
            <a:off x="4574369" y="464846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1EEAE89B-BA3B-F6DF-C462-825D92F0AA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178" y="4726246"/>
            <a:ext cx="476731" cy="458790"/>
          </a:xfrm>
          <a:prstGeom prst="rect">
            <a:avLst/>
          </a:prstGeom>
        </p:spPr>
      </p:pic>
      <p:pic>
        <p:nvPicPr>
          <p:cNvPr id="42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3B61611B-6B62-E2A1-4BAC-DA28D694D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753" y="2579671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6" descr="A picture containing text&#10;&#10;Description automatically generated">
            <a:extLst>
              <a:ext uri="{FF2B5EF4-FFF2-40B4-BE49-F238E27FC236}">
                <a16:creationId xmlns:a16="http://schemas.microsoft.com/office/drawing/2014/main" id="{10DB285F-2149-2B03-FC59-AA07448E2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442" y="3688375"/>
            <a:ext cx="476731" cy="45879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3803735-6D89-E005-C018-C5A56EAAE1A6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Menu 2026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482729-01C7-FEB4-2550-70A7A58A19FB}"/>
              </a:ext>
            </a:extLst>
          </p:cNvPr>
          <p:cNvSpPr/>
          <p:nvPr/>
        </p:nvSpPr>
        <p:spPr>
          <a:xfrm>
            <a:off x="1687058" y="1121189"/>
            <a:ext cx="1602886" cy="1970179"/>
          </a:xfrm>
          <a:prstGeom prst="rect">
            <a:avLst/>
          </a:prstGeom>
          <a:solidFill>
            <a:srgbClr val="FFFCE9"/>
          </a:solidFill>
          <a:ln>
            <a:solidFill>
              <a:srgbClr val="FFF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Freeform 23">
            <a:extLst>
              <a:ext uri="{FF2B5EF4-FFF2-40B4-BE49-F238E27FC236}">
                <a16:creationId xmlns:a16="http://schemas.microsoft.com/office/drawing/2014/main" id="{709C8195-BECA-A088-C506-02C0344D714B}"/>
              </a:ext>
            </a:extLst>
          </p:cNvPr>
          <p:cNvSpPr/>
          <p:nvPr/>
        </p:nvSpPr>
        <p:spPr>
          <a:xfrm flipH="1">
            <a:off x="7962671" y="3661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DBD8DC37-3ED3-AC4D-AA1D-3318D76D10DC}"/>
              </a:ext>
            </a:extLst>
          </p:cNvPr>
          <p:cNvSpPr/>
          <p:nvPr/>
        </p:nvSpPr>
        <p:spPr>
          <a:xfrm flipH="1">
            <a:off x="7805235" y="208801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1" name="Group 7">
            <a:extLst>
              <a:ext uri="{FF2B5EF4-FFF2-40B4-BE49-F238E27FC236}">
                <a16:creationId xmlns:a16="http://schemas.microsoft.com/office/drawing/2014/main" id="{4268DE35-1902-4902-8908-4261604E2F02}"/>
              </a:ext>
            </a:extLst>
          </p:cNvPr>
          <p:cNvGrpSpPr/>
          <p:nvPr/>
        </p:nvGrpSpPr>
        <p:grpSpPr>
          <a:xfrm>
            <a:off x="6728668" y="2134639"/>
            <a:ext cx="310453" cy="295716"/>
            <a:chOff x="0" y="184916"/>
            <a:chExt cx="3741232" cy="3636623"/>
          </a:xfrm>
        </p:grpSpPr>
        <p:sp>
          <p:nvSpPr>
            <p:cNvPr id="62" name="Freeform 8">
              <a:extLst>
                <a:ext uri="{FF2B5EF4-FFF2-40B4-BE49-F238E27FC236}">
                  <a16:creationId xmlns:a16="http://schemas.microsoft.com/office/drawing/2014/main" id="{E7A7F1BB-5FA2-6B70-EDCB-7B9F0891EE3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9">
              <a:extLst>
                <a:ext uri="{FF2B5EF4-FFF2-40B4-BE49-F238E27FC236}">
                  <a16:creationId xmlns:a16="http://schemas.microsoft.com/office/drawing/2014/main" id="{13A6256C-3E77-3AA8-18BD-D2967D4CBCBB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4" name="Group 10">
              <a:extLst>
                <a:ext uri="{FF2B5EF4-FFF2-40B4-BE49-F238E27FC236}">
                  <a16:creationId xmlns:a16="http://schemas.microsoft.com/office/drawing/2014/main" id="{C297E1F1-38B9-7510-73C8-B2EE4AD48995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8" name="Freeform 11">
                <a:extLst>
                  <a:ext uri="{FF2B5EF4-FFF2-40B4-BE49-F238E27FC236}">
                    <a16:creationId xmlns:a16="http://schemas.microsoft.com/office/drawing/2014/main" id="{15C7BCB0-8E65-F47B-4AB8-9A138526D3B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TextBox 12">
                <a:extLst>
                  <a:ext uri="{FF2B5EF4-FFF2-40B4-BE49-F238E27FC236}">
                    <a16:creationId xmlns:a16="http://schemas.microsoft.com/office/drawing/2014/main" id="{45E90A58-7F64-28B9-1406-AC3B26FCD3C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5" name="Group 13">
              <a:extLst>
                <a:ext uri="{FF2B5EF4-FFF2-40B4-BE49-F238E27FC236}">
                  <a16:creationId xmlns:a16="http://schemas.microsoft.com/office/drawing/2014/main" id="{EC8EB3B6-0DC2-6DF3-2D9B-A5E92E0CEBF6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66" name="Freeform 14">
                <a:extLst>
                  <a:ext uri="{FF2B5EF4-FFF2-40B4-BE49-F238E27FC236}">
                    <a16:creationId xmlns:a16="http://schemas.microsoft.com/office/drawing/2014/main" id="{25975C9D-9B35-A924-4B32-52140F98C5B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TextBox 15">
                <a:extLst>
                  <a:ext uri="{FF2B5EF4-FFF2-40B4-BE49-F238E27FC236}">
                    <a16:creationId xmlns:a16="http://schemas.microsoft.com/office/drawing/2014/main" id="{019E1608-D488-7E3C-614D-5FDE1BE556A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CB9E2CF-9783-ADF5-79EB-B61FC106DB07}"/>
              </a:ext>
            </a:extLst>
          </p:cNvPr>
          <p:cNvSpPr txBox="1"/>
          <p:nvPr/>
        </p:nvSpPr>
        <p:spPr>
          <a:xfrm>
            <a:off x="1726747" y="1569597"/>
            <a:ext cx="1550167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Mac and Cheese with Toppings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Croutons, Pepperoni Pieces, Crispy Onions, Spring Onions, Barbecue Beans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A9B99-114E-35D9-DFF4-D8FF1D3DDF10}"/>
              </a:ext>
            </a:extLst>
          </p:cNvPr>
          <p:cNvSpPr txBox="1"/>
          <p:nvPr/>
        </p:nvSpPr>
        <p:spPr>
          <a:xfrm>
            <a:off x="3297395" y="1608861"/>
            <a:ext cx="171413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Original Spice Chicken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Spicy Rice and Rainbow Slaw</a:t>
            </a:r>
          </a:p>
        </p:txBody>
      </p:sp>
      <p:sp>
        <p:nvSpPr>
          <p:cNvPr id="29" name="Freeform 23">
            <a:extLst>
              <a:ext uri="{FF2B5EF4-FFF2-40B4-BE49-F238E27FC236}">
                <a16:creationId xmlns:a16="http://schemas.microsoft.com/office/drawing/2014/main" id="{90F7BF57-B33D-1494-F8B5-BD6D6F8B095D}"/>
              </a:ext>
            </a:extLst>
          </p:cNvPr>
          <p:cNvSpPr/>
          <p:nvPr/>
        </p:nvSpPr>
        <p:spPr>
          <a:xfrm flipH="1">
            <a:off x="4684935" y="2115212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8EECD2-220E-536C-3803-41F83F85018B}"/>
              </a:ext>
            </a:extLst>
          </p:cNvPr>
          <p:cNvSpPr txBox="1"/>
          <p:nvPr/>
        </p:nvSpPr>
        <p:spPr>
          <a:xfrm>
            <a:off x="3266837" y="3162559"/>
            <a:ext cx="1714136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Smokey Bean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Burger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Spicy Rice and Rainbow Slaw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1534C8C1-3A00-9E61-C203-A1C5F6075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249" y="3697173"/>
            <a:ext cx="476731" cy="458790"/>
          </a:xfrm>
          <a:prstGeom prst="rect">
            <a:avLst/>
          </a:prstGeom>
        </p:spPr>
      </p:pic>
      <p:sp>
        <p:nvSpPr>
          <p:cNvPr id="41" name="Freeform 23">
            <a:extLst>
              <a:ext uri="{FF2B5EF4-FFF2-40B4-BE49-F238E27FC236}">
                <a16:creationId xmlns:a16="http://schemas.microsoft.com/office/drawing/2014/main" id="{EBAAB250-428D-8542-DB68-1D1858451027}"/>
              </a:ext>
            </a:extLst>
          </p:cNvPr>
          <p:cNvSpPr/>
          <p:nvPr/>
        </p:nvSpPr>
        <p:spPr>
          <a:xfrm flipH="1">
            <a:off x="4692776" y="3703205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B611D18-068C-7FBB-9271-0216C9EA9E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38" y="1010874"/>
            <a:ext cx="535921" cy="60291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678897A-F94E-B5E3-FAB5-8C3952000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37" y="2613432"/>
            <a:ext cx="535921" cy="60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8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blank weekly planner&#10;&#10;AI-generated content may be incorrect.">
            <a:extLst>
              <a:ext uri="{FF2B5EF4-FFF2-40B4-BE49-F238E27FC236}">
                <a16:creationId xmlns:a16="http://schemas.microsoft.com/office/drawing/2014/main" id="{22C12632-68BE-1362-BB0D-E0306262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0"/>
            <a:ext cx="990952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7177A-4A8D-4B3B-42D9-7CB2F3283384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Menu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F4651-19F8-99FD-6FF5-AE3D0899956C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soup of the day and filled jacket potatoes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A3E0DA3-ADAA-B180-AC50-7422F276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3253F7-B05F-882C-5BE8-DB098DE2372A}"/>
              </a:ext>
            </a:extLst>
          </p:cNvPr>
          <p:cNvSpPr txBox="1"/>
          <p:nvPr/>
        </p:nvSpPr>
        <p:spPr>
          <a:xfrm>
            <a:off x="3159944" y="6154767"/>
            <a:ext cx="1615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73F01-242A-8096-E74A-6F034E4F75F9}"/>
              </a:ext>
            </a:extLst>
          </p:cNvPr>
          <p:cNvSpPr txBox="1"/>
          <p:nvPr/>
        </p:nvSpPr>
        <p:spPr>
          <a:xfrm>
            <a:off x="3265308" y="5826115"/>
            <a:ext cx="12640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736E6A4-8434-BB96-21E0-59B361C57352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55AAD7-DDE1-B7E7-F236-220296C91DD9}"/>
              </a:ext>
            </a:extLst>
          </p:cNvPr>
          <p:cNvSpPr txBox="1"/>
          <p:nvPr/>
        </p:nvSpPr>
        <p:spPr>
          <a:xfrm>
            <a:off x="3003511" y="6506128"/>
            <a:ext cx="19494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Source of wholemeal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C13F32-D7BC-2ECA-A832-3D6DE0A7566C}"/>
              </a:ext>
            </a:extLst>
          </p:cNvPr>
          <p:cNvSpPr txBox="1"/>
          <p:nvPr/>
        </p:nvSpPr>
        <p:spPr>
          <a:xfrm>
            <a:off x="1726747" y="1291081"/>
            <a:ext cx="1550167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Gochujang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 Sticky Chicken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and Cucumber Shaker Salad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1FB4E-3842-8348-797A-40D5FD96F848}"/>
              </a:ext>
            </a:extLst>
          </p:cNvPr>
          <p:cNvSpPr txBox="1"/>
          <p:nvPr/>
        </p:nvSpPr>
        <p:spPr>
          <a:xfrm>
            <a:off x="6440708" y="4425844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Apple Pie </a:t>
            </a:r>
          </a:p>
          <a:p>
            <a:pPr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046FCD-5B1B-78A1-C175-ACB7B2AC2532}"/>
              </a:ext>
            </a:extLst>
          </p:cNvPr>
          <p:cNvSpPr txBox="1"/>
          <p:nvPr/>
        </p:nvSpPr>
        <p:spPr>
          <a:xfrm>
            <a:off x="8230288" y="4434335"/>
            <a:ext cx="1500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Iced Sponge Cake</a:t>
            </a: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F108516-A7AE-F4B7-B721-DF4E46F408D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2E99BF2-D186-FCDC-9871-92C3E5AFADF0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57170E3-C0E1-1CFC-FAE8-0A9AD1B8058E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707B1436-4E5E-A28C-71F1-227BF23E3E66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8059813C-610D-2748-BBC5-D858384AA8B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30E69BF0-50FD-9603-D1DC-0074A21EAD3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54E7A17E-84E0-A33E-DEA6-5680D46A3A7D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4F7F8BE8-7F0D-E353-22A3-D711470AC94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232BB3FD-DD6E-E3E0-7AFD-D63BA7E5340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350DF8D-F2E5-D42C-C56D-F94BEFC46536}"/>
              </a:ext>
            </a:extLst>
          </p:cNvPr>
          <p:cNvSpPr txBox="1"/>
          <p:nvPr/>
        </p:nvSpPr>
        <p:spPr>
          <a:xfrm>
            <a:off x="3288063" y="1534264"/>
            <a:ext cx="156704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Chicken Souvlaki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Seasoned Potatoes, Tzatziki and Greek Salad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F8B935-BD4F-748B-2415-FEB8E6577909}"/>
              </a:ext>
            </a:extLst>
          </p:cNvPr>
          <p:cNvSpPr txBox="1"/>
          <p:nvPr/>
        </p:nvSpPr>
        <p:spPr>
          <a:xfrm>
            <a:off x="4896533" y="1132584"/>
            <a:ext cx="1714136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Classic Beef Lasagne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Garlic Bread and Chunky Roasted Summer Veg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7276E1-0039-977B-1EF1-EE72F0F7731C}"/>
              </a:ext>
            </a:extLst>
          </p:cNvPr>
          <p:cNvSpPr txBox="1"/>
          <p:nvPr/>
        </p:nvSpPr>
        <p:spPr>
          <a:xfrm>
            <a:off x="6521157" y="1455677"/>
            <a:ext cx="169542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Jerk Chicken Thighs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&amp; Peas, Broccoli and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Spiced Pineapple Slaw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DFFC8AE-828B-C757-9C9A-47E10647B87C}"/>
              </a:ext>
            </a:extLst>
          </p:cNvPr>
          <p:cNvSpPr txBox="1"/>
          <p:nvPr/>
        </p:nvSpPr>
        <p:spPr>
          <a:xfrm>
            <a:off x="8216585" y="1106415"/>
            <a:ext cx="1434799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Chip Shop Fish or  Sausage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Chips, Mushy Peas and Gravy or Curry Sauce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6378F6-3D2B-CBCA-FEE1-BDB2B680C0CA}"/>
              </a:ext>
            </a:extLst>
          </p:cNvPr>
          <p:cNvSpPr txBox="1"/>
          <p:nvPr/>
        </p:nvSpPr>
        <p:spPr>
          <a:xfrm>
            <a:off x="3326396" y="3258548"/>
            <a:ext cx="156704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Spanakopita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With Seasoned Potatoes, Tzatziki and Greek Salad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52B68C4-F97A-7CA8-C04C-B0E41CA96721}"/>
              </a:ext>
            </a:extLst>
          </p:cNvPr>
          <p:cNvSpPr txBox="1"/>
          <p:nvPr/>
        </p:nvSpPr>
        <p:spPr>
          <a:xfrm>
            <a:off x="4865394" y="2811924"/>
            <a:ext cx="171413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Tuscan Chickpea Pasta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Garlic Bread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Chunky Roasted Summer Veg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3B756C7-C83B-ABD0-CBBB-157883CFD5EE}"/>
              </a:ext>
            </a:extLst>
          </p:cNvPr>
          <p:cNvSpPr txBox="1"/>
          <p:nvPr/>
        </p:nvSpPr>
        <p:spPr>
          <a:xfrm>
            <a:off x="6484786" y="3015918"/>
            <a:ext cx="176816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Curried Squash &amp; Butterbeans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Rice &amp; Peas, Broccoli and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Pineapple Slaw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883308-5562-8CCD-C43E-4D460ACC3BB9}"/>
              </a:ext>
            </a:extLst>
          </p:cNvPr>
          <p:cNvSpPr txBox="1"/>
          <p:nvPr/>
        </p:nvSpPr>
        <p:spPr>
          <a:xfrm>
            <a:off x="3390484" y="4382280"/>
            <a:ext cx="1601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Chocolate Crunch Cake</a:t>
            </a:r>
          </a:p>
        </p:txBody>
      </p:sp>
      <p:sp>
        <p:nvSpPr>
          <p:cNvPr id="37" name="Freeform 23">
            <a:extLst>
              <a:ext uri="{FF2B5EF4-FFF2-40B4-BE49-F238E27FC236}">
                <a16:creationId xmlns:a16="http://schemas.microsoft.com/office/drawing/2014/main" id="{53FB0EF3-EB15-438A-666F-E57DC0D1B1E9}"/>
              </a:ext>
            </a:extLst>
          </p:cNvPr>
          <p:cNvSpPr/>
          <p:nvPr/>
        </p:nvSpPr>
        <p:spPr>
          <a:xfrm flipH="1">
            <a:off x="7961969" y="2126868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366D0D9-641B-61D7-1774-25EFCBBCDB36}"/>
              </a:ext>
            </a:extLst>
          </p:cNvPr>
          <p:cNvSpPr txBox="1"/>
          <p:nvPr/>
        </p:nvSpPr>
        <p:spPr>
          <a:xfrm>
            <a:off x="4919552" y="4470167"/>
            <a:ext cx="16012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Eton Mess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Selawik Light" panose="020B0502040204020203" pitchFamily="34" charset="0"/>
              <a:ea typeface="+mn-ea"/>
              <a:cs typeface="+mn-cs"/>
            </a:endParaRPr>
          </a:p>
        </p:txBody>
      </p:sp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3F92F74D-7B0A-D37D-794E-5D7F990D7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997" y="3647646"/>
            <a:ext cx="476731" cy="458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A73D04-95D6-21FC-898B-E7D9EE8EBBEE}"/>
              </a:ext>
            </a:extLst>
          </p:cNvPr>
          <p:cNvSpPr txBox="1"/>
          <p:nvPr/>
        </p:nvSpPr>
        <p:spPr>
          <a:xfrm>
            <a:off x="1728376" y="2801983"/>
            <a:ext cx="1536932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latin typeface="Amasis MT Pro Black"/>
              </a:rPr>
              <a:t>Yakisoba Soya</a:t>
            </a:r>
            <a:endParaRPr lang="en-US" dirty="0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GB" sz="1400" b="1" dirty="0">
                <a:latin typeface="Amasis MT Pro Black"/>
              </a:rPr>
              <a:t> 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sis MT Pro Black"/>
              </a:rPr>
              <a:t>Noodles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ea typeface="+mn-lt"/>
                <a:cs typeface="+mn-lt"/>
              </a:rPr>
              <a:t>Stir Fry with Edamame Beans</a:t>
            </a:r>
            <a:endParaRPr lang="en-GB" sz="1200" b="1" dirty="0">
              <a:solidFill>
                <a:srgbClr val="F49100"/>
              </a:solidFill>
              <a:ea typeface="Calibri"/>
              <a:cs typeface="Calibri"/>
            </a:endParaRPr>
          </a:p>
          <a:p>
            <a:pPr algn="ctr">
              <a:defRPr/>
            </a:pPr>
            <a:endParaRPr lang="en-GB" sz="12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C8B32E1-86B7-95D5-DE93-4CBBA201257A}"/>
              </a:ext>
            </a:extLst>
          </p:cNvPr>
          <p:cNvSpPr txBox="1"/>
          <p:nvPr/>
        </p:nvSpPr>
        <p:spPr>
          <a:xfrm>
            <a:off x="8252955" y="2762207"/>
            <a:ext cx="150027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Chip Shop Vegan Sausage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Chips, Mushy Peas and Gravy or Curry Sauce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DE4CFAE-1F18-797F-FF1A-BAD0C6861C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4391" y="1024100"/>
            <a:ext cx="575134" cy="39044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4E0E754-0403-DB1E-020D-30B71B1102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4299" y="1098313"/>
            <a:ext cx="1108509" cy="398770"/>
          </a:xfrm>
          <a:prstGeom prst="rect">
            <a:avLst/>
          </a:prstGeom>
        </p:spPr>
      </p:pic>
      <p:sp>
        <p:nvSpPr>
          <p:cNvPr id="63" name="Freeform 23">
            <a:extLst>
              <a:ext uri="{FF2B5EF4-FFF2-40B4-BE49-F238E27FC236}">
                <a16:creationId xmlns:a16="http://schemas.microsoft.com/office/drawing/2014/main" id="{20E0468E-10E4-2894-D771-C0094F425C50}"/>
              </a:ext>
            </a:extLst>
          </p:cNvPr>
          <p:cNvSpPr/>
          <p:nvPr/>
        </p:nvSpPr>
        <p:spPr>
          <a:xfrm flipH="1">
            <a:off x="7881536" y="3701133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Picture 65" descr="A picture containing text&#10;&#10;Description automatically generated">
            <a:extLst>
              <a:ext uri="{FF2B5EF4-FFF2-40B4-BE49-F238E27FC236}">
                <a16:creationId xmlns:a16="http://schemas.microsoft.com/office/drawing/2014/main" id="{F631B3C8-3157-6166-D59D-9D94E080D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48" y="3647646"/>
            <a:ext cx="476731" cy="45879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C3A6CF2-5C98-B4BC-BEE5-181C7CE6F2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335" y="2609050"/>
            <a:ext cx="575134" cy="390443"/>
          </a:xfrm>
          <a:prstGeom prst="rect">
            <a:avLst/>
          </a:prstGeom>
        </p:spPr>
      </p:pic>
      <p:pic>
        <p:nvPicPr>
          <p:cNvPr id="68" name="Picture 67" descr="A picture containing text&#10;&#10;Description automatically generated">
            <a:extLst>
              <a:ext uri="{FF2B5EF4-FFF2-40B4-BE49-F238E27FC236}">
                <a16:creationId xmlns:a16="http://schemas.microsoft.com/office/drawing/2014/main" id="{8CC6727A-75D2-D511-6924-48FEAC019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193" y="3662290"/>
            <a:ext cx="476731" cy="458790"/>
          </a:xfrm>
          <a:prstGeom prst="rect">
            <a:avLst/>
          </a:prstGeom>
        </p:spPr>
      </p:pic>
      <p:sp>
        <p:nvSpPr>
          <p:cNvPr id="69" name="Freeform 23">
            <a:extLst>
              <a:ext uri="{FF2B5EF4-FFF2-40B4-BE49-F238E27FC236}">
                <a16:creationId xmlns:a16="http://schemas.microsoft.com/office/drawing/2014/main" id="{3238C65E-E316-1E29-488E-7AD7AE931CE6}"/>
              </a:ext>
            </a:extLst>
          </p:cNvPr>
          <p:cNvSpPr/>
          <p:nvPr/>
        </p:nvSpPr>
        <p:spPr>
          <a:xfrm flipH="1">
            <a:off x="3006561" y="4755494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57050A2-8C57-F1E4-E633-1A3C7E74BFA0}"/>
              </a:ext>
            </a:extLst>
          </p:cNvPr>
          <p:cNvSpPr txBox="1"/>
          <p:nvPr/>
        </p:nvSpPr>
        <p:spPr>
          <a:xfrm>
            <a:off x="1726747" y="4284925"/>
            <a:ext cx="17531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Plum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Crumble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 Cu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stard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15A0AC-5A4B-F210-AFAB-16BFBCB93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4299" y="2772467"/>
            <a:ext cx="1108509" cy="398770"/>
          </a:xfrm>
          <a:prstGeom prst="rect">
            <a:avLst/>
          </a:prstGeom>
        </p:spPr>
      </p:pic>
      <p:grpSp>
        <p:nvGrpSpPr>
          <p:cNvPr id="13" name="Group 7">
            <a:extLst>
              <a:ext uri="{FF2B5EF4-FFF2-40B4-BE49-F238E27FC236}">
                <a16:creationId xmlns:a16="http://schemas.microsoft.com/office/drawing/2014/main" id="{FCC3A8B8-3F6D-AC10-DC3F-3A0248D6A394}"/>
              </a:ext>
            </a:extLst>
          </p:cNvPr>
          <p:cNvGrpSpPr/>
          <p:nvPr/>
        </p:nvGrpSpPr>
        <p:grpSpPr>
          <a:xfrm>
            <a:off x="6120494" y="2186639"/>
            <a:ext cx="310453" cy="295716"/>
            <a:chOff x="0" y="184916"/>
            <a:chExt cx="3741232" cy="3636623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05CB9D8-648C-9EE1-D635-3531A9378647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6878FECF-A7A3-7DC2-BFC5-4CF0A5BD9C4F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5" name="Group 10">
              <a:extLst>
                <a:ext uri="{FF2B5EF4-FFF2-40B4-BE49-F238E27FC236}">
                  <a16:creationId xmlns:a16="http://schemas.microsoft.com/office/drawing/2014/main" id="{2A84DA96-9AC4-4887-D788-1498D0BD82C4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47" name="Freeform 11">
                <a:extLst>
                  <a:ext uri="{FF2B5EF4-FFF2-40B4-BE49-F238E27FC236}">
                    <a16:creationId xmlns:a16="http://schemas.microsoft.com/office/drawing/2014/main" id="{B046E60D-4F07-8922-092A-6BC30711D81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TextBox 12">
                <a:extLst>
                  <a:ext uri="{FF2B5EF4-FFF2-40B4-BE49-F238E27FC236}">
                    <a16:creationId xmlns:a16="http://schemas.microsoft.com/office/drawing/2014/main" id="{17BF36D8-4FE6-37B4-2003-5A5F33245849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up 13">
              <a:extLst>
                <a:ext uri="{FF2B5EF4-FFF2-40B4-BE49-F238E27FC236}">
                  <a16:creationId xmlns:a16="http://schemas.microsoft.com/office/drawing/2014/main" id="{B4715AA9-AABB-9C7B-4B24-D4E1EC83BCA7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41" name="Freeform 14">
                <a:extLst>
                  <a:ext uri="{FF2B5EF4-FFF2-40B4-BE49-F238E27FC236}">
                    <a16:creationId xmlns:a16="http://schemas.microsoft.com/office/drawing/2014/main" id="{5AA3E365-3F39-9B72-CAF1-1D82485483F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FCCDC75A-3886-9FA0-2D3E-476072AE64B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4045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13013-3664-777A-80E0-ECDC202F9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nk weekly planner&#10;&#10;AI-generated content may be incorrect.">
            <a:extLst>
              <a:ext uri="{FF2B5EF4-FFF2-40B4-BE49-F238E27FC236}">
                <a16:creationId xmlns:a16="http://schemas.microsoft.com/office/drawing/2014/main" id="{5A84C60A-25DD-8D43-2CCA-1444C3075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" y="-196"/>
            <a:ext cx="9906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15D9E26-AEC5-C725-78D8-4B22F39CF860}"/>
              </a:ext>
            </a:extLst>
          </p:cNvPr>
          <p:cNvSpPr txBox="1"/>
          <p:nvPr/>
        </p:nvSpPr>
        <p:spPr>
          <a:xfrm>
            <a:off x="50494" y="0"/>
            <a:ext cx="4902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Menu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62AA1C-62BC-8CD7-441E-F25F9BCE70EF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>
                <a:solidFill>
                  <a:srgbClr val="F49100"/>
                </a:solidFill>
                <a:latin typeface="Campaign Thin" panose="02000000000000000000" pitchFamily="50" charset="0"/>
              </a:rPr>
              <a:t>Our hot and cold grab &amp; go selection alongside soup of the day and filled jacket potatoes</a:t>
            </a:r>
          </a:p>
        </p:txBody>
      </p:sp>
      <p:pic>
        <p:nvPicPr>
          <p:cNvPr id="31" name="Picture 30" descr="A picture containing text&#10;&#10;Description automatically generated">
            <a:extLst>
              <a:ext uri="{FF2B5EF4-FFF2-40B4-BE49-F238E27FC236}">
                <a16:creationId xmlns:a16="http://schemas.microsoft.com/office/drawing/2014/main" id="{9B4A3047-8F89-6BE2-B272-DE285943F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A6BAC27-64DA-0363-BA27-DB9FB6C86655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9414AD-4A86-8062-AD11-9B43DDD84080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40" name="Freeform 23">
            <a:extLst>
              <a:ext uri="{FF2B5EF4-FFF2-40B4-BE49-F238E27FC236}">
                <a16:creationId xmlns:a16="http://schemas.microsoft.com/office/drawing/2014/main" id="{E49FC8A5-246F-6E05-3C63-435126B85EEA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08D1F3-C0F5-71CC-A0D6-2859DE9AB6DF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S</a:t>
            </a:r>
            <a:r>
              <a:rPr lang="en-GB" sz="1000" b="1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ED646E-3D3E-2F0E-D6B5-E783FF23C7CD}"/>
              </a:ext>
            </a:extLst>
          </p:cNvPr>
          <p:cNvSpPr txBox="1"/>
          <p:nvPr/>
        </p:nvSpPr>
        <p:spPr>
          <a:xfrm>
            <a:off x="1674387" y="989207"/>
            <a:ext cx="1859781" cy="16466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SECB5 SECMK6/ SECMK13 SECMK12 SECMK7-MK9</a:t>
            </a:r>
            <a:endParaRPr lang="en-GB" sz="13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3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Smokey Beef Chilli Tacos and Wedges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Fresh Tomato, Pineapple &amp; Cucumber Salsas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7C7FE9F-28EE-795F-69D9-EAD89970FDEE}"/>
              </a:ext>
            </a:extLst>
          </p:cNvPr>
          <p:cNvSpPr txBox="1"/>
          <p:nvPr/>
        </p:nvSpPr>
        <p:spPr>
          <a:xfrm>
            <a:off x="4944470" y="4329570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SECD6</a:t>
            </a: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</a:p>
          <a:p>
            <a:pPr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Chocolate Brownie</a:t>
            </a:r>
            <a:endParaRPr lang="en-US" sz="1600" dirty="0">
              <a:solidFill>
                <a:srgbClr val="201A3C"/>
              </a:solidFill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FC660D6-3A32-B0D8-4145-0E4CE76AFEE0}"/>
              </a:ext>
            </a:extLst>
          </p:cNvPr>
          <p:cNvSpPr txBox="1"/>
          <p:nvPr/>
        </p:nvSpPr>
        <p:spPr>
          <a:xfrm>
            <a:off x="1727740" y="4268587"/>
            <a:ext cx="16692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SECD20 SECD28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Sticky Toffee Apple Crumble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 Cu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stard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EE96E1D-0240-A62D-22D1-671ABC247707}"/>
              </a:ext>
            </a:extLst>
          </p:cNvPr>
          <p:cNvSpPr txBox="1"/>
          <p:nvPr/>
        </p:nvSpPr>
        <p:spPr>
          <a:xfrm>
            <a:off x="6680215" y="4310128"/>
            <a:ext cx="16619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SECD35</a:t>
            </a: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</a:p>
          <a:p>
            <a:pPr lvl="0"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Jam &amp; </a:t>
            </a:r>
          </a:p>
          <a:p>
            <a:pPr lvl="0"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Coconut Sponge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A8B4A40-0FFC-9D30-67BC-6DAE09BC7CD1}"/>
              </a:ext>
            </a:extLst>
          </p:cNvPr>
          <p:cNvSpPr txBox="1"/>
          <p:nvPr/>
        </p:nvSpPr>
        <p:spPr>
          <a:xfrm>
            <a:off x="3449764" y="4266638"/>
            <a:ext cx="14804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SECD42</a:t>
            </a: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</a:p>
          <a:p>
            <a:pPr lvl="0"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Pineapple Upside Down Cake</a:t>
            </a:r>
            <a:endParaRPr kumimoji="0" lang="en-GB" sz="1400" b="1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29B509E-4A09-6CE9-72BF-8B1CBB7971F9}"/>
              </a:ext>
            </a:extLst>
          </p:cNvPr>
          <p:cNvSpPr txBox="1"/>
          <p:nvPr/>
        </p:nvSpPr>
        <p:spPr>
          <a:xfrm>
            <a:off x="8194419" y="4289068"/>
            <a:ext cx="15002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SECD40</a:t>
            </a:r>
          </a:p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Oaty </a:t>
            </a:r>
          </a:p>
          <a:p>
            <a:pPr lvl="0"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Flapjack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43EF7B22-BF18-AE7C-4E52-705439F695A6}"/>
              </a:ext>
            </a:extLst>
          </p:cNvPr>
          <p:cNvSpPr/>
          <p:nvPr/>
        </p:nvSpPr>
        <p:spPr>
          <a:xfrm flipH="1">
            <a:off x="3042295" y="4879950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2" name="Group 7">
            <a:extLst>
              <a:ext uri="{FF2B5EF4-FFF2-40B4-BE49-F238E27FC236}">
                <a16:creationId xmlns:a16="http://schemas.microsoft.com/office/drawing/2014/main" id="{17B2E9CC-D85B-9492-86E8-E8128C9CC8C4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56059BB4-8C41-0606-58E1-120B6E3D6CE8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3564E9EF-F0D3-6C58-69FB-3608A0276B29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8" name="Group 10">
              <a:extLst>
                <a:ext uri="{FF2B5EF4-FFF2-40B4-BE49-F238E27FC236}">
                  <a16:creationId xmlns:a16="http://schemas.microsoft.com/office/drawing/2014/main" id="{83E04314-34D6-E60F-CD03-67C7C8894677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368680E8-1F21-E716-AA1A-4E5CFDBFA93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TextBox 12">
                <a:extLst>
                  <a:ext uri="{FF2B5EF4-FFF2-40B4-BE49-F238E27FC236}">
                    <a16:creationId xmlns:a16="http://schemas.microsoft.com/office/drawing/2014/main" id="{1862223D-5130-7AAA-C229-A6AFE14070B0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4" name="Group 13">
              <a:extLst>
                <a:ext uri="{FF2B5EF4-FFF2-40B4-BE49-F238E27FC236}">
                  <a16:creationId xmlns:a16="http://schemas.microsoft.com/office/drawing/2014/main" id="{470DE6E2-D196-BB28-970B-933DF9F565CD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C080518C-E24F-A5CC-B099-AE1E4D7630A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TextBox 15">
                <a:extLst>
                  <a:ext uri="{FF2B5EF4-FFF2-40B4-BE49-F238E27FC236}">
                    <a16:creationId xmlns:a16="http://schemas.microsoft.com/office/drawing/2014/main" id="{815063CA-D15C-8FFF-E3F1-30771CE5A95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B4B12FF-8A0B-3419-67DE-E67F06AF0322}"/>
              </a:ext>
            </a:extLst>
          </p:cNvPr>
          <p:cNvGrpSpPr/>
          <p:nvPr/>
        </p:nvGrpSpPr>
        <p:grpSpPr>
          <a:xfrm>
            <a:off x="4893003" y="2421425"/>
            <a:ext cx="173587" cy="157630"/>
            <a:chOff x="0" y="184916"/>
            <a:chExt cx="3741232" cy="3636623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8901805-9C1A-BE9A-28AE-71102D407038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6E58277E-EDF0-15E5-CEB1-37A5A625E96C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9A41C4A-78DB-0E92-4E70-3451E56C3A7B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654DC26F-9FB0-05ED-A46E-F84A58D5613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12">
                <a:extLst>
                  <a:ext uri="{FF2B5EF4-FFF2-40B4-BE49-F238E27FC236}">
                    <a16:creationId xmlns:a16="http://schemas.microsoft.com/office/drawing/2014/main" id="{509F9235-6098-8967-4DA3-6784E1576827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029A9426-628B-B515-7D0F-9D58467292AE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0" name="Freeform 14">
                <a:extLst>
                  <a:ext uri="{FF2B5EF4-FFF2-40B4-BE49-F238E27FC236}">
                    <a16:creationId xmlns:a16="http://schemas.microsoft.com/office/drawing/2014/main" id="{8B5FA066-7CDC-9FDE-6336-4F3BDED2E8E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TextBox 15">
                <a:extLst>
                  <a:ext uri="{FF2B5EF4-FFF2-40B4-BE49-F238E27FC236}">
                    <a16:creationId xmlns:a16="http://schemas.microsoft.com/office/drawing/2014/main" id="{24F2CFAE-9C82-47F8-2B8E-573C97D1E56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79ABFFA-5909-6730-7D25-87B4857B287E}"/>
              </a:ext>
            </a:extLst>
          </p:cNvPr>
          <p:cNvSpPr txBox="1"/>
          <p:nvPr/>
        </p:nvSpPr>
        <p:spPr>
          <a:xfrm>
            <a:off x="6680215" y="1236757"/>
            <a:ext cx="1525449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SECCH18 SECSR8-SR12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Biryani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Sambals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C10DCC6-7EAF-900C-87F3-A1747A20C6E6}"/>
              </a:ext>
            </a:extLst>
          </p:cNvPr>
          <p:cNvSpPr txBox="1"/>
          <p:nvPr/>
        </p:nvSpPr>
        <p:spPr>
          <a:xfrm>
            <a:off x="1718562" y="2600067"/>
            <a:ext cx="1830602" cy="16466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SECV55 SECMK12 SECMK7-MK9</a:t>
            </a:r>
            <a:endParaRPr lang="en-GB" sz="13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3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Butternut and Feta Quesadilla and Wedges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Fresh Tomato, Pineapple &amp; Cucumber Salsas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B1D6DE6-3950-212E-27D0-D10D61D348D7}"/>
              </a:ext>
            </a:extLst>
          </p:cNvPr>
          <p:cNvSpPr txBox="1"/>
          <p:nvPr/>
        </p:nvSpPr>
        <p:spPr>
          <a:xfrm>
            <a:off x="6544958" y="2835062"/>
            <a:ext cx="1742178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SECV51 SECSR8-SECSR12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Biryani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Sambals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26" name="Picture 25" descr="A picture containing text&#10;&#10;Description automatically generated">
            <a:extLst>
              <a:ext uri="{FF2B5EF4-FFF2-40B4-BE49-F238E27FC236}">
                <a16:creationId xmlns:a16="http://schemas.microsoft.com/office/drawing/2014/main" id="{B2A12234-33B2-EE6B-E72D-201C60067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390" y="4950756"/>
            <a:ext cx="313547" cy="301747"/>
          </a:xfrm>
          <a:prstGeom prst="rect">
            <a:avLst/>
          </a:prstGeom>
        </p:spPr>
      </p:pic>
      <p:pic>
        <p:nvPicPr>
          <p:cNvPr id="27" name="Picture 26" descr="A picture containing text&#10;&#10;Description automatically generated">
            <a:extLst>
              <a:ext uri="{FF2B5EF4-FFF2-40B4-BE49-F238E27FC236}">
                <a16:creationId xmlns:a16="http://schemas.microsoft.com/office/drawing/2014/main" id="{52F4E1DB-C529-F9B1-E550-DF22959C3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070" y="3930235"/>
            <a:ext cx="313547" cy="301747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53B61006-60FB-36C3-32D0-31A38B09D0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01" y="3897253"/>
            <a:ext cx="313547" cy="30174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02FA2C-E241-7F9F-9BBF-C9650E80D77F}"/>
              </a:ext>
            </a:extLst>
          </p:cNvPr>
          <p:cNvSpPr txBox="1"/>
          <p:nvPr/>
        </p:nvSpPr>
        <p:spPr>
          <a:xfrm>
            <a:off x="4997665" y="1076959"/>
            <a:ext cx="1798523" cy="14619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SECCH13 SECSD21 SECSD49 SECSD7 SECSD5 SECSD28 </a:t>
            </a:r>
          </a:p>
          <a:p>
            <a:pPr lvl="0" algn="ctr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Roast Chicken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Roast Potatoes, Stuffing, Carrots, Broccoli &amp;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Gravy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D9F747-19AC-C7DB-A1C7-E5CC92ECB835}"/>
              </a:ext>
            </a:extLst>
          </p:cNvPr>
          <p:cNvSpPr txBox="1"/>
          <p:nvPr/>
        </p:nvSpPr>
        <p:spPr>
          <a:xfrm>
            <a:off x="4975803" y="2733043"/>
            <a:ext cx="1760168" cy="14619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SECV35 SECSD21 SECSD49 SECSD7 SECSD5 SECSD28 </a:t>
            </a:r>
          </a:p>
          <a:p>
            <a:pPr lvl="0" algn="ctr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Roast Quorn</a:t>
            </a:r>
          </a:p>
          <a:p>
            <a:pPr lvl="0" algn="ctr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Roast Potatoes, Stuffing, Carrots, Broccoli &amp; Gravy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0E3BFBCC-306C-C4F9-1BC4-A4A30B16D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270" y="3857827"/>
            <a:ext cx="313547" cy="30174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7C1A086-BC23-D191-7157-979EDA2B6A63}"/>
              </a:ext>
            </a:extLst>
          </p:cNvPr>
          <p:cNvSpPr txBox="1"/>
          <p:nvPr/>
        </p:nvSpPr>
        <p:spPr>
          <a:xfrm>
            <a:off x="8052839" y="1044525"/>
            <a:ext cx="1589127" cy="14927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SECF8 SECSD4 SECSD6 SECSD36</a:t>
            </a:r>
            <a:endParaRPr lang="en-GB" sz="1300" b="1" dirty="0">
              <a:solidFill>
                <a:srgbClr val="201A3C"/>
              </a:solidFill>
              <a:latin typeface="Amasis MT Pro Black"/>
            </a:endParaRP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/>
              </a:rPr>
              <a:t>Fishfinger Sandwich</a:t>
            </a:r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Chips, Peas &amp; Tartare Sauce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B08EEC-245D-489A-F6AE-82B7F1892B08}"/>
              </a:ext>
            </a:extLst>
          </p:cNvPr>
          <p:cNvSpPr txBox="1"/>
          <p:nvPr/>
        </p:nvSpPr>
        <p:spPr>
          <a:xfrm>
            <a:off x="8140388" y="2658090"/>
            <a:ext cx="1554310" cy="1708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SECHD16 SECHD6 SECSD4 </a:t>
            </a:r>
          </a:p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Delhi Hound Dog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Mango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Chutney &amp; Chips 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A5B1C59-1AA0-605F-EB38-E7FF4BD862AD}"/>
              </a:ext>
            </a:extLst>
          </p:cNvPr>
          <p:cNvSpPr txBox="1"/>
          <p:nvPr/>
        </p:nvSpPr>
        <p:spPr>
          <a:xfrm>
            <a:off x="3360379" y="1088211"/>
            <a:ext cx="1728865" cy="14619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SECCH19 SECSD45 SECSD46 SECSD47 SECSD48</a:t>
            </a:r>
            <a:endParaRPr lang="en-GB" sz="1300" b="1" dirty="0">
              <a:solidFill>
                <a:srgbClr val="201A3C"/>
              </a:solidFill>
              <a:latin typeface="Amasis MT Pro Black"/>
            </a:endParaRPr>
          </a:p>
          <a:p>
            <a:pPr algn="ctr">
              <a:defRPr/>
            </a:pPr>
            <a:r>
              <a:rPr lang="en-GB" sz="1300" b="1" dirty="0">
                <a:solidFill>
                  <a:srgbClr val="201A3C"/>
                </a:solidFill>
                <a:latin typeface="Amasis MT Pro Black"/>
              </a:rPr>
              <a:t>Chicken Shawarma</a:t>
            </a:r>
            <a:endParaRPr kumimoji="0" lang="en-GB" sz="13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Tabouleh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,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Tomato Salad, Pickles &amp; Dips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AF0503-9F08-01DE-EB09-7F15E4257219}"/>
              </a:ext>
            </a:extLst>
          </p:cNvPr>
          <p:cNvSpPr txBox="1"/>
          <p:nvPr/>
        </p:nvSpPr>
        <p:spPr>
          <a:xfrm>
            <a:off x="3342554" y="2770889"/>
            <a:ext cx="1742178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SECV56 SECSD45 SECSD46 SECSD47 SECSD48</a:t>
            </a:r>
          </a:p>
          <a:p>
            <a:pPr lvl="0" algn="ctr">
              <a:defRPr/>
            </a:pPr>
            <a:r>
              <a:rPr lang="en-GB" sz="13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Falafel Bowl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Tabouleh, Tomato Salad, Pickles &amp; Dips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C17BE51-E6F2-D580-18AA-4753138308E5}"/>
              </a:ext>
            </a:extLst>
          </p:cNvPr>
          <p:cNvGrpSpPr/>
          <p:nvPr/>
        </p:nvGrpSpPr>
        <p:grpSpPr>
          <a:xfrm>
            <a:off x="2829924" y="2438997"/>
            <a:ext cx="173587" cy="157630"/>
            <a:chOff x="0" y="184916"/>
            <a:chExt cx="3741232" cy="3636623"/>
          </a:xfrm>
        </p:grpSpPr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2F8700BF-D7E2-FBD2-5290-5E86299E1487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32C785B7-9299-3929-0514-004FFF1655B8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DA10D1A-7520-5CB5-C2FE-CA07C5667B55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51" name="Freeform 11">
                <a:extLst>
                  <a:ext uri="{FF2B5EF4-FFF2-40B4-BE49-F238E27FC236}">
                    <a16:creationId xmlns:a16="http://schemas.microsoft.com/office/drawing/2014/main" id="{448F9C2B-7237-04BE-A346-42C56395FD3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TextBox 12">
                <a:extLst>
                  <a:ext uri="{FF2B5EF4-FFF2-40B4-BE49-F238E27FC236}">
                    <a16:creationId xmlns:a16="http://schemas.microsoft.com/office/drawing/2014/main" id="{7ADB00D4-9183-CF5C-5D0F-8FDD2E5A76D8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45" name="Group 13">
              <a:extLst>
                <a:ext uri="{FF2B5EF4-FFF2-40B4-BE49-F238E27FC236}">
                  <a16:creationId xmlns:a16="http://schemas.microsoft.com/office/drawing/2014/main" id="{F616CD38-7AB7-87DA-822A-77A2777AFAB3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49" name="Freeform 14">
                <a:extLst>
                  <a:ext uri="{FF2B5EF4-FFF2-40B4-BE49-F238E27FC236}">
                    <a16:creationId xmlns:a16="http://schemas.microsoft.com/office/drawing/2014/main" id="{97A8426C-E81E-FAA0-28C4-4040D017938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TextBox 15">
                <a:extLst>
                  <a:ext uri="{FF2B5EF4-FFF2-40B4-BE49-F238E27FC236}">
                    <a16:creationId xmlns:a16="http://schemas.microsoft.com/office/drawing/2014/main" id="{87ED1CD7-2849-8A36-0285-E0CD8DA4DF24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pic>
        <p:nvPicPr>
          <p:cNvPr id="53" name="Picture 52" descr="A picture containing text&#10;&#10;Description automatically generated">
            <a:extLst>
              <a:ext uri="{FF2B5EF4-FFF2-40B4-BE49-F238E27FC236}">
                <a16:creationId xmlns:a16="http://schemas.microsoft.com/office/drawing/2014/main" id="{188F0A9E-3E2D-71CF-7092-19351660C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762" y="3887756"/>
            <a:ext cx="313547" cy="30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9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81DB3-AD22-12E6-67F6-6B7E6DE2D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white weekly planner with orange text&#10;&#10;AI-generated content may be incorrect.">
            <a:extLst>
              <a:ext uri="{FF2B5EF4-FFF2-40B4-BE49-F238E27FC236}">
                <a16:creationId xmlns:a16="http://schemas.microsoft.com/office/drawing/2014/main" id="{B70576CA-695C-8AC5-5D27-3257222A2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48"/>
            <a:ext cx="9906000" cy="6858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8352649-DF24-5992-0FDA-BE5FEAD881F3}"/>
              </a:ext>
            </a:extLst>
          </p:cNvPr>
          <p:cNvSpPr txBox="1"/>
          <p:nvPr/>
        </p:nvSpPr>
        <p:spPr>
          <a:xfrm>
            <a:off x="50494" y="0"/>
            <a:ext cx="4902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Menu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603A21-E5D4-04BD-88F1-8C48BDB5A29B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soup of the day and filled jacket potatoes</a:t>
            </a:r>
          </a:p>
        </p:txBody>
      </p:sp>
      <p:pic>
        <p:nvPicPr>
          <p:cNvPr id="31" name="Picture 30" descr="A picture containing text&#10;&#10;Description automatically generated">
            <a:extLst>
              <a:ext uri="{FF2B5EF4-FFF2-40B4-BE49-F238E27FC236}">
                <a16:creationId xmlns:a16="http://schemas.microsoft.com/office/drawing/2014/main" id="{E590D8ED-450A-CD44-F613-BB91EDE3D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C826044-1E2A-ED80-212D-0555358BCA2F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A82F089-D6B7-A359-8F7E-87CE02346117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40" name="Freeform 23">
            <a:extLst>
              <a:ext uri="{FF2B5EF4-FFF2-40B4-BE49-F238E27FC236}">
                <a16:creationId xmlns:a16="http://schemas.microsoft.com/office/drawing/2014/main" id="{BC0CD366-1234-BF57-6E2A-8768FF5461C0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F4723A-0A91-64C0-339E-EC783737C4FC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Source of wholemeal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960EB93-04BC-B5D4-3727-D5ACA931D263}"/>
              </a:ext>
            </a:extLst>
          </p:cNvPr>
          <p:cNvSpPr txBox="1"/>
          <p:nvPr/>
        </p:nvSpPr>
        <p:spPr>
          <a:xfrm>
            <a:off x="1673878" y="4239954"/>
            <a:ext cx="1752491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SECD41 </a:t>
            </a:r>
          </a:p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Chocolate Orange </a:t>
            </a:r>
          </a:p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Cookie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4550AA4-58DA-FC90-1218-D8B673B78B2D}"/>
              </a:ext>
            </a:extLst>
          </p:cNvPr>
          <p:cNvSpPr txBox="1"/>
          <p:nvPr/>
        </p:nvSpPr>
        <p:spPr>
          <a:xfrm>
            <a:off x="3238865" y="4187166"/>
            <a:ext cx="17141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SECD16 SECD28</a:t>
            </a:r>
          </a:p>
          <a:p>
            <a:pPr lvl="0" algn="ctr" defTabSz="914400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Cherry Apple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Crumble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 Custard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7C59AF7-D451-B328-D75C-D4D98822F6DF}"/>
              </a:ext>
            </a:extLst>
          </p:cNvPr>
          <p:cNvSpPr txBox="1"/>
          <p:nvPr/>
        </p:nvSpPr>
        <p:spPr>
          <a:xfrm>
            <a:off x="6564805" y="4224313"/>
            <a:ext cx="17601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SECD51 SECD28 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Peach Upside Down Cake </a:t>
            </a:r>
          </a:p>
          <a:p>
            <a:pPr lvl="0"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E7FB3C4-15F0-24F2-959E-9DF734A47213}"/>
              </a:ext>
            </a:extLst>
          </p:cNvPr>
          <p:cNvSpPr txBox="1"/>
          <p:nvPr/>
        </p:nvSpPr>
        <p:spPr>
          <a:xfrm>
            <a:off x="8242871" y="4269485"/>
            <a:ext cx="15002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SECD50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Chocolate Swirl</a:t>
            </a:r>
          </a:p>
        </p:txBody>
      </p:sp>
      <p:grpSp>
        <p:nvGrpSpPr>
          <p:cNvPr id="42" name="Group 7">
            <a:extLst>
              <a:ext uri="{FF2B5EF4-FFF2-40B4-BE49-F238E27FC236}">
                <a16:creationId xmlns:a16="http://schemas.microsoft.com/office/drawing/2014/main" id="{4D551D73-9B29-3474-2966-B3AF05D0B9FE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0B6A0286-0A1C-3630-74C3-B153FE67111C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33A39373-1B90-C227-E66F-997695B309B8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8" name="Group 10">
              <a:extLst>
                <a:ext uri="{FF2B5EF4-FFF2-40B4-BE49-F238E27FC236}">
                  <a16:creationId xmlns:a16="http://schemas.microsoft.com/office/drawing/2014/main" id="{B8A3CDC1-6361-BB40-C1C4-6058290EDCD3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F1F5B001-1987-6854-F0F6-09549F6ED54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TextBox 12">
                <a:extLst>
                  <a:ext uri="{FF2B5EF4-FFF2-40B4-BE49-F238E27FC236}">
                    <a16:creationId xmlns:a16="http://schemas.microsoft.com/office/drawing/2014/main" id="{AF35EE52-E847-C88E-B895-A590E78A8F9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13">
              <a:extLst>
                <a:ext uri="{FF2B5EF4-FFF2-40B4-BE49-F238E27FC236}">
                  <a16:creationId xmlns:a16="http://schemas.microsoft.com/office/drawing/2014/main" id="{29D8FEB6-1FF6-B7A2-56F7-F38700E53C9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C04866C0-A69B-3FA4-C698-6491627DD7E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TextBox 15">
                <a:extLst>
                  <a:ext uri="{FF2B5EF4-FFF2-40B4-BE49-F238E27FC236}">
                    <a16:creationId xmlns:a16="http://schemas.microsoft.com/office/drawing/2014/main" id="{C24E1F93-9CF6-B856-9FE6-B7917D53ED2A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E9BAB31-37FA-53AE-7E2F-CBCBC837BC43}"/>
              </a:ext>
            </a:extLst>
          </p:cNvPr>
          <p:cNvSpPr txBox="1"/>
          <p:nvPr/>
        </p:nvSpPr>
        <p:spPr>
          <a:xfrm>
            <a:off x="4859851" y="1012723"/>
            <a:ext cx="1883918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SECP6 SECSD19 SECSD44</a:t>
            </a:r>
          </a:p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BBQ Pulled Pork Slider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Paprika Wedges and Charred Corn Salad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100E10B-EB81-816B-D718-5C1C7FCC9F7D}"/>
              </a:ext>
            </a:extLst>
          </p:cNvPr>
          <p:cNvSpPr txBox="1"/>
          <p:nvPr/>
        </p:nvSpPr>
        <p:spPr>
          <a:xfrm>
            <a:off x="8038743" y="987115"/>
            <a:ext cx="1775901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SECF7 SECF1 SECSD4 SECSD6</a:t>
            </a:r>
          </a:p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  <a:r>
              <a:rPr lang="en-GB" sz="1300" b="1" dirty="0">
                <a:latin typeface="Amasis MT Pro Black" panose="02040A04050005020304" pitchFamily="18" charset="0"/>
              </a:rPr>
              <a:t>Battered</a:t>
            </a: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Fish or Salmon Fishcakes </a:t>
            </a:r>
          </a:p>
          <a:p>
            <a:pPr lvl="0" algn="ctr"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Chips and Garden Peas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5DEB4A-CA3F-7C61-5D70-021FED4A2BBA}"/>
              </a:ext>
            </a:extLst>
          </p:cNvPr>
          <p:cNvSpPr txBox="1"/>
          <p:nvPr/>
        </p:nvSpPr>
        <p:spPr>
          <a:xfrm>
            <a:off x="8038743" y="2690729"/>
            <a:ext cx="1842412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SECV58 SECSD4 SECFE8 </a:t>
            </a:r>
          </a:p>
          <a:p>
            <a:pPr lvl="0" algn="ctr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Broccoli and Feta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Quiche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Summer Salad and </a:t>
            </a: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Chips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BB730DFF-AA38-F92F-903C-3BFF4D53C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641" y="4812492"/>
            <a:ext cx="313547" cy="301747"/>
          </a:xfrm>
          <a:prstGeom prst="rect">
            <a:avLst/>
          </a:prstGeom>
        </p:spPr>
      </p:pic>
      <p:sp>
        <p:nvSpPr>
          <p:cNvPr id="17" name="Freeform 23">
            <a:extLst>
              <a:ext uri="{FF2B5EF4-FFF2-40B4-BE49-F238E27FC236}">
                <a16:creationId xmlns:a16="http://schemas.microsoft.com/office/drawing/2014/main" id="{FA7B3B10-FCBF-0019-9678-4F2E39A8D5A6}"/>
              </a:ext>
            </a:extLst>
          </p:cNvPr>
          <p:cNvSpPr/>
          <p:nvPr/>
        </p:nvSpPr>
        <p:spPr>
          <a:xfrm flipH="1">
            <a:off x="4571613" y="4799475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C3BD81-303B-971B-0B5E-F64E0D063F76}"/>
              </a:ext>
            </a:extLst>
          </p:cNvPr>
          <p:cNvSpPr txBox="1"/>
          <p:nvPr/>
        </p:nvSpPr>
        <p:spPr>
          <a:xfrm>
            <a:off x="4919620" y="4344673"/>
            <a:ext cx="1752491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SECD8 </a:t>
            </a:r>
          </a:p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Fruit Muffins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BEF5ED-2812-B0D1-9BD7-84AFD2344C8F}"/>
              </a:ext>
            </a:extLst>
          </p:cNvPr>
          <p:cNvSpPr/>
          <p:nvPr/>
        </p:nvSpPr>
        <p:spPr>
          <a:xfrm>
            <a:off x="1687058" y="1121189"/>
            <a:ext cx="1602886" cy="1970179"/>
          </a:xfrm>
          <a:prstGeom prst="rect">
            <a:avLst/>
          </a:prstGeom>
          <a:solidFill>
            <a:srgbClr val="FFFCE9"/>
          </a:solidFill>
          <a:ln>
            <a:solidFill>
              <a:srgbClr val="FFF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0091E8-7101-7684-C98B-F0006CAAA08B}"/>
              </a:ext>
            </a:extLst>
          </p:cNvPr>
          <p:cNvSpPr txBox="1"/>
          <p:nvPr/>
        </p:nvSpPr>
        <p:spPr>
          <a:xfrm>
            <a:off x="1793973" y="1042987"/>
            <a:ext cx="1550167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SECMC1 SECMC2- MC6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Mac and Cheese with Toppings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Garlic Croutons, Pepperoni Pieces, Crispy Onions, Spring Onions, Barbecue Beans, Roasted Vegetables and Red Pesto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B459D0-4767-BA7D-6F1C-90BB020D1C9E}"/>
              </a:ext>
            </a:extLst>
          </p:cNvPr>
          <p:cNvSpPr txBox="1"/>
          <p:nvPr/>
        </p:nvSpPr>
        <p:spPr>
          <a:xfrm>
            <a:off x="4842959" y="2562151"/>
            <a:ext cx="1725879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SECV57 SECSD15 SECSD44 SECMK9 SECMK11</a:t>
            </a:r>
            <a:endParaRPr lang="en-GB" sz="13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3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Burrito Bowl</a:t>
            </a:r>
            <a:endParaRPr kumimoji="0" lang="en-GB" sz="13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ith 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Rice, Charred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 Corn Salad</a:t>
            </a: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,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rPr>
              <a:t>Salsa and</a:t>
            </a:r>
            <a:endParaRPr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/>
              <a:ea typeface="DengXian Light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 Sour Cream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9138A3-85D9-E1D1-9595-F26D787A1889}"/>
              </a:ext>
            </a:extLst>
          </p:cNvPr>
          <p:cNvSpPr txBox="1"/>
          <p:nvPr/>
        </p:nvSpPr>
        <p:spPr>
          <a:xfrm>
            <a:off x="6579892" y="951201"/>
            <a:ext cx="1583893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SECSR14 SECSD39</a:t>
            </a:r>
          </a:p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SECSR8-SR12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Tikka Masala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50/50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and Sambals</a:t>
            </a:r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ACB2B49A-D976-C26E-48F5-B7F3078D5F0F}"/>
              </a:ext>
            </a:extLst>
          </p:cNvPr>
          <p:cNvSpPr/>
          <p:nvPr/>
        </p:nvSpPr>
        <p:spPr>
          <a:xfrm flipH="1">
            <a:off x="7979840" y="1924975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2DDB81-D3A0-1663-A760-9999FF67E296}"/>
              </a:ext>
            </a:extLst>
          </p:cNvPr>
          <p:cNvSpPr txBox="1"/>
          <p:nvPr/>
        </p:nvSpPr>
        <p:spPr>
          <a:xfrm>
            <a:off x="6515251" y="2521893"/>
            <a:ext cx="1749482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SECSR5 SECSD39 SECSR8-SR12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Sweet Potato, Chickpea &amp; Spinach Tikka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50/50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ice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and Sambals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21" name="Freeform 23">
            <a:extLst>
              <a:ext uri="{FF2B5EF4-FFF2-40B4-BE49-F238E27FC236}">
                <a16:creationId xmlns:a16="http://schemas.microsoft.com/office/drawing/2014/main" id="{50CF35FC-D014-5FC8-FA7B-F6F288B77B56}"/>
              </a:ext>
            </a:extLst>
          </p:cNvPr>
          <p:cNvSpPr/>
          <p:nvPr/>
        </p:nvSpPr>
        <p:spPr>
          <a:xfrm flipH="1">
            <a:off x="6712370" y="3694220"/>
            <a:ext cx="161932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3D8189F5-043E-1240-2FC2-3A10136CAF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066" y="3715484"/>
            <a:ext cx="313547" cy="30174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F3A5F5B-AB27-01AC-64C8-40030A82F2F1}"/>
              </a:ext>
            </a:extLst>
          </p:cNvPr>
          <p:cNvSpPr txBox="1"/>
          <p:nvPr/>
        </p:nvSpPr>
        <p:spPr>
          <a:xfrm>
            <a:off x="3162791" y="960326"/>
            <a:ext cx="1714136" cy="14927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SECCH20 SECSF11 SECPEC13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Original Spice Chicken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Spicy Rice and Rainbow Slaw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203960-B627-C2A0-E63D-2C74DD4A2D7F}"/>
              </a:ext>
            </a:extLst>
          </p:cNvPr>
          <p:cNvSpPr txBox="1"/>
          <p:nvPr/>
        </p:nvSpPr>
        <p:spPr>
          <a:xfrm>
            <a:off x="3235752" y="2487201"/>
            <a:ext cx="1607207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SECV14 SECSD18 SECSD19 SECPEC13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Smokey Bean Burger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Cajun Wedges and Rainbow Slaw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0D1EBD-F684-BE8F-D04D-C81275FD1CAF}"/>
              </a:ext>
            </a:extLst>
          </p:cNvPr>
          <p:cNvGrpSpPr/>
          <p:nvPr/>
        </p:nvGrpSpPr>
        <p:grpSpPr>
          <a:xfrm>
            <a:off x="6712370" y="2263411"/>
            <a:ext cx="173587" cy="157630"/>
            <a:chOff x="0" y="184916"/>
            <a:chExt cx="3741232" cy="3636623"/>
          </a:xfrm>
        </p:grpSpPr>
        <p:sp>
          <p:nvSpPr>
            <p:cNvPr id="4" name="Freeform 8">
              <a:extLst>
                <a:ext uri="{FF2B5EF4-FFF2-40B4-BE49-F238E27FC236}">
                  <a16:creationId xmlns:a16="http://schemas.microsoft.com/office/drawing/2014/main" id="{94FC6EA0-6684-DB77-DDAF-51C8467BD662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84921CAC-8024-3A7C-50E5-73BDAE5E7F8C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5AC63F0-C5A5-6E3B-3FE0-DDA3D0BE3459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6" name="Freeform 11">
                <a:extLst>
                  <a:ext uri="{FF2B5EF4-FFF2-40B4-BE49-F238E27FC236}">
                    <a16:creationId xmlns:a16="http://schemas.microsoft.com/office/drawing/2014/main" id="{FE6808AA-5EE5-117A-EF4F-EEAF1C496A9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TextBox 12">
                <a:extLst>
                  <a:ext uri="{FF2B5EF4-FFF2-40B4-BE49-F238E27FC236}">
                    <a16:creationId xmlns:a16="http://schemas.microsoft.com/office/drawing/2014/main" id="{9B1BB987-83EE-3434-0FD5-758A1021640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A52CD9B-8BEE-0DAB-BFBE-019D25C46B95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33711F33-9103-82C7-1060-A37B9396997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TextBox 15">
                <a:extLst>
                  <a:ext uri="{FF2B5EF4-FFF2-40B4-BE49-F238E27FC236}">
                    <a16:creationId xmlns:a16="http://schemas.microsoft.com/office/drawing/2014/main" id="{F37381CB-E532-1E8A-EE55-3298741F999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pic>
        <p:nvPicPr>
          <p:cNvPr id="29" name="Picture 28" descr="A picture containing text&#10;&#10;Description automatically generated">
            <a:extLst>
              <a:ext uri="{FF2B5EF4-FFF2-40B4-BE49-F238E27FC236}">
                <a16:creationId xmlns:a16="http://schemas.microsoft.com/office/drawing/2014/main" id="{440F4079-08E7-01C9-DCDA-A3BA9DC25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405" y="3497313"/>
            <a:ext cx="313547" cy="301747"/>
          </a:xfrm>
          <a:prstGeom prst="rect">
            <a:avLst/>
          </a:prstGeom>
        </p:spPr>
      </p:pic>
      <p:sp>
        <p:nvSpPr>
          <p:cNvPr id="30" name="Freeform 23">
            <a:extLst>
              <a:ext uri="{FF2B5EF4-FFF2-40B4-BE49-F238E27FC236}">
                <a16:creationId xmlns:a16="http://schemas.microsoft.com/office/drawing/2014/main" id="{2EBA6E2D-766D-28CA-AE65-137361E82175}"/>
              </a:ext>
            </a:extLst>
          </p:cNvPr>
          <p:cNvSpPr/>
          <p:nvPr/>
        </p:nvSpPr>
        <p:spPr>
          <a:xfrm flipH="1">
            <a:off x="3289123" y="3518042"/>
            <a:ext cx="161932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41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B0322-B644-A9D2-690A-7132B19D1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nk weekly planner&#10;&#10;AI-generated content may be incorrect.">
            <a:extLst>
              <a:ext uri="{FF2B5EF4-FFF2-40B4-BE49-F238E27FC236}">
                <a16:creationId xmlns:a16="http://schemas.microsoft.com/office/drawing/2014/main" id="{ADF3F307-7D5C-9B15-754F-AB6E55534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0"/>
            <a:ext cx="9909528" cy="6858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C34C984-B269-974B-0206-0D38620C591F}"/>
              </a:ext>
            </a:extLst>
          </p:cNvPr>
          <p:cNvSpPr txBox="1"/>
          <p:nvPr/>
        </p:nvSpPr>
        <p:spPr>
          <a:xfrm>
            <a:off x="50494" y="0"/>
            <a:ext cx="4902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Autumn Menu 2026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95D59F-2EF0-9AB2-142E-0EE3C685BAD3}"/>
              </a:ext>
            </a:extLst>
          </p:cNvPr>
          <p:cNvSpPr txBox="1"/>
          <p:nvPr/>
        </p:nvSpPr>
        <p:spPr>
          <a:xfrm>
            <a:off x="5155427" y="5853485"/>
            <a:ext cx="3113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 hot and cold grab &amp; go selection alongside soup of the day and filled jacket potatoes</a:t>
            </a:r>
          </a:p>
        </p:txBody>
      </p:sp>
      <p:pic>
        <p:nvPicPr>
          <p:cNvPr id="31" name="Picture 30" descr="A picture containing text&#10;&#10;Description automatically generated">
            <a:extLst>
              <a:ext uri="{FF2B5EF4-FFF2-40B4-BE49-F238E27FC236}">
                <a16:creationId xmlns:a16="http://schemas.microsoft.com/office/drawing/2014/main" id="{92E7CEE5-EF0B-A04E-6FE9-339629BA3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FBAE3E8-96C6-9465-90FE-DFB2EE4C4B30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04A8E9-32FF-8029-4D7F-B1FAAF20A9FE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40" name="Freeform 23">
            <a:extLst>
              <a:ext uri="{FF2B5EF4-FFF2-40B4-BE49-F238E27FC236}">
                <a16:creationId xmlns:a16="http://schemas.microsoft.com/office/drawing/2014/main" id="{66048115-27D7-2FBD-651B-E7DA4A3543CB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6610DC8-F04D-3B2A-E928-3C7A580074CC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</a:t>
            </a:r>
            <a:r>
              <a:rPr kumimoji="0" lang="en-GB" sz="1000" b="1" i="0" u="none" strike="noStrike" kern="1200" cap="none" spc="0" normalizeH="0" baseline="0" noProof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ource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wholemeal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B47254-12BB-139C-61D9-75EE036EB693}"/>
              </a:ext>
            </a:extLst>
          </p:cNvPr>
          <p:cNvSpPr txBox="1"/>
          <p:nvPr/>
        </p:nvSpPr>
        <p:spPr>
          <a:xfrm>
            <a:off x="1716304" y="912024"/>
            <a:ext cx="155016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SECCH21 SECSD15 SECSD50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Gochujang Sticky Chicken 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 and Cucumber Shaker Salad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74CEEAE-8AC2-FDAF-A29F-456EBCB43369}"/>
              </a:ext>
            </a:extLst>
          </p:cNvPr>
          <p:cNvSpPr txBox="1"/>
          <p:nvPr/>
        </p:nvSpPr>
        <p:spPr>
          <a:xfrm>
            <a:off x="6673856" y="4340960"/>
            <a:ext cx="1752491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SECD5 SECD28</a:t>
            </a:r>
          </a:p>
          <a:p>
            <a:pPr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Apple Pie </a:t>
            </a:r>
          </a:p>
          <a:p>
            <a:pPr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AFD5349-42D3-B150-19A6-C6C60EC8EDEE}"/>
              </a:ext>
            </a:extLst>
          </p:cNvPr>
          <p:cNvSpPr txBox="1"/>
          <p:nvPr/>
        </p:nvSpPr>
        <p:spPr>
          <a:xfrm>
            <a:off x="1685508" y="4240680"/>
            <a:ext cx="17618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SECD30 SECD28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Plum Crumble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with Custard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0550831-1874-B04E-0ED4-E34ACC61DB8B}"/>
              </a:ext>
            </a:extLst>
          </p:cNvPr>
          <p:cNvSpPr txBox="1"/>
          <p:nvPr/>
        </p:nvSpPr>
        <p:spPr>
          <a:xfrm>
            <a:off x="8236825" y="4310852"/>
            <a:ext cx="150027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>
                <a:solidFill>
                  <a:srgbClr val="F49100"/>
                </a:solidFill>
                <a:latin typeface="Amasis MT Pro Black" panose="02040A04050005020304" pitchFamily="18" charset="0"/>
              </a:rPr>
              <a:t>SECD37</a:t>
            </a:r>
            <a:r>
              <a:rPr lang="en-GB" sz="1400" b="1">
                <a:solidFill>
                  <a:srgbClr val="F49100"/>
                </a:solidFill>
                <a:highlight>
                  <a:srgbClr val="FFFF00"/>
                </a:highlight>
                <a:latin typeface="Amasis MT Pro Black" panose="02040A04050005020304" pitchFamily="18" charset="0"/>
              </a:rPr>
              <a:t> </a:t>
            </a:r>
          </a:p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Iced Sponge Cake</a:t>
            </a:r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F57A43D2-CF33-C6BE-4C1A-9C16ABDDD057}"/>
              </a:ext>
            </a:extLst>
          </p:cNvPr>
          <p:cNvSpPr/>
          <p:nvPr/>
        </p:nvSpPr>
        <p:spPr>
          <a:xfrm flipH="1">
            <a:off x="2976743" y="4893404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2" name="Group 7">
            <a:extLst>
              <a:ext uri="{FF2B5EF4-FFF2-40B4-BE49-F238E27FC236}">
                <a16:creationId xmlns:a16="http://schemas.microsoft.com/office/drawing/2014/main" id="{8A704EFC-B979-36B0-58E8-831081068AD0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3F6D2005-F9FA-419A-0BD6-280BA22C1F83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992BBBAE-F650-FADA-2BFC-0B824D7264FA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8" name="Group 10">
              <a:extLst>
                <a:ext uri="{FF2B5EF4-FFF2-40B4-BE49-F238E27FC236}">
                  <a16:creationId xmlns:a16="http://schemas.microsoft.com/office/drawing/2014/main" id="{A1A0D8C6-E69A-4FB3-D090-EE5E5E8BE5C8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4F2E8363-E708-110F-771B-C97E1A0018D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TextBox 12">
                <a:extLst>
                  <a:ext uri="{FF2B5EF4-FFF2-40B4-BE49-F238E27FC236}">
                    <a16:creationId xmlns:a16="http://schemas.microsoft.com/office/drawing/2014/main" id="{6C6D9D3E-EAD6-D520-EE20-320D086B1BE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13">
              <a:extLst>
                <a:ext uri="{FF2B5EF4-FFF2-40B4-BE49-F238E27FC236}">
                  <a16:creationId xmlns:a16="http://schemas.microsoft.com/office/drawing/2014/main" id="{5D34A85A-932E-342B-74E4-29553300583B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35090742-3F0A-810E-8A23-D0BD414EF0C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TextBox 15">
                <a:extLst>
                  <a:ext uri="{FF2B5EF4-FFF2-40B4-BE49-F238E27FC236}">
                    <a16:creationId xmlns:a16="http://schemas.microsoft.com/office/drawing/2014/main" id="{4D9E3C00-0339-41FD-8FD0-C8FC054BFBA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4E81E5F-F9CB-4061-B44B-6531FC9C8410}"/>
              </a:ext>
            </a:extLst>
          </p:cNvPr>
          <p:cNvSpPr txBox="1"/>
          <p:nvPr/>
        </p:nvSpPr>
        <p:spPr>
          <a:xfrm>
            <a:off x="3200753" y="914699"/>
            <a:ext cx="1776055" cy="17499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/>
              </a:rPr>
              <a:t>SECY1 SECY8 SECY11 SECY6 SECY7 SECSD42</a:t>
            </a:r>
            <a:endParaRPr lang="en-GB" sz="1400" b="1" dirty="0">
              <a:solidFill>
                <a:srgbClr val="F49100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Chicken Souvlaki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Tzatziki, Seasoned Potatoes and Greek Salad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F04F9B-6A27-ED64-115F-2964BBEE37DD}"/>
              </a:ext>
            </a:extLst>
          </p:cNvPr>
          <p:cNvSpPr txBox="1"/>
          <p:nvPr/>
        </p:nvSpPr>
        <p:spPr>
          <a:xfrm>
            <a:off x="6565440" y="951415"/>
            <a:ext cx="1685785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SECCC4 SECC10 SECSD5 SECCC11</a:t>
            </a:r>
          </a:p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Jerk Chicken Thighs 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ice &amp; Peas, Broccoli and Spiced Pineapple Slaw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13688C-E82B-0C87-4354-3D2D07B9E47C}"/>
              </a:ext>
            </a:extLst>
          </p:cNvPr>
          <p:cNvSpPr txBox="1"/>
          <p:nvPr/>
        </p:nvSpPr>
        <p:spPr>
          <a:xfrm>
            <a:off x="3351221" y="4272263"/>
            <a:ext cx="16012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SECD33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Chocolate Crunch Cake</a:t>
            </a:r>
          </a:p>
        </p:txBody>
      </p:sp>
      <p:pic>
        <p:nvPicPr>
          <p:cNvPr id="30" name="Picture 29" descr="A picture containing text&#10;&#10;Description automatically generated">
            <a:extLst>
              <a:ext uri="{FF2B5EF4-FFF2-40B4-BE49-F238E27FC236}">
                <a16:creationId xmlns:a16="http://schemas.microsoft.com/office/drawing/2014/main" id="{3E522992-D822-D87B-26E7-53CCE3154B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320" y="3786962"/>
            <a:ext cx="313547" cy="301747"/>
          </a:xfrm>
          <a:prstGeom prst="rect">
            <a:avLst/>
          </a:prstGeom>
        </p:spPr>
      </p:pic>
      <p:sp>
        <p:nvSpPr>
          <p:cNvPr id="8" name="Freeform 23">
            <a:extLst>
              <a:ext uri="{FF2B5EF4-FFF2-40B4-BE49-F238E27FC236}">
                <a16:creationId xmlns:a16="http://schemas.microsoft.com/office/drawing/2014/main" id="{C06731B2-AE10-BF9A-60F5-EC667597B866}"/>
              </a:ext>
            </a:extLst>
          </p:cNvPr>
          <p:cNvSpPr/>
          <p:nvPr/>
        </p:nvSpPr>
        <p:spPr>
          <a:xfrm flipH="1">
            <a:off x="8099750" y="2213803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6E10E2-8319-E518-4CB9-48DE98CF1771}"/>
              </a:ext>
            </a:extLst>
          </p:cNvPr>
          <p:cNvSpPr txBox="1"/>
          <p:nvPr/>
        </p:nvSpPr>
        <p:spPr>
          <a:xfrm>
            <a:off x="4944440" y="4401056"/>
            <a:ext cx="16012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SECD52 </a:t>
            </a:r>
          </a:p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Eton Mess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Selawik Light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561FC6-9794-C5F3-82E4-CA6574D5D02A}"/>
              </a:ext>
            </a:extLst>
          </p:cNvPr>
          <p:cNvSpPr txBox="1"/>
          <p:nvPr/>
        </p:nvSpPr>
        <p:spPr>
          <a:xfrm>
            <a:off x="1667272" y="2920988"/>
            <a:ext cx="1714136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SECV52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Yakisoba Soya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Noodles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00D5A0-0BEB-1793-8870-5C07FB396F16}"/>
              </a:ext>
            </a:extLst>
          </p:cNvPr>
          <p:cNvSpPr txBox="1"/>
          <p:nvPr/>
        </p:nvSpPr>
        <p:spPr>
          <a:xfrm>
            <a:off x="8080051" y="950042"/>
            <a:ext cx="1775901" cy="12464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SECF7 SECP4 SECSD4 SECSD31 SECSD8 SECSD29 </a:t>
            </a: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Fish/ Sausage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Chips, Mushy Peas &amp; Gravy or Curry Sauce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56B009-E4D9-90D2-C59B-79DC5B3EEC76}"/>
              </a:ext>
            </a:extLst>
          </p:cNvPr>
          <p:cNvSpPr txBox="1"/>
          <p:nvPr/>
        </p:nvSpPr>
        <p:spPr>
          <a:xfrm>
            <a:off x="3275460" y="2622543"/>
            <a:ext cx="1635419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/>
              </a:rPr>
              <a:t>SECY4 SECY11 SECY6 SECY7 SECSD42</a:t>
            </a:r>
            <a:endParaRPr lang="en-GB" sz="1400" b="1" dirty="0">
              <a:solidFill>
                <a:srgbClr val="F49100"/>
              </a:solidFill>
              <a:latin typeface="Amasis MT Pro Black" panose="02040A04050005020304" pitchFamily="18" charset="0"/>
            </a:endParaRPr>
          </a:p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Spanakopita</a:t>
            </a:r>
          </a:p>
          <a:p>
            <a:pPr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/>
                <a:ea typeface="DengXian Light"/>
              </a:rPr>
              <a:t>with Tzatziki, Seasoned Potatoes and Greek Salad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B65C54-AEDF-E9A2-4475-BF94201A79E1}"/>
              </a:ext>
            </a:extLst>
          </p:cNvPr>
          <p:cNvSpPr txBox="1"/>
          <p:nvPr/>
        </p:nvSpPr>
        <p:spPr>
          <a:xfrm>
            <a:off x="4888911" y="1002622"/>
            <a:ext cx="1714136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SECB3 SECSD23 SECFE8</a:t>
            </a:r>
          </a:p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Classic Beef Lasagne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Garlic Bread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Chunky Roasted Summer Veg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1EA93C-E8E8-E819-8A57-2A585B92E404}"/>
              </a:ext>
            </a:extLst>
          </p:cNvPr>
          <p:cNvSpPr txBox="1"/>
          <p:nvPr/>
        </p:nvSpPr>
        <p:spPr>
          <a:xfrm>
            <a:off x="4897955" y="2576502"/>
            <a:ext cx="1775901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SECV59 SECSD23 SECFE8</a:t>
            </a:r>
          </a:p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Tuscan Chickpea Pasta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Garlic Bread 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and Chunky Roasted Summer Veg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FE9EFC-B8F3-E92C-9C9F-CE1F063D61D0}"/>
              </a:ext>
            </a:extLst>
          </p:cNvPr>
          <p:cNvSpPr txBox="1"/>
          <p:nvPr/>
        </p:nvSpPr>
        <p:spPr>
          <a:xfrm>
            <a:off x="8123595" y="2707233"/>
            <a:ext cx="1775901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3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SECV19 SECSD4 SECSD31 SECSD8 SECSD29 </a:t>
            </a:r>
          </a:p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Vegan Sausage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1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Chips, Mushy Peas &amp; Gravy or Curry Sauce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  <a:ea typeface="DengXian Light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A38E2D-C992-0880-8401-FB74A698AF1D}"/>
              </a:ext>
            </a:extLst>
          </p:cNvPr>
          <p:cNvSpPr txBox="1"/>
          <p:nvPr/>
        </p:nvSpPr>
        <p:spPr>
          <a:xfrm>
            <a:off x="6533374" y="2541029"/>
            <a:ext cx="1797887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ctr">
              <a:defRPr/>
            </a:pPr>
            <a:r>
              <a:rPr lang="en-GB" sz="1400" b="1" dirty="0">
                <a:solidFill>
                  <a:srgbClr val="F49100"/>
                </a:solidFill>
                <a:latin typeface="Amasis MT Pro Black" panose="02040A04050005020304" pitchFamily="18" charset="0"/>
              </a:rPr>
              <a:t>SECCC2 SECC10 SECSD5 SECCC11</a:t>
            </a:r>
          </a:p>
          <a:p>
            <a:pPr lvl="0"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Squash and Butterbean Stew</a:t>
            </a:r>
          </a:p>
          <a:p>
            <a:pPr lvl="0" algn="ctr"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ice &amp; Peas, Broccoli and Spiced Pineapple Slaw 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BD955B1-9BE2-3955-D852-61FF0EAA5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405" y="3833574"/>
            <a:ext cx="313547" cy="30174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24634C9-E8AF-B165-49F6-E6940493E402}"/>
              </a:ext>
            </a:extLst>
          </p:cNvPr>
          <p:cNvGrpSpPr/>
          <p:nvPr/>
        </p:nvGrpSpPr>
        <p:grpSpPr>
          <a:xfrm>
            <a:off x="6212027" y="2307170"/>
            <a:ext cx="173587" cy="157630"/>
            <a:chOff x="0" y="184916"/>
            <a:chExt cx="3741232" cy="3636623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C61F8F4-52BA-792C-443E-CD578056E46B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C479A112-99C9-7B32-3173-D993A574EF55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6DD182C-B5F6-F588-CF60-216582697879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760EAF1B-A444-5C53-7BE8-D8666556300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12">
                <a:extLst>
                  <a:ext uri="{FF2B5EF4-FFF2-40B4-BE49-F238E27FC236}">
                    <a16:creationId xmlns:a16="http://schemas.microsoft.com/office/drawing/2014/main" id="{48171361-BD7B-42EF-02E6-C059F836224F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CDC5723-8F70-5970-07C6-C83EB9B0AD93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0" name="Freeform 14">
                <a:extLst>
                  <a:ext uri="{FF2B5EF4-FFF2-40B4-BE49-F238E27FC236}">
                    <a16:creationId xmlns:a16="http://schemas.microsoft.com/office/drawing/2014/main" id="{F2D72CDB-4F5D-6ED3-4255-B5CC0DFC10C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TextBox 15">
                <a:extLst>
                  <a:ext uri="{FF2B5EF4-FFF2-40B4-BE49-F238E27FC236}">
                    <a16:creationId xmlns:a16="http://schemas.microsoft.com/office/drawing/2014/main" id="{68FCB05D-DF80-3124-5779-32628D5A0C33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26" name="Freeform 23">
            <a:extLst>
              <a:ext uri="{FF2B5EF4-FFF2-40B4-BE49-F238E27FC236}">
                <a16:creationId xmlns:a16="http://schemas.microsoft.com/office/drawing/2014/main" id="{846196A1-D952-5BA2-E441-2AB97BC42B37}"/>
              </a:ext>
            </a:extLst>
          </p:cNvPr>
          <p:cNvSpPr/>
          <p:nvPr/>
        </p:nvSpPr>
        <p:spPr>
          <a:xfrm flipH="1">
            <a:off x="6705174" y="3792820"/>
            <a:ext cx="179826" cy="301747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26" descr="A picture containing text&#10;&#10;Description automatically generated">
            <a:extLst>
              <a:ext uri="{FF2B5EF4-FFF2-40B4-BE49-F238E27FC236}">
                <a16:creationId xmlns:a16="http://schemas.microsoft.com/office/drawing/2014/main" id="{60DAEE65-1EA0-D78B-3D7A-DB3BEF716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08" y="3714716"/>
            <a:ext cx="313547" cy="30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85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0671a9072849d219ff41260d80cde4c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c92aee4f736b14dc762fcc0d04dea306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Type xmlns="cc315347-6dc2-4f31-871c-4fac13c8e90b">Menus</Document_x0020_Type>
    <NOTES xmlns="cc315347-6dc2-4f31-871c-4fac13c8e90b" xsi:nil="true"/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Tags xmlns="cc315347-6dc2-4f31-871c-4fac13c8e90b" xsi:nil="true"/>
  </documentManagement>
</p:properties>
</file>

<file path=customXml/itemProps1.xml><?xml version="1.0" encoding="utf-8"?>
<ds:datastoreItem xmlns:ds="http://schemas.openxmlformats.org/officeDocument/2006/customXml" ds:itemID="{97FAC689-CC95-4C0E-95B9-408FEF9B8D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7F70F4-AC20-4262-B039-ED8451DB711E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cfcc8f99-6edd-417c-8b08-e4af51aa64dc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93f07fc0-f3cc-4d0b-9a4f-54b5dee9d132"/>
    <ds:schemaRef ds:uri="http://purl.org/dc/terms/"/>
    <ds:schemaRef ds:uri="cc315347-6dc2-4f31-871c-4fac13c8e90b"/>
    <ds:schemaRef ds:uri="abd9c013-afd4-4605-a7aa-45ecbe72d02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1859</TotalTime>
  <Words>1049</Words>
  <Application>Microsoft Office PowerPoint</Application>
  <PresentationFormat>A4 Paper (210x297 mm)</PresentationFormat>
  <Paragraphs>236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Amasis MT Pro Black</vt:lpstr>
      <vt:lpstr>Amasis MT Pro Medium</vt:lpstr>
      <vt:lpstr>Aptos</vt:lpstr>
      <vt:lpstr>Arial</vt:lpstr>
      <vt:lpstr>Calibri</vt:lpstr>
      <vt:lpstr>Calibri Light</vt:lpstr>
      <vt:lpstr>Campaign Thin</vt:lpstr>
      <vt:lpstr>Selawik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Lisa Shearing</cp:lastModifiedBy>
  <cp:revision>38</cp:revision>
  <dcterms:created xsi:type="dcterms:W3CDTF">2023-01-19T15:41:07Z</dcterms:created>
  <dcterms:modified xsi:type="dcterms:W3CDTF">2026-09-14T16:09:16Z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  <property fmtid="{D5CDD505-2E9C-101B-9397-08002B2CF9AE}" pid="3" name="MediaServiceImageTags">
    <vt:lpwstr/>
  </property>
</Properties>
</file>