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5.jpg" ContentType="image/jpeg"/>
  <Override PartName="/ppt/media/image25.jpg" ContentType="image/jpeg"/>
  <Override PartName="/ppt/media/image35.jpg" ContentType="image/jpe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8"/>
  </p:notesMasterIdLst>
  <p:sldIdLst>
    <p:sldId id="275" r:id="rId5"/>
    <p:sldId id="276" r:id="rId6"/>
    <p:sldId id="277" r:id="rId7"/>
  </p:sldIdLst>
  <p:sldSz cx="13716000" cy="10287000"/>
  <p:notesSz cx="7010400" cy="9296400"/>
  <p:embeddedFontLst>
    <p:embeddedFont>
      <p:font typeface="Barlow Condensed Bold" panose="00000806000000000000" pitchFamily="2" charset="0"/>
      <p:regular r:id="rId9"/>
      <p:bold r:id="rId10"/>
    </p:embeddedFont>
    <p:embeddedFont>
      <p:font typeface="Canva Sans" panose="020B0604020202020204" charset="0"/>
      <p:regular r:id="rId11"/>
    </p:embeddedFont>
    <p:embeddedFont>
      <p:font typeface="Canva Sans Bol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64"/>
    <a:srgbClr val="B3A2C7"/>
    <a:srgbClr val="000000"/>
    <a:srgbClr val="39B54A"/>
    <a:srgbClr val="FFB531"/>
    <a:srgbClr val="A0036C"/>
    <a:srgbClr val="DDB666"/>
    <a:srgbClr val="38B6FF"/>
    <a:srgbClr val="FFFFFF"/>
    <a:srgbClr val="F1E0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167AE4-5D6C-4351-8945-90DD7F3A5406}" v="5" dt="2026-07-29T11:37:10.1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168" y="44"/>
      </p:cViewPr>
      <p:guideLst>
        <p:guide orient="horz" pos="216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74319CC1-E16D-401D-AD4D-3640D46BE401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7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2AE17481-0502-49D8-B2D4-2F4CF5A256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548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11" Type="http://schemas.openxmlformats.org/officeDocument/2006/relationships/image" Target="../media/image25.jpg"/><Relationship Id="rId5" Type="http://schemas.openxmlformats.org/officeDocument/2006/relationships/image" Target="../media/image19.jpeg"/><Relationship Id="rId15" Type="http://schemas.openxmlformats.org/officeDocument/2006/relationships/image" Target="../media/image29.pn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g"/><Relationship Id="rId14" Type="http://schemas.openxmlformats.org/officeDocument/2006/relationships/image" Target="../media/image2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0.png"/><Relationship Id="rId3" Type="http://schemas.openxmlformats.org/officeDocument/2006/relationships/image" Target="../media/image3.jpg"/><Relationship Id="rId7" Type="http://schemas.openxmlformats.org/officeDocument/2006/relationships/image" Target="../media/image35.jpg"/><Relationship Id="rId12" Type="http://schemas.openxmlformats.org/officeDocument/2006/relationships/image" Target="../media/image39.jpeg"/><Relationship Id="rId2" Type="http://schemas.openxmlformats.org/officeDocument/2006/relationships/image" Target="../media/image31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11" Type="http://schemas.openxmlformats.org/officeDocument/2006/relationships/image" Target="../media/image38.png"/><Relationship Id="rId5" Type="http://schemas.openxmlformats.org/officeDocument/2006/relationships/image" Target="../media/image33.jpeg"/><Relationship Id="rId15" Type="http://schemas.openxmlformats.org/officeDocument/2006/relationships/image" Target="../media/image42.jpeg"/><Relationship Id="rId10" Type="http://schemas.openxmlformats.org/officeDocument/2006/relationships/image" Target="../media/image37.jpeg"/><Relationship Id="rId4" Type="http://schemas.openxmlformats.org/officeDocument/2006/relationships/image" Target="../media/image32.jpg"/><Relationship Id="rId9" Type="http://schemas.openxmlformats.org/officeDocument/2006/relationships/image" Target="../media/image21.jpg"/><Relationship Id="rId1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B35DF-9131-DFAD-DE19-C5BCCB49B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DF31076-C574-B5EA-B8C2-12CB58E69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graphicFrame>
        <p:nvGraphicFramePr>
          <p:cNvPr id="110" name="Table 109">
            <a:extLst>
              <a:ext uri="{FF2B5EF4-FFF2-40B4-BE49-F238E27FC236}">
                <a16:creationId xmlns:a16="http://schemas.microsoft.com/office/drawing/2014/main" id="{80095990-D811-0FB9-3206-F30182C00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122840"/>
              </p:ext>
            </p:extLst>
          </p:nvPr>
        </p:nvGraphicFramePr>
        <p:xfrm>
          <a:off x="655093" y="1564162"/>
          <a:ext cx="12420000" cy="7020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230">
                  <a:extLst>
                    <a:ext uri="{9D8B030D-6E8A-4147-A177-3AD203B41FA5}">
                      <a16:colId xmlns:a16="http://schemas.microsoft.com/office/drawing/2014/main" val="2110052291"/>
                    </a:ext>
                  </a:extLst>
                </a:gridCol>
                <a:gridCol w="2273154">
                  <a:extLst>
                    <a:ext uri="{9D8B030D-6E8A-4147-A177-3AD203B41FA5}">
                      <a16:colId xmlns:a16="http://schemas.microsoft.com/office/drawing/2014/main" val="1257960483"/>
                    </a:ext>
                  </a:extLst>
                </a:gridCol>
                <a:gridCol w="2273154">
                  <a:extLst>
                    <a:ext uri="{9D8B030D-6E8A-4147-A177-3AD203B41FA5}">
                      <a16:colId xmlns:a16="http://schemas.microsoft.com/office/drawing/2014/main" val="3704868386"/>
                    </a:ext>
                  </a:extLst>
                </a:gridCol>
                <a:gridCol w="2273154">
                  <a:extLst>
                    <a:ext uri="{9D8B030D-6E8A-4147-A177-3AD203B41FA5}">
                      <a16:colId xmlns:a16="http://schemas.microsoft.com/office/drawing/2014/main" val="4092775209"/>
                    </a:ext>
                  </a:extLst>
                </a:gridCol>
                <a:gridCol w="2273154">
                  <a:extLst>
                    <a:ext uri="{9D8B030D-6E8A-4147-A177-3AD203B41FA5}">
                      <a16:colId xmlns:a16="http://schemas.microsoft.com/office/drawing/2014/main" val="2833176240"/>
                    </a:ext>
                  </a:extLst>
                </a:gridCol>
                <a:gridCol w="2273154">
                  <a:extLst>
                    <a:ext uri="{9D8B030D-6E8A-4147-A177-3AD203B41FA5}">
                      <a16:colId xmlns:a16="http://schemas.microsoft.com/office/drawing/2014/main" val="2375869498"/>
                    </a:ext>
                  </a:extLst>
                </a:gridCol>
              </a:tblGrid>
              <a:tr h="560176">
                <a:tc>
                  <a:txBody>
                    <a:bodyPr/>
                    <a:lstStyle/>
                    <a:p>
                      <a:pPr algn="ctr"/>
                      <a:endParaRPr lang="en-GB" sz="21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Barlow Condensed Bold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 dirty="0">
                          <a:solidFill>
                            <a:schemeClr val="bg1"/>
                          </a:solidFill>
                          <a:latin typeface="Barlow Condensed Bold"/>
                        </a:rPr>
                        <a:t>MONDAY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 dirty="0">
                          <a:solidFill>
                            <a:schemeClr val="bg1"/>
                          </a:solidFill>
                          <a:latin typeface="Barlow Condensed Bold"/>
                        </a:rPr>
                        <a:t>TUESDAY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 dirty="0">
                          <a:solidFill>
                            <a:schemeClr val="bg1"/>
                          </a:solidFill>
                          <a:latin typeface="Barlow Condensed Bold"/>
                        </a:rPr>
                        <a:t>WEDNESDAY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 dirty="0">
                          <a:solidFill>
                            <a:schemeClr val="bg1"/>
                          </a:solidFill>
                          <a:latin typeface="Barlow Condensed Bold"/>
                        </a:rPr>
                        <a:t>THURSDAY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 dirty="0">
                          <a:solidFill>
                            <a:schemeClr val="bg1"/>
                          </a:solidFill>
                          <a:latin typeface="Barlow Condensed Bold"/>
                        </a:rPr>
                        <a:t>FRIDAY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1604415"/>
                  </a:ext>
                </a:extLst>
              </a:tr>
              <a:tr h="2153275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</a:pPr>
                      <a:r>
                        <a:rPr lang="en-GB" sz="20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rlow Condensed Bold" panose="020B0604020202020204" charset="0"/>
                        </a:rPr>
                        <a:t>OPTION 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nva Sans Bold" panose="020B0604020202020204" charset="0"/>
                        </a:rPr>
                        <a:t>Beetroot and Lentil Burger in a Bun with Potato Wedges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Beef Lasagne with Garlic Bread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Roast Chicken, Stuffing, Roast Potatoes &amp; Gravy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Chicken Tikka Masala with Rice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Fish Fingers or Salmon Fish Fingers with Chips &amp; Ketchup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949154"/>
                  </a:ext>
                </a:extLst>
              </a:tr>
              <a:tr h="2153275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rlow Condensed Bold" panose="020B0604020202020204" charset="0"/>
                        </a:rPr>
                        <a:t>OPTION 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Soya Mince </a:t>
                      </a:r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Lasagne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Plant Balls in Tomato Sauce </a:t>
                      </a:r>
                    </a:p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with Rice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Vegetable Wellington, Roast Potatoes &amp; Gravy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noProof="0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Quorn and Lentil Tikka Masala with Rice</a:t>
                      </a:r>
                      <a:endParaRPr lang="en-US" sz="1200" b="0" i="0" u="none" strike="noStrike" noProof="0" dirty="0">
                        <a:solidFill>
                          <a:schemeClr val="tx1"/>
                        </a:solidFill>
                        <a:latin typeface="Canva Sans Bold" panose="020B060402020202020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Cheese &amp; Bean Pasty with Chips &amp; Tomato Ketchup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764832"/>
                  </a:ext>
                </a:extLst>
              </a:tr>
              <a:tr h="2153275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arlow Condensed Bold" panose="020B0604020202020204" charset="0"/>
                          <a:ea typeface="+mn-ea"/>
                          <a:cs typeface="+mn-cs"/>
                        </a:rPr>
                        <a:t>DESSERT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Cheese and Crackers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Apple Cake with Custard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Fruit Medley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Jelly with Mandarins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Syrup Sponge with Custard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234578"/>
                  </a:ext>
                </a:extLst>
              </a:tr>
            </a:tbl>
          </a:graphicData>
        </a:graphic>
      </p:graphicFrame>
      <p:sp>
        <p:nvSpPr>
          <p:cNvPr id="79" name="TextBox 79">
            <a:extLst>
              <a:ext uri="{FF2B5EF4-FFF2-40B4-BE49-F238E27FC236}">
                <a16:creationId xmlns:a16="http://schemas.microsoft.com/office/drawing/2014/main" id="{34E1B477-288F-61F9-615F-6B6B5AD47173}"/>
              </a:ext>
            </a:extLst>
          </p:cNvPr>
          <p:cNvSpPr txBox="1"/>
          <p:nvPr/>
        </p:nvSpPr>
        <p:spPr>
          <a:xfrm>
            <a:off x="4973734" y="163850"/>
            <a:ext cx="3768532" cy="1109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  <a:spcBef>
                <a:spcPct val="0"/>
              </a:spcBef>
            </a:pPr>
            <a:r>
              <a:rPr lang="en-US" sz="6900" spc="-103">
                <a:solidFill>
                  <a:schemeClr val="bg1"/>
                </a:solidFill>
                <a:latin typeface="Barlow Condensed Bold"/>
              </a:rPr>
              <a:t>WEEK ONE</a:t>
            </a:r>
          </a:p>
        </p:txBody>
      </p:sp>
      <p:pic>
        <p:nvPicPr>
          <p:cNvPr id="10" name="object 13" descr="A plate of food  Description automatically generated with medium confidence">
            <a:extLst>
              <a:ext uri="{FF2B5EF4-FFF2-40B4-BE49-F238E27FC236}">
                <a16:creationId xmlns:a16="http://schemas.microsoft.com/office/drawing/2014/main" id="{F209EAD7-FB11-F2CC-829E-5D9F4778A68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61254" y="2743060"/>
            <a:ext cx="1526210" cy="1436560"/>
          </a:xfrm>
          <a:prstGeom prst="rect">
            <a:avLst/>
          </a:prstGeom>
        </p:spPr>
      </p:pic>
      <p:pic>
        <p:nvPicPr>
          <p:cNvPr id="15" name="object 2" descr="A plate of food  Description automatically generated with medium confidence">
            <a:extLst>
              <a:ext uri="{FF2B5EF4-FFF2-40B4-BE49-F238E27FC236}">
                <a16:creationId xmlns:a16="http://schemas.microsoft.com/office/drawing/2014/main" id="{63CD2180-98DA-DB7D-7D3F-8C4EF3D2507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053853" y="2725488"/>
            <a:ext cx="1526210" cy="14541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F4D52E8-0F49-CE54-622C-1F3801599B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4941" y="5008783"/>
            <a:ext cx="1375078" cy="130824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7B5081C-87E6-ACD1-F20E-5DF7A51E27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8" t="23615" r="11349" b="20327"/>
          <a:stretch>
            <a:fillRect/>
          </a:stretch>
        </p:blipFill>
        <p:spPr bwMode="auto">
          <a:xfrm>
            <a:off x="9015935" y="6896466"/>
            <a:ext cx="1431068" cy="144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3F339E-1A51-98F7-8F84-40D66BD9E3EC}"/>
              </a:ext>
            </a:extLst>
          </p:cNvPr>
          <p:cNvSpPr txBox="1"/>
          <p:nvPr/>
        </p:nvSpPr>
        <p:spPr>
          <a:xfrm>
            <a:off x="1713590" y="8549718"/>
            <a:ext cx="575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arlow Condensed Bold" panose="020B0604020202020204" charset="0"/>
              </a:rPr>
              <a:t>*VEGETABLES AND SIDES MAY DIFFER THAN THOSE SHOWN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506D1AA-5C51-B966-237E-24535EBA7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995087"/>
              </p:ext>
            </p:extLst>
          </p:nvPr>
        </p:nvGraphicFramePr>
        <p:xfrm>
          <a:off x="655093" y="1564161"/>
          <a:ext cx="1058496" cy="551241"/>
        </p:xfrm>
        <a:graphic>
          <a:graphicData uri="http://schemas.openxmlformats.org/drawingml/2006/table">
            <a:tbl>
              <a:tblPr/>
              <a:tblGrid>
                <a:gridCol w="1058496">
                  <a:extLst>
                    <a:ext uri="{9D8B030D-6E8A-4147-A177-3AD203B41FA5}">
                      <a16:colId xmlns:a16="http://schemas.microsoft.com/office/drawing/2014/main" val="1444009039"/>
                    </a:ext>
                  </a:extLst>
                </a:gridCol>
              </a:tblGrid>
              <a:tr h="55124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8887866"/>
                  </a:ext>
                </a:extLst>
              </a:tr>
            </a:tbl>
          </a:graphicData>
        </a:graphic>
      </p:graphicFrame>
      <p:pic>
        <p:nvPicPr>
          <p:cNvPr id="7" name="Picture 2" descr="A picture containing plate, table, food, coffee&#10;&#10;Description automatically generated">
            <a:extLst>
              <a:ext uri="{FF2B5EF4-FFF2-40B4-BE49-F238E27FC236}">
                <a16:creationId xmlns:a16="http://schemas.microsoft.com/office/drawing/2014/main" id="{086613AE-7C64-A727-86CE-A412EB9E2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0" b="7998"/>
          <a:stretch>
            <a:fillRect/>
          </a:stretch>
        </p:blipFill>
        <p:spPr bwMode="auto">
          <a:xfrm>
            <a:off x="6674723" y="6896466"/>
            <a:ext cx="1533336" cy="14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D05F4D-71D2-DE4A-3324-369D5E5BD6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6" t="834" r="16218"/>
          <a:stretch>
            <a:fillRect/>
          </a:stretch>
        </p:blipFill>
        <p:spPr>
          <a:xfrm>
            <a:off x="2168273" y="6762774"/>
            <a:ext cx="1492893" cy="14520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460D59-53A2-BE9C-AC57-5C7E1082C72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3661" t="5198" r="8074" b="6463"/>
          <a:stretch>
            <a:fillRect/>
          </a:stretch>
        </p:blipFill>
        <p:spPr>
          <a:xfrm>
            <a:off x="4370572" y="2705514"/>
            <a:ext cx="1440749" cy="14072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EBB114-E4B1-D669-E46C-CC369375BA0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3661" t="5198" r="8074" b="6463"/>
          <a:stretch>
            <a:fillRect/>
          </a:stretch>
        </p:blipFill>
        <p:spPr>
          <a:xfrm>
            <a:off x="2194344" y="4802908"/>
            <a:ext cx="1440749" cy="140721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8E08BCE-051B-4ABC-C158-61F916112C8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950" r="11170"/>
          <a:stretch>
            <a:fillRect/>
          </a:stretch>
        </p:blipFill>
        <p:spPr>
          <a:xfrm>
            <a:off x="8896919" y="4785781"/>
            <a:ext cx="1616445" cy="14895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26BB2BC-D0F5-5530-F8A2-808A19753D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68273" y="2743060"/>
            <a:ext cx="1440749" cy="141328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63896D9-11B6-077D-4ACA-601B7B46347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4615" r="5364"/>
          <a:stretch>
            <a:fillRect/>
          </a:stretch>
        </p:blipFill>
        <p:spPr>
          <a:xfrm>
            <a:off x="8920793" y="2731307"/>
            <a:ext cx="1526210" cy="1436789"/>
          </a:xfrm>
          <a:prstGeom prst="rect">
            <a:avLst/>
          </a:prstGeom>
        </p:spPr>
      </p:pic>
      <p:pic>
        <p:nvPicPr>
          <p:cNvPr id="31" name="Picture 30" descr="A plate of food on a wood surface&#10;&#10;Description automatically generated">
            <a:extLst>
              <a:ext uri="{FF2B5EF4-FFF2-40B4-BE49-F238E27FC236}">
                <a16:creationId xmlns:a16="http://schemas.microsoft.com/office/drawing/2014/main" id="{E2804668-975F-94AC-4114-1346376FAC5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1" r="5596"/>
          <a:stretch/>
        </p:blipFill>
        <p:spPr>
          <a:xfrm>
            <a:off x="4392786" y="4802908"/>
            <a:ext cx="1459030" cy="1478120"/>
          </a:xfrm>
          <a:prstGeom prst="rect">
            <a:avLst/>
          </a:prstGeom>
        </p:spPr>
      </p:pic>
      <p:pic>
        <p:nvPicPr>
          <p:cNvPr id="34" name="Picture 33" descr="A plate of food on a table&#10;&#10;AI-generated content may be incorrect.">
            <a:extLst>
              <a:ext uri="{FF2B5EF4-FFF2-40B4-BE49-F238E27FC236}">
                <a16:creationId xmlns:a16="http://schemas.microsoft.com/office/drawing/2014/main" id="{D6D2A3ED-2F3D-E76A-23B3-0A6F87EE625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2" t="23394" r="8190" b="13433"/>
          <a:stretch>
            <a:fillRect/>
          </a:stretch>
        </p:blipFill>
        <p:spPr>
          <a:xfrm>
            <a:off x="11102096" y="6823693"/>
            <a:ext cx="1616444" cy="1583972"/>
          </a:xfrm>
          <a:prstGeom prst="rect">
            <a:avLst/>
          </a:prstGeom>
        </p:spPr>
      </p:pic>
      <p:pic>
        <p:nvPicPr>
          <p:cNvPr id="36" name="Picture 35" descr="A plate of food on a wood table&#10;&#10;Description automatically generated">
            <a:extLst>
              <a:ext uri="{FF2B5EF4-FFF2-40B4-BE49-F238E27FC236}">
                <a16:creationId xmlns:a16="http://schemas.microsoft.com/office/drawing/2014/main" id="{21CB9761-94F1-8DEB-1A00-5A6B6F323E3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611" y="4785781"/>
            <a:ext cx="1461542" cy="1508706"/>
          </a:xfrm>
          <a:prstGeom prst="rect">
            <a:avLst/>
          </a:prstGeom>
        </p:spPr>
      </p:pic>
      <p:pic>
        <p:nvPicPr>
          <p:cNvPr id="38" name="Picture 37" descr="A plate of food on a table&#10;&#10;AI-generated content may be incorrect.">
            <a:extLst>
              <a:ext uri="{FF2B5EF4-FFF2-40B4-BE49-F238E27FC236}">
                <a16:creationId xmlns:a16="http://schemas.microsoft.com/office/drawing/2014/main" id="{EB62D1B8-499A-1468-5B83-869FDB7C7C87}"/>
              </a:ext>
            </a:extLst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2" t="23394" r="8190" b="13433"/>
          <a:stretch>
            <a:fillRect/>
          </a:stretch>
        </p:blipFill>
        <p:spPr>
          <a:xfrm>
            <a:off x="4370572" y="6823693"/>
            <a:ext cx="1616444" cy="147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15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F3B5B-CB82-C9FB-38DE-A371045AA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4D9D59-15F9-F264-84BB-7A5D5B2E2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graphicFrame>
        <p:nvGraphicFramePr>
          <p:cNvPr id="110" name="Table 109">
            <a:extLst>
              <a:ext uri="{FF2B5EF4-FFF2-40B4-BE49-F238E27FC236}">
                <a16:creationId xmlns:a16="http://schemas.microsoft.com/office/drawing/2014/main" id="{D24D0927-B39D-9378-BCE4-5060F86BA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020113"/>
              </p:ext>
            </p:extLst>
          </p:nvPr>
        </p:nvGraphicFramePr>
        <p:xfrm>
          <a:off x="597756" y="1512813"/>
          <a:ext cx="12412800" cy="7306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800">
                  <a:extLst>
                    <a:ext uri="{9D8B030D-6E8A-4147-A177-3AD203B41FA5}">
                      <a16:colId xmlns:a16="http://schemas.microsoft.com/office/drawing/2014/main" val="1917157706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1257960483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3704868386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4092775209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2833176240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2375869498"/>
                    </a:ext>
                  </a:extLst>
                </a:gridCol>
              </a:tblGrid>
              <a:tr h="607572">
                <a:tc>
                  <a:txBody>
                    <a:bodyPr/>
                    <a:lstStyle/>
                    <a:p>
                      <a:pPr algn="ctr"/>
                      <a:endParaRPr lang="en-GB" sz="21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Barlow Condensed Bold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 dirty="0">
                          <a:solidFill>
                            <a:schemeClr val="bg1"/>
                          </a:solidFill>
                          <a:latin typeface="Barlow Condensed Bold"/>
                        </a:rPr>
                        <a:t>MONDAY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 dirty="0">
                          <a:solidFill>
                            <a:schemeClr val="bg1"/>
                          </a:solidFill>
                          <a:latin typeface="Barlow Condensed Bold"/>
                        </a:rPr>
                        <a:t>TUESDAY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WEDNESDAY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 dirty="0">
                          <a:solidFill>
                            <a:schemeClr val="bg1"/>
                          </a:solidFill>
                          <a:latin typeface="Barlow Condensed Bold"/>
                        </a:rPr>
                        <a:t>THURSDAY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FRIDAY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1604415"/>
                  </a:ext>
                </a:extLst>
              </a:tr>
              <a:tr h="2233104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</a:pPr>
                      <a:r>
                        <a:rPr lang="en-GB" sz="20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rlow Condensed Bold" panose="020B0604020202020204" charset="0"/>
                        </a:rPr>
                        <a:t>OPTION 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nva Sans Bold"/>
                        </a:rPr>
                        <a:t>Cheese and Tomato Pizza with Wedges</a:t>
                      </a:r>
                    </a:p>
                    <a:p>
                      <a:pPr algn="ctr">
                        <a:lnSpc>
                          <a:spcPts val="196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latin typeface="Canva San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Spaghetti Bolognaise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BBQ Chicken, Seasoned Potatoes and Sweetcorn Salsa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Chicken and Sweetcorn Meatballs in Tomato Sauce with Rice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Battered Fish with Chips &amp; Tomato Ketchup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949154"/>
                  </a:ext>
                </a:extLst>
              </a:tr>
              <a:tr h="2233104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rlow Condensed Bold" panose="020B0604020202020204" charset="0"/>
                        </a:rPr>
                        <a:t>OPTION 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Five Bean Chilli and Rice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50" b="1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Vegan Spaghetti Bolognaise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Lemon and Herb Quorn, Seasoned Potatoes and Sweetcorn Salsa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Creamy Chickpea and Coconut Curry with Rice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Cheese Whirl with Chips &amp; Tomato Ketchup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764832"/>
                  </a:ext>
                </a:extLst>
              </a:tr>
              <a:tr h="2233104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arlow Condensed Bold" panose="020B0604020202020204" charset="0"/>
                          <a:ea typeface="+mn-ea"/>
                          <a:cs typeface="+mn-cs"/>
                        </a:rPr>
                        <a:t>DESSERT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Gingerbread Cookie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Chocolate and Beetroot Brownie with Chocolate Sauce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Fruit Salad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Sticky Toffee Apple Crumble with Custard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Vanilla Shortbread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234578"/>
                  </a:ext>
                </a:extLst>
              </a:tr>
            </a:tbl>
          </a:graphicData>
        </a:graphic>
      </p:graphicFrame>
      <p:sp>
        <p:nvSpPr>
          <p:cNvPr id="79" name="TextBox 79">
            <a:extLst>
              <a:ext uri="{FF2B5EF4-FFF2-40B4-BE49-F238E27FC236}">
                <a16:creationId xmlns:a16="http://schemas.microsoft.com/office/drawing/2014/main" id="{0697AA00-68C8-DC66-866C-509EA52E549E}"/>
              </a:ext>
            </a:extLst>
          </p:cNvPr>
          <p:cNvSpPr txBox="1"/>
          <p:nvPr/>
        </p:nvSpPr>
        <p:spPr>
          <a:xfrm>
            <a:off x="4973734" y="163850"/>
            <a:ext cx="3768532" cy="1109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  <a:spcBef>
                <a:spcPct val="0"/>
              </a:spcBef>
            </a:pPr>
            <a:r>
              <a:rPr lang="en-US" sz="6900" spc="-103">
                <a:solidFill>
                  <a:schemeClr val="bg1"/>
                </a:solidFill>
                <a:latin typeface="Barlow Condensed Bold"/>
              </a:rPr>
              <a:t>WEEK TWO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A468D-12ED-D0D8-E673-61DF593CF0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4" b="12889"/>
          <a:stretch>
            <a:fillRect/>
          </a:stretch>
        </p:blipFill>
        <p:spPr>
          <a:xfrm>
            <a:off x="2087665" y="2834409"/>
            <a:ext cx="1414010" cy="141019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C83B376-BFB5-1D21-CD7D-2EB44B462D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4" t="5096" r="12194" b="9373"/>
          <a:stretch>
            <a:fillRect/>
          </a:stretch>
        </p:blipFill>
        <p:spPr>
          <a:xfrm rot="10800000">
            <a:off x="11186748" y="2835557"/>
            <a:ext cx="1401407" cy="14169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2FBA41-896B-CCC6-6D20-2956DC25A9B1}"/>
              </a:ext>
            </a:extLst>
          </p:cNvPr>
          <p:cNvSpPr txBox="1"/>
          <p:nvPr/>
        </p:nvSpPr>
        <p:spPr>
          <a:xfrm>
            <a:off x="1720161" y="8775508"/>
            <a:ext cx="575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arlow Condensed Bold" panose="020B0604020202020204" charset="0"/>
              </a:rPr>
              <a:t>*VEGETABLES AND SIDES MAY DIFFER THAN THOSE SHOWN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E37704-959A-8442-5F62-29E61FA997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" t="10216" r="3170" b="9386"/>
          <a:stretch>
            <a:fillRect/>
          </a:stretch>
        </p:blipFill>
        <p:spPr>
          <a:xfrm>
            <a:off x="6580825" y="7128297"/>
            <a:ext cx="1489011" cy="1483342"/>
          </a:xfrm>
          <a:prstGeom prst="rect">
            <a:avLst/>
          </a:prstGeom>
        </p:spPr>
      </p:pic>
      <p:pic>
        <p:nvPicPr>
          <p:cNvPr id="7" name="object 15" descr="A plate of food on a wood surface  Description automatically generated">
            <a:extLst>
              <a:ext uri="{FF2B5EF4-FFF2-40B4-BE49-F238E27FC236}">
                <a16:creationId xmlns:a16="http://schemas.microsoft.com/office/drawing/2014/main" id="{CE820920-B6C1-4151-1A04-9A541D76BAE2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85262" y="4932694"/>
            <a:ext cx="1587323" cy="1496194"/>
          </a:xfrm>
          <a:prstGeom prst="rect">
            <a:avLst/>
          </a:prstGeom>
        </p:spPr>
      </p:pic>
      <p:pic>
        <p:nvPicPr>
          <p:cNvPr id="9" name="object 15" descr="Image">
            <a:extLst>
              <a:ext uri="{FF2B5EF4-FFF2-40B4-BE49-F238E27FC236}">
                <a16:creationId xmlns:a16="http://schemas.microsoft.com/office/drawing/2014/main" id="{3C875D53-D70E-F6FE-E6A5-872EB989CDBB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67062" y="7156355"/>
            <a:ext cx="1396466" cy="14520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F443FE-2BB7-DCCE-D267-1505788AB35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9" t="11711" r="14476" b="11802"/>
          <a:stretch>
            <a:fillRect/>
          </a:stretch>
        </p:blipFill>
        <p:spPr>
          <a:xfrm>
            <a:off x="11260754" y="7128297"/>
            <a:ext cx="1432824" cy="1423856"/>
          </a:xfrm>
          <a:prstGeom prst="rect">
            <a:avLst/>
          </a:prstGeom>
        </p:spPr>
      </p:pic>
      <p:pic>
        <p:nvPicPr>
          <p:cNvPr id="19" name="object 24" descr="A plate of spaghetti and vegetables  Description automatically generated with low confidence">
            <a:extLst>
              <a:ext uri="{FF2B5EF4-FFF2-40B4-BE49-F238E27FC236}">
                <a16:creationId xmlns:a16="http://schemas.microsoft.com/office/drawing/2014/main" id="{0BCF954C-2D51-5A9A-8C3B-735D61FD32C6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96139" y="2773112"/>
            <a:ext cx="1466523" cy="1454132"/>
          </a:xfrm>
          <a:prstGeom prst="rect">
            <a:avLst/>
          </a:prstGeom>
        </p:spPr>
      </p:pic>
      <p:pic>
        <p:nvPicPr>
          <p:cNvPr id="22" name="object 24" descr="A plate of spaghetti and vegetables  Description automatically generated with low confidence">
            <a:extLst>
              <a:ext uri="{FF2B5EF4-FFF2-40B4-BE49-F238E27FC236}">
                <a16:creationId xmlns:a16="http://schemas.microsoft.com/office/drawing/2014/main" id="{B0C17975-F32F-1975-CF74-00E36CDE346A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27999" y="4883167"/>
            <a:ext cx="1587323" cy="1562109"/>
          </a:xfrm>
          <a:prstGeom prst="rect">
            <a:avLst/>
          </a:prstGeom>
        </p:spPr>
      </p:pic>
      <p:pic>
        <p:nvPicPr>
          <p:cNvPr id="26" name="Picture 25" descr="A plate of food on a wood table&#10;&#10;Description automatically generated">
            <a:extLst>
              <a:ext uri="{FF2B5EF4-FFF2-40B4-BE49-F238E27FC236}">
                <a16:creationId xmlns:a16="http://schemas.microsoft.com/office/drawing/2014/main" id="{ED47DE1F-15F5-2E76-2A35-CEEFA460F79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4" r="15073"/>
          <a:stretch/>
        </p:blipFill>
        <p:spPr>
          <a:xfrm rot="5400000">
            <a:off x="1969122" y="4848783"/>
            <a:ext cx="1651095" cy="1587322"/>
          </a:xfrm>
          <a:prstGeom prst="rect">
            <a:avLst/>
          </a:prstGeom>
        </p:spPr>
      </p:pic>
      <p:pic>
        <p:nvPicPr>
          <p:cNvPr id="29" name="Picture 28" descr="A cookie on a plate&#10;&#10;AI-generated content may be incorrect.">
            <a:extLst>
              <a:ext uri="{FF2B5EF4-FFF2-40B4-BE49-F238E27FC236}">
                <a16:creationId xmlns:a16="http://schemas.microsoft.com/office/drawing/2014/main" id="{50B7FAFC-E042-6E96-CDBE-25BD9DE861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773" b="5135"/>
          <a:stretch>
            <a:fillRect/>
          </a:stretch>
        </p:blipFill>
        <p:spPr>
          <a:xfrm>
            <a:off x="2001008" y="7004890"/>
            <a:ext cx="1698484" cy="1651096"/>
          </a:xfrm>
          <a:prstGeom prst="rect">
            <a:avLst/>
          </a:prstGeom>
        </p:spPr>
      </p:pic>
      <p:pic>
        <p:nvPicPr>
          <p:cNvPr id="32" name="Picture 31" descr="A brownie on a plate&#10;&#10;Description automatically generated">
            <a:extLst>
              <a:ext uri="{FF2B5EF4-FFF2-40B4-BE49-F238E27FC236}">
                <a16:creationId xmlns:a16="http://schemas.microsoft.com/office/drawing/2014/main" id="{5025F2CC-8BD0-EC64-1F1E-B18BC107345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916" y="7190683"/>
            <a:ext cx="1581394" cy="156210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4DF74D1-18D0-8B00-CAD7-286A84D8E9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0825" y="2653194"/>
            <a:ext cx="1581394" cy="1574050"/>
          </a:xfrm>
          <a:prstGeom prst="rect">
            <a:avLst/>
          </a:prstGeom>
        </p:spPr>
      </p:pic>
      <p:pic>
        <p:nvPicPr>
          <p:cNvPr id="38" name="Picture 37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0FF7341B-A32F-FFDC-2444-74D275DB272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33" b="5121"/>
          <a:stretch/>
        </p:blipFill>
        <p:spPr>
          <a:xfrm rot="10800000">
            <a:off x="6625573" y="5119014"/>
            <a:ext cx="1491898" cy="145413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FC1CA52-6AEC-CC9B-1106-90D0838ADCE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67062" y="2893788"/>
            <a:ext cx="1382543" cy="1410198"/>
          </a:xfrm>
          <a:prstGeom prst="rect">
            <a:avLst/>
          </a:prstGeom>
        </p:spPr>
      </p:pic>
      <p:pic>
        <p:nvPicPr>
          <p:cNvPr id="42" name="Picture 41" descr="A plate of food on a wood table&#10;&#10;Description automatically generated">
            <a:extLst>
              <a:ext uri="{FF2B5EF4-FFF2-40B4-BE49-F238E27FC236}">
                <a16:creationId xmlns:a16="http://schemas.microsoft.com/office/drawing/2014/main" id="{B8227E61-11BF-117D-2D8C-3A9F9B10942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9" b="6855"/>
          <a:stretch/>
        </p:blipFill>
        <p:spPr>
          <a:xfrm>
            <a:off x="11112185" y="4883167"/>
            <a:ext cx="1581393" cy="166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603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30F95-1E79-6422-566D-B4825DCAE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8441F3-8D78-F33E-F7E0-45AECF0E1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graphicFrame>
        <p:nvGraphicFramePr>
          <p:cNvPr id="110" name="Table 109">
            <a:extLst>
              <a:ext uri="{FF2B5EF4-FFF2-40B4-BE49-F238E27FC236}">
                <a16:creationId xmlns:a16="http://schemas.microsoft.com/office/drawing/2014/main" id="{CE9BC01A-D20A-0E01-BEE5-30528DE7E5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034115"/>
              </p:ext>
            </p:extLst>
          </p:nvPr>
        </p:nvGraphicFramePr>
        <p:xfrm>
          <a:off x="670619" y="1564162"/>
          <a:ext cx="12412800" cy="6911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800">
                  <a:extLst>
                    <a:ext uri="{9D8B030D-6E8A-4147-A177-3AD203B41FA5}">
                      <a16:colId xmlns:a16="http://schemas.microsoft.com/office/drawing/2014/main" val="3366165813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1257960483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3704868386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4092775209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2833176240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2375869498"/>
                    </a:ext>
                  </a:extLst>
                </a:gridCol>
              </a:tblGrid>
              <a:tr h="520183">
                <a:tc>
                  <a:txBody>
                    <a:bodyPr/>
                    <a:lstStyle/>
                    <a:p>
                      <a:pPr algn="ctr"/>
                      <a:endParaRPr lang="en-GB" sz="2100" b="0" dirty="0">
                        <a:solidFill>
                          <a:schemeClr val="bg1"/>
                        </a:solidFill>
                        <a:latin typeface="Barlow Condensed Bold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 dirty="0">
                          <a:solidFill>
                            <a:schemeClr val="bg1"/>
                          </a:solidFill>
                          <a:latin typeface="Barlow Condensed Bold"/>
                        </a:rPr>
                        <a:t>MONDAY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TUESDAY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WEDNESDAY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THURSDAY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FRIDAY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1604415"/>
                  </a:ext>
                </a:extLst>
              </a:tr>
              <a:tr h="1997168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</a:pPr>
                      <a:r>
                        <a:rPr lang="en-GB" sz="20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rlow Condensed Bold" panose="020B0604020202020204" charset="0"/>
                        </a:rPr>
                        <a:t>OPTION 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nva Sans Bold"/>
                        </a:rPr>
                        <a:t>Macaroni Cheese</a:t>
                      </a:r>
                    </a:p>
                    <a:p>
                      <a:pPr algn="ctr">
                        <a:lnSpc>
                          <a:spcPts val="196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latin typeface="Canva San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noProof="0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Chicken Enchilada Bake with Paprika Wedges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Pork or Chicken Sausage, Roast Potatoes &amp; Gravy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Mild Caribbean Chicken with Golden Rice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Fish Fingers with Chips &amp; Tomato Ketchup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949154"/>
                  </a:ext>
                </a:extLst>
              </a:tr>
              <a:tr h="2196873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rlow Condensed Bold" panose="020B0604020202020204" charset="0"/>
                        </a:rPr>
                        <a:t>OPTION 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Mexican Bean Roll with New Potatoes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Tomato Pasta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Vegan Sausages, Roasted Potatoes &amp; Gravy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Caribbean Stew with Golden Rice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Canva Sans Bold" panose="020B0604020202020204" charset="0"/>
                        </a:rPr>
                        <a:t>Red Pepper Frittata with Chips &amp; Tomato Ketchup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764832"/>
                  </a:ext>
                </a:extLst>
              </a:tr>
              <a:tr h="2196873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arlow Condensed Bold" panose="020B0604020202020204" charset="0"/>
                          <a:ea typeface="+mn-ea"/>
                          <a:cs typeface="+mn-cs"/>
                        </a:rPr>
                        <a:t>DESSERT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Canva Sans Bold" panose="020B0604020202020204" charset="0"/>
                        </a:rPr>
                        <a:t>Oaty Cookie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Pear Crumble with Custard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Fruit Salad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Jamaican Ginger Cake with Custard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Iced Sponge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234578"/>
                  </a:ext>
                </a:extLst>
              </a:tr>
            </a:tbl>
          </a:graphicData>
        </a:graphic>
      </p:graphicFrame>
      <p:sp>
        <p:nvSpPr>
          <p:cNvPr id="79" name="TextBox 79">
            <a:extLst>
              <a:ext uri="{FF2B5EF4-FFF2-40B4-BE49-F238E27FC236}">
                <a16:creationId xmlns:a16="http://schemas.microsoft.com/office/drawing/2014/main" id="{520B45B0-0207-FB78-84E3-A7E08FBA7961}"/>
              </a:ext>
            </a:extLst>
          </p:cNvPr>
          <p:cNvSpPr txBox="1"/>
          <p:nvPr/>
        </p:nvSpPr>
        <p:spPr>
          <a:xfrm>
            <a:off x="4973734" y="163850"/>
            <a:ext cx="4002626" cy="1109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  <a:spcBef>
                <a:spcPct val="0"/>
              </a:spcBef>
            </a:pPr>
            <a:r>
              <a:rPr lang="en-US" sz="6900" spc="-103">
                <a:solidFill>
                  <a:schemeClr val="bg1"/>
                </a:solidFill>
                <a:latin typeface="Barlow Condensed Bold"/>
              </a:rPr>
              <a:t>WEEK THREE</a:t>
            </a:r>
          </a:p>
        </p:txBody>
      </p:sp>
      <p:pic>
        <p:nvPicPr>
          <p:cNvPr id="5" name="object 2" descr="A plate of food  Description automatically generated with medium confidence">
            <a:extLst>
              <a:ext uri="{FF2B5EF4-FFF2-40B4-BE49-F238E27FC236}">
                <a16:creationId xmlns:a16="http://schemas.microsoft.com/office/drawing/2014/main" id="{15A203AA-8FE4-C22E-C9A5-F3BE014FF3B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51682" y="2635181"/>
            <a:ext cx="1346985" cy="1389201"/>
          </a:xfrm>
          <a:prstGeom prst="rect">
            <a:avLst/>
          </a:prstGeom>
        </p:spPr>
      </p:pic>
      <p:pic>
        <p:nvPicPr>
          <p:cNvPr id="16" name="object 10" descr="A plate of pasta and peas  Description automatically generated">
            <a:extLst>
              <a:ext uri="{FF2B5EF4-FFF2-40B4-BE49-F238E27FC236}">
                <a16:creationId xmlns:a16="http://schemas.microsoft.com/office/drawing/2014/main" id="{9A18F19F-4202-37ED-81A8-7737446145AC}"/>
              </a:ext>
            </a:extLst>
          </p:cNvPr>
          <p:cNvPicPr/>
          <p:nvPr/>
        </p:nvPicPr>
        <p:blipFill>
          <a:blip r:embed="rId4" cstate="print"/>
          <a:srcRect l="577" t="8098"/>
          <a:stretch>
            <a:fillRect/>
          </a:stretch>
        </p:blipFill>
        <p:spPr>
          <a:xfrm>
            <a:off x="4464427" y="4693838"/>
            <a:ext cx="1456415" cy="13363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121158-0D4A-CDA5-E1CF-4797FB06FF00}"/>
              </a:ext>
            </a:extLst>
          </p:cNvPr>
          <p:cNvSpPr txBox="1"/>
          <p:nvPr/>
        </p:nvSpPr>
        <p:spPr>
          <a:xfrm>
            <a:off x="1720161" y="8707268"/>
            <a:ext cx="575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Barlow Condensed Bold" panose="020B0604020202020204" charset="0"/>
              </a:rPr>
              <a:t>*VEGETABLES AND SIDES MAY DIFFER THAN THOSE SHOWN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918C23-1259-CAB6-9E2F-2DBD9C1D13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3" t="12382" r="2133" b="8192"/>
          <a:stretch>
            <a:fillRect/>
          </a:stretch>
        </p:blipFill>
        <p:spPr>
          <a:xfrm>
            <a:off x="6646533" y="6696021"/>
            <a:ext cx="1614208" cy="1598035"/>
          </a:xfrm>
          <a:prstGeom prst="rect">
            <a:avLst/>
          </a:prstGeom>
        </p:spPr>
      </p:pic>
      <p:pic>
        <p:nvPicPr>
          <p:cNvPr id="3" name="object 28">
            <a:extLst>
              <a:ext uri="{FF2B5EF4-FFF2-40B4-BE49-F238E27FC236}">
                <a16:creationId xmlns:a16="http://schemas.microsoft.com/office/drawing/2014/main" id="{172A44DD-A546-851D-6060-6BEE34F088BA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06195" y="2581676"/>
            <a:ext cx="1347711" cy="13752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A4D721-A568-3FC4-5226-7B42937DD2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815" y="2642191"/>
            <a:ext cx="1326073" cy="13260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F33635-6BD8-2F51-7FEA-62E5E46B497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2" t="17694" r="10134" b="5411"/>
          <a:stretch>
            <a:fillRect/>
          </a:stretch>
        </p:blipFill>
        <p:spPr>
          <a:xfrm>
            <a:off x="2154564" y="6723112"/>
            <a:ext cx="1595753" cy="1570944"/>
          </a:xfrm>
          <a:prstGeom prst="rect">
            <a:avLst/>
          </a:prstGeom>
        </p:spPr>
      </p:pic>
      <p:pic>
        <p:nvPicPr>
          <p:cNvPr id="18" name="object 15" descr="Image">
            <a:extLst>
              <a:ext uri="{FF2B5EF4-FFF2-40B4-BE49-F238E27FC236}">
                <a16:creationId xmlns:a16="http://schemas.microsoft.com/office/drawing/2014/main" id="{DA7AE660-30B5-2B72-57BA-8C20E7FF27FF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16190" y="6696021"/>
            <a:ext cx="1536370" cy="160169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7ED5A47-3A3F-6977-41FD-CE6703EA68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142" y="4704136"/>
            <a:ext cx="1326073" cy="132607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A8CD143-8B5F-C753-B077-EB36F314992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6" t="12382" r="6394" b="14030"/>
          <a:stretch>
            <a:fillRect/>
          </a:stretch>
        </p:blipFill>
        <p:spPr>
          <a:xfrm>
            <a:off x="11251682" y="6841998"/>
            <a:ext cx="1500713" cy="148334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7093DD0-96F0-4D1D-D627-F231CD9E0A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76360" y="2635180"/>
            <a:ext cx="1448534" cy="1389201"/>
          </a:xfrm>
          <a:prstGeom prst="rect">
            <a:avLst/>
          </a:prstGeom>
        </p:spPr>
      </p:pic>
      <p:pic>
        <p:nvPicPr>
          <p:cNvPr id="31" name="Picture 30" descr="A plate of food on a wood table&#10;&#10;AI-generated content may be incorrect.">
            <a:extLst>
              <a:ext uri="{FF2B5EF4-FFF2-40B4-BE49-F238E27FC236}">
                <a16:creationId xmlns:a16="http://schemas.microsoft.com/office/drawing/2014/main" id="{1D0ED2C5-4207-138E-4114-C293AA9FFFF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7" r="12203"/>
          <a:stretch>
            <a:fillRect/>
          </a:stretch>
        </p:blipFill>
        <p:spPr>
          <a:xfrm>
            <a:off x="4391675" y="2551800"/>
            <a:ext cx="1536370" cy="150685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12FB3C1-732B-C950-4E1B-58B2F5D025F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88513" y="4527423"/>
            <a:ext cx="1674854" cy="155027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3C68795-D9DB-BBF0-5869-8010AA230C3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93322" y="6811248"/>
            <a:ext cx="1692487" cy="1601694"/>
          </a:xfrm>
          <a:prstGeom prst="rect">
            <a:avLst/>
          </a:prstGeom>
        </p:spPr>
      </p:pic>
      <p:pic>
        <p:nvPicPr>
          <p:cNvPr id="40" name="Picture 39" descr="A plate of food on a wood table&#10;&#10;Description automatically generated">
            <a:extLst>
              <a:ext uri="{FF2B5EF4-FFF2-40B4-BE49-F238E27FC236}">
                <a16:creationId xmlns:a16="http://schemas.microsoft.com/office/drawing/2014/main" id="{D83643E2-7EDD-394F-4818-806DBC783ED5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" r="2132" b="8406"/>
          <a:stretch/>
        </p:blipFill>
        <p:spPr>
          <a:xfrm>
            <a:off x="11156989" y="4527423"/>
            <a:ext cx="1536370" cy="1576574"/>
          </a:xfrm>
          <a:prstGeom prst="rect">
            <a:avLst/>
          </a:prstGeom>
        </p:spPr>
      </p:pic>
      <p:pic>
        <p:nvPicPr>
          <p:cNvPr id="42" name="Picture 41" descr="A plate of food on a table&#10;&#10;AI-generated content may be incorrect.">
            <a:extLst>
              <a:ext uri="{FF2B5EF4-FFF2-40B4-BE49-F238E27FC236}">
                <a16:creationId xmlns:a16="http://schemas.microsoft.com/office/drawing/2014/main" id="{2BD51BF5-577E-8D7E-5114-87B12A0E1AC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7" t="20445" r="17295" b="28740"/>
          <a:stretch>
            <a:fillRect/>
          </a:stretch>
        </p:blipFill>
        <p:spPr>
          <a:xfrm>
            <a:off x="2132388" y="4637442"/>
            <a:ext cx="1456415" cy="154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28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86D735906C2045B630126150A2C9FD" ma:contentTypeVersion="21" ma:contentTypeDescription="Create a new document." ma:contentTypeScope="" ma:versionID="10671a9072849d219ff41260d80cde4c">
  <xsd:schema xmlns:xsd="http://www.w3.org/2001/XMLSchema" xmlns:xs="http://www.w3.org/2001/XMLSchema" xmlns:p="http://schemas.microsoft.com/office/2006/metadata/properties" xmlns:ns2="cc315347-6dc2-4f31-871c-4fac13c8e90b" xmlns:ns3="abd9c013-afd4-4605-a7aa-45ecbe72d026" targetNamespace="http://schemas.microsoft.com/office/2006/metadata/properties" ma:root="true" ma:fieldsID="c92aee4f736b14dc762fcc0d04dea306" ns2:_="" ns3:_="">
    <xsd:import namespace="cc315347-6dc2-4f31-871c-4fac13c8e90b"/>
    <xsd:import namespace="abd9c013-afd4-4605-a7aa-45ecbe72d026"/>
    <xsd:element name="properties">
      <xsd:complexType>
        <xsd:sequence>
          <xsd:element name="documentManagement">
            <xsd:complexType>
              <xsd:all>
                <xsd:element ref="ns2:Document_x0020_Type"/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Tags" minOccurs="0"/>
                <xsd:element ref="ns2:MediaServiceSearchPropertie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315347-6dc2-4f31-871c-4fac13c8e90b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8" ma:displayName="Document Type" ma:default="Menus" ma:format="Dropdown" ma:internalName="Document_x0020_Type">
      <xsd:simpleType>
        <xsd:restriction base="dms:Choice">
          <xsd:enumeration value="Menus"/>
          <xsd:enumeration value="Recipes"/>
          <xsd:enumeration value="Allergens"/>
          <xsd:enumeration value="Added Benefits"/>
          <xsd:enumeration value="Standards"/>
          <xsd:enumeration value="Packed Lunch"/>
          <xsd:enumeration value="Theme &amp; Discovery Day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60fa401-c735-472c-b85f-e3677d3c5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Tags" ma:index="22" nillable="true" ma:displayName="Tags" ma:format="Dropdown" ma:internalName="Tags">
      <xsd:simpleType>
        <xsd:restriction base="dms:Choice">
          <xsd:enumeration value="Poster"/>
          <xsd:enumeration value="Bulletin"/>
          <xsd:enumeration value="Offers"/>
          <xsd:enumeration value="Menu"/>
          <xsd:enumeration value="Guide"/>
          <xsd:enumeration value="Recipes"/>
          <xsd:enumeration value="FS13"/>
          <xsd:enumeration value="Digital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4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9c013-afd4-4605-a7aa-45ecbe72d02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54521f6-1ebf-4e9c-aee0-7875e57b3681}" ma:internalName="TaxCatchAll" ma:showField="CatchAllData" ma:web="abd9c013-afd4-4605-a7aa-45ecbe72d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c315347-6dc2-4f31-871c-4fac13c8e90b">
      <Terms xmlns="http://schemas.microsoft.com/office/infopath/2007/PartnerControls"/>
    </lcf76f155ced4ddcb4097134ff3c332f>
    <TaxCatchAll xmlns="abd9c013-afd4-4605-a7aa-45ecbe72d026" xsi:nil="true"/>
    <Document_x0020_Type xmlns="cc315347-6dc2-4f31-871c-4fac13c8e90b">Menus</Document_x0020_Type>
    <NOTES xmlns="cc315347-6dc2-4f31-871c-4fac13c8e90b" xsi:nil="true"/>
    <Tags xmlns="cc315347-6dc2-4f31-871c-4fac13c8e90b" xsi:nil="true"/>
    <SharedWithUsers xmlns="abd9c013-afd4-4605-a7aa-45ecbe72d026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EDA7A8C-4489-4AFF-B8D7-3A74AC4E56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315347-6dc2-4f31-871c-4fac13c8e90b"/>
    <ds:schemaRef ds:uri="abd9c013-afd4-4605-a7aa-45ecbe72d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40F742-1C66-4AA3-905C-B3FC47F03A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C51A84E-8596-453E-AC24-822B7785F912}">
  <ds:schemaRefs>
    <ds:schemaRef ds:uri="http://purl.org/dc/terms/"/>
    <ds:schemaRef ds:uri="cfcc8f99-6edd-417c-8b08-e4af51aa64dc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www.w3.org/XML/1998/namespace"/>
    <ds:schemaRef ds:uri="93f07fc0-f3cc-4d0b-9a4f-54b5dee9d132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cc315347-6dc2-4f31-871c-4fac13c8e90b"/>
    <ds:schemaRef ds:uri="abd9c013-afd4-4605-a7aa-45ecbe72d02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1830</TotalTime>
  <Words>307</Words>
  <Application>Microsoft Office PowerPoint</Application>
  <PresentationFormat>Custom</PresentationFormat>
  <Paragraphs>99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ONE</dc:title>
  <dc:creator>Megan Waring</dc:creator>
  <cp:lastModifiedBy>Gillian Lacey</cp:lastModifiedBy>
  <cp:revision>11</cp:revision>
  <cp:lastPrinted>2026-01-22T11:45:03Z</cp:lastPrinted>
  <dcterms:created xsi:type="dcterms:W3CDTF">2006-08-16T00:00:00Z</dcterms:created>
  <dcterms:modified xsi:type="dcterms:W3CDTF">2026-09-23T07:46:13Z</dcterms:modified>
  <dc:identifier>DAGF9D2QlfU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0x010100FA86D735906C2045B630126150A2C9FD</vt:lpwstr>
  </property>
  <property fmtid="{D5CDD505-2E9C-101B-9397-08002B2CF9AE}" pid="3" name="MediaServiceImageTags">
    <vt:lpwstr/>
  </property>
  <property fmtid="{D5CDD505-2E9C-101B-9397-08002B2CF9AE}" pid="4" name="Order">
    <vt:lpwstr>11156400.0000000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