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7E0852-F5FE-46D9-B7F2-C08C9008F9B9}" v="1" dt="2022-12-05T13:53:09.7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93D85B5-D16B-4C38-B0B6-F1D5B641EC57}" type="datetimeFigureOut">
              <a:rPr lang="en-GB" smtClean="0"/>
              <a:t>17/04/2024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01C834-163E-43CA-9F5F-193AC6BFAF16}" type="slidenum">
              <a:rPr lang="en-GB" smtClean="0"/>
              <a:t>‹#›</a:t>
            </a:fld>
            <a:endParaRPr lang="en-GB"/>
          </a:p>
        </p:txBody>
      </p:sp>
    </p:spTree>
    <p:extLst>
      <p:ext uri="{BB962C8B-B14F-4D97-AF65-F5344CB8AC3E}">
        <p14:creationId xmlns:p14="http://schemas.microsoft.com/office/powerpoint/2010/main" val="3125555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93D85B5-D16B-4C38-B0B6-F1D5B641EC57}" type="datetimeFigureOut">
              <a:rPr lang="en-GB" smtClean="0"/>
              <a:t>17/04/2024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01C834-163E-43CA-9F5F-193AC6BFAF16}" type="slidenum">
              <a:rPr lang="en-GB" smtClean="0"/>
              <a:t>‹#›</a:t>
            </a:fld>
            <a:endParaRPr lang="en-GB"/>
          </a:p>
        </p:txBody>
      </p:sp>
    </p:spTree>
    <p:extLst>
      <p:ext uri="{BB962C8B-B14F-4D97-AF65-F5344CB8AC3E}">
        <p14:creationId xmlns:p14="http://schemas.microsoft.com/office/powerpoint/2010/main" val="3448669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93D85B5-D16B-4C38-B0B6-F1D5B641EC57}" type="datetimeFigureOut">
              <a:rPr lang="en-GB" smtClean="0"/>
              <a:t>17/04/2024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01C834-163E-43CA-9F5F-193AC6BFAF16}" type="slidenum">
              <a:rPr lang="en-GB" smtClean="0"/>
              <a:t>‹#›</a:t>
            </a:fld>
            <a:endParaRPr lang="en-GB"/>
          </a:p>
        </p:txBody>
      </p:sp>
    </p:spTree>
    <p:extLst>
      <p:ext uri="{BB962C8B-B14F-4D97-AF65-F5344CB8AC3E}">
        <p14:creationId xmlns:p14="http://schemas.microsoft.com/office/powerpoint/2010/main" val="1654326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93D85B5-D16B-4C38-B0B6-F1D5B641EC57}" type="datetimeFigureOut">
              <a:rPr lang="en-GB" smtClean="0"/>
              <a:t>17/04/2024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01C834-163E-43CA-9F5F-193AC6BFAF16}" type="slidenum">
              <a:rPr lang="en-GB" smtClean="0"/>
              <a:t>‹#›</a:t>
            </a:fld>
            <a:endParaRPr lang="en-GB"/>
          </a:p>
        </p:txBody>
      </p:sp>
    </p:spTree>
    <p:extLst>
      <p:ext uri="{BB962C8B-B14F-4D97-AF65-F5344CB8AC3E}">
        <p14:creationId xmlns:p14="http://schemas.microsoft.com/office/powerpoint/2010/main" val="3445514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93D85B5-D16B-4C38-B0B6-F1D5B641EC57}" type="datetimeFigureOut">
              <a:rPr lang="en-GB" smtClean="0"/>
              <a:t>17/04/2024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01C834-163E-43CA-9F5F-193AC6BFAF16}" type="slidenum">
              <a:rPr lang="en-GB" smtClean="0"/>
              <a:t>‹#›</a:t>
            </a:fld>
            <a:endParaRPr lang="en-GB"/>
          </a:p>
        </p:txBody>
      </p:sp>
    </p:spTree>
    <p:extLst>
      <p:ext uri="{BB962C8B-B14F-4D97-AF65-F5344CB8AC3E}">
        <p14:creationId xmlns:p14="http://schemas.microsoft.com/office/powerpoint/2010/main" val="3745290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93D85B5-D16B-4C38-B0B6-F1D5B641EC57}" type="datetimeFigureOut">
              <a:rPr lang="en-GB" smtClean="0"/>
              <a:t>17/04/2024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01C834-163E-43CA-9F5F-193AC6BFAF16}" type="slidenum">
              <a:rPr lang="en-GB" smtClean="0"/>
              <a:t>‹#›</a:t>
            </a:fld>
            <a:endParaRPr lang="en-GB"/>
          </a:p>
        </p:txBody>
      </p:sp>
    </p:spTree>
    <p:extLst>
      <p:ext uri="{BB962C8B-B14F-4D97-AF65-F5344CB8AC3E}">
        <p14:creationId xmlns:p14="http://schemas.microsoft.com/office/powerpoint/2010/main" val="1291528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93D85B5-D16B-4C38-B0B6-F1D5B641EC57}" type="datetimeFigureOut">
              <a:rPr lang="en-GB" smtClean="0"/>
              <a:t>17/04/2024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101C834-163E-43CA-9F5F-193AC6BFAF16}" type="slidenum">
              <a:rPr lang="en-GB" smtClean="0"/>
              <a:t>‹#›</a:t>
            </a:fld>
            <a:endParaRPr lang="en-GB"/>
          </a:p>
        </p:txBody>
      </p:sp>
    </p:spTree>
    <p:extLst>
      <p:ext uri="{BB962C8B-B14F-4D97-AF65-F5344CB8AC3E}">
        <p14:creationId xmlns:p14="http://schemas.microsoft.com/office/powerpoint/2010/main" val="1014173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93D85B5-D16B-4C38-B0B6-F1D5B641EC57}" type="datetimeFigureOut">
              <a:rPr lang="en-GB" smtClean="0"/>
              <a:t>17/04/2024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101C834-163E-43CA-9F5F-193AC6BFAF16}" type="slidenum">
              <a:rPr lang="en-GB" smtClean="0"/>
              <a:t>‹#›</a:t>
            </a:fld>
            <a:endParaRPr lang="en-GB"/>
          </a:p>
        </p:txBody>
      </p:sp>
    </p:spTree>
    <p:extLst>
      <p:ext uri="{BB962C8B-B14F-4D97-AF65-F5344CB8AC3E}">
        <p14:creationId xmlns:p14="http://schemas.microsoft.com/office/powerpoint/2010/main" val="2264117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3D85B5-D16B-4C38-B0B6-F1D5B641EC57}" type="datetimeFigureOut">
              <a:rPr lang="en-GB" smtClean="0"/>
              <a:t>17/04/2024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101C834-163E-43CA-9F5F-193AC6BFAF16}" type="slidenum">
              <a:rPr lang="en-GB" smtClean="0"/>
              <a:t>‹#›</a:t>
            </a:fld>
            <a:endParaRPr lang="en-GB"/>
          </a:p>
        </p:txBody>
      </p:sp>
    </p:spTree>
    <p:extLst>
      <p:ext uri="{BB962C8B-B14F-4D97-AF65-F5344CB8AC3E}">
        <p14:creationId xmlns:p14="http://schemas.microsoft.com/office/powerpoint/2010/main" val="2426926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93D85B5-D16B-4C38-B0B6-F1D5B641EC57}" type="datetimeFigureOut">
              <a:rPr lang="en-GB" smtClean="0"/>
              <a:t>17/04/2024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01C834-163E-43CA-9F5F-193AC6BFAF16}" type="slidenum">
              <a:rPr lang="en-GB" smtClean="0"/>
              <a:t>‹#›</a:t>
            </a:fld>
            <a:endParaRPr lang="en-GB"/>
          </a:p>
        </p:txBody>
      </p:sp>
    </p:spTree>
    <p:extLst>
      <p:ext uri="{BB962C8B-B14F-4D97-AF65-F5344CB8AC3E}">
        <p14:creationId xmlns:p14="http://schemas.microsoft.com/office/powerpoint/2010/main" val="262309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93D85B5-D16B-4C38-B0B6-F1D5B641EC57}" type="datetimeFigureOut">
              <a:rPr lang="en-GB" smtClean="0"/>
              <a:t>17/04/2024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01C834-163E-43CA-9F5F-193AC6BFAF16}" type="slidenum">
              <a:rPr lang="en-GB" smtClean="0"/>
              <a:t>‹#›</a:t>
            </a:fld>
            <a:endParaRPr lang="en-GB"/>
          </a:p>
        </p:txBody>
      </p:sp>
    </p:spTree>
    <p:extLst>
      <p:ext uri="{BB962C8B-B14F-4D97-AF65-F5344CB8AC3E}">
        <p14:creationId xmlns:p14="http://schemas.microsoft.com/office/powerpoint/2010/main" val="440893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3000" r="-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3D85B5-D16B-4C38-B0B6-F1D5B641EC57}" type="datetimeFigureOut">
              <a:rPr lang="en-GB" smtClean="0"/>
              <a:t>17/04/2024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01C834-163E-43CA-9F5F-193AC6BFAF16}" type="slidenum">
              <a:rPr lang="en-GB" smtClean="0"/>
              <a:t>‹#›</a:t>
            </a:fld>
            <a:endParaRPr lang="en-GB"/>
          </a:p>
        </p:txBody>
      </p:sp>
    </p:spTree>
    <p:extLst>
      <p:ext uri="{BB962C8B-B14F-4D97-AF65-F5344CB8AC3E}">
        <p14:creationId xmlns:p14="http://schemas.microsoft.com/office/powerpoint/2010/main" val="12491724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l="-9000" r="-9000"/>
          </a:stretch>
        </a:blipFill>
        <a:effectLst/>
      </p:bgPr>
    </p:bg>
    <p:spTree>
      <p:nvGrpSpPr>
        <p:cNvPr id="1" name=""/>
        <p:cNvGrpSpPr/>
        <p:nvPr/>
      </p:nvGrpSpPr>
      <p:grpSpPr>
        <a:xfrm>
          <a:off x="0" y="0"/>
          <a:ext cx="0" cy="0"/>
          <a:chOff x="0" y="0"/>
          <a:chExt cx="0" cy="0"/>
        </a:xfrm>
      </p:grpSpPr>
      <p:sp>
        <p:nvSpPr>
          <p:cNvPr id="8" name="TextBox 7"/>
          <p:cNvSpPr txBox="1"/>
          <p:nvPr/>
        </p:nvSpPr>
        <p:spPr>
          <a:xfrm>
            <a:off x="4147947" y="138177"/>
            <a:ext cx="4089571" cy="2585323"/>
          </a:xfrm>
          <a:prstGeom prst="rect">
            <a:avLst/>
          </a:prstGeom>
          <a:noFill/>
        </p:spPr>
        <p:txBody>
          <a:bodyPr wrap="square" rtlCol="0">
            <a:spAutoFit/>
          </a:bodyPr>
          <a:lstStyle/>
          <a:p>
            <a:pPr algn="ctr"/>
            <a:r>
              <a:rPr lang="en-GB" u="sng" dirty="0">
                <a:latin typeface="Comic Sans MS" panose="030F0702030302020204" pitchFamily="66" charset="0"/>
              </a:rPr>
              <a:t>Curriculum </a:t>
            </a:r>
            <a:r>
              <a:rPr lang="en-GB" u="sng" dirty="0" smtClean="0">
                <a:latin typeface="Comic Sans MS" panose="030F0702030302020204" pitchFamily="66" charset="0"/>
              </a:rPr>
              <a:t>– Geography/ History</a:t>
            </a:r>
            <a:endParaRPr lang="en-GB" u="sng" dirty="0">
              <a:latin typeface="Comic Sans MS" panose="030F0702030302020204" pitchFamily="66" charset="0"/>
            </a:endParaRPr>
          </a:p>
          <a:p>
            <a:r>
              <a:rPr lang="en-GB" sz="1200" dirty="0">
                <a:latin typeface="Comic Sans MS" panose="030F0702030302020204" pitchFamily="66" charset="0"/>
              </a:rPr>
              <a:t>This half term </a:t>
            </a:r>
            <a:r>
              <a:rPr lang="en-GB" sz="1200" dirty="0" smtClean="0">
                <a:latin typeface="Comic Sans MS" panose="030F0702030302020204" pitchFamily="66" charset="0"/>
              </a:rPr>
              <a:t>our focus in history and geography are: </a:t>
            </a:r>
            <a:r>
              <a:rPr lang="en-GB" sz="1200" b="1" dirty="0" smtClean="0">
                <a:latin typeface="Comic Sans MS" panose="030F0702030302020204" pitchFamily="66" charset="0"/>
              </a:rPr>
              <a:t>Changes in our local environment and The Maya </a:t>
            </a:r>
            <a:endParaRPr lang="en-GB" sz="1200" b="1" dirty="0" smtClean="0">
              <a:latin typeface="Comic Sans MS" panose="030F0702030302020204" pitchFamily="66" charset="0"/>
            </a:endParaRPr>
          </a:p>
          <a:p>
            <a:r>
              <a:rPr lang="en-GB" sz="1200" dirty="0" smtClean="0">
                <a:latin typeface="Comic Sans MS" panose="030F0702030302020204" pitchFamily="66" charset="0"/>
              </a:rPr>
              <a:t>In geography, </a:t>
            </a:r>
            <a:r>
              <a:rPr lang="en-GB" sz="1200" dirty="0" smtClean="0">
                <a:latin typeface="Comic Sans MS" panose="030F0702030302020204" pitchFamily="66" charset="0"/>
              </a:rPr>
              <a:t>the children </a:t>
            </a:r>
            <a:r>
              <a:rPr lang="en-GB" sz="1200" dirty="0" smtClean="0">
                <a:latin typeface="Comic Sans MS" panose="030F0702030302020204" pitchFamily="66" charset="0"/>
              </a:rPr>
              <a:t>will understand how the UK is changing and what positive and negative impacts this may have. The children will also be able to locate some key topographical features of the UK.</a:t>
            </a:r>
            <a:endParaRPr lang="en-GB" sz="1200" dirty="0" smtClean="0">
              <a:latin typeface="Comic Sans MS" panose="030F0702030302020204" pitchFamily="66" charset="0"/>
            </a:endParaRPr>
          </a:p>
          <a:p>
            <a:r>
              <a:rPr lang="en-GB" sz="1200" b="1" dirty="0" smtClean="0">
                <a:latin typeface="Comic Sans MS" panose="030F0702030302020204" pitchFamily="66" charset="0"/>
              </a:rPr>
              <a:t>Key vocabulary- </a:t>
            </a:r>
            <a:r>
              <a:rPr lang="en-GB" sz="1200" b="1" dirty="0" smtClean="0">
                <a:latin typeface="Comic Sans MS" panose="030F0702030302020204" pitchFamily="66" charset="0"/>
              </a:rPr>
              <a:t>continent, country, physical/human features, sustainability, regeneration.</a:t>
            </a:r>
          </a:p>
          <a:p>
            <a:r>
              <a:rPr lang="en-GB" sz="1200" kern="0" dirty="0" smtClean="0">
                <a:latin typeface="Comic Sans MS" panose="030F0702030302020204" pitchFamily="66" charset="0"/>
                <a:ea typeface="Times New Roman" panose="02020603050405020304" pitchFamily="18" charset="0"/>
                <a:cs typeface="Times New Roman" panose="02020603050405020304" pitchFamily="18" charset="0"/>
              </a:rPr>
              <a:t>In history, the children will be learning about The Maya. We will be learning about how the Maya traded, the various periods and their inventions. </a:t>
            </a:r>
            <a:br>
              <a:rPr lang="en-GB" sz="1200" kern="0" dirty="0" smtClean="0">
                <a:latin typeface="Comic Sans MS" panose="030F0702030302020204" pitchFamily="66" charset="0"/>
                <a:ea typeface="Times New Roman" panose="02020603050405020304" pitchFamily="18" charset="0"/>
                <a:cs typeface="Times New Roman" panose="02020603050405020304" pitchFamily="18" charset="0"/>
              </a:rPr>
            </a:br>
            <a:r>
              <a:rPr lang="en-GB" sz="1200" b="1" kern="0" dirty="0" smtClean="0">
                <a:latin typeface="Comic Sans MS" panose="030F0702030302020204" pitchFamily="66" charset="0"/>
                <a:ea typeface="Times New Roman" panose="02020603050405020304" pitchFamily="18" charset="0"/>
                <a:cs typeface="Times New Roman" panose="02020603050405020304" pitchFamily="18" charset="0"/>
              </a:rPr>
              <a:t>Key vocabulary- Maya, </a:t>
            </a:r>
            <a:r>
              <a:rPr lang="en-GB" sz="1200" b="1" kern="0" dirty="0" err="1" smtClean="0">
                <a:latin typeface="Comic Sans MS" panose="030F0702030302020204" pitchFamily="66" charset="0"/>
                <a:ea typeface="Times New Roman" panose="02020603050405020304" pitchFamily="18" charset="0"/>
                <a:cs typeface="Times New Roman" panose="02020603050405020304" pitchFamily="18" charset="0"/>
              </a:rPr>
              <a:t>batab</a:t>
            </a:r>
            <a:r>
              <a:rPr lang="en-GB" sz="1200" b="1" kern="0" dirty="0" smtClean="0">
                <a:latin typeface="Comic Sans MS" panose="030F0702030302020204" pitchFamily="66" charset="0"/>
                <a:ea typeface="Times New Roman" panose="02020603050405020304" pitchFamily="18" charset="0"/>
                <a:cs typeface="Times New Roman" panose="02020603050405020304" pitchFamily="18" charset="0"/>
              </a:rPr>
              <a:t>, cacao, cenote</a:t>
            </a:r>
            <a:endParaRPr lang="en-US" sz="1200" b="1" kern="0" dirty="0">
              <a:latin typeface="Comic Sans MS" panose="030F0702030302020204" pitchFamily="66" charset="0"/>
              <a:ea typeface="Times New Roman" panose="02020603050405020304" pitchFamily="18" charset="0"/>
              <a:cs typeface="Times New Roman" panose="02020603050405020304" pitchFamily="18" charset="0"/>
            </a:endParaRPr>
          </a:p>
        </p:txBody>
      </p:sp>
      <p:sp>
        <p:nvSpPr>
          <p:cNvPr id="12" name="Rounded Rectangle 11"/>
          <p:cNvSpPr/>
          <p:nvPr/>
        </p:nvSpPr>
        <p:spPr>
          <a:xfrm>
            <a:off x="4294266" y="2773373"/>
            <a:ext cx="3813862" cy="1134832"/>
          </a:xfrm>
          <a:prstGeom prst="roundRect">
            <a:avLst/>
          </a:prstGeom>
          <a:solidFill>
            <a:schemeClr val="bg1"/>
          </a:solidFill>
          <a:ln w="762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4483051" y="2842983"/>
            <a:ext cx="3436292" cy="954107"/>
          </a:xfrm>
          <a:prstGeom prst="rect">
            <a:avLst/>
          </a:prstGeom>
          <a:noFill/>
        </p:spPr>
        <p:txBody>
          <a:bodyPr wrap="square" rtlCol="0">
            <a:spAutoFit/>
          </a:bodyPr>
          <a:lstStyle/>
          <a:p>
            <a:pPr algn="ctr"/>
            <a:r>
              <a:rPr lang="en-GB" sz="2800" b="1" dirty="0">
                <a:latin typeface="CCW Cursive Writing 6" panose="03050602040000000000" pitchFamily="66" charset="0"/>
              </a:rPr>
              <a:t>Year </a:t>
            </a:r>
            <a:r>
              <a:rPr lang="en-GB" sz="2800" b="1" dirty="0" smtClean="0">
                <a:latin typeface="CCW Cursive Writing 6" panose="03050602040000000000" pitchFamily="66" charset="0"/>
              </a:rPr>
              <a:t>5 </a:t>
            </a:r>
            <a:r>
              <a:rPr lang="en-GB" sz="2800" b="1" dirty="0">
                <a:latin typeface="CCW Cursive Writing 6" panose="03050602040000000000" pitchFamily="66" charset="0"/>
              </a:rPr>
              <a:t>Newsletter</a:t>
            </a:r>
          </a:p>
          <a:p>
            <a:pPr algn="ctr"/>
            <a:r>
              <a:rPr lang="en-GB" sz="2800" b="1" dirty="0" smtClean="0">
                <a:latin typeface="CCW Cursive Writing 6" panose="03050602040000000000" pitchFamily="66" charset="0"/>
              </a:rPr>
              <a:t>Theseus Summer</a:t>
            </a:r>
            <a:endParaRPr lang="en-GB" sz="2800" b="1" dirty="0">
              <a:latin typeface="CCW Cursive Writing 6" panose="03050602040000000000" pitchFamily="66" charset="0"/>
            </a:endParaRPr>
          </a:p>
        </p:txBody>
      </p:sp>
      <p:sp>
        <p:nvSpPr>
          <p:cNvPr id="6" name="TextBox 5"/>
          <p:cNvSpPr txBox="1"/>
          <p:nvPr/>
        </p:nvSpPr>
        <p:spPr>
          <a:xfrm>
            <a:off x="154704" y="195025"/>
            <a:ext cx="3947337" cy="2923877"/>
          </a:xfrm>
          <a:prstGeom prst="rect">
            <a:avLst/>
          </a:prstGeom>
          <a:noFill/>
        </p:spPr>
        <p:txBody>
          <a:bodyPr wrap="square" rtlCol="0">
            <a:spAutoFit/>
          </a:bodyPr>
          <a:lstStyle/>
          <a:p>
            <a:pPr algn="ctr"/>
            <a:r>
              <a:rPr lang="en-GB" sz="1400" u="sng" dirty="0" smtClean="0">
                <a:latin typeface="Comic Sans MS" panose="030F0702030302020204" pitchFamily="66" charset="0"/>
              </a:rPr>
              <a:t>English</a:t>
            </a:r>
          </a:p>
          <a:p>
            <a:pPr algn="ctr"/>
            <a:endParaRPr lang="en-GB" sz="1300" u="sng" dirty="0">
              <a:latin typeface="Comic Sans MS" panose="030F0702030302020204" pitchFamily="66" charset="0"/>
            </a:endParaRPr>
          </a:p>
          <a:p>
            <a:r>
              <a:rPr lang="en-GB" sz="1200" dirty="0">
                <a:latin typeface="Comic Sans MS" panose="030F0702030302020204" pitchFamily="66" charset="0"/>
              </a:rPr>
              <a:t>In </a:t>
            </a:r>
            <a:r>
              <a:rPr lang="en-GB" sz="1200" dirty="0" smtClean="0">
                <a:latin typeface="Comic Sans MS" panose="030F0702030302020204" pitchFamily="66" charset="0"/>
              </a:rPr>
              <a:t>English, we </a:t>
            </a:r>
            <a:r>
              <a:rPr lang="en-GB" sz="1200" dirty="0" smtClean="0">
                <a:latin typeface="Comic Sans MS" panose="030F0702030302020204" pitchFamily="66" charset="0"/>
              </a:rPr>
              <a:t>will be reading </a:t>
            </a:r>
            <a:r>
              <a:rPr lang="en-GB" sz="1200" dirty="0" err="1" smtClean="0">
                <a:latin typeface="Comic Sans MS" panose="030F0702030302020204" pitchFamily="66" charset="0"/>
              </a:rPr>
              <a:t>Spiderwick</a:t>
            </a:r>
            <a:r>
              <a:rPr lang="en-GB" sz="1200" dirty="0" smtClean="0">
                <a:latin typeface="Comic Sans MS" panose="030F0702030302020204" pitchFamily="66" charset="0"/>
              </a:rPr>
              <a:t>. </a:t>
            </a:r>
            <a:endParaRPr lang="en-GB" sz="1200" dirty="0">
              <a:latin typeface="Comic Sans MS" panose="030F0702030302020204" pitchFamily="66" charset="0"/>
            </a:endParaRPr>
          </a:p>
          <a:p>
            <a:endParaRPr lang="en-GB" sz="1200" dirty="0">
              <a:latin typeface="Comic Sans MS" panose="030F0702030302020204" pitchFamily="66" charset="0"/>
            </a:endParaRPr>
          </a:p>
          <a:p>
            <a:r>
              <a:rPr lang="en-GB" sz="1200" dirty="0">
                <a:latin typeface="Comic Sans MS" panose="030F0702030302020204" pitchFamily="66" charset="0"/>
              </a:rPr>
              <a:t>Our written work will focus on </a:t>
            </a:r>
            <a:r>
              <a:rPr lang="en-GB" sz="1200" dirty="0" smtClean="0">
                <a:latin typeface="Comic Sans MS" panose="030F0702030302020204" pitchFamily="66" charset="0"/>
              </a:rPr>
              <a:t>letter </a:t>
            </a:r>
            <a:r>
              <a:rPr lang="en-GB" sz="1200" dirty="0">
                <a:latin typeface="Comic Sans MS" panose="030F0702030302020204" pitchFamily="66" charset="0"/>
              </a:rPr>
              <a:t>writing, </a:t>
            </a:r>
            <a:r>
              <a:rPr lang="en-GB" sz="1200" dirty="0" smtClean="0">
                <a:latin typeface="Comic Sans MS" panose="030F0702030302020204" pitchFamily="66" charset="0"/>
              </a:rPr>
              <a:t>character descriptions, newspaper </a:t>
            </a:r>
            <a:r>
              <a:rPr lang="en-GB" sz="1200" dirty="0" smtClean="0">
                <a:latin typeface="Comic Sans MS" panose="030F0702030302020204" pitchFamily="66" charset="0"/>
              </a:rPr>
              <a:t>reports</a:t>
            </a:r>
            <a:r>
              <a:rPr lang="en-GB" sz="1200" dirty="0">
                <a:latin typeface="Comic Sans MS" panose="030F0702030302020204" pitchFamily="66" charset="0"/>
              </a:rPr>
              <a:t> </a:t>
            </a:r>
            <a:r>
              <a:rPr lang="en-GB" sz="1200" dirty="0" smtClean="0">
                <a:latin typeface="Comic Sans MS" panose="030F0702030302020204" pitchFamily="66" charset="0"/>
              </a:rPr>
              <a:t>linking these to our book </a:t>
            </a:r>
            <a:r>
              <a:rPr lang="en-GB" sz="1200" dirty="0" err="1" smtClean="0">
                <a:latin typeface="Comic Sans MS" panose="030F0702030302020204" pitchFamily="66" charset="0"/>
              </a:rPr>
              <a:t>Spiderwick</a:t>
            </a:r>
            <a:r>
              <a:rPr lang="en-GB" sz="1200" dirty="0" smtClean="0">
                <a:latin typeface="Comic Sans MS" panose="030F0702030302020204" pitchFamily="66" charset="0"/>
              </a:rPr>
              <a:t> and our </a:t>
            </a:r>
            <a:r>
              <a:rPr lang="en-GB" sz="1200" dirty="0" err="1" smtClean="0">
                <a:latin typeface="Comic Sans MS" panose="030F0702030302020204" pitchFamily="66" charset="0"/>
              </a:rPr>
              <a:t>Georgraphy</a:t>
            </a:r>
            <a:r>
              <a:rPr lang="en-GB" sz="1200" dirty="0" smtClean="0">
                <a:latin typeface="Comic Sans MS" panose="030F0702030302020204" pitchFamily="66" charset="0"/>
              </a:rPr>
              <a:t> topic. </a:t>
            </a:r>
            <a:endParaRPr lang="en-GB" sz="1200" dirty="0">
              <a:latin typeface="Comic Sans MS" panose="030F0702030302020204" pitchFamily="66" charset="0"/>
            </a:endParaRPr>
          </a:p>
          <a:p>
            <a:r>
              <a:rPr lang="en-GB" sz="1200" dirty="0">
                <a:latin typeface="Comic Sans MS" panose="030F0702030302020204" pitchFamily="66" charset="0"/>
              </a:rPr>
              <a:t>We will continue to develop our knowledge of Year </a:t>
            </a:r>
            <a:r>
              <a:rPr lang="en-GB" sz="1200" dirty="0" smtClean="0">
                <a:latin typeface="Comic Sans MS" panose="030F0702030302020204" pitchFamily="66" charset="0"/>
              </a:rPr>
              <a:t>5/6 </a:t>
            </a:r>
            <a:r>
              <a:rPr lang="en-GB" sz="1200" dirty="0">
                <a:latin typeface="Comic Sans MS" panose="030F0702030302020204" pitchFamily="66" charset="0"/>
              </a:rPr>
              <a:t>grammar and punctuation. </a:t>
            </a:r>
          </a:p>
          <a:p>
            <a:endParaRPr lang="en-GB" sz="1200" dirty="0">
              <a:latin typeface="Comic Sans MS" panose="030F0702030302020204" pitchFamily="66" charset="0"/>
            </a:endParaRPr>
          </a:p>
          <a:p>
            <a:r>
              <a:rPr lang="en-GB" sz="1200" dirty="0">
                <a:latin typeface="Comic Sans MS" panose="030F0702030302020204" pitchFamily="66" charset="0"/>
              </a:rPr>
              <a:t>During all lessons, we will continue to interrogate a variety of texts, attempt to broaden our range of vocabulary and further develop our writing styles. </a:t>
            </a:r>
            <a:endParaRPr lang="en-GB" sz="1300" dirty="0">
              <a:latin typeface="Comic Sans MS" panose="030F0702030302020204" pitchFamily="66" charset="0"/>
            </a:endParaRPr>
          </a:p>
          <a:p>
            <a:pPr algn="ctr"/>
            <a:endParaRPr lang="en-GB" sz="1300" dirty="0">
              <a:latin typeface="Comic Sans MS" panose="030F0702030302020204" pitchFamily="66" charset="0"/>
            </a:endParaRPr>
          </a:p>
        </p:txBody>
      </p:sp>
      <p:sp>
        <p:nvSpPr>
          <p:cNvPr id="9" name="TextBox 8"/>
          <p:cNvSpPr txBox="1"/>
          <p:nvPr/>
        </p:nvSpPr>
        <p:spPr>
          <a:xfrm>
            <a:off x="8379449" y="0"/>
            <a:ext cx="3720917" cy="2908489"/>
          </a:xfrm>
          <a:prstGeom prst="rect">
            <a:avLst/>
          </a:prstGeom>
          <a:noFill/>
          <a:ln w="57150">
            <a:noFill/>
          </a:ln>
        </p:spPr>
        <p:txBody>
          <a:bodyPr wrap="square" rtlCol="0">
            <a:spAutoFit/>
          </a:bodyPr>
          <a:lstStyle/>
          <a:p>
            <a:pPr algn="ctr"/>
            <a:endParaRPr lang="en-GB" sz="1300" dirty="0">
              <a:solidFill>
                <a:schemeClr val="bg1"/>
              </a:solidFill>
              <a:latin typeface="Comic Sans MS" panose="030F0702030302020204" pitchFamily="66" charset="0"/>
            </a:endParaRPr>
          </a:p>
          <a:p>
            <a:pPr algn="ctr"/>
            <a:r>
              <a:rPr lang="en-GB" sz="1400" u="sng" dirty="0">
                <a:latin typeface="Comic Sans MS" panose="030F0702030302020204" pitchFamily="66" charset="0"/>
              </a:rPr>
              <a:t>Maths</a:t>
            </a:r>
            <a:endParaRPr lang="en-GB" sz="1400" dirty="0"/>
          </a:p>
          <a:p>
            <a:r>
              <a:rPr lang="en-GB" sz="1200" dirty="0" smtClean="0">
                <a:latin typeface="Comic Sans MS" panose="030F0702030302020204" pitchFamily="66" charset="0"/>
              </a:rPr>
              <a:t>This term, </a:t>
            </a:r>
            <a:r>
              <a:rPr lang="en-GB" sz="1200" dirty="0" smtClean="0">
                <a:latin typeface="Comic Sans MS" panose="030F0702030302020204" pitchFamily="66" charset="0"/>
              </a:rPr>
              <a:t>with Miss Epton, we will be covering decimals, percentages and statistics. Miss Riley will be covering angles, 3D shapes, position and directions. </a:t>
            </a:r>
            <a:endParaRPr lang="en-GB" sz="1200" dirty="0" smtClean="0">
              <a:latin typeface="Comic Sans MS" panose="030F0702030302020204" pitchFamily="66" charset="0"/>
            </a:endParaRPr>
          </a:p>
          <a:p>
            <a:endParaRPr lang="en-GB" sz="1200" dirty="0" smtClean="0">
              <a:latin typeface="Comic Sans MS" panose="030F0702030302020204" pitchFamily="66" charset="0"/>
            </a:endParaRPr>
          </a:p>
          <a:p>
            <a:r>
              <a:rPr lang="en-GB" sz="1200" dirty="0" smtClean="0">
                <a:latin typeface="Comic Sans MS" panose="030F0702030302020204" pitchFamily="66" charset="0"/>
              </a:rPr>
              <a:t>Please </a:t>
            </a:r>
            <a:r>
              <a:rPr lang="en-GB" sz="1200" dirty="0">
                <a:latin typeface="Comic Sans MS" panose="030F0702030302020204" pitchFamily="66" charset="0"/>
              </a:rPr>
              <a:t>continue to support your child to practise all of their times tables as a secure knowledge underpins the majority of what we do in Year 6. The ability to recall these facts more confidently would be hugely beneficial for your child in their Maths lessons and eventually their SATs. </a:t>
            </a:r>
          </a:p>
          <a:p>
            <a:pPr algn="ctr"/>
            <a:endParaRPr lang="en-GB" sz="1200" dirty="0">
              <a:solidFill>
                <a:srgbClr val="7030A0"/>
              </a:solidFill>
              <a:latin typeface="Comic Sans MS" panose="030F0702030302020204" pitchFamily="66" charset="0"/>
            </a:endParaRPr>
          </a:p>
          <a:p>
            <a:pPr algn="ctr"/>
            <a:endParaRPr lang="en-GB" sz="1200" dirty="0">
              <a:solidFill>
                <a:schemeClr val="accent6">
                  <a:lumMod val="75000"/>
                </a:schemeClr>
              </a:solidFill>
              <a:latin typeface="Comic Sans MS" panose="030F0702030302020204" pitchFamily="66" charset="0"/>
            </a:endParaRPr>
          </a:p>
        </p:txBody>
      </p:sp>
      <p:sp>
        <p:nvSpPr>
          <p:cNvPr id="2" name="Rectangle 1"/>
          <p:cNvSpPr/>
          <p:nvPr/>
        </p:nvSpPr>
        <p:spPr>
          <a:xfrm>
            <a:off x="146081" y="200417"/>
            <a:ext cx="3938320" cy="3060336"/>
          </a:xfrm>
          <a:prstGeom prst="rect">
            <a:avLst/>
          </a:prstGeom>
          <a:no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8423684" y="237861"/>
            <a:ext cx="3632446" cy="2473234"/>
          </a:xfrm>
          <a:prstGeom prst="rect">
            <a:avLst/>
          </a:prstGeom>
          <a:no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121019" y="5286677"/>
            <a:ext cx="3955547" cy="1429084"/>
          </a:xfrm>
          <a:prstGeom prst="rect">
            <a:avLst/>
          </a:prstGeom>
          <a:no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4215596" y="3865402"/>
            <a:ext cx="4026926" cy="2875032"/>
          </a:xfrm>
          <a:prstGeom prst="rect">
            <a:avLst/>
          </a:prstGeom>
          <a:no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8413529" y="5008287"/>
            <a:ext cx="3759570" cy="1384995"/>
          </a:xfrm>
          <a:prstGeom prst="rect">
            <a:avLst/>
          </a:prstGeom>
          <a:noFill/>
        </p:spPr>
        <p:txBody>
          <a:bodyPr wrap="square" rtlCol="0">
            <a:spAutoFit/>
          </a:bodyPr>
          <a:lstStyle/>
          <a:p>
            <a:r>
              <a:rPr lang="en-GB" sz="1200" b="1" u="sng" dirty="0">
                <a:latin typeface="Comic Sans MS" panose="030F0702030302020204" pitchFamily="66" charset="0"/>
              </a:rPr>
              <a:t>Creative Opportunities</a:t>
            </a:r>
            <a:endParaRPr lang="en-GB" sz="1200" dirty="0">
              <a:latin typeface="Comic Sans MS" panose="030F0702030302020204" pitchFamily="66" charset="0"/>
            </a:endParaRPr>
          </a:p>
          <a:p>
            <a:r>
              <a:rPr lang="en-GB" sz="1200" dirty="0">
                <a:latin typeface="Comic Sans MS" panose="030F0702030302020204" pitchFamily="66" charset="0"/>
              </a:rPr>
              <a:t>Pupils will be given the opportunity to make a waistcoat out of fabric during our design and technology unit whilst in our art unit – sculpture – pupils will be studying the life and works of famous sculptors and will attempt to re-create one of their pieces using clay.</a:t>
            </a:r>
          </a:p>
        </p:txBody>
      </p:sp>
      <p:sp>
        <p:nvSpPr>
          <p:cNvPr id="16" name="Rectangle 15"/>
          <p:cNvSpPr/>
          <p:nvPr/>
        </p:nvSpPr>
        <p:spPr>
          <a:xfrm>
            <a:off x="8413529" y="5008287"/>
            <a:ext cx="3703672" cy="1664811"/>
          </a:xfrm>
          <a:prstGeom prst="rect">
            <a:avLst/>
          </a:prstGeom>
          <a:no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627017" y="4698063"/>
            <a:ext cx="714103" cy="792480"/>
          </a:xfrm>
          <a:prstGeom prst="rect">
            <a:avLst/>
          </a:prstGeom>
          <a:noFill/>
        </p:spPr>
        <p:txBody>
          <a:bodyPr wrap="square" rtlCol="0">
            <a:spAutoFit/>
          </a:bodyPr>
          <a:lstStyle/>
          <a:p>
            <a:endParaRPr lang="en-GB" dirty="0"/>
          </a:p>
        </p:txBody>
      </p:sp>
      <p:sp>
        <p:nvSpPr>
          <p:cNvPr id="4" name="Rectangle 3"/>
          <p:cNvSpPr/>
          <p:nvPr/>
        </p:nvSpPr>
        <p:spPr>
          <a:xfrm>
            <a:off x="80149" y="5262062"/>
            <a:ext cx="4102041" cy="1231106"/>
          </a:xfrm>
          <a:prstGeom prst="rect">
            <a:avLst/>
          </a:prstGeom>
        </p:spPr>
        <p:txBody>
          <a:bodyPr wrap="square">
            <a:spAutoFit/>
          </a:bodyPr>
          <a:lstStyle/>
          <a:p>
            <a:pPr algn="ctr"/>
            <a:r>
              <a:rPr lang="en-GB" sz="1400" u="sng" dirty="0">
                <a:latin typeface="Comic Sans MS" panose="030F0702030302020204" pitchFamily="66" charset="0"/>
              </a:rPr>
              <a:t>Our PE Days</a:t>
            </a:r>
            <a:endParaRPr lang="en-GB" sz="1400" dirty="0"/>
          </a:p>
          <a:p>
            <a:r>
              <a:rPr lang="en-GB" sz="1200" dirty="0">
                <a:latin typeface="Comic Sans MS" panose="030F0702030302020204" pitchFamily="66" charset="0"/>
              </a:rPr>
              <a:t>Our PE </a:t>
            </a:r>
            <a:r>
              <a:rPr lang="en-GB" sz="1200" dirty="0" smtClean="0">
                <a:latin typeface="Comic Sans MS" panose="030F0702030302020204" pitchFamily="66" charset="0"/>
              </a:rPr>
              <a:t>days are </a:t>
            </a:r>
            <a:r>
              <a:rPr lang="en-GB" sz="1200" dirty="0">
                <a:latin typeface="Comic Sans MS" panose="030F0702030302020204" pitchFamily="66" charset="0"/>
              </a:rPr>
              <a:t>still </a:t>
            </a:r>
            <a:r>
              <a:rPr lang="en-GB" sz="1200" b="1" dirty="0" smtClean="0">
                <a:latin typeface="Comic Sans MS" panose="030F0702030302020204" pitchFamily="66" charset="0"/>
              </a:rPr>
              <a:t>Thursday </a:t>
            </a:r>
            <a:r>
              <a:rPr lang="en-GB" sz="1200" dirty="0" smtClean="0">
                <a:latin typeface="Comic Sans MS" panose="030F0702030302020204" pitchFamily="66" charset="0"/>
              </a:rPr>
              <a:t>and </a:t>
            </a:r>
            <a:r>
              <a:rPr lang="en-GB" sz="1200" b="1" dirty="0" smtClean="0">
                <a:latin typeface="Comic Sans MS" panose="030F0702030302020204" pitchFamily="66" charset="0"/>
              </a:rPr>
              <a:t>Friday. T</a:t>
            </a:r>
            <a:r>
              <a:rPr lang="en-GB" sz="1200" dirty="0" smtClean="0">
                <a:latin typeface="Comic Sans MS" panose="030F0702030302020204" pitchFamily="66" charset="0"/>
              </a:rPr>
              <a:t>his </a:t>
            </a:r>
            <a:r>
              <a:rPr lang="en-GB" sz="1200" dirty="0">
                <a:latin typeface="Comic Sans MS" panose="030F0702030302020204" pitchFamily="66" charset="0"/>
              </a:rPr>
              <a:t>term will focus </a:t>
            </a:r>
            <a:r>
              <a:rPr lang="en-GB" sz="1200" dirty="0" smtClean="0">
                <a:latin typeface="Comic Sans MS" panose="030F0702030302020204" pitchFamily="66" charset="0"/>
              </a:rPr>
              <a:t>on athletics and tennis.  </a:t>
            </a:r>
            <a:r>
              <a:rPr lang="en-GB" sz="1200" dirty="0">
                <a:latin typeface="Comic Sans MS" panose="030F0702030302020204" pitchFamily="66" charset="0"/>
              </a:rPr>
              <a:t>Please ensure that children have a full outdoor and indoor PE kit in school all week. Long hair should be tied back and earrings removed as outlined in the school’s uniform </a:t>
            </a:r>
            <a:r>
              <a:rPr lang="en-GB" sz="1200" dirty="0" smtClean="0">
                <a:latin typeface="Comic Sans MS" panose="030F0702030302020204" pitchFamily="66" charset="0"/>
              </a:rPr>
              <a:t>policy. </a:t>
            </a:r>
            <a:endParaRPr lang="en-GB" sz="1200" dirty="0">
              <a:latin typeface="Comic Sans MS" panose="030F0702030302020204" pitchFamily="66" charset="0"/>
            </a:endParaRPr>
          </a:p>
        </p:txBody>
      </p:sp>
      <p:sp>
        <p:nvSpPr>
          <p:cNvPr id="18" name="Rectangle 17"/>
          <p:cNvSpPr/>
          <p:nvPr/>
        </p:nvSpPr>
        <p:spPr>
          <a:xfrm>
            <a:off x="145324" y="3348218"/>
            <a:ext cx="3966096" cy="1801025"/>
          </a:xfrm>
          <a:prstGeom prst="rect">
            <a:avLst/>
          </a:prstGeom>
          <a:no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4283134" y="3994466"/>
            <a:ext cx="3934986" cy="2000548"/>
          </a:xfrm>
          <a:prstGeom prst="rect">
            <a:avLst/>
          </a:prstGeom>
        </p:spPr>
        <p:txBody>
          <a:bodyPr wrap="square">
            <a:spAutoFit/>
          </a:bodyPr>
          <a:lstStyle/>
          <a:p>
            <a:pPr algn="ctr"/>
            <a:r>
              <a:rPr lang="en-GB" sz="1400" u="sng" dirty="0" smtClean="0">
                <a:latin typeface="Comic Sans MS" panose="030F0702030302020204" pitchFamily="66" charset="0"/>
              </a:rPr>
              <a:t>Reading</a:t>
            </a:r>
          </a:p>
          <a:p>
            <a:pPr algn="ctr"/>
            <a:endParaRPr lang="en-GB" sz="1400" u="sng" dirty="0" smtClean="0">
              <a:latin typeface="Comic Sans MS" panose="030F0702030302020204" pitchFamily="66" charset="0"/>
            </a:endParaRPr>
          </a:p>
          <a:p>
            <a:r>
              <a:rPr lang="en-GB" sz="1200" dirty="0" smtClean="0">
                <a:latin typeface="Comic Sans MS" panose="030F0702030302020204" pitchFamily="66" charset="0"/>
              </a:rPr>
              <a:t>Please continue to share the love of books with your child. Encourage them to read/share books 3 times per week. This can be recorded on one page per week of the Reading Record.  Reads will be counted every </a:t>
            </a:r>
            <a:r>
              <a:rPr lang="en-GB" sz="1200" dirty="0" smtClean="0">
                <a:latin typeface="Comic Sans MS" panose="030F0702030302020204" pitchFamily="66" charset="0"/>
              </a:rPr>
              <a:t>Friday</a:t>
            </a:r>
            <a:r>
              <a:rPr lang="en-GB" sz="1200" dirty="0" smtClean="0">
                <a:latin typeface="Comic Sans MS" panose="030F0702030302020204" pitchFamily="66" charset="0"/>
              </a:rPr>
              <a:t>. </a:t>
            </a:r>
            <a:r>
              <a:rPr lang="en-GB" sz="1200" dirty="0" smtClean="0">
                <a:latin typeface="Comic Sans MS" panose="030F0702030302020204" pitchFamily="66" charset="0"/>
              </a:rPr>
              <a:t>Reading should be a delightful experience and I truly believe there is a book out there for everyone. Please support us in encouraging your child to read as it opens up so many doors. </a:t>
            </a:r>
            <a:endParaRPr lang="en-GB" sz="1200" dirty="0">
              <a:latin typeface="Comic Sans MS" panose="030F0702030302020204" pitchFamily="66" charset="0"/>
            </a:endParaRPr>
          </a:p>
        </p:txBody>
      </p:sp>
      <p:sp>
        <p:nvSpPr>
          <p:cNvPr id="17" name="Rectangle 16"/>
          <p:cNvSpPr/>
          <p:nvPr/>
        </p:nvSpPr>
        <p:spPr>
          <a:xfrm>
            <a:off x="84364" y="3340789"/>
            <a:ext cx="4107709" cy="1815882"/>
          </a:xfrm>
          <a:prstGeom prst="rect">
            <a:avLst/>
          </a:prstGeom>
        </p:spPr>
        <p:txBody>
          <a:bodyPr wrap="square">
            <a:spAutoFit/>
          </a:bodyPr>
          <a:lstStyle/>
          <a:p>
            <a:pPr algn="ctr"/>
            <a:r>
              <a:rPr lang="en-GB" sz="1400" u="sng" dirty="0" smtClean="0">
                <a:latin typeface="Comic Sans MS" panose="030F0702030302020204" pitchFamily="66" charset="0"/>
              </a:rPr>
              <a:t>DT</a:t>
            </a:r>
          </a:p>
          <a:p>
            <a:r>
              <a:rPr lang="en-GB" sz="1400" dirty="0" smtClean="0">
                <a:latin typeface="Comic Sans MS" panose="030F0702030302020204" pitchFamily="66" charset="0"/>
              </a:rPr>
              <a:t>In DT, the children will be learning about programming a ‘Monitoring device’. The children will learn how to program to monitor the ambient temperature and how to code an alert should the desired temperature change. The children will understand and explain how this could be useful for an animal carer.</a:t>
            </a:r>
            <a:endParaRPr lang="en-GB" sz="1200" dirty="0">
              <a:latin typeface="Comic Sans MS" panose="030F0702030302020204" pitchFamily="66" charset="0"/>
            </a:endParaRPr>
          </a:p>
        </p:txBody>
      </p:sp>
      <p:sp>
        <p:nvSpPr>
          <p:cNvPr id="22" name="Rectangle 21"/>
          <p:cNvSpPr/>
          <p:nvPr/>
        </p:nvSpPr>
        <p:spPr>
          <a:xfrm>
            <a:off x="4191193" y="138176"/>
            <a:ext cx="4026926" cy="2529805"/>
          </a:xfrm>
          <a:prstGeom prst="rect">
            <a:avLst/>
          </a:prstGeom>
          <a:no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p:nvSpPr>
        <p:spPr>
          <a:xfrm>
            <a:off x="8445261" y="2866033"/>
            <a:ext cx="3631359" cy="1970316"/>
          </a:xfrm>
          <a:prstGeom prst="rect">
            <a:avLst/>
          </a:prstGeom>
          <a:no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p:nvSpPr>
        <p:spPr>
          <a:xfrm>
            <a:off x="8511156" y="2883033"/>
            <a:ext cx="3564316" cy="1969770"/>
          </a:xfrm>
          <a:prstGeom prst="rect">
            <a:avLst/>
          </a:prstGeom>
        </p:spPr>
        <p:txBody>
          <a:bodyPr wrap="square">
            <a:spAutoFit/>
          </a:bodyPr>
          <a:lstStyle/>
          <a:p>
            <a:pPr algn="ctr"/>
            <a:r>
              <a:rPr lang="en-GB" sz="1400" u="sng" dirty="0" smtClean="0">
                <a:latin typeface="Comic Sans MS" panose="030F0702030302020204" pitchFamily="66" charset="0"/>
              </a:rPr>
              <a:t>Science</a:t>
            </a:r>
          </a:p>
          <a:p>
            <a:r>
              <a:rPr lang="en-GB" sz="1200" dirty="0" smtClean="0">
                <a:latin typeface="Comic Sans MS" panose="030F0702030302020204" pitchFamily="66" charset="0"/>
              </a:rPr>
              <a:t>This </a:t>
            </a:r>
            <a:r>
              <a:rPr lang="en-GB" sz="1200" dirty="0">
                <a:latin typeface="Comic Sans MS" panose="030F0702030302020204" pitchFamily="66" charset="0"/>
              </a:rPr>
              <a:t>half term </a:t>
            </a:r>
            <a:r>
              <a:rPr lang="en-GB" sz="1200" dirty="0" smtClean="0">
                <a:latin typeface="Comic Sans MS" panose="030F0702030302020204" pitchFamily="66" charset="0"/>
              </a:rPr>
              <a:t>Year 5 will be studying living things and their habitat as well as animals including humans. </a:t>
            </a:r>
            <a:r>
              <a:rPr lang="en-GB" sz="1200" dirty="0">
                <a:latin typeface="Comic Sans MS" panose="030F0702030302020204" pitchFamily="66" charset="0"/>
              </a:rPr>
              <a:t>Within this topic, they will learn about </a:t>
            </a:r>
            <a:r>
              <a:rPr lang="en-GB" sz="1200" dirty="0" smtClean="0">
                <a:latin typeface="Comic Sans MS" panose="030F0702030302020204" pitchFamily="66" charset="0"/>
              </a:rPr>
              <a:t>living things and their habitat as well as the human body and how the circulatory system works. </a:t>
            </a:r>
            <a:br>
              <a:rPr lang="en-GB" sz="1200" dirty="0" smtClean="0">
                <a:latin typeface="Comic Sans MS" panose="030F0702030302020204" pitchFamily="66" charset="0"/>
              </a:rPr>
            </a:br>
            <a:r>
              <a:rPr lang="en-GB" sz="1200" b="1" dirty="0" smtClean="0">
                <a:latin typeface="Comic Sans MS" panose="030F0702030302020204" pitchFamily="66" charset="0"/>
              </a:rPr>
              <a:t>Key vocabulary- classification key, respire, reproduce, surroundings, heart, blood vasculature</a:t>
            </a:r>
            <a:r>
              <a:rPr lang="en-GB" sz="1200" b="1" dirty="0" smtClean="0">
                <a:latin typeface="Comic Sans MS" panose="030F0702030302020204" pitchFamily="66" charset="0"/>
              </a:rPr>
              <a:t>, arteries</a:t>
            </a:r>
            <a:r>
              <a:rPr lang="en-GB" sz="1200" b="1" dirty="0" smtClean="0">
                <a:latin typeface="Comic Sans MS" panose="030F0702030302020204" pitchFamily="66" charset="0"/>
              </a:rPr>
              <a:t> </a:t>
            </a:r>
            <a:endParaRPr lang="en-GB" sz="1200" b="1" dirty="0"/>
          </a:p>
        </p:txBody>
      </p:sp>
    </p:spTree>
    <p:extLst>
      <p:ext uri="{BB962C8B-B14F-4D97-AF65-F5344CB8AC3E}">
        <p14:creationId xmlns:p14="http://schemas.microsoft.com/office/powerpoint/2010/main" val="34258544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fbfaf87b-7bdd-4c4f-a8f3-ec676afede73">
      <Terms xmlns="http://schemas.microsoft.com/office/infopath/2007/PartnerControls"/>
    </lcf76f155ced4ddcb4097134ff3c332f>
    <TaxCatchAll xmlns="597c8b6c-d28d-4116-9221-2285f0b83890"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6CE2A7EDF09AA4D8123CD991C4270FB" ma:contentTypeVersion="13" ma:contentTypeDescription="Create a new document." ma:contentTypeScope="" ma:versionID="6cd67554628a1a11a913c46f033f6889">
  <xsd:schema xmlns:xsd="http://www.w3.org/2001/XMLSchema" xmlns:xs="http://www.w3.org/2001/XMLSchema" xmlns:p="http://schemas.microsoft.com/office/2006/metadata/properties" xmlns:ns2="fbfaf87b-7bdd-4c4f-a8f3-ec676afede73" xmlns:ns3="597c8b6c-d28d-4116-9221-2285f0b83890" targetNamespace="http://schemas.microsoft.com/office/2006/metadata/properties" ma:root="true" ma:fieldsID="31a9b648fa6aae710a0efaf76a5772cb" ns2:_="" ns3:_="">
    <xsd:import namespace="fbfaf87b-7bdd-4c4f-a8f3-ec676afede73"/>
    <xsd:import namespace="597c8b6c-d28d-4116-9221-2285f0b83890"/>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LengthInSecond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faf87b-7bdd-4c4f-a8f3-ec676afede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6ee90a1c-6484-4b97-8607-00254b61cbd0"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97c8b6c-d28d-4116-9221-2285f0b83890"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f7a0b692-8b33-4de2-950c-41386e5add81}" ma:internalName="TaxCatchAll" ma:showField="CatchAllData" ma:web="597c8b6c-d28d-4116-9221-2285f0b83890">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0038AB5-0B8A-4AF5-9FEE-23454F63DEF4}">
  <ds:schemaRefs>
    <ds:schemaRef ds:uri="http://purl.org/dc/terms/"/>
    <ds:schemaRef ds:uri="http://purl.org/dc/dcmitype/"/>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schemas.microsoft.com/office/infopath/2007/PartnerControls"/>
    <ds:schemaRef ds:uri="597c8b6c-d28d-4116-9221-2285f0b83890"/>
    <ds:schemaRef ds:uri="fbfaf87b-7bdd-4c4f-a8f3-ec676afede73"/>
    <ds:schemaRef ds:uri="http://www.w3.org/XML/1998/namespace"/>
  </ds:schemaRefs>
</ds:datastoreItem>
</file>

<file path=customXml/itemProps2.xml><?xml version="1.0" encoding="utf-8"?>
<ds:datastoreItem xmlns:ds="http://schemas.openxmlformats.org/officeDocument/2006/customXml" ds:itemID="{E3E409F2-3EB5-4451-AE3D-1C3A178011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faf87b-7bdd-4c4f-a8f3-ec676afede73"/>
    <ds:schemaRef ds:uri="597c8b6c-d28d-4116-9221-2285f0b83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BAF8970-1BCD-4C6D-8AA0-772A8C97CF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305</TotalTime>
  <Words>560</Words>
  <Application>Microsoft Office PowerPoint</Application>
  <PresentationFormat>Widescreen</PresentationFormat>
  <Paragraphs>31</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CCW Cursive Writing 6</vt:lpstr>
      <vt:lpstr>Comic Sans MS</vt:lpstr>
      <vt:lpstr>Times New Roman</vt:lpstr>
      <vt:lpstr>Office Theme</vt:lpstr>
      <vt:lpstr>PowerPoint Presentation</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Claybourn, Steven</dc:creator>
  <cp:lastModifiedBy>Jennifer Epton</cp:lastModifiedBy>
  <cp:revision>36</cp:revision>
  <dcterms:created xsi:type="dcterms:W3CDTF">2019-09-05T14:57:08Z</dcterms:created>
  <dcterms:modified xsi:type="dcterms:W3CDTF">2024-04-17T14:21:52Z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0x01010056CE2A7EDF09AA4D8123CD991C4270FB</vt:lpwstr>
  </property>
  <property fmtid="{D5CDD505-2E9C-101B-9397-08002B2CF9AE}" pid="3" name="Order">
    <vt:r8>642800</vt:r8>
  </property>
</Properties>
</file>