
<file path=[Content_Types].xml><?xml version="1.0" encoding="utf-8"?>
<Types xmlns="http://schemas.openxmlformats.org/package/2006/content-types">
  <Default Extension="bin" ContentType="image/jpeg"/>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bin" ContentType="image/png"/>
  <Override PartName="/ppt/notesSlides/notesSlide2.xml" ContentType="application/vnd.openxmlformats-officedocument.presentationml.notesSlide+xml"/>
  <Override PartName="/ppt/media/image4.bin"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8.bin"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2.bin" ContentType="image/png"/>
  <Override PartName="/ppt/media/image13.bin" ContentType="image/png"/>
  <Override PartName="/ppt/media/image14.bin" ContentType="image/png"/>
  <Override PartName="/ppt/media/image15.bin" ContentType="image/png"/>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82" r:id="rId2"/>
    <p:sldId id="1148" r:id="rId3"/>
    <p:sldId id="1157" r:id="rId4"/>
    <p:sldId id="1149" r:id="rId5"/>
    <p:sldId id="1172" r:id="rId6"/>
    <p:sldId id="1173" r:id="rId7"/>
    <p:sldId id="1174" r:id="rId8"/>
    <p:sldId id="1175" r:id="rId9"/>
    <p:sldId id="1176" r:id="rId10"/>
    <p:sldId id="1191" r:id="rId11"/>
    <p:sldId id="1178" r:id="rId12"/>
    <p:sldId id="1179" r:id="rId13"/>
    <p:sldId id="1180" r:id="rId14"/>
    <p:sldId id="1181" r:id="rId15"/>
    <p:sldId id="1182" r:id="rId16"/>
    <p:sldId id="1183" r:id="rId17"/>
    <p:sldId id="1187" r:id="rId18"/>
    <p:sldId id="1184" r:id="rId19"/>
    <p:sldId id="1186" r:id="rId20"/>
    <p:sldId id="1188" r:id="rId21"/>
    <p:sldId id="1190" r:id="rId22"/>
    <p:sldId id="1192" r:id="rId23"/>
  </p:sldIdLst>
  <p:sldSz cx="12192000" cy="6858000"/>
  <p:notesSz cx="6858000" cy="9144000"/>
  <p:embeddedFontLst>
    <p:embeddedFont>
      <p:font typeface="Source Sans Pro Light" panose="020B0403030403020204" pitchFamily="34" charset="0"/>
      <p:regular r:id="rId25"/>
      <p:italic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D9E83-BEB3-4E79-B3F7-3BA319F77713}"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F1AB0-29BC-4FF7-BDAB-0D25F4A98D98}" type="slidenum">
              <a:rPr lang="en-GB" smtClean="0"/>
              <a:t>‹#›</a:t>
            </a:fld>
            <a:endParaRPr lang="en-GB"/>
          </a:p>
        </p:txBody>
      </p:sp>
    </p:spTree>
    <p:extLst>
      <p:ext uri="{BB962C8B-B14F-4D97-AF65-F5344CB8AC3E}">
        <p14:creationId xmlns:p14="http://schemas.microsoft.com/office/powerpoint/2010/main" val="268720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1031875"/>
            <a:ext cx="4956175" cy="27892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65FE3-2505-4C5B-A60C-429678BFB141}" type="slidenum">
              <a:rPr lang="en-US" smtClean="0"/>
              <a:t>1</a:t>
            </a:fld>
            <a:endParaRPr lang="en-US"/>
          </a:p>
        </p:txBody>
      </p:sp>
    </p:spTree>
    <p:extLst>
      <p:ext uri="{BB962C8B-B14F-4D97-AF65-F5344CB8AC3E}">
        <p14:creationId xmlns:p14="http://schemas.microsoft.com/office/powerpoint/2010/main" val="393760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77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26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5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2</a:t>
            </a:fld>
            <a:endParaRPr lang="en-GB"/>
          </a:p>
        </p:txBody>
      </p:sp>
    </p:spTree>
    <p:extLst>
      <p:ext uri="{BB962C8B-B14F-4D97-AF65-F5344CB8AC3E}">
        <p14:creationId xmlns:p14="http://schemas.microsoft.com/office/powerpoint/2010/main" val="647645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30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81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22</a:t>
            </a:fld>
            <a:endParaRPr lang="en-GB"/>
          </a:p>
        </p:txBody>
      </p:sp>
    </p:spTree>
    <p:extLst>
      <p:ext uri="{BB962C8B-B14F-4D97-AF65-F5344CB8AC3E}">
        <p14:creationId xmlns:p14="http://schemas.microsoft.com/office/powerpoint/2010/main" val="348826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3</a:t>
            </a:fld>
            <a:endParaRPr lang="en-GB"/>
          </a:p>
        </p:txBody>
      </p:sp>
    </p:spTree>
    <p:extLst>
      <p:ext uri="{BB962C8B-B14F-4D97-AF65-F5344CB8AC3E}">
        <p14:creationId xmlns:p14="http://schemas.microsoft.com/office/powerpoint/2010/main" val="1836999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4</a:t>
            </a:fld>
            <a:endParaRPr lang="en-GB"/>
          </a:p>
        </p:txBody>
      </p:sp>
    </p:spTree>
    <p:extLst>
      <p:ext uri="{BB962C8B-B14F-4D97-AF65-F5344CB8AC3E}">
        <p14:creationId xmlns:p14="http://schemas.microsoft.com/office/powerpoint/2010/main" val="285317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2EADEE-032C-4364-828A-2871BA4DDBAE}" type="slidenum">
              <a:rPr lang="en-GB" smtClean="0"/>
              <a:t>5</a:t>
            </a:fld>
            <a:endParaRPr lang="en-GB"/>
          </a:p>
        </p:txBody>
      </p:sp>
    </p:spTree>
    <p:extLst>
      <p:ext uri="{BB962C8B-B14F-4D97-AF65-F5344CB8AC3E}">
        <p14:creationId xmlns:p14="http://schemas.microsoft.com/office/powerpoint/2010/main" val="3617168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2CA3-7210-A112-38D6-2D72CDB0BE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9FDBEB-F762-96EE-5FDA-D087D6EBA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98BA17-BF15-6839-4951-AC8D8C13E202}"/>
              </a:ext>
            </a:extLst>
          </p:cNvPr>
          <p:cNvSpPr>
            <a:spLocks noGrp="1"/>
          </p:cNvSpPr>
          <p:nvPr>
            <p:ph type="dt" sz="half" idx="10"/>
          </p:nvPr>
        </p:nvSpPr>
        <p:spPr/>
        <p:txBody>
          <a:bodyPr/>
          <a:lstStyle/>
          <a:p>
            <a:fld id="{86108F04-EC2F-41FD-86DA-A4DEDB41201F}" type="datetimeFigureOut">
              <a:rPr lang="en-GB" smtClean="0"/>
              <a:t>07/03/2024</a:t>
            </a:fld>
            <a:endParaRPr lang="en-GB"/>
          </a:p>
        </p:txBody>
      </p:sp>
      <p:sp>
        <p:nvSpPr>
          <p:cNvPr id="5" name="Footer Placeholder 4">
            <a:extLst>
              <a:ext uri="{FF2B5EF4-FFF2-40B4-BE49-F238E27FC236}">
                <a16:creationId xmlns:a16="http://schemas.microsoft.com/office/drawing/2014/main" id="{0B3A9CBF-2312-E88B-DDB8-8E157E1622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7154D-3C9B-69CE-C9D7-A4D8CF449B79}"/>
              </a:ext>
            </a:extLst>
          </p:cNvPr>
          <p:cNvSpPr>
            <a:spLocks noGrp="1"/>
          </p:cNvSpPr>
          <p:nvPr>
            <p:ph type="sldNum" sz="quarter" idx="12"/>
          </p:nvPr>
        </p:nvSpPr>
        <p:spPr/>
        <p:txBody>
          <a:bodyPr/>
          <a:lstStyle/>
          <a:p>
            <a:fld id="{364D3870-4F18-4AEB-888F-750EB1FC0BD7}" type="slidenum">
              <a:rPr lang="en-GB" smtClean="0"/>
              <a:t>‹#›</a:t>
            </a:fld>
            <a:endParaRPr lang="en-GB"/>
          </a:p>
        </p:txBody>
      </p:sp>
    </p:spTree>
    <p:extLst>
      <p:ext uri="{BB962C8B-B14F-4D97-AF65-F5344CB8AC3E}">
        <p14:creationId xmlns:p14="http://schemas.microsoft.com/office/powerpoint/2010/main" val="6970236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D465B8-30AD-03E3-B263-95624DF6F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1B3120-A16A-A46A-4DCB-427164A6B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207F81-1E35-E046-342C-71865FFC4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08F04-EC2F-41FD-86DA-A4DEDB41201F}" type="datetimeFigureOut">
              <a:rPr lang="en-GB" smtClean="0"/>
              <a:t>07/03/2024</a:t>
            </a:fld>
            <a:endParaRPr lang="en-GB"/>
          </a:p>
        </p:txBody>
      </p:sp>
      <p:sp>
        <p:nvSpPr>
          <p:cNvPr id="5" name="Footer Placeholder 4">
            <a:extLst>
              <a:ext uri="{FF2B5EF4-FFF2-40B4-BE49-F238E27FC236}">
                <a16:creationId xmlns:a16="http://schemas.microsoft.com/office/drawing/2014/main" id="{7F8C2624-AF91-4FA6-656B-9E5C55CA1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AAADF0-4C78-6B4F-0E41-C12926907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D3870-4F18-4AEB-888F-750EB1FC0BD7}" type="slidenum">
              <a:rPr lang="en-GB" smtClean="0"/>
              <a:t>‹#›</a:t>
            </a:fld>
            <a:endParaRPr lang="en-GB"/>
          </a:p>
        </p:txBody>
      </p:sp>
    </p:spTree>
    <p:extLst>
      <p:ext uri="{BB962C8B-B14F-4D97-AF65-F5344CB8AC3E}">
        <p14:creationId xmlns:p14="http://schemas.microsoft.com/office/powerpoint/2010/main" val="11798880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bin"/><Relationship Id="rId4" Type="http://schemas.openxmlformats.org/officeDocument/2006/relationships/hyperlink" Target="https://go.elevateeducation.com/ayeidentifyingmistakes?utm_source=Tottington+High+Schoo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bin"/></Relationships>
</file>

<file path=ppt/slides/_rels/slide1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bin"/><Relationship Id="rId4" Type="http://schemas.openxmlformats.org/officeDocument/2006/relationships/hyperlink" Target="https://go.elevateeducation.com/ayecorrectingmistakes?utm_source=Tottington+High+Schoo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bin"/></Relationships>
</file>

<file path=ppt/slides/_rels/slide1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bin"/><Relationship Id="rId4" Type="http://schemas.openxmlformats.org/officeDocument/2006/relationships/hyperlink" Target="https://go.elevateeducation.com/ayeexamroutine?utm_source=Tottington+High+Schoo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bin"/><Relationship Id="rId4" Type="http://schemas.openxmlformats.org/officeDocument/2006/relationships/hyperlink" Target="https://go.elevateeducation.com/ayeexamtechniques?utm_source=Tottington+High+Schoo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20.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bin"/><Relationship Id="rId7" Type="http://schemas.openxmlformats.org/officeDocument/2006/relationships/image" Target="../media/image15.bin"/><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bin"/><Relationship Id="rId5" Type="http://schemas.openxmlformats.org/officeDocument/2006/relationships/image" Target="../media/image13.bin"/><Relationship Id="rId4" Type="http://schemas.openxmlformats.org/officeDocument/2006/relationships/image" Target="../media/image12.bin"/></Relationships>
</file>

<file path=ppt/slides/_rels/slide2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surveymonkey.co.uk/r/AceYourExam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18" Type="http://schemas.openxmlformats.org/officeDocument/2006/relationships/slide" Target="slide17.xml"/><Relationship Id="rId3" Type="http://schemas.openxmlformats.org/officeDocument/2006/relationships/image" Target="../media/image3.bin"/><Relationship Id="rId21" Type="http://schemas.openxmlformats.org/officeDocument/2006/relationships/slide" Target="slide20.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notesSlide" Target="../notesSlides/notesSlide3.xml"/><Relationship Id="rId16" Type="http://schemas.openxmlformats.org/officeDocument/2006/relationships/slide" Target="slide15.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19" Type="http://schemas.openxmlformats.org/officeDocument/2006/relationships/slide" Target="slide18.xml"/><Relationship Id="rId4" Type="http://schemas.openxmlformats.org/officeDocument/2006/relationships/image" Target="../media/image4.bin"/><Relationship Id="rId9" Type="http://schemas.openxmlformats.org/officeDocument/2006/relationships/slide" Target="slide8.xml"/><Relationship Id="rId14" Type="http://schemas.openxmlformats.org/officeDocument/2006/relationships/slide" Target="slide13.xml"/><Relationship Id="rId22"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bin"/><Relationship Id="rId4" Type="http://schemas.openxmlformats.org/officeDocument/2006/relationships/hyperlink" Target="https://go.elevateeducation.com/ayeexamplanner?utm_source=Tottington+High+Schoo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bin"/><Relationship Id="rId4" Type="http://schemas.openxmlformats.org/officeDocument/2006/relationships/hyperlink" Target="https://go.elevateeducation.com/ayedeluxeplanner?utm_source=Tottington+High+Scho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table&#10;&#10;Description generated with high confidence">
            <a:extLst>
              <a:ext uri="{FF2B5EF4-FFF2-40B4-BE49-F238E27FC236}">
                <a16:creationId xmlns:a16="http://schemas.microsoft.com/office/drawing/2014/main" id="{87554527-D8BF-41B3-919E-4659153D07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443" y="159810"/>
            <a:ext cx="11442598" cy="663998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4986" y="212542"/>
            <a:ext cx="2223666" cy="822628"/>
          </a:xfrm>
          <a:prstGeom prst="rect">
            <a:avLst/>
          </a:prstGeom>
        </p:spPr>
      </p:pic>
      <p:sp>
        <p:nvSpPr>
          <p:cNvPr id="14" name="Rectangle 13"/>
          <p:cNvSpPr/>
          <p:nvPr/>
        </p:nvSpPr>
        <p:spPr>
          <a:xfrm>
            <a:off x="127959" y="109009"/>
            <a:ext cx="11936082" cy="6639982"/>
          </a:xfrm>
          <a:prstGeom prst="rect">
            <a:avLst/>
          </a:prstGeom>
          <a:noFill/>
          <a:ln w="41275" cap="sq">
            <a:solidFill>
              <a:srgbClr val="2F326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C1FE6E7-9B8E-4B97-AA6D-3C75482DFF16}"/>
              </a:ext>
            </a:extLst>
          </p:cNvPr>
          <p:cNvGrpSpPr/>
          <p:nvPr/>
        </p:nvGrpSpPr>
        <p:grpSpPr>
          <a:xfrm>
            <a:off x="127959" y="109007"/>
            <a:ext cx="4882871" cy="6652658"/>
            <a:chOff x="172118" y="522837"/>
            <a:chExt cx="4566459" cy="6221564"/>
          </a:xfrm>
        </p:grpSpPr>
        <p:sp>
          <p:nvSpPr>
            <p:cNvPr id="15" name="Rectangle 14">
              <a:extLst>
                <a:ext uri="{FF2B5EF4-FFF2-40B4-BE49-F238E27FC236}">
                  <a16:creationId xmlns:a16="http://schemas.microsoft.com/office/drawing/2014/main" id="{551FD663-8475-4E27-A544-D467936BFC2F}"/>
                </a:ext>
              </a:extLst>
            </p:cNvPr>
            <p:cNvSpPr/>
            <p:nvPr/>
          </p:nvSpPr>
          <p:spPr>
            <a:xfrm>
              <a:off x="172118" y="522839"/>
              <a:ext cx="3835936" cy="6221562"/>
            </a:xfrm>
            <a:prstGeom prst="rect">
              <a:avLst/>
            </a:prstGeom>
            <a:solidFill>
              <a:srgbClr val="2F326B">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600">
                  <a:solidFill>
                    <a:prstClr val="white"/>
                  </a:solidFill>
                  <a:latin typeface="BPreplay" charset="0"/>
                  <a:ea typeface="BPreplay" charset="0"/>
                  <a:cs typeface="BPreplay" charset="0"/>
                </a:rPr>
                <a:t> </a:t>
              </a:r>
              <a:endParaRPr lang="en-US" sz="2600">
                <a:solidFill>
                  <a:srgbClr val="214791"/>
                </a:solidFill>
                <a:latin typeface="BPreplay" charset="0"/>
                <a:ea typeface="BPreplay" charset="0"/>
                <a:cs typeface="BPreplay" charset="0"/>
              </a:endParaRPr>
            </a:p>
          </p:txBody>
        </p:sp>
        <p:sp>
          <p:nvSpPr>
            <p:cNvPr id="4" name="Right Triangle 3">
              <a:extLst>
                <a:ext uri="{FF2B5EF4-FFF2-40B4-BE49-F238E27FC236}">
                  <a16:creationId xmlns:a16="http://schemas.microsoft.com/office/drawing/2014/main" id="{51986F18-7269-47B7-8273-11794B4C09C5}"/>
                </a:ext>
              </a:extLst>
            </p:cNvPr>
            <p:cNvSpPr/>
            <p:nvPr/>
          </p:nvSpPr>
          <p:spPr>
            <a:xfrm flipV="1">
              <a:off x="4008054" y="522837"/>
              <a:ext cx="730523" cy="6209710"/>
            </a:xfrm>
            <a:prstGeom prst="rtTriangle">
              <a:avLst/>
            </a:prstGeom>
            <a:solidFill>
              <a:srgbClr val="2F326B">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27959" y="87494"/>
            <a:ext cx="4727482" cy="3207032"/>
          </a:xfrm>
          <a:prstGeom prst="rect">
            <a:avLst/>
          </a:prstGeom>
          <a:noFill/>
        </p:spPr>
        <p:txBody>
          <a:bodyPr wrap="square" lIns="91440" tIns="45720" rIns="91440" bIns="45720" rtlCol="0" anchor="t">
            <a:spAutoFit/>
          </a:bodyPr>
          <a:lstStyle/>
          <a:p>
            <a:pPr>
              <a:lnSpc>
                <a:spcPct val="120000"/>
              </a:lnSpc>
            </a:pPr>
            <a:r>
              <a:rPr lang="en-GB" sz="4000" dirty="0">
                <a:solidFill>
                  <a:schemeClr val="bg1"/>
                </a:solidFill>
                <a:latin typeface="BPreplay"/>
              </a:rPr>
              <a:t>Ace Your Exams</a:t>
            </a:r>
          </a:p>
          <a:p>
            <a:pPr>
              <a:lnSpc>
                <a:spcPct val="120000"/>
              </a:lnSpc>
            </a:pPr>
            <a:r>
              <a:rPr lang="en-GB" sz="4000" dirty="0">
                <a:solidFill>
                  <a:schemeClr val="bg1"/>
                </a:solidFill>
                <a:latin typeface="BPreplay"/>
              </a:rPr>
              <a:t>Follow-up Tutor Pack</a:t>
            </a:r>
            <a:endParaRPr lang="en-US" sz="4000" dirty="0">
              <a:solidFill>
                <a:schemeClr val="bg1"/>
              </a:solidFill>
            </a:endParaRPr>
          </a:p>
          <a:p>
            <a:pPr>
              <a:lnSpc>
                <a:spcPct val="120000"/>
              </a:lnSpc>
            </a:pPr>
            <a:r>
              <a:rPr lang="en-AU" sz="2800" dirty="0">
                <a:solidFill>
                  <a:schemeClr val="bg1"/>
                </a:solidFill>
                <a:latin typeface="BPreplay"/>
              </a:rPr>
              <a:t>Elevate UK</a:t>
            </a:r>
          </a:p>
          <a:p>
            <a:pPr>
              <a:lnSpc>
                <a:spcPct val="120000"/>
              </a:lnSpc>
            </a:pPr>
            <a:r>
              <a:rPr lang="en-AU" sz="2800">
                <a:solidFill>
                  <a:schemeClr val="bg1"/>
                </a:solidFill>
                <a:latin typeface="BPreplay"/>
              </a:rPr>
              <a:t>Tottington High School </a:t>
            </a:r>
            <a:endParaRPr lang="en-AU" sz="2800" dirty="0">
              <a:solidFill>
                <a:schemeClr val="bg1"/>
              </a:solidFill>
              <a:latin typeface="BPreplay"/>
            </a:endParaRPr>
          </a:p>
          <a:p>
            <a:pPr>
              <a:lnSpc>
                <a:spcPct val="120000"/>
              </a:lnSpc>
            </a:pPr>
            <a:endParaRPr lang="en-AU" sz="500" dirty="0">
              <a:solidFill>
                <a:schemeClr val="bg1"/>
              </a:solidFill>
              <a:latin typeface="BPreplay" panose="02000503000000020004" pitchFamily="50" charset="0"/>
            </a:endParaRPr>
          </a:p>
        </p:txBody>
      </p:sp>
    </p:spTree>
    <p:extLst>
      <p:ext uri="{BB962C8B-B14F-4D97-AF65-F5344CB8AC3E}">
        <p14:creationId xmlns:p14="http://schemas.microsoft.com/office/powerpoint/2010/main" val="260202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437639" y="1057647"/>
            <a:ext cx="9316721" cy="1706429"/>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7" name="TextBox 6">
            <a:extLst>
              <a:ext uri="{FF2B5EF4-FFF2-40B4-BE49-F238E27FC236}">
                <a16:creationId xmlns:a16="http://schemas.microsoft.com/office/drawing/2014/main" id="{287FC4A7-9B56-7D2E-9FDD-95CD5FFA4A0B}"/>
              </a:ext>
            </a:extLst>
          </p:cNvPr>
          <p:cNvSpPr txBox="1">
            <a:spLocks noChangeAspect="1"/>
          </p:cNvSpPr>
          <p:nvPr/>
        </p:nvSpPr>
        <p:spPr>
          <a:xfrm>
            <a:off x="294428" y="-25675"/>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Bullet Proof Booklet (Identifying Mistakes) </a:t>
            </a:r>
            <a:r>
              <a:rPr lang="en-US" sz="1600" b="1" i="1" u="sng">
                <a:solidFill>
                  <a:srgbClr val="214791"/>
                </a:solidFill>
                <a:latin typeface="BPreplay" panose="02000503000000020004" pitchFamily="50" charset="0"/>
              </a:rPr>
              <a:t>Video</a:t>
            </a:r>
            <a:r>
              <a:rPr lang="en-US" sz="1600" i="1" u="sng">
                <a:solidFill>
                  <a:srgbClr val="214791"/>
                </a:solidFill>
                <a:latin typeface="BPreplay" panose="02000503000000020004" pitchFamily="50" charset="0"/>
              </a:rPr>
              <a:t>– 5 mins</a:t>
            </a:r>
          </a:p>
        </p:txBody>
      </p:sp>
      <p:sp>
        <p:nvSpPr>
          <p:cNvPr id="8" name="TextBox 7">
            <a:extLst>
              <a:ext uri="{FF2B5EF4-FFF2-40B4-BE49-F238E27FC236}">
                <a16:creationId xmlns:a16="http://schemas.microsoft.com/office/drawing/2014/main" id="{76C02202-A737-BBEB-F3CC-687B7531D053}"/>
              </a:ext>
            </a:extLst>
          </p:cNvPr>
          <p:cNvSpPr txBox="1"/>
          <p:nvPr/>
        </p:nvSpPr>
        <p:spPr>
          <a:xfrm>
            <a:off x="1867082" y="5402435"/>
            <a:ext cx="8217762" cy="461665"/>
          </a:xfrm>
          <a:prstGeom prst="rect">
            <a:avLst/>
          </a:prstGeom>
          <a:noFill/>
        </p:spPr>
        <p:txBody>
          <a:bodyPr wrap="square" rtlCol="0">
            <a:spAutoFit/>
          </a:bodyPr>
          <a:lstStyle/>
          <a:p>
            <a:pPr algn="ctr"/>
            <a:r>
              <a:rPr lang="en-GB" sz="2400" i="1" dirty="0">
                <a:hlinkClick r:id="rId4"/>
              </a:rPr>
              <a:t>Download the Bullet Proof Booklet template here!</a:t>
            </a:r>
            <a:endParaRPr lang="en-GB" sz="2400" i="1" dirty="0"/>
          </a:p>
        </p:txBody>
      </p:sp>
      <p:sp>
        <p:nvSpPr>
          <p:cNvPr id="2" name="TextBox 1">
            <a:extLst>
              <a:ext uri="{FF2B5EF4-FFF2-40B4-BE49-F238E27FC236}">
                <a16:creationId xmlns:a16="http://schemas.microsoft.com/office/drawing/2014/main" id="{3037B77E-773D-E4C0-4955-17448A933FDB}"/>
              </a:ext>
            </a:extLst>
          </p:cNvPr>
          <p:cNvSpPr txBox="1"/>
          <p:nvPr/>
        </p:nvSpPr>
        <p:spPr>
          <a:xfrm>
            <a:off x="4349679" y="1219592"/>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3074" name="Picture 2">
            <a:hlinkClick r:id="rId4"/>
            <a:extLst>
              <a:ext uri="{FF2B5EF4-FFF2-40B4-BE49-F238E27FC236}">
                <a16:creationId xmlns:a16="http://schemas.microsoft.com/office/drawing/2014/main" id="{2C8CA4D7-15E7-F277-FBCF-DAEE4B873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13" y="2128838"/>
            <a:ext cx="460057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4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Bullet Proof Booklet (Identifying Mistakes) </a:t>
            </a:r>
            <a:r>
              <a:rPr lang="en-US" sz="1600" i="1" u="sng">
                <a:solidFill>
                  <a:srgbClr val="214791"/>
                </a:solidFill>
                <a:latin typeface="BPreplay" panose="02000503000000020004" pitchFamily="50" charset="0"/>
              </a:rPr>
              <a:t>Discussion–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586199" y="625572"/>
            <a:ext cx="9316721" cy="4107086"/>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cs typeface="Source Sans Pro Light" charset="0"/>
              </a:rPr>
              <a:t>Do you currently analyse where you lost marks in exams? If not, why not? If you do, how do you structure this?</a:t>
            </a: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309135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437639" y="1057647"/>
            <a:ext cx="9316721" cy="1706429"/>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7" name="TextBox 6">
            <a:extLst>
              <a:ext uri="{FF2B5EF4-FFF2-40B4-BE49-F238E27FC236}">
                <a16:creationId xmlns:a16="http://schemas.microsoft.com/office/drawing/2014/main" id="{287FC4A7-9B56-7D2E-9FDD-95CD5FFA4A0B}"/>
              </a:ext>
            </a:extLst>
          </p:cNvPr>
          <p:cNvSpPr txBox="1">
            <a:spLocks noChangeAspect="1"/>
          </p:cNvSpPr>
          <p:nvPr/>
        </p:nvSpPr>
        <p:spPr>
          <a:xfrm>
            <a:off x="294428" y="-25675"/>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Bullet Proof Booklet (Identifying Mistakes) </a:t>
            </a:r>
            <a:r>
              <a:rPr lang="en-US" sz="1600" i="1" u="sng">
                <a:solidFill>
                  <a:srgbClr val="214791"/>
                </a:solidFill>
                <a:latin typeface="BPreplay" panose="02000503000000020004" pitchFamily="50" charset="0"/>
              </a:rPr>
              <a:t>Activity– 5 mins</a:t>
            </a:r>
          </a:p>
        </p:txBody>
      </p:sp>
      <p:pic>
        <p:nvPicPr>
          <p:cNvPr id="5" name="Picture 4">
            <a:extLst>
              <a:ext uri="{FF2B5EF4-FFF2-40B4-BE49-F238E27FC236}">
                <a16:creationId xmlns:a16="http://schemas.microsoft.com/office/drawing/2014/main" id="{0C1A9CB9-8630-621F-03C2-B0110E7532F7}"/>
              </a:ext>
            </a:extLst>
          </p:cNvPr>
          <p:cNvPicPr>
            <a:picLocks noChangeAspect="1"/>
          </p:cNvPicPr>
          <p:nvPr/>
        </p:nvPicPr>
        <p:blipFill rotWithShape="1">
          <a:blip r:embed="rId4"/>
          <a:srcRect l="6181" t="12205" r="9402" b="15824"/>
          <a:stretch/>
        </p:blipFill>
        <p:spPr>
          <a:xfrm>
            <a:off x="1839481" y="1282446"/>
            <a:ext cx="8542484" cy="4855437"/>
          </a:xfrm>
          <a:prstGeom prst="rect">
            <a:avLst/>
          </a:prstGeom>
        </p:spPr>
      </p:pic>
      <p:sp>
        <p:nvSpPr>
          <p:cNvPr id="8" name="TextBox 7">
            <a:extLst>
              <a:ext uri="{FF2B5EF4-FFF2-40B4-BE49-F238E27FC236}">
                <a16:creationId xmlns:a16="http://schemas.microsoft.com/office/drawing/2014/main" id="{9BD5C4A1-C262-2B0E-AE2D-53E4F91D363E}"/>
              </a:ext>
            </a:extLst>
          </p:cNvPr>
          <p:cNvSpPr txBox="1"/>
          <p:nvPr/>
        </p:nvSpPr>
        <p:spPr>
          <a:xfrm>
            <a:off x="1686589" y="-75645"/>
            <a:ext cx="9316721" cy="2626681"/>
          </a:xfrm>
          <a:prstGeom prst="rect">
            <a:avLst/>
          </a:prstGeom>
          <a:noFill/>
        </p:spPr>
        <p:txBody>
          <a:bodyPr wrap="square" lIns="91440" tIns="45720" rIns="91440" bIns="45720" anchor="t">
            <a:spAutoFit/>
          </a:bodyPr>
          <a:lstStyle/>
          <a:p>
            <a:pPr lvl="0" algn="ctr">
              <a:lnSpc>
                <a:spcPct val="130000"/>
              </a:lnSpc>
            </a:pPr>
            <a:endParaRPr lang="en-AU" sz="3600" u="sng">
              <a:solidFill>
                <a:schemeClr val="accent5">
                  <a:lumMod val="50000"/>
                </a:schemeClr>
              </a:solidFill>
              <a:latin typeface="Source Sans Pro Light" charset="0"/>
              <a:ea typeface="Source Sans Pro Light" charset="0"/>
              <a:cs typeface="Source Sans Pro Light" charset="0"/>
            </a:endParaRPr>
          </a:p>
          <a:p>
            <a:pPr algn="ctr">
              <a:lnSpc>
                <a:spcPct val="130000"/>
              </a:lnSpc>
            </a:pPr>
            <a:r>
              <a:rPr lang="en-GB">
                <a:solidFill>
                  <a:srgbClr val="000000"/>
                </a:solidFill>
                <a:latin typeface="Source Sans Pro Light"/>
                <a:ea typeface="Source Sans Pro Light"/>
                <a:cs typeface="Source Sans Pro Light" charset="0"/>
              </a:rPr>
              <a:t>Using the Bullet Proof Booklet, identify where you lost marks in a practice/past paper and fill out the first 3 columns </a:t>
            </a:r>
            <a:endParaRPr lang="en-GB">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endParaRPr lang="en-GB">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15497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95711"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Bullet Proof Booklet (Correcting Mistakes)</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8" name="TextBox 7">
            <a:extLst>
              <a:ext uri="{FF2B5EF4-FFF2-40B4-BE49-F238E27FC236}">
                <a16:creationId xmlns:a16="http://schemas.microsoft.com/office/drawing/2014/main" id="{7883CFAD-0B5A-395F-C343-0E9F74BF8665}"/>
              </a:ext>
            </a:extLst>
          </p:cNvPr>
          <p:cNvSpPr txBox="1"/>
          <p:nvPr/>
        </p:nvSpPr>
        <p:spPr>
          <a:xfrm>
            <a:off x="1867082" y="5402435"/>
            <a:ext cx="8217762" cy="461665"/>
          </a:xfrm>
          <a:prstGeom prst="rect">
            <a:avLst/>
          </a:prstGeom>
          <a:noFill/>
        </p:spPr>
        <p:txBody>
          <a:bodyPr wrap="square" rtlCol="0">
            <a:spAutoFit/>
          </a:bodyPr>
          <a:lstStyle/>
          <a:p>
            <a:pPr algn="ctr"/>
            <a:r>
              <a:rPr lang="en-GB" sz="2400" i="1" dirty="0">
                <a:hlinkClick r:id="rId4"/>
              </a:rPr>
              <a:t>Download the Bullet Proof Booklet template here!</a:t>
            </a:r>
            <a:endParaRPr lang="en-GB" sz="2400" i="1" dirty="0"/>
          </a:p>
        </p:txBody>
      </p:sp>
      <p:sp>
        <p:nvSpPr>
          <p:cNvPr id="2" name="TextBox 1">
            <a:extLst>
              <a:ext uri="{FF2B5EF4-FFF2-40B4-BE49-F238E27FC236}">
                <a16:creationId xmlns:a16="http://schemas.microsoft.com/office/drawing/2014/main" id="{B00E05A5-3D5E-FD19-1764-B1B0DEC60F4C}"/>
              </a:ext>
            </a:extLst>
          </p:cNvPr>
          <p:cNvSpPr txBox="1"/>
          <p:nvPr/>
        </p:nvSpPr>
        <p:spPr>
          <a:xfrm>
            <a:off x="4349679" y="990996"/>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4098" name="Picture 2">
            <a:hlinkClick r:id="rId4"/>
            <a:extLst>
              <a:ext uri="{FF2B5EF4-FFF2-40B4-BE49-F238E27FC236}">
                <a16:creationId xmlns:a16="http://schemas.microsoft.com/office/drawing/2014/main" id="{47610456-BA83-492C-27F1-A66395B46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13" y="2143125"/>
            <a:ext cx="46005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6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6707346"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Bullet Proof Booklet (Correcting Mistakes)</a:t>
            </a:r>
          </a:p>
          <a:p>
            <a:pPr algn="just">
              <a:lnSpc>
                <a:spcPct val="130000"/>
              </a:lnSpc>
            </a:pPr>
            <a:r>
              <a:rPr lang="en-US" sz="1600" i="1" u="sng">
                <a:solidFill>
                  <a:srgbClr val="214791"/>
                </a:solidFill>
                <a:latin typeface="BPreplay" panose="02000503000000020004" pitchFamily="50" charset="0"/>
              </a:rPr>
              <a:t>Discussion–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484629" y="1219821"/>
            <a:ext cx="9316721" cy="4907305"/>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cs typeface="Source Sans Pro Light" charset="0"/>
              </a:rPr>
              <a:t>When you have lost marks in an exam, do you re-do the question until you get it right? What is your current process for correcting past mistakes?</a:t>
            </a: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19097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437639" y="1057647"/>
            <a:ext cx="9316721" cy="1706429"/>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7" name="TextBox 6">
            <a:extLst>
              <a:ext uri="{FF2B5EF4-FFF2-40B4-BE49-F238E27FC236}">
                <a16:creationId xmlns:a16="http://schemas.microsoft.com/office/drawing/2014/main" id="{287FC4A7-9B56-7D2E-9FDD-95CD5FFA4A0B}"/>
              </a:ext>
            </a:extLst>
          </p:cNvPr>
          <p:cNvSpPr txBox="1">
            <a:spLocks noChangeAspect="1"/>
          </p:cNvSpPr>
          <p:nvPr/>
        </p:nvSpPr>
        <p:spPr>
          <a:xfrm>
            <a:off x="294428" y="0"/>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Bullet Proof Booklet (Correcting Mistakes)</a:t>
            </a:r>
          </a:p>
          <a:p>
            <a:pPr algn="just">
              <a:lnSpc>
                <a:spcPct val="130000"/>
              </a:lnSpc>
            </a:pPr>
            <a:r>
              <a:rPr lang="en-US" sz="1600" i="1" u="sng">
                <a:solidFill>
                  <a:srgbClr val="214791"/>
                </a:solidFill>
                <a:latin typeface="BPreplay" panose="02000503000000020004" pitchFamily="50" charset="0"/>
              </a:rPr>
              <a:t>Activity– 5 mins</a:t>
            </a:r>
          </a:p>
        </p:txBody>
      </p:sp>
      <p:pic>
        <p:nvPicPr>
          <p:cNvPr id="2" name="Picture 1">
            <a:extLst>
              <a:ext uri="{FF2B5EF4-FFF2-40B4-BE49-F238E27FC236}">
                <a16:creationId xmlns:a16="http://schemas.microsoft.com/office/drawing/2014/main" id="{11DEEC36-2563-0570-16F4-A2224AAF18DA}"/>
              </a:ext>
            </a:extLst>
          </p:cNvPr>
          <p:cNvPicPr>
            <a:picLocks noChangeAspect="1"/>
          </p:cNvPicPr>
          <p:nvPr/>
        </p:nvPicPr>
        <p:blipFill rotWithShape="1">
          <a:blip r:embed="rId4"/>
          <a:srcRect l="6181" t="12205" r="9402" b="15824"/>
          <a:stretch/>
        </p:blipFill>
        <p:spPr>
          <a:xfrm>
            <a:off x="1973318" y="1530409"/>
            <a:ext cx="8542484" cy="4855437"/>
          </a:xfrm>
          <a:prstGeom prst="rect">
            <a:avLst/>
          </a:prstGeom>
        </p:spPr>
      </p:pic>
      <p:sp>
        <p:nvSpPr>
          <p:cNvPr id="5" name="TextBox 4">
            <a:extLst>
              <a:ext uri="{FF2B5EF4-FFF2-40B4-BE49-F238E27FC236}">
                <a16:creationId xmlns:a16="http://schemas.microsoft.com/office/drawing/2014/main" id="{EBE95E8C-5FDA-8B74-A27B-4FE64C6F8522}"/>
              </a:ext>
            </a:extLst>
          </p:cNvPr>
          <p:cNvSpPr txBox="1"/>
          <p:nvPr/>
        </p:nvSpPr>
        <p:spPr>
          <a:xfrm>
            <a:off x="1686589" y="-75645"/>
            <a:ext cx="9316721" cy="2626681"/>
          </a:xfrm>
          <a:prstGeom prst="rect">
            <a:avLst/>
          </a:prstGeom>
          <a:noFill/>
        </p:spPr>
        <p:txBody>
          <a:bodyPr wrap="square">
            <a:spAutoFit/>
          </a:bodyPr>
          <a:lstStyle/>
          <a:p>
            <a:pPr lvl="0" algn="ctr">
              <a:lnSpc>
                <a:spcPct val="130000"/>
              </a:lnSpc>
            </a:pPr>
            <a:endParaRPr lang="en-AU" sz="36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a:solidFill>
                  <a:srgbClr val="000000"/>
                </a:solidFill>
                <a:latin typeface="Source Sans Pro Light" panose="020B0403030403020204" pitchFamily="34" charset="0"/>
                <a:ea typeface="Source Sans Pro Light" panose="020B0403030403020204" pitchFamily="34" charset="0"/>
                <a:cs typeface="Source Sans Pro Light" charset="0"/>
              </a:rPr>
              <a:t>Using the Bullet Proof Booklet, identify </a:t>
            </a:r>
            <a:r>
              <a:rPr lang="en-GB" b="1">
                <a:solidFill>
                  <a:srgbClr val="000000"/>
                </a:solidFill>
                <a:latin typeface="Source Sans Pro Light" panose="020B0403030403020204" pitchFamily="34" charset="0"/>
                <a:ea typeface="Source Sans Pro Light" panose="020B0403030403020204" pitchFamily="34" charset="0"/>
                <a:cs typeface="Source Sans Pro Light" charset="0"/>
              </a:rPr>
              <a:t>why </a:t>
            </a:r>
            <a:r>
              <a:rPr lang="en-GB">
                <a:solidFill>
                  <a:srgbClr val="000000"/>
                </a:solidFill>
                <a:latin typeface="Source Sans Pro Light" panose="020B0403030403020204" pitchFamily="34" charset="0"/>
                <a:ea typeface="Source Sans Pro Light" panose="020B0403030403020204" pitchFamily="34" charset="0"/>
                <a:cs typeface="Source Sans Pro Light" charset="0"/>
              </a:rPr>
              <a:t>you lost marks and what the correct answer is using the last 2 columns</a:t>
            </a:r>
            <a:endParaRPr lang="en-GB" b="1">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endParaRPr lang="en-GB">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75561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95711"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Developing an Exam Routine	</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7" name="TextBox 6">
            <a:extLst>
              <a:ext uri="{FF2B5EF4-FFF2-40B4-BE49-F238E27FC236}">
                <a16:creationId xmlns:a16="http://schemas.microsoft.com/office/drawing/2014/main" id="{2E72472B-9BFC-6B61-EB5D-25524D26B9B9}"/>
              </a:ext>
            </a:extLst>
          </p:cNvPr>
          <p:cNvSpPr txBox="1"/>
          <p:nvPr/>
        </p:nvSpPr>
        <p:spPr>
          <a:xfrm>
            <a:off x="1867082" y="5402435"/>
            <a:ext cx="8217762" cy="461665"/>
          </a:xfrm>
          <a:prstGeom prst="rect">
            <a:avLst/>
          </a:prstGeom>
          <a:noFill/>
        </p:spPr>
        <p:txBody>
          <a:bodyPr wrap="square" rtlCol="0">
            <a:spAutoFit/>
          </a:bodyPr>
          <a:lstStyle/>
          <a:p>
            <a:pPr algn="ctr"/>
            <a:r>
              <a:rPr lang="en-GB" sz="2400" i="1" dirty="0">
                <a:hlinkClick r:id="rId4"/>
              </a:rPr>
              <a:t>Download your exam check list here!</a:t>
            </a:r>
            <a:endParaRPr lang="en-GB" sz="2400" i="1" dirty="0"/>
          </a:p>
        </p:txBody>
      </p:sp>
      <p:sp>
        <p:nvSpPr>
          <p:cNvPr id="2" name="TextBox 1">
            <a:extLst>
              <a:ext uri="{FF2B5EF4-FFF2-40B4-BE49-F238E27FC236}">
                <a16:creationId xmlns:a16="http://schemas.microsoft.com/office/drawing/2014/main" id="{6B25F322-E826-F850-A0AA-1B356F39BF7E}"/>
              </a:ext>
            </a:extLst>
          </p:cNvPr>
          <p:cNvSpPr txBox="1"/>
          <p:nvPr/>
        </p:nvSpPr>
        <p:spPr>
          <a:xfrm>
            <a:off x="4349679" y="718847"/>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5122" name="Picture 2">
            <a:hlinkClick r:id="rId4"/>
            <a:extLst>
              <a:ext uri="{FF2B5EF4-FFF2-40B4-BE49-F238E27FC236}">
                <a16:creationId xmlns:a16="http://schemas.microsoft.com/office/drawing/2014/main" id="{735E4202-8D24-197B-D482-A1096DEA9D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13" y="2143125"/>
            <a:ext cx="460057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6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95711"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Developing an Exam Routine	</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Lst>
          </p:cNvPr>
          <p:cNvSpPr txBox="1"/>
          <p:nvPr/>
        </p:nvSpPr>
        <p:spPr>
          <a:xfrm>
            <a:off x="1484629" y="1219821"/>
            <a:ext cx="9316721" cy="4107086"/>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cs typeface="Source Sans Pro Light" charset="0"/>
              </a:rPr>
              <a:t>Do you have an exam routine? How do you manage your stress? What do you do normally do on the morning of an exam?</a:t>
            </a: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191626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87084"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Developing an Exam Routine	</a:t>
            </a:r>
          </a:p>
          <a:p>
            <a:pPr algn="just">
              <a:lnSpc>
                <a:spcPct val="130000"/>
              </a:lnSpc>
            </a:pPr>
            <a:r>
              <a:rPr lang="en-US" sz="1600" i="1" u="sng">
                <a:solidFill>
                  <a:srgbClr val="214791"/>
                </a:solidFill>
                <a:latin typeface="BPreplay" panose="02000503000000020004" pitchFamily="50" charset="0"/>
              </a:rPr>
              <a:t>Activity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ECCCAF2-5C8A-9FBC-DE63-2268D22AE961}"/>
              </a:ext>
            </a:extLst>
          </p:cNvPr>
          <p:cNvSpPr txBox="1"/>
          <p:nvPr/>
        </p:nvSpPr>
        <p:spPr>
          <a:xfrm>
            <a:off x="1484629" y="1219821"/>
            <a:ext cx="9316721" cy="3306867"/>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cs typeface="Source Sans Pro Light" charset="0"/>
              </a:rPr>
              <a:t>Create a check list for the night before and the morning of your exam</a:t>
            </a: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178747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95711"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Exam Room Techniques	</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355B1634-84F4-A0F0-C8B4-B4CD8012B119}"/>
              </a:ext>
            </a:extLst>
          </p:cNvPr>
          <p:cNvSpPr txBox="1"/>
          <p:nvPr/>
        </p:nvSpPr>
        <p:spPr>
          <a:xfrm>
            <a:off x="4349679" y="1219592"/>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6146" name="Picture 2">
            <a:hlinkClick r:id="rId4"/>
            <a:extLst>
              <a:ext uri="{FF2B5EF4-FFF2-40B4-BE49-F238E27FC236}">
                <a16:creationId xmlns:a16="http://schemas.microsoft.com/office/drawing/2014/main" id="{69FAF782-97A7-4F67-D3D7-B4DBF2200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13" y="2128838"/>
            <a:ext cx="460057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197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295351"/>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581077" y="120990"/>
            <a:ext cx="2190999" cy="523220"/>
          </a:xfrm>
          <a:prstGeom prst="rect">
            <a:avLst/>
          </a:prstGeom>
          <a:solidFill>
            <a:schemeClr val="bg1"/>
          </a:solidFill>
        </p:spPr>
        <p:txBody>
          <a:bodyPr wrap="square" lIns="91440" tIns="45720" rIns="91440" bIns="45720" rtlCol="0" anchor="t">
            <a:spAutoFit/>
          </a:bodyPr>
          <a:lstStyle/>
          <a:p>
            <a:pPr>
              <a:defRPr/>
            </a:pPr>
            <a:r>
              <a:rPr lang="en-US" sz="2800" b="1">
                <a:solidFill>
                  <a:srgbClr val="002060"/>
                </a:solidFill>
                <a:latin typeface="BPreplay"/>
                <a:ea typeface="BPreplay" charset="0"/>
                <a:cs typeface="BPreplay" charset="0"/>
              </a:rPr>
              <a:t>How to Use </a:t>
            </a:r>
          </a:p>
        </p:txBody>
      </p:sp>
      <p:sp>
        <p:nvSpPr>
          <p:cNvPr id="9" name="Rectangle 8">
            <a:extLst>
              <a:ext uri="{FF2B5EF4-FFF2-40B4-BE49-F238E27FC236}">
                <a16:creationId xmlns:a16="http://schemas.microsoft.com/office/drawing/2014/main" id="{AC7F7EDF-A131-468C-9367-B962CE5742F0}"/>
              </a:ext>
            </a:extLst>
          </p:cNvPr>
          <p:cNvSpPr/>
          <p:nvPr/>
        </p:nvSpPr>
        <p:spPr>
          <a:xfrm>
            <a:off x="779081" y="644210"/>
            <a:ext cx="10283095" cy="8794780"/>
          </a:xfrm>
          <a:prstGeom prst="rect">
            <a:avLst/>
          </a:prstGeom>
        </p:spPr>
        <p:txBody>
          <a:bodyPr wrap="square" lIns="91440" tIns="45720" rIns="91440" bIns="45720" anchor="t">
            <a:spAutoFit/>
          </a:bodyPr>
          <a:lstStyle/>
          <a:p>
            <a:pPr algn="just">
              <a:lnSpc>
                <a:spcPct val="130000"/>
              </a:lnSpc>
            </a:pPr>
            <a:r>
              <a:rPr lang="en-US" sz="2000">
                <a:solidFill>
                  <a:srgbClr val="214791"/>
                </a:solidFill>
                <a:latin typeface="BPreplay" panose="02000503000000020004" pitchFamily="50" charset="0"/>
              </a:rPr>
              <a:t>Resource Outline</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r>
              <a:rPr lang="en-GB" sz="1400">
                <a:latin typeface="Source Sans Pro Light" charset="0"/>
                <a:ea typeface="Source Sans Pro Light" charset="0"/>
                <a:cs typeface="Source Sans Pro Light" charset="0"/>
              </a:rPr>
              <a:t>This follow up series is built around the Elevate Ace Your Exams workshop and is designed to reinforce the revision and exam room skills covered in the session. </a:t>
            </a:r>
          </a:p>
          <a:p>
            <a:pPr algn="just">
              <a:lnSpc>
                <a:spcPct val="130000"/>
              </a:lnSpc>
            </a:pPr>
            <a:endParaRPr lang="en-US" sz="1600">
              <a:solidFill>
                <a:srgbClr val="214791"/>
              </a:solidFill>
              <a:latin typeface="BPreplay" panose="02000503000000020004" pitchFamily="50" charset="0"/>
            </a:endParaRPr>
          </a:p>
          <a:p>
            <a:pPr algn="just">
              <a:lnSpc>
                <a:spcPct val="130000"/>
              </a:lnSpc>
            </a:pPr>
            <a:r>
              <a:rPr lang="en-US" sz="2000">
                <a:solidFill>
                  <a:srgbClr val="214791"/>
                </a:solidFill>
                <a:latin typeface="BPreplay" panose="02000503000000020004" pitchFamily="50" charset="0"/>
              </a:rPr>
              <a:t>How to Use</a:t>
            </a:r>
            <a:endParaRPr lang="en-US" sz="2000" u="sng">
              <a:solidFill>
                <a:srgbClr val="214791"/>
              </a:solidFill>
              <a:latin typeface="BPreplay" panose="02000503000000020004" pitchFamily="50" charset="0"/>
            </a:endParaRPr>
          </a:p>
          <a:p>
            <a:pPr algn="just">
              <a:lnSpc>
                <a:spcPct val="130000"/>
              </a:lnSpc>
            </a:pPr>
            <a:r>
              <a:rPr lang="en-GB" sz="1400">
                <a:latin typeface="Source Sans Pro Light"/>
                <a:ea typeface="Source Sans Pro Light"/>
                <a:cs typeface="Source Sans Pro Light" charset="0"/>
              </a:rPr>
              <a:t>These resources are designed to fit around your form time schedule. As such, you have a </a:t>
            </a:r>
            <a:r>
              <a:rPr lang="en-GB" sz="1600" b="1" u="sng">
                <a:latin typeface="Source Sans Pro Light"/>
                <a:ea typeface="Source Sans Pro Light"/>
                <a:cs typeface="Source Sans Pro Light" charset="0"/>
              </a:rPr>
              <a:t>5-, 10- or 20-minute option </a:t>
            </a:r>
            <a:r>
              <a:rPr lang="en-GB" sz="1400">
                <a:latin typeface="Source Sans Pro Light"/>
                <a:ea typeface="Source Sans Pro Light"/>
                <a:cs typeface="Source Sans Pro Light" charset="0"/>
              </a:rPr>
              <a:t>with each skill:</a:t>
            </a:r>
          </a:p>
          <a:p>
            <a:pPr algn="just">
              <a:lnSpc>
                <a:spcPct val="130000"/>
              </a:lnSpc>
            </a:pPr>
            <a:endParaRPr lang="en-GB" sz="1400">
              <a:latin typeface="Source Sans Pro Light"/>
              <a:ea typeface="Source Sans Pro Light"/>
              <a:cs typeface="Source Sans Pro Light" charset="0"/>
            </a:endParaRPr>
          </a:p>
          <a:p>
            <a:pPr marL="285750" indent="-285750" algn="just">
              <a:lnSpc>
                <a:spcPct val="130000"/>
              </a:lnSpc>
              <a:buFontTx/>
              <a:buChar char="-"/>
            </a:pPr>
            <a:r>
              <a:rPr lang="en-GB" sz="1400">
                <a:latin typeface="Source Sans Pro Light"/>
                <a:ea typeface="Source Sans Pro Light"/>
                <a:cs typeface="Source Sans Pro Light" charset="0"/>
              </a:rPr>
              <a:t>5 minutes highlights the application of a skill through a follow-up </a:t>
            </a:r>
            <a:r>
              <a:rPr lang="en-GB" sz="1600" b="1">
                <a:latin typeface="Source Sans Pro Light"/>
                <a:ea typeface="Source Sans Pro Light"/>
                <a:cs typeface="Source Sans Pro Light" charset="0"/>
              </a:rPr>
              <a:t>video</a:t>
            </a:r>
            <a:r>
              <a:rPr lang="en-GB" sz="1400">
                <a:latin typeface="Source Sans Pro Light"/>
                <a:ea typeface="Source Sans Pro Light"/>
                <a:cs typeface="Source Sans Pro Light" charset="0"/>
              </a:rPr>
              <a:t>;</a:t>
            </a:r>
          </a:p>
          <a:p>
            <a:pPr marL="285750" indent="-285750" algn="just">
              <a:lnSpc>
                <a:spcPct val="130000"/>
              </a:lnSpc>
              <a:buFontTx/>
              <a:buChar char="-"/>
            </a:pPr>
            <a:r>
              <a:rPr lang="en-GB" sz="1400">
                <a:latin typeface="Source Sans Pro Light"/>
                <a:ea typeface="Source Sans Pro Light"/>
                <a:cs typeface="Source Sans Pro Light" charset="0"/>
              </a:rPr>
              <a:t>10 minutes allows for a class </a:t>
            </a:r>
            <a:r>
              <a:rPr lang="en-GB" sz="1600" b="1">
                <a:latin typeface="Source Sans Pro Light"/>
                <a:ea typeface="Source Sans Pro Light"/>
                <a:cs typeface="Source Sans Pro Light" charset="0"/>
              </a:rPr>
              <a:t>discussion</a:t>
            </a:r>
            <a:r>
              <a:rPr lang="en-GB" sz="1400">
                <a:latin typeface="Source Sans Pro Light"/>
                <a:ea typeface="Source Sans Pro Light"/>
                <a:cs typeface="Source Sans Pro Light" charset="0"/>
              </a:rPr>
              <a:t> around the contents of the video and the skill itself;</a:t>
            </a:r>
          </a:p>
          <a:p>
            <a:pPr marL="285750" indent="-285750" algn="just">
              <a:lnSpc>
                <a:spcPct val="130000"/>
              </a:lnSpc>
              <a:buFontTx/>
              <a:buChar char="-"/>
            </a:pPr>
            <a:r>
              <a:rPr lang="en-GB" sz="1400">
                <a:latin typeface="Source Sans Pro Light"/>
                <a:ea typeface="Source Sans Pro Light"/>
                <a:cs typeface="Source Sans Pro Light" charset="0"/>
              </a:rPr>
              <a:t>20 minutes gives students the opportunity to put into practice what they’ve watched and discussed through an </a:t>
            </a:r>
            <a:r>
              <a:rPr lang="en-GB" sz="1600" b="1">
                <a:latin typeface="Source Sans Pro Light"/>
                <a:ea typeface="Source Sans Pro Light"/>
                <a:cs typeface="Source Sans Pro Light" charset="0"/>
              </a:rPr>
              <a:t>activity</a:t>
            </a:r>
            <a:r>
              <a:rPr lang="en-GB" sz="1400">
                <a:latin typeface="Source Sans Pro Light"/>
                <a:ea typeface="Source Sans Pro Light"/>
                <a:cs typeface="Source Sans Pro Light" charset="0"/>
              </a:rPr>
              <a:t>.</a:t>
            </a:r>
          </a:p>
          <a:p>
            <a:pPr algn="just">
              <a:lnSpc>
                <a:spcPct val="130000"/>
              </a:lnSpc>
            </a:pPr>
            <a:endParaRPr lang="en-GB" sz="1400">
              <a:latin typeface="Source Sans Pro Light" charset="0"/>
              <a:ea typeface="Source Sans Pro Light" charset="0"/>
              <a:cs typeface="Source Sans Pro Light" charset="0"/>
            </a:endParaRPr>
          </a:p>
          <a:p>
            <a:pPr algn="just">
              <a:lnSpc>
                <a:spcPct val="130000"/>
              </a:lnSpc>
            </a:pPr>
            <a:r>
              <a:rPr lang="en-GB" sz="1400">
                <a:solidFill>
                  <a:srgbClr val="FF0000"/>
                </a:solidFill>
                <a:latin typeface="Source Sans Pro Light" charset="0"/>
                <a:ea typeface="Source Sans Pro Light" charset="0"/>
                <a:cs typeface="Source Sans Pro Light" charset="0"/>
              </a:rPr>
              <a:t>These slides are editable, so please change activity and discussion content where applicable to your students needs!</a:t>
            </a:r>
          </a:p>
          <a:p>
            <a:pPr algn="just">
              <a:lnSpc>
                <a:spcPct val="130000"/>
              </a:lnSpc>
            </a:pPr>
            <a:endParaRPr lang="en-GB" sz="1400">
              <a:latin typeface="Source Sans Pro Light" charset="0"/>
              <a:ea typeface="Source Sans Pro Light" charset="0"/>
              <a:cs typeface="Source Sans Pro Light" charset="0"/>
            </a:endParaRPr>
          </a:p>
          <a:p>
            <a:pPr algn="just">
              <a:lnSpc>
                <a:spcPct val="130000"/>
              </a:lnSpc>
            </a:pPr>
            <a:r>
              <a:rPr lang="en-US" sz="2000">
                <a:solidFill>
                  <a:srgbClr val="214791"/>
                </a:solidFill>
                <a:latin typeface="BPreplay" panose="02000503000000020004" pitchFamily="50" charset="0"/>
              </a:rPr>
              <a:t>Further resources </a:t>
            </a:r>
          </a:p>
          <a:p>
            <a:pPr algn="just">
              <a:lnSpc>
                <a:spcPct val="130000"/>
              </a:lnSpc>
            </a:pPr>
            <a:r>
              <a:rPr lang="en-GB" sz="1400">
                <a:latin typeface="Source Sans Pro Light" charset="0"/>
                <a:ea typeface="Source Sans Pro Light" charset="0"/>
                <a:cs typeface="Source Sans Pro Light" charset="0"/>
              </a:rPr>
              <a:t>We want students to re-visit these resources as much as possible. As such, you can find a link to all the templates and videos on the next slide. Please share these with your students </a:t>
            </a:r>
            <a:r>
              <a:rPr lang="en-GB" sz="1400" b="1">
                <a:latin typeface="Source Sans Pro Light" charset="0"/>
                <a:ea typeface="Source Sans Pro Light" charset="0"/>
                <a:cs typeface="Source Sans Pro Light" charset="0"/>
              </a:rPr>
              <a:t>after </a:t>
            </a:r>
            <a:r>
              <a:rPr lang="en-GB" sz="1400">
                <a:latin typeface="Source Sans Pro Light" charset="0"/>
                <a:ea typeface="Source Sans Pro Light" charset="0"/>
                <a:cs typeface="Source Sans Pro Light" charset="0"/>
              </a:rPr>
              <a:t>they have first gone through the pack with you in class.</a:t>
            </a:r>
          </a:p>
          <a:p>
            <a:pPr algn="just">
              <a:lnSpc>
                <a:spcPct val="130000"/>
              </a:lnSpc>
            </a:pPr>
            <a:endParaRPr lang="en-GB" sz="1400">
              <a:latin typeface="Source Sans Pro Light" charset="0"/>
              <a:ea typeface="Source Sans Pro Light" charset="0"/>
              <a:cs typeface="Source Sans Pro Light" charset="0"/>
            </a:endParaRPr>
          </a:p>
          <a:p>
            <a:pPr algn="just">
              <a:lnSpc>
                <a:spcPct val="130000"/>
              </a:lnSpc>
            </a:pPr>
            <a:r>
              <a:rPr lang="en-GB" sz="1400">
                <a:latin typeface="Source Sans Pro Light" charset="0"/>
                <a:ea typeface="Source Sans Pro Light" charset="0"/>
                <a:cs typeface="Source Sans Pro Light" charset="0"/>
              </a:rPr>
              <a:t>We can then track the engagement of your students with the resources for additional oversight. To access this data, please speak with whoever is in charge of organising the Elevate Programme at your school. </a:t>
            </a:r>
          </a:p>
          <a:p>
            <a:pPr algn="just">
              <a:lnSpc>
                <a:spcPct val="130000"/>
              </a:lnSpc>
            </a:pPr>
            <a:endParaRPr lang="en-US">
              <a:solidFill>
                <a:srgbClr val="214791"/>
              </a:solidFill>
              <a:latin typeface="BPreplay" panose="02000503000000020004" pitchFamily="50" charset="0"/>
            </a:endParaRPr>
          </a:p>
          <a:p>
            <a:pPr algn="just">
              <a:lnSpc>
                <a:spcPct val="130000"/>
              </a:lnSpc>
            </a:pPr>
            <a:endParaRPr lang="en-US">
              <a:solidFill>
                <a:srgbClr val="214791"/>
              </a:solidFill>
              <a:latin typeface="BPreplay" panose="02000503000000020004" pitchFamily="50" charset="0"/>
            </a:endParaRPr>
          </a:p>
          <a:p>
            <a:pPr algn="just">
              <a:lnSpc>
                <a:spcPct val="130000"/>
              </a:lnSpc>
            </a:pPr>
            <a:endParaRPr lang="en-GB" sz="1200">
              <a:latin typeface="Source Sans Pro Light" charset="0"/>
              <a:ea typeface="Source Sans Pro Light" charset="0"/>
              <a:cs typeface="Source Sans Pro Light" charset="0"/>
            </a:endParaRPr>
          </a:p>
          <a:p>
            <a:pPr algn="just">
              <a:lnSpc>
                <a:spcPct val="130000"/>
              </a:lnSpc>
            </a:pPr>
            <a:endParaRPr lang="en-GB" sz="1200">
              <a:latin typeface="Source Sans Pro Light" charset="0"/>
              <a:ea typeface="Source Sans Pro Light" charset="0"/>
              <a:cs typeface="Source Sans Pro Light" charset="0"/>
            </a:endParaRPr>
          </a:p>
          <a:p>
            <a:pPr lvl="0">
              <a:lnSpc>
                <a:spcPct val="130000"/>
              </a:lnSpc>
            </a:pPr>
            <a:endParaRPr lang="en-AU" sz="1400">
              <a:solidFill>
                <a:prstClr val="black"/>
              </a:solidFill>
              <a:latin typeface="Source Sans Pro Light" charset="0"/>
              <a:ea typeface="Source Sans Pro Light" charset="0"/>
              <a:cs typeface="Source Sans Pro Light" charset="0"/>
            </a:endParaRPr>
          </a:p>
          <a:p>
            <a:pPr>
              <a:lnSpc>
                <a:spcPct val="130000"/>
              </a:lnSpc>
            </a:pPr>
            <a:endParaRPr lang="en-US" sz="1400">
              <a:solidFill>
                <a:srgbClr val="214791"/>
              </a:solidFill>
              <a:latin typeface="BPreplay" panose="02000503000000020004" pitchFamily="50" charset="0"/>
            </a:endParaRPr>
          </a:p>
          <a:p>
            <a:pPr lvl="0">
              <a:lnSpc>
                <a:spcPct val="130000"/>
              </a:lnSpc>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164356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95711"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Exam Room Techniques</a:t>
            </a:r>
          </a:p>
          <a:p>
            <a:pPr algn="just">
              <a:lnSpc>
                <a:spcPct val="130000"/>
              </a:lnSpc>
            </a:pPr>
            <a:r>
              <a:rPr lang="en-US" sz="1600" i="1" u="sng">
                <a:solidFill>
                  <a:srgbClr val="214791"/>
                </a:solidFill>
                <a:latin typeface="BPreplay" panose="02000503000000020004" pitchFamily="50" charset="0"/>
              </a:rPr>
              <a:t>Discussion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Lst>
          </p:cNvPr>
          <p:cNvSpPr txBox="1"/>
          <p:nvPr/>
        </p:nvSpPr>
        <p:spPr>
          <a:xfrm>
            <a:off x="1484629" y="1219821"/>
            <a:ext cx="9316721" cy="3306867"/>
          </a:xfrm>
          <a:prstGeom prst="rect">
            <a:avLst/>
          </a:prstGeom>
          <a:noFill/>
        </p:spPr>
        <p:txBody>
          <a:bodyPr wrap="square" lIns="91440" tIns="45720" rIns="91440" bIns="45720" anchor="t">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algn="ctr">
              <a:lnSpc>
                <a:spcPct val="130000"/>
              </a:lnSpc>
            </a:pPr>
            <a:r>
              <a:rPr lang="en-GB" sz="4000">
                <a:solidFill>
                  <a:srgbClr val="000000"/>
                </a:solidFill>
                <a:latin typeface="Source Sans Pro Light"/>
                <a:ea typeface="Source Sans Pro Light"/>
                <a:cs typeface="Source Sans Pro Light" charset="0"/>
              </a:rPr>
              <a:t>Do you struggle to manage your time in exams? Why? </a:t>
            </a:r>
            <a:endParaRPr lang="en-GB" sz="4000">
              <a:solidFill>
                <a:prstClr val="black"/>
              </a:solidFill>
              <a:latin typeface="Source Sans Pro Light" panose="020B0403030403020204" pitchFamily="34" charset="0"/>
              <a:ea typeface="Source Sans Pro Light" panose="020B0403030403020204" pitchFamily="34" charset="0"/>
              <a:cs typeface="Source Sans Pro Light" charset="0"/>
            </a:endParaRPr>
          </a:p>
          <a:p>
            <a:pPr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26805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95711" y="38830"/>
            <a:ext cx="7492350"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Exam Room Techniques</a:t>
            </a:r>
          </a:p>
          <a:p>
            <a:pPr algn="just">
              <a:lnSpc>
                <a:spcPct val="130000"/>
              </a:lnSpc>
            </a:pPr>
            <a:r>
              <a:rPr lang="en-US" sz="1600" i="1" u="sng">
                <a:solidFill>
                  <a:srgbClr val="214791"/>
                </a:solidFill>
                <a:latin typeface="BPreplay" panose="02000503000000020004" pitchFamily="50" charset="0"/>
              </a:rPr>
              <a:t>Activity–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B9A58FD2-540C-3D5C-05D9-F73AE10803CC}"/>
              </a:ext>
            </a:extLst>
          </p:cNvPr>
          <p:cNvSpPr txBox="1"/>
          <p:nvPr/>
        </p:nvSpPr>
        <p:spPr>
          <a:xfrm>
            <a:off x="-313981" y="340638"/>
            <a:ext cx="12819961" cy="1706429"/>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AU" sz="4000">
                <a:solidFill>
                  <a:prstClr val="black"/>
                </a:solidFill>
                <a:latin typeface="Source Sans Pro Light" panose="020B0403030403020204" pitchFamily="34" charset="0"/>
                <a:ea typeface="Source Sans Pro Light" panose="020B0403030403020204" pitchFamily="34" charset="0"/>
                <a:cs typeface="Source Sans Pro Light" charset="0"/>
              </a:rPr>
              <a:t>How long should this student spend on these questions?</a:t>
            </a:r>
          </a:p>
        </p:txBody>
      </p:sp>
      <p:pic>
        <p:nvPicPr>
          <p:cNvPr id="13" name="Picture 12">
            <a:extLst>
              <a:ext uri="{FF2B5EF4-FFF2-40B4-BE49-F238E27FC236}">
                <a16:creationId xmlns:a16="http://schemas.microsoft.com/office/drawing/2014/main" id="{BF35B97C-4317-7531-1889-207C07391CFB}"/>
              </a:ext>
            </a:extLst>
          </p:cNvPr>
          <p:cNvPicPr>
            <a:picLocks noChangeAspect="1"/>
          </p:cNvPicPr>
          <p:nvPr/>
        </p:nvPicPr>
        <p:blipFill rotWithShape="1">
          <a:blip r:embed="rId4"/>
          <a:srcRect l="35078" t="29849" r="15444" b="9880"/>
          <a:stretch/>
        </p:blipFill>
        <p:spPr>
          <a:xfrm>
            <a:off x="623444" y="2286684"/>
            <a:ext cx="5089794" cy="4133397"/>
          </a:xfrm>
          <a:prstGeom prst="rect">
            <a:avLst/>
          </a:prstGeom>
        </p:spPr>
      </p:pic>
      <p:pic>
        <p:nvPicPr>
          <p:cNvPr id="15" name="Picture 14">
            <a:extLst>
              <a:ext uri="{FF2B5EF4-FFF2-40B4-BE49-F238E27FC236}">
                <a16:creationId xmlns:a16="http://schemas.microsoft.com/office/drawing/2014/main" id="{390387C1-29F1-35D2-C845-0558D0462741}"/>
              </a:ext>
            </a:extLst>
          </p:cNvPr>
          <p:cNvPicPr>
            <a:picLocks noChangeAspect="1"/>
          </p:cNvPicPr>
          <p:nvPr/>
        </p:nvPicPr>
        <p:blipFill rotWithShape="1">
          <a:blip r:embed="rId5"/>
          <a:srcRect l="34007" t="16406" r="15015" b="67156"/>
          <a:stretch/>
        </p:blipFill>
        <p:spPr>
          <a:xfrm>
            <a:off x="5713238" y="2036364"/>
            <a:ext cx="5244029" cy="1127323"/>
          </a:xfrm>
          <a:prstGeom prst="rect">
            <a:avLst/>
          </a:prstGeom>
        </p:spPr>
      </p:pic>
      <p:pic>
        <p:nvPicPr>
          <p:cNvPr id="17" name="Picture 16">
            <a:extLst>
              <a:ext uri="{FF2B5EF4-FFF2-40B4-BE49-F238E27FC236}">
                <a16:creationId xmlns:a16="http://schemas.microsoft.com/office/drawing/2014/main" id="{BE5FC85A-FE65-3D67-034D-DE73691061F5}"/>
              </a:ext>
            </a:extLst>
          </p:cNvPr>
          <p:cNvPicPr>
            <a:picLocks noChangeAspect="1"/>
          </p:cNvPicPr>
          <p:nvPr/>
        </p:nvPicPr>
        <p:blipFill rotWithShape="1">
          <a:blip r:embed="rId6"/>
          <a:srcRect l="35828" t="26345" r="16515" b="55342"/>
          <a:stretch/>
        </p:blipFill>
        <p:spPr>
          <a:xfrm>
            <a:off x="5898843" y="3317080"/>
            <a:ext cx="4902507" cy="1255923"/>
          </a:xfrm>
          <a:prstGeom prst="rect">
            <a:avLst/>
          </a:prstGeom>
        </p:spPr>
      </p:pic>
      <p:pic>
        <p:nvPicPr>
          <p:cNvPr id="19" name="Picture 18">
            <a:extLst>
              <a:ext uri="{FF2B5EF4-FFF2-40B4-BE49-F238E27FC236}">
                <a16:creationId xmlns:a16="http://schemas.microsoft.com/office/drawing/2014/main" id="{50146DD9-18D9-D5C5-E177-B4873D4E9E3A}"/>
              </a:ext>
            </a:extLst>
          </p:cNvPr>
          <p:cNvPicPr>
            <a:picLocks noChangeAspect="1"/>
          </p:cNvPicPr>
          <p:nvPr/>
        </p:nvPicPr>
        <p:blipFill rotWithShape="1">
          <a:blip r:embed="rId7"/>
          <a:srcRect l="35293" t="18634" r="15230" b="62071"/>
          <a:stretch/>
        </p:blipFill>
        <p:spPr>
          <a:xfrm>
            <a:off x="5867472" y="4712860"/>
            <a:ext cx="5089795" cy="1323248"/>
          </a:xfrm>
          <a:prstGeom prst="rect">
            <a:avLst/>
          </a:prstGeom>
        </p:spPr>
      </p:pic>
    </p:spTree>
    <p:extLst>
      <p:ext uri="{BB962C8B-B14F-4D97-AF65-F5344CB8AC3E}">
        <p14:creationId xmlns:p14="http://schemas.microsoft.com/office/powerpoint/2010/main" val="1551493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60686" y="57025"/>
            <a:ext cx="1670246" cy="1333891"/>
          </a:xfrm>
          <a:prstGeom prst="rect">
            <a:avLst/>
          </a:prstGeom>
          <a:solidFill>
            <a:schemeClr val="bg1"/>
          </a:solidFill>
        </p:spPr>
        <p:txBody>
          <a:bodyPr wrap="square" lIns="91440" tIns="45720" rIns="91440" bIns="45720" rtlCol="0" anchor="t">
            <a:spAutoFit/>
          </a:bodyPr>
          <a:lstStyle/>
          <a:p>
            <a:pPr>
              <a:lnSpc>
                <a:spcPct val="130000"/>
              </a:lnSpc>
            </a:pPr>
            <a:r>
              <a:rPr lang="en-US" sz="2400" b="1">
                <a:solidFill>
                  <a:srgbClr val="214791"/>
                </a:solidFill>
                <a:latin typeface="BPreplay" panose="02000503000000020004" pitchFamily="50" charset="0"/>
              </a:rPr>
              <a:t>Feedback</a:t>
            </a:r>
          </a:p>
          <a:p>
            <a:pPr>
              <a:lnSpc>
                <a:spcPct val="130000"/>
              </a:lnSpc>
            </a:pPr>
            <a:r>
              <a:rPr lang="en-US" sz="1600" i="1" u="sng">
                <a:solidFill>
                  <a:srgbClr val="214791"/>
                </a:solidFill>
                <a:latin typeface="BPreplay" panose="02000503000000020004" pitchFamily="50" charset="0"/>
              </a:rPr>
              <a:t>For Teachers</a:t>
            </a:r>
          </a:p>
          <a:p>
            <a:pPr>
              <a:lnSpc>
                <a:spcPct val="130000"/>
              </a:lnSpc>
            </a:pPr>
            <a:r>
              <a:rPr lang="en-US" sz="2400" b="1">
                <a:solidFill>
                  <a:srgbClr val="214791"/>
                </a:solidFill>
                <a:latin typeface="BPreplay" panose="02000503000000020004" pitchFamily="50" charset="0"/>
              </a:rPr>
              <a:t> </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0" name="TextBox 19">
            <a:extLst>
              <a:ext uri="{FF2B5EF4-FFF2-40B4-BE49-F238E27FC236}">
                <a16:creationId xmlns:a16="http://schemas.microsoft.com/office/drawing/2014/main" id="{95BA0165-48AC-C4E6-4E1F-F233D245FA0D}"/>
              </a:ext>
            </a:extLst>
          </p:cNvPr>
          <p:cNvSpPr txBox="1"/>
          <p:nvPr/>
        </p:nvSpPr>
        <p:spPr>
          <a:xfrm>
            <a:off x="485814" y="887654"/>
            <a:ext cx="10968249" cy="5013873"/>
          </a:xfrm>
          <a:prstGeom prst="rect">
            <a:avLst/>
          </a:prstGeom>
          <a:noFill/>
        </p:spPr>
        <p:txBody>
          <a:bodyPr wrap="square">
            <a:spAutoFit/>
          </a:bodyPr>
          <a:lstStyle/>
          <a:p>
            <a:pPr lvl="0">
              <a:lnSpc>
                <a:spcPct val="130000"/>
              </a:lnSpc>
            </a:pPr>
            <a:endParaRPr lang="en-GB" sz="2000">
              <a:solidFill>
                <a:srgbClr val="000000"/>
              </a:solidFill>
              <a:effectLst/>
              <a:latin typeface="Source Sans Pro Light" panose="020B0403030403020204" pitchFamily="34" charset="0"/>
              <a:ea typeface="Source Sans Pro Light" panose="020B0403030403020204" pitchFamily="34" charset="0"/>
            </a:endParaRPr>
          </a:p>
          <a:p>
            <a:pPr lvl="0">
              <a:lnSpc>
                <a:spcPct val="130000"/>
              </a:lnSpc>
            </a:pPr>
            <a:r>
              <a:rPr lang="en-GB" sz="2000">
                <a:solidFill>
                  <a:srgbClr val="000000"/>
                </a:solidFill>
                <a:effectLst/>
                <a:latin typeface="Source Sans Pro Light" panose="020B0403030403020204" pitchFamily="34" charset="0"/>
                <a:ea typeface="Source Sans Pro Light" panose="020B0403030403020204" pitchFamily="34" charset="0"/>
              </a:rPr>
              <a:t>We’d love your feedback on these follow-up resources.</a:t>
            </a:r>
          </a:p>
          <a:p>
            <a:pPr lvl="0">
              <a:lnSpc>
                <a:spcPct val="130000"/>
              </a:lnSpc>
            </a:pPr>
            <a:endParaRPr lang="en-GB" sz="20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nSpc>
                <a:spcPct val="130000"/>
              </a:lnSpc>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We want to make them:</a:t>
            </a:r>
          </a:p>
          <a:p>
            <a:pPr marL="457200" lvl="0" indent="-457200">
              <a:lnSpc>
                <a:spcPct val="130000"/>
              </a:lnSpc>
              <a:buAutoNum type="arabicParenR"/>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Easy to use for teachers;</a:t>
            </a:r>
          </a:p>
          <a:p>
            <a:pPr marL="457200" lvl="0" indent="-457200">
              <a:lnSpc>
                <a:spcPct val="130000"/>
              </a:lnSpc>
              <a:buAutoNum type="arabicParenR"/>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Clear &amp; helpful for students;</a:t>
            </a:r>
          </a:p>
          <a:p>
            <a:pPr marL="457200" lvl="0" indent="-457200">
              <a:lnSpc>
                <a:spcPct val="130000"/>
              </a:lnSpc>
              <a:buAutoNum type="arabicParenR"/>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A part of your Elevate programme, so your school can embed the skills from our workshops.</a:t>
            </a:r>
          </a:p>
          <a:p>
            <a:pPr marL="457200" lvl="0" indent="-457200">
              <a:lnSpc>
                <a:spcPct val="130000"/>
              </a:lnSpc>
              <a:buAutoNum type="arabicParenR"/>
            </a:pPr>
            <a:endParaRPr lang="en-GB" sz="20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nSpc>
                <a:spcPct val="130000"/>
              </a:lnSpc>
            </a:pPr>
            <a:r>
              <a:rPr lang="en-GB" sz="2000">
                <a:solidFill>
                  <a:srgbClr val="000000"/>
                </a:solidFill>
                <a:latin typeface="Source Sans Pro Light" panose="020B0403030403020204" pitchFamily="34" charset="0"/>
                <a:ea typeface="Source Sans Pro Light" panose="020B0403030403020204" pitchFamily="34" charset="0"/>
                <a:cs typeface="Source Sans Pro Light" charset="0"/>
              </a:rPr>
              <a:t>And your feedback will help us get there. So click the link below and just take 30-60 seconds to fill out the questions so we can continue to improve. Thank you:</a:t>
            </a:r>
          </a:p>
          <a:p>
            <a:pPr lvl="0">
              <a:lnSpc>
                <a:spcPct val="130000"/>
              </a:lnSpc>
            </a:pPr>
            <a:endParaRPr lang="en-GB" sz="24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r>
              <a:rPr lang="en-AU" sz="2400" i="1">
                <a:solidFill>
                  <a:prstClr val="black"/>
                </a:solidFill>
                <a:latin typeface="Source Sans Pro Light" panose="020B0403030403020204" pitchFamily="34" charset="0"/>
                <a:ea typeface="Source Sans Pro Light" panose="020B0403030403020204" pitchFamily="34" charset="0"/>
                <a:cs typeface="Source Sans Pro Light" charset="0"/>
                <a:hlinkClick r:id="rId4"/>
              </a:rPr>
              <a:t>https://www.surveymonkey.co.uk/r/AceYourExams</a:t>
            </a:r>
            <a:endParaRPr lang="en-AU" sz="2400" i="1">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98987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295351"/>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36698" y="64518"/>
            <a:ext cx="1844489" cy="523220"/>
          </a:xfrm>
          <a:prstGeom prst="rect">
            <a:avLst/>
          </a:prstGeom>
          <a:solidFill>
            <a:schemeClr val="bg1"/>
          </a:solidFill>
        </p:spPr>
        <p:txBody>
          <a:bodyPr wrap="square" lIns="91440" tIns="45720" rIns="91440" bIns="45720" rtlCol="0" anchor="t">
            <a:spAutoFit/>
          </a:bodyPr>
          <a:lstStyle/>
          <a:p>
            <a:pPr>
              <a:defRPr/>
            </a:pPr>
            <a:r>
              <a:rPr lang="en-US" sz="2800" b="1">
                <a:solidFill>
                  <a:srgbClr val="002060"/>
                </a:solidFill>
                <a:latin typeface="BPreplay"/>
                <a:ea typeface="BPreplay" charset="0"/>
                <a:cs typeface="BPreplay" charset="0"/>
              </a:rPr>
              <a:t>Contents</a:t>
            </a:r>
          </a:p>
        </p:txBody>
      </p:sp>
      <p:sp>
        <p:nvSpPr>
          <p:cNvPr id="9" name="Rectangle 8">
            <a:extLst>
              <a:ext uri="{FF2B5EF4-FFF2-40B4-BE49-F238E27FC236}">
                <a16:creationId xmlns:a16="http://schemas.microsoft.com/office/drawing/2014/main" id="{AC7F7EDF-A131-468C-9367-B962CE5742F0}"/>
              </a:ext>
            </a:extLst>
          </p:cNvPr>
          <p:cNvSpPr/>
          <p:nvPr/>
        </p:nvSpPr>
        <p:spPr>
          <a:xfrm>
            <a:off x="586576" y="715937"/>
            <a:ext cx="10283095" cy="1632819"/>
          </a:xfrm>
          <a:prstGeom prst="rect">
            <a:avLst/>
          </a:prstGeom>
        </p:spPr>
        <p:txBody>
          <a:bodyPr wrap="square">
            <a:spAutoFit/>
          </a:bodyPr>
          <a:lstStyle/>
          <a:p>
            <a:pPr lvl="0">
              <a:lnSpc>
                <a:spcPct val="130000"/>
              </a:lnSpc>
            </a:pPr>
            <a:endParaRPr lang="en-AU" sz="1400" i="1">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400">
              <a:solidFill>
                <a:prstClr val="black"/>
              </a:solidFill>
              <a:latin typeface="Source Sans Pro Light" charset="0"/>
              <a:ea typeface="Source Sans Pro Light" charset="0"/>
              <a:cs typeface="Source Sans Pro Light" charset="0"/>
            </a:endParaRPr>
          </a:p>
          <a:p>
            <a:pPr>
              <a:lnSpc>
                <a:spcPct val="130000"/>
              </a:lnSpc>
            </a:pPr>
            <a:endParaRPr lang="en-US" sz="1400">
              <a:solidFill>
                <a:srgbClr val="214791"/>
              </a:solidFill>
              <a:latin typeface="BPreplay" panose="02000503000000020004" pitchFamily="50" charset="0"/>
            </a:endParaRPr>
          </a:p>
          <a:p>
            <a:pPr lvl="0">
              <a:lnSpc>
                <a:spcPct val="130000"/>
              </a:lnSpc>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endParaRPr lang="en-AU" sz="1200">
              <a:solidFill>
                <a:prstClr val="black"/>
              </a:solidFill>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5A47CF83-83CF-4DD5-9F08-D97EE3599377}"/>
              </a:ext>
            </a:extLst>
          </p:cNvPr>
          <p:cNvSpPr txBox="1"/>
          <p:nvPr/>
        </p:nvSpPr>
        <p:spPr>
          <a:xfrm>
            <a:off x="621047" y="669580"/>
            <a:ext cx="4379577" cy="6387518"/>
          </a:xfrm>
          <a:prstGeom prst="rect">
            <a:avLst/>
          </a:prstGeom>
          <a:noFill/>
        </p:spPr>
        <p:txBody>
          <a:bodyPr wrap="square" rtlCol="0">
            <a:spAutoFit/>
          </a:bodyPr>
          <a:lstStyle/>
          <a:p>
            <a:pPr algn="just">
              <a:lnSpc>
                <a:spcPct val="130000"/>
              </a:lnSpc>
            </a:pPr>
            <a:r>
              <a:rPr lang="en-US" sz="2000" b="1">
                <a:solidFill>
                  <a:srgbClr val="214791"/>
                </a:solidFill>
                <a:latin typeface="BPreplay" panose="02000503000000020004" pitchFamily="50" charset="0"/>
              </a:rPr>
              <a:t>1. How to Create an Exam Planner</a:t>
            </a:r>
            <a:endParaRPr lang="en-US" sz="1600">
              <a:latin typeface="Source Sans Pro Light" charset="0"/>
              <a:ea typeface="Source Sans Pro Light"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5" action="ppaction://hlinksldjump"/>
              </a:rPr>
              <a:t>Video</a:t>
            </a:r>
            <a:r>
              <a:rPr lang="en-AU" sz="1600">
                <a:solidFill>
                  <a:prstClr val="black"/>
                </a:solidFill>
                <a:latin typeface="Source Sans Pro Light" charset="0"/>
                <a:ea typeface="Source Sans Pro Light" charset="0"/>
                <a:cs typeface="Source Sans Pro Light" charset="0"/>
              </a:rPr>
              <a:t>: How to create a planner</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6" action="ppaction://hlinksldjump"/>
              </a:rPr>
              <a:t>Discussion</a:t>
            </a:r>
            <a:r>
              <a:rPr lang="en-AU" sz="1600">
                <a:solidFill>
                  <a:prstClr val="black"/>
                </a:solidFill>
                <a:latin typeface="Source Sans Pro Light" charset="0"/>
                <a:ea typeface="Source Sans Pro Light" charset="0"/>
                <a:cs typeface="Source Sans Pro Light" charset="0"/>
              </a:rPr>
              <a:t>: What is your process for planning for exams?</a:t>
            </a:r>
            <a:endParaRPr lang="en-GB" sz="16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marL="17145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7"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a:t>
            </a:r>
            <a:r>
              <a:rPr lang="en-US" sz="1600">
                <a:solidFill>
                  <a:srgbClr val="000000"/>
                </a:solidFill>
                <a:effectLst/>
                <a:latin typeface="Source Sans Pro Light" panose="020B0403030403020204" pitchFamily="34" charset="0"/>
                <a:ea typeface="Source Sans Pro Light" panose="020B0403030403020204" pitchFamily="34" charset="0"/>
              </a:rPr>
              <a:t>​</a:t>
            </a:r>
            <a:r>
              <a:rPr lang="en-GB" sz="1600">
                <a:latin typeface="Source Sans Pro Light" panose="020B0403030403020204" pitchFamily="34" charset="0"/>
                <a:ea typeface="Source Sans Pro Light" panose="020B0403030403020204" pitchFamily="34" charset="0"/>
              </a:rPr>
              <a:t>What advice would you give to this student to improve their exam planner?</a:t>
            </a:r>
            <a:endParaRPr lang="en-US" sz="1600">
              <a:solidFill>
                <a:srgbClr val="214791"/>
              </a:solidFill>
              <a:latin typeface="BPreplay" panose="02000503000000020004" pitchFamily="50" charset="0"/>
            </a:endParaRPr>
          </a:p>
          <a:p>
            <a:pPr>
              <a:lnSpc>
                <a:spcPct val="130000"/>
              </a:lnSpc>
            </a:pPr>
            <a:r>
              <a:rPr lang="en-US" sz="2000" b="1">
                <a:solidFill>
                  <a:srgbClr val="214791"/>
                </a:solidFill>
                <a:latin typeface="BPreplay" panose="02000503000000020004" pitchFamily="50" charset="0"/>
              </a:rPr>
              <a:t>2.  How to Create A Deluxe Planner</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8" action="ppaction://hlinksldjump"/>
              </a:rPr>
              <a:t>Video</a:t>
            </a:r>
            <a:r>
              <a:rPr lang="en-AU" sz="1600">
                <a:solidFill>
                  <a:prstClr val="black"/>
                </a:solidFill>
                <a:latin typeface="Source Sans Pro Light" charset="0"/>
                <a:ea typeface="Source Sans Pro Light" charset="0"/>
                <a:cs typeface="Source Sans Pro Light" charset="0"/>
              </a:rPr>
              <a:t>: How to create a deluxe planner</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9"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latin typeface="Source Sans Pro Light" panose="020B0403030403020204" pitchFamily="34" charset="0"/>
                <a:ea typeface="Source Sans Pro Light" panose="020B0403030403020204" pitchFamily="34" charset="0"/>
                <a:cs typeface="Source Sans Pro Light" charset="0"/>
              </a:rPr>
              <a:t>How confident do you feel walking into an exam that you know everything that could come up?</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0"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a:t>
            </a:r>
            <a:r>
              <a:rPr lang="en-GB" sz="1600">
                <a:solidFill>
                  <a:srgbClr val="000000"/>
                </a:solidFill>
                <a:effectLst/>
                <a:latin typeface="Source Sans Pro Light" panose="020B0403030403020204" pitchFamily="34" charset="0"/>
                <a:ea typeface="Source Sans Pro Light" panose="020B0403030403020204" pitchFamily="34" charset="0"/>
              </a:rPr>
              <a:t>Help thi</a:t>
            </a:r>
            <a:r>
              <a:rPr lang="en-GB" sz="1600">
                <a:solidFill>
                  <a:srgbClr val="000000"/>
                </a:solidFill>
                <a:latin typeface="Source Sans Pro Light" panose="020B0403030403020204" pitchFamily="34" charset="0"/>
                <a:ea typeface="Source Sans Pro Light" panose="020B0403030403020204" pitchFamily="34" charset="0"/>
              </a:rPr>
              <a:t>s student set deadlines</a:t>
            </a:r>
            <a:r>
              <a:rPr lang="en-US" sz="1600">
                <a:solidFill>
                  <a:srgbClr val="000000"/>
                </a:solidFill>
                <a:effectLst/>
                <a:latin typeface="Source Sans Pro Light" panose="020B0403030403020204" pitchFamily="34" charset="0"/>
                <a:ea typeface="Source Sans Pro Light" panose="020B0403030403020204" pitchFamily="34" charset="0"/>
              </a:rPr>
              <a:t>​</a:t>
            </a:r>
          </a:p>
          <a:p>
            <a:pPr marL="457200" indent="-457200">
              <a:lnSpc>
                <a:spcPct val="130000"/>
              </a:lnSpc>
              <a:buAutoNum type="arabicPeriod" startAt="3"/>
            </a:pPr>
            <a:r>
              <a:rPr lang="en-US" sz="2000" b="1">
                <a:solidFill>
                  <a:srgbClr val="214791"/>
                </a:solidFill>
                <a:latin typeface="BPreplay" panose="02000503000000020004" pitchFamily="50" charset="0"/>
              </a:rPr>
              <a:t>How to Identify Mistakes</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1" action="ppaction://hlinksldjump"/>
              </a:rPr>
              <a:t>Video</a:t>
            </a:r>
            <a:r>
              <a:rPr lang="en-AU" sz="1600">
                <a:solidFill>
                  <a:prstClr val="black"/>
                </a:solidFill>
                <a:latin typeface="Source Sans Pro Light" charset="0"/>
                <a:ea typeface="Source Sans Pro Light" charset="0"/>
                <a:cs typeface="Source Sans Pro Light" charset="0"/>
              </a:rPr>
              <a:t>: How to identify mistakes</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2"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latin typeface="Source Sans Pro Light" panose="020B0403030403020204" pitchFamily="34" charset="0"/>
                <a:ea typeface="Source Sans Pro Light" panose="020B0403030403020204" pitchFamily="34" charset="0"/>
                <a:cs typeface="Source Sans Pro Light" charset="0"/>
              </a:rPr>
              <a:t>Do you currently analyse where you lost marks in exams? </a:t>
            </a:r>
            <a:endParaRPr lang="en-AU" sz="1600">
              <a:solidFill>
                <a:prstClr val="black"/>
              </a:solidFill>
              <a:latin typeface="Source Sans Pro Light" charset="0"/>
              <a:ea typeface="Source Sans Pro Light"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3"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Fill out the first 3 columns of the Bullet Proof Booklet</a:t>
            </a:r>
            <a:endParaRPr lang="en-US" sz="2000" b="1">
              <a:solidFill>
                <a:srgbClr val="214791"/>
              </a:solidFill>
              <a:latin typeface="BPreplay" panose="02000503000000020004" pitchFamily="50" charset="0"/>
            </a:endParaRPr>
          </a:p>
          <a:p>
            <a:pPr marL="171450" lvl="0" indent="-171450">
              <a:lnSpc>
                <a:spcPct val="130000"/>
              </a:lnSpc>
              <a:buBlip>
                <a:blip r:embed="rId4"/>
              </a:buBlip>
            </a:pPr>
            <a:endParaRPr lang="en-AU" sz="16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
        <p:nvSpPr>
          <p:cNvPr id="11" name="TextBox 10">
            <a:extLst>
              <a:ext uri="{FF2B5EF4-FFF2-40B4-BE49-F238E27FC236}">
                <a16:creationId xmlns:a16="http://schemas.microsoft.com/office/drawing/2014/main" id="{587E1D03-CE60-449B-A702-8D6817C01B3C}"/>
              </a:ext>
            </a:extLst>
          </p:cNvPr>
          <p:cNvSpPr txBox="1"/>
          <p:nvPr/>
        </p:nvSpPr>
        <p:spPr>
          <a:xfrm>
            <a:off x="6365176" y="669580"/>
            <a:ext cx="4565125" cy="6427529"/>
          </a:xfrm>
          <a:prstGeom prst="rect">
            <a:avLst/>
          </a:prstGeom>
          <a:noFill/>
        </p:spPr>
        <p:txBody>
          <a:bodyPr wrap="square" rtlCol="0">
            <a:spAutoFit/>
          </a:bodyPr>
          <a:lstStyle/>
          <a:p>
            <a:pPr algn="just">
              <a:lnSpc>
                <a:spcPct val="130000"/>
              </a:lnSpc>
            </a:pPr>
            <a:r>
              <a:rPr lang="en-US" sz="2000" b="1">
                <a:solidFill>
                  <a:srgbClr val="214791"/>
                </a:solidFill>
                <a:latin typeface="BPreplay" panose="02000503000000020004" pitchFamily="50" charset="0"/>
              </a:rPr>
              <a:t>4.  </a:t>
            </a:r>
            <a:r>
              <a:rPr lang="en-US" sz="2000" b="1" err="1">
                <a:solidFill>
                  <a:srgbClr val="214791"/>
                </a:solidFill>
                <a:latin typeface="BPreplay" panose="02000503000000020004" pitchFamily="50" charset="0"/>
              </a:rPr>
              <a:t>Analysing</a:t>
            </a:r>
            <a:r>
              <a:rPr lang="en-US" sz="2000" b="1">
                <a:solidFill>
                  <a:srgbClr val="214791"/>
                </a:solidFill>
                <a:latin typeface="BPreplay" panose="02000503000000020004" pitchFamily="50" charset="0"/>
              </a:rPr>
              <a:t> and Correcting Mistakes</a:t>
            </a:r>
            <a:endParaRPr lang="en-US" sz="1600">
              <a:latin typeface="Source Sans Pro Light" charset="0"/>
              <a:ea typeface="Source Sans Pro Light" charset="0"/>
              <a:cs typeface="Source Sans Pro Light" charset="0"/>
            </a:endParaRP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4" action="ppaction://hlinksldjump"/>
              </a:rPr>
              <a:t>Video</a:t>
            </a:r>
            <a:r>
              <a:rPr lang="en-AU" sz="1600">
                <a:solidFill>
                  <a:prstClr val="black"/>
                </a:solidFill>
                <a:latin typeface="Source Sans Pro Light" charset="0"/>
                <a:ea typeface="Source Sans Pro Light" charset="0"/>
                <a:cs typeface="Source Sans Pro Light" charset="0"/>
              </a:rPr>
              <a:t>: Analysing and Correcting Mistakes</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5"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latin typeface="Source Sans Pro Light" panose="020B0403030403020204" pitchFamily="34" charset="0"/>
                <a:ea typeface="Source Sans Pro Light" panose="020B0403030403020204" pitchFamily="34" charset="0"/>
                <a:cs typeface="Source Sans Pro Light" charset="0"/>
              </a:rPr>
              <a:t>Do you currently analyse where you lost marks in exams? </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6" action="ppaction://hlinksldjump"/>
              </a:rPr>
              <a:t>Activity</a:t>
            </a:r>
            <a:r>
              <a:rPr lang="en-AU" sz="1600">
                <a:solidFill>
                  <a:prstClr val="black"/>
                </a:solidFill>
                <a:latin typeface="Source Sans Pro Light" charset="0"/>
                <a:ea typeface="Source Sans Pro Light" charset="0"/>
                <a:cs typeface="Source Sans Pro Light" charset="0"/>
              </a:rPr>
              <a:t>: </a:t>
            </a:r>
            <a:r>
              <a:rPr lang="en-GB" sz="1600">
                <a:solidFill>
                  <a:prstClr val="black"/>
                </a:solidFill>
                <a:latin typeface="Source Sans Pro Light" charset="0"/>
                <a:ea typeface="Source Sans Pro Light" charset="0"/>
                <a:cs typeface="Source Sans Pro Light" charset="0"/>
              </a:rPr>
              <a:t> Fill out the first 3 columns of the Bullet Proof Booklet</a:t>
            </a:r>
            <a:endParaRPr lang="en-US" sz="3200">
              <a:solidFill>
                <a:srgbClr val="214791"/>
              </a:solidFill>
              <a:latin typeface="BPreplay" panose="02000503000000020004" pitchFamily="50" charset="0"/>
            </a:endParaRPr>
          </a:p>
          <a:p>
            <a:pPr>
              <a:lnSpc>
                <a:spcPct val="130000"/>
              </a:lnSpc>
            </a:pPr>
            <a:r>
              <a:rPr lang="en-US" sz="2000" b="1">
                <a:solidFill>
                  <a:srgbClr val="214791"/>
                </a:solidFill>
                <a:latin typeface="BPreplay" panose="02000503000000020004" pitchFamily="50" charset="0"/>
              </a:rPr>
              <a:t>5.  Creating an Exam Routine</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7" action="ppaction://hlinksldjump"/>
              </a:rPr>
              <a:t>Video</a:t>
            </a:r>
            <a:r>
              <a:rPr lang="en-AU" sz="1600">
                <a:solidFill>
                  <a:prstClr val="black"/>
                </a:solidFill>
                <a:latin typeface="Source Sans Pro Light" charset="0"/>
                <a:ea typeface="Source Sans Pro Light" charset="0"/>
                <a:cs typeface="Source Sans Pro Light" charset="0"/>
              </a:rPr>
              <a:t>: How to create an exam routine</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18" action="ppaction://hlinksldjump"/>
              </a:rPr>
              <a:t>Discussion</a:t>
            </a:r>
            <a:r>
              <a:rPr lang="en-AU" sz="1600">
                <a:solidFill>
                  <a:prstClr val="black"/>
                </a:solidFill>
                <a:latin typeface="Source Sans Pro Light" charset="0"/>
                <a:ea typeface="Source Sans Pro Light" charset="0"/>
                <a:cs typeface="Source Sans Pro Light" charset="0"/>
              </a:rPr>
              <a:t>: What is your exam routine?</a:t>
            </a:r>
          </a:p>
          <a:p>
            <a:pPr marL="171450" lvl="0" indent="-171450">
              <a:lnSpc>
                <a:spcPct val="130000"/>
              </a:lnSpc>
              <a:buBlip>
                <a:blip r:embed="rId4"/>
              </a:buBlip>
            </a:pPr>
            <a:r>
              <a:rPr lang="en-AU" sz="1600" b="1">
                <a:solidFill>
                  <a:prstClr val="black"/>
                </a:solidFill>
                <a:latin typeface="Source Sans Pro Light" panose="020B0403030403020204" pitchFamily="34" charset="0"/>
                <a:ea typeface="Source Sans Pro Light" panose="020B0403030403020204" pitchFamily="34" charset="0"/>
                <a:cs typeface="Source Sans Pro Light" charset="0"/>
                <a:hlinkClick r:id="rId19" action="ppaction://hlinksldjump"/>
              </a:rPr>
              <a:t>Activity</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 Create an exam check list</a:t>
            </a:r>
          </a:p>
          <a:p>
            <a:pPr lvl="0">
              <a:lnSpc>
                <a:spcPct val="130000"/>
              </a:lnSpc>
            </a:pPr>
            <a:r>
              <a:rPr lang="en-US" sz="1900" b="1">
                <a:solidFill>
                  <a:srgbClr val="214791"/>
                </a:solidFill>
                <a:latin typeface="BPreplay" panose="02000503000000020004" pitchFamily="50" charset="0"/>
              </a:rPr>
              <a:t>6. Creating an Exam Routine</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20" action="ppaction://hlinksldjump"/>
              </a:rPr>
              <a:t>Video</a:t>
            </a:r>
            <a:r>
              <a:rPr lang="en-AU" sz="1600">
                <a:solidFill>
                  <a:prstClr val="black"/>
                </a:solidFill>
                <a:latin typeface="Source Sans Pro Light" charset="0"/>
                <a:ea typeface="Source Sans Pro Light" charset="0"/>
                <a:cs typeface="Source Sans Pro Light" charset="0"/>
              </a:rPr>
              <a:t>: Exam room techniques</a:t>
            </a:r>
          </a:p>
          <a:p>
            <a:pPr marL="171450" lvl="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21" action="ppaction://hlinksldjump"/>
              </a:rPr>
              <a:t>Discussion</a:t>
            </a:r>
            <a:r>
              <a:rPr lang="en-AU" sz="1600">
                <a:solidFill>
                  <a:prstClr val="black"/>
                </a:solidFill>
                <a:latin typeface="Source Sans Pro Light" charset="0"/>
                <a:ea typeface="Source Sans Pro Light" charset="0"/>
                <a:cs typeface="Source Sans Pro Light" charset="0"/>
              </a:rPr>
              <a:t>: </a:t>
            </a:r>
            <a:r>
              <a:rPr lang="en-GB" sz="1600">
                <a:solidFill>
                  <a:srgbClr val="000000"/>
                </a:solidFill>
                <a:latin typeface="Source Sans Pro Light" panose="020B0403030403020204" pitchFamily="34" charset="0"/>
                <a:ea typeface="Source Sans Pro Light" panose="020B0403030403020204" pitchFamily="34" charset="0"/>
                <a:cs typeface="Source Sans Pro Light" charset="0"/>
              </a:rPr>
              <a:t>Do you struggle to manage your time in exams? </a:t>
            </a:r>
          </a:p>
          <a:p>
            <a:pPr marL="171450" indent="-171450">
              <a:lnSpc>
                <a:spcPct val="130000"/>
              </a:lnSpc>
              <a:buBlip>
                <a:blip r:embed="rId4"/>
              </a:buBlip>
            </a:pPr>
            <a:r>
              <a:rPr lang="en-AU" sz="1600" b="1">
                <a:solidFill>
                  <a:prstClr val="black"/>
                </a:solidFill>
                <a:latin typeface="Source Sans Pro Light" charset="0"/>
                <a:ea typeface="Source Sans Pro Light" charset="0"/>
                <a:cs typeface="Source Sans Pro Light" charset="0"/>
                <a:hlinkClick r:id="rId22" action="ppaction://hlinksldjump"/>
              </a:rPr>
              <a:t>Activity</a:t>
            </a:r>
            <a:r>
              <a:rPr lang="en-AU" sz="1600">
                <a:solidFill>
                  <a:prstClr val="black"/>
                </a:solidFill>
                <a:latin typeface="Source Sans Pro Light" charset="0"/>
                <a:ea typeface="Source Sans Pro Light" charset="0"/>
                <a:cs typeface="Source Sans Pro Light" charset="0"/>
              </a:rPr>
              <a:t>: </a:t>
            </a:r>
            <a:r>
              <a:rPr lang="en-AU" sz="1600">
                <a:solidFill>
                  <a:prstClr val="black"/>
                </a:solidFill>
                <a:latin typeface="Source Sans Pro Light" panose="020B0403030403020204" pitchFamily="34" charset="0"/>
                <a:ea typeface="Source Sans Pro Light" panose="020B0403030403020204" pitchFamily="34" charset="0"/>
                <a:cs typeface="Source Sans Pro Light" charset="0"/>
              </a:rPr>
              <a:t>How long should this student spend on these questions?</a:t>
            </a:r>
          </a:p>
          <a:p>
            <a:pPr lvl="0">
              <a:lnSpc>
                <a:spcPct val="130000"/>
              </a:lnSpc>
            </a:pPr>
            <a:endParaRPr lang="en-US" sz="1600">
              <a:solidFill>
                <a:srgbClr val="214791"/>
              </a:solidFill>
              <a:latin typeface="BPreplay" panose="02000503000000020004" pitchFamily="50" charset="0"/>
            </a:endParaRPr>
          </a:p>
          <a:p>
            <a:pPr>
              <a:lnSpc>
                <a:spcPct val="130000"/>
              </a:lnSpc>
            </a:pPr>
            <a:endParaRPr lang="en-US" sz="1900" b="1">
              <a:solidFill>
                <a:srgbClr val="214791"/>
              </a:solidFill>
              <a:latin typeface="BPreplay" panose="02000503000000020004" pitchFamily="50" charset="0"/>
            </a:endParaRPr>
          </a:p>
          <a:p>
            <a:pPr lvl="0">
              <a:lnSpc>
                <a:spcPct val="130000"/>
              </a:lnSpc>
            </a:pPr>
            <a:endParaRPr lang="en-GB" sz="1600" b="1">
              <a:solidFill>
                <a:srgbClr val="000000"/>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54114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461097" y="0"/>
            <a:ext cx="4817021"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How to Create an Exam Planner</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7" name="TextBox 6">
            <a:extLst>
              <a:ext uri="{FF2B5EF4-FFF2-40B4-BE49-F238E27FC236}">
                <a16:creationId xmlns:a16="http://schemas.microsoft.com/office/drawing/2014/main" id="{424FC305-225B-B9A3-F0F5-76C2F65BB8F1}"/>
              </a:ext>
            </a:extLst>
          </p:cNvPr>
          <p:cNvSpPr txBox="1"/>
          <p:nvPr/>
        </p:nvSpPr>
        <p:spPr>
          <a:xfrm>
            <a:off x="1867082" y="5402435"/>
            <a:ext cx="8217762" cy="461665"/>
          </a:xfrm>
          <a:prstGeom prst="rect">
            <a:avLst/>
          </a:prstGeom>
          <a:noFill/>
        </p:spPr>
        <p:txBody>
          <a:bodyPr wrap="square" rtlCol="0">
            <a:spAutoFit/>
          </a:bodyPr>
          <a:lstStyle/>
          <a:p>
            <a:pPr algn="ctr"/>
            <a:r>
              <a:rPr lang="en-GB" sz="2400" i="1" dirty="0">
                <a:hlinkClick r:id="rId4"/>
              </a:rPr>
              <a:t>Download your Exam Planner here!</a:t>
            </a:r>
            <a:endParaRPr lang="en-GB" sz="2400" i="1" dirty="0"/>
          </a:p>
        </p:txBody>
      </p:sp>
      <p:sp>
        <p:nvSpPr>
          <p:cNvPr id="2" name="TextBox 1">
            <a:extLst>
              <a:ext uri="{FF2B5EF4-FFF2-40B4-BE49-F238E27FC236}">
                <a16:creationId xmlns:a16="http://schemas.microsoft.com/office/drawing/2014/main" id="{ECB2DFDB-B249-6DE5-BE0B-12E9144B39E0}"/>
              </a:ext>
            </a:extLst>
          </p:cNvPr>
          <p:cNvSpPr txBox="1"/>
          <p:nvPr/>
        </p:nvSpPr>
        <p:spPr>
          <a:xfrm>
            <a:off x="4349679" y="1078074"/>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1026" name="Picture 2">
            <a:hlinkClick r:id="rId4"/>
            <a:extLst>
              <a:ext uri="{FF2B5EF4-FFF2-40B4-BE49-F238E27FC236}">
                <a16:creationId xmlns:a16="http://schemas.microsoft.com/office/drawing/2014/main" id="{41FB46AF-B845-A687-FD08-DFFEEC00B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2128838"/>
            <a:ext cx="45910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9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4913959"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How to Create an Exam Planner </a:t>
            </a:r>
          </a:p>
          <a:p>
            <a:pPr algn="just">
              <a:lnSpc>
                <a:spcPct val="130000"/>
              </a:lnSpc>
            </a:pPr>
            <a:r>
              <a:rPr lang="en-US" sz="1600" i="1" u="sng">
                <a:solidFill>
                  <a:srgbClr val="214791"/>
                </a:solidFill>
                <a:latin typeface="BPreplay" panose="02000503000000020004" pitchFamily="50" charset="0"/>
              </a:rPr>
              <a:t>Discussion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C5E44E51-0B98-FD49-11B2-EA9FDBBE7B2B}"/>
              </a:ext>
            </a:extLst>
          </p:cNvPr>
          <p:cNvSpPr txBox="1"/>
          <p:nvPr/>
        </p:nvSpPr>
        <p:spPr>
          <a:xfrm>
            <a:off x="1437639" y="1057647"/>
            <a:ext cx="9316721" cy="4107086"/>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cs typeface="Source Sans Pro Light" charset="0"/>
              </a:rPr>
              <a:t>What is your process for planning for exams?</a:t>
            </a:r>
          </a:p>
          <a:p>
            <a:pPr lvl="0" algn="ctr">
              <a:lnSpc>
                <a:spcPct val="130000"/>
              </a:lnSpc>
            </a:pPr>
            <a:endParaRPr lang="en-GB" sz="4000">
              <a:solidFill>
                <a:srgbClr val="000000"/>
              </a:solidFill>
              <a:latin typeface="Source Sans Pro Light" panose="020B0403030403020204" pitchFamily="34" charset="0"/>
              <a:ea typeface="Source Sans Pro Light" panose="020B0403030403020204" pitchFamily="34" charset="0"/>
              <a:cs typeface="Source Sans Pro Light" charset="0"/>
            </a:endParaRPr>
          </a:p>
          <a:p>
            <a:pPr lvl="0" algn="ctr">
              <a:lnSpc>
                <a:spcPct val="130000"/>
              </a:lnSpc>
            </a:pPr>
            <a:r>
              <a:rPr lang="en-GB" sz="4000">
                <a:solidFill>
                  <a:srgbClr val="000000"/>
                </a:solidFill>
                <a:latin typeface="Source Sans Pro Light" panose="020B0403030403020204" pitchFamily="34" charset="0"/>
                <a:ea typeface="Source Sans Pro Light" panose="020B0403030403020204" pitchFamily="34" charset="0"/>
                <a:cs typeface="Source Sans Pro Light" charset="0"/>
              </a:rPr>
              <a:t>Are you an under-planner or an over-planner?</a:t>
            </a: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328068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How to Create an Exam Planner </a:t>
            </a:r>
          </a:p>
          <a:p>
            <a:pPr algn="just">
              <a:lnSpc>
                <a:spcPct val="130000"/>
              </a:lnSpc>
            </a:pPr>
            <a:r>
              <a:rPr lang="en-US" sz="1600" i="1" u="sng">
                <a:solidFill>
                  <a:srgbClr val="214791"/>
                </a:solidFill>
                <a:latin typeface="BPreplay" panose="02000503000000020004" pitchFamily="50" charset="0"/>
              </a:rPr>
              <a:t>Activity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graphicFrame>
        <p:nvGraphicFramePr>
          <p:cNvPr id="2" name="Google Shape;67;p15">
            <a:extLst>
              <a:ext uri="{FF2B5EF4-FFF2-40B4-BE49-F238E27FC236}">
                <a16:creationId xmlns:a16="http://schemas.microsoft.com/office/drawing/2014/main" id="{E9605CD7-2525-3494-9895-FE37000415B4}"/>
              </a:ext>
            </a:extLst>
          </p:cNvPr>
          <p:cNvGraphicFramePr/>
          <p:nvPr/>
        </p:nvGraphicFramePr>
        <p:xfrm>
          <a:off x="414437" y="1266888"/>
          <a:ext cx="11660245" cy="5372122"/>
        </p:xfrm>
        <a:graphic>
          <a:graphicData uri="http://schemas.openxmlformats.org/drawingml/2006/table">
            <a:tbl>
              <a:tblPr>
                <a:noFill/>
              </a:tblPr>
              <a:tblGrid>
                <a:gridCol w="1087380">
                  <a:extLst>
                    <a:ext uri="{9D8B030D-6E8A-4147-A177-3AD203B41FA5}">
                      <a16:colId xmlns:a16="http://schemas.microsoft.com/office/drawing/2014/main" val="20000"/>
                    </a:ext>
                  </a:extLst>
                </a:gridCol>
                <a:gridCol w="744972">
                  <a:extLst>
                    <a:ext uri="{9D8B030D-6E8A-4147-A177-3AD203B41FA5}">
                      <a16:colId xmlns:a16="http://schemas.microsoft.com/office/drawing/2014/main" val="20001"/>
                    </a:ext>
                  </a:extLst>
                </a:gridCol>
                <a:gridCol w="7058130">
                  <a:extLst>
                    <a:ext uri="{9D8B030D-6E8A-4147-A177-3AD203B41FA5}">
                      <a16:colId xmlns:a16="http://schemas.microsoft.com/office/drawing/2014/main" val="20002"/>
                    </a:ext>
                  </a:extLst>
                </a:gridCol>
                <a:gridCol w="1002846">
                  <a:extLst>
                    <a:ext uri="{9D8B030D-6E8A-4147-A177-3AD203B41FA5}">
                      <a16:colId xmlns:a16="http://schemas.microsoft.com/office/drawing/2014/main" val="20003"/>
                    </a:ext>
                  </a:extLst>
                </a:gridCol>
                <a:gridCol w="1766917">
                  <a:extLst>
                    <a:ext uri="{9D8B030D-6E8A-4147-A177-3AD203B41FA5}">
                      <a16:colId xmlns:a16="http://schemas.microsoft.com/office/drawing/2014/main" val="2994610318"/>
                    </a:ext>
                  </a:extLst>
                </a:gridCol>
              </a:tblGrid>
              <a:tr h="441145">
                <a:tc>
                  <a:txBody>
                    <a:bodyPr/>
                    <a:lstStyle/>
                    <a:p>
                      <a:pPr marL="0" lvl="0" indent="0" algn="ctr" rtl="0">
                        <a:spcBef>
                          <a:spcPts val="0"/>
                        </a:spcBef>
                        <a:spcAft>
                          <a:spcPts val="0"/>
                        </a:spcAft>
                        <a:buNone/>
                      </a:pPr>
                      <a:r>
                        <a:rPr lang="en-GB" sz="1000" b="1">
                          <a:solidFill>
                            <a:srgbClr val="3766AD"/>
                          </a:solidFill>
                          <a:latin typeface="Proxima Nova"/>
                          <a:ea typeface="Proxima Nova"/>
                          <a:cs typeface="Proxima Nova"/>
                          <a:sym typeface="Proxima Nova"/>
                        </a:rPr>
                        <a:t>Subject</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lgn="ctr">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 sz="1000" b="1">
                          <a:solidFill>
                            <a:srgbClr val="3766AD"/>
                          </a:solidFill>
                          <a:latin typeface="Proxima Nova"/>
                          <a:ea typeface="Proxima Nova"/>
                          <a:cs typeface="Proxima Nova"/>
                          <a:sym typeface="Proxima Nova"/>
                        </a:rPr>
                        <a:t>Goal</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 sz="1000" b="1">
                          <a:solidFill>
                            <a:srgbClr val="3766AD"/>
                          </a:solidFill>
                          <a:latin typeface="Proxima Nova"/>
                          <a:ea typeface="Proxima Nova"/>
                          <a:cs typeface="Proxima Nova"/>
                          <a:sym typeface="Proxima Nova"/>
                        </a:rPr>
                        <a:t>Tasks</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 sz="1000" b="1">
                          <a:solidFill>
                            <a:srgbClr val="3766AD"/>
                          </a:solidFill>
                          <a:latin typeface="Proxima Nova"/>
                          <a:ea typeface="Proxima Nova"/>
                          <a:cs typeface="Proxima Nova"/>
                          <a:sym typeface="Proxima Nova"/>
                        </a:rPr>
                        <a:t>Deadline</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lgn="ctr">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GB" sz="1000" b="1">
                          <a:solidFill>
                            <a:srgbClr val="3766AD"/>
                          </a:solidFill>
                          <a:latin typeface="Proxima Nova"/>
                          <a:ea typeface="Proxima Nova"/>
                          <a:cs typeface="Proxima Nova"/>
                          <a:sym typeface="Proxima Nova"/>
                        </a:rPr>
                        <a:t>Status</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lgn="ctr">
                      <a:solidFill>
                        <a:srgbClr val="91DADB"/>
                      </a:solidFill>
                      <a:prstDash val="solid"/>
                      <a:round/>
                      <a:headEnd type="none" w="sm" len="sm"/>
                      <a:tailEnd type="none" w="sm" len="sm"/>
                    </a:lnB>
                    <a:solidFill>
                      <a:srgbClr val="BCE9FB">
                        <a:alpha val="40220"/>
                      </a:srgbClr>
                    </a:solidFill>
                  </a:tcPr>
                </a:tc>
                <a:extLst>
                  <a:ext uri="{0D108BD9-81ED-4DB2-BD59-A6C34878D82A}">
                    <a16:rowId xmlns:a16="http://schemas.microsoft.com/office/drawing/2014/main" val="10000"/>
                  </a:ext>
                </a:extLst>
              </a:tr>
              <a:tr h="414416">
                <a:tc>
                  <a:txBody>
                    <a:bodyPr/>
                    <a:lstStyle/>
                    <a:p>
                      <a:pPr>
                        <a:lnSpc>
                          <a:spcPct val="107000"/>
                        </a:lnSpc>
                        <a:spcAft>
                          <a:spcPts val="800"/>
                        </a:spcAft>
                      </a:pPr>
                      <a:r>
                        <a:rPr lang="en-AU" sz="1100">
                          <a:effectLst/>
                          <a:latin typeface="+mn-lt"/>
                          <a:ea typeface="Calibri" panose="020F0502020204030204" pitchFamily="34" charset="0"/>
                          <a:cs typeface="Times New Roman" panose="02020603050405020304" pitchFamily="18" charset="0"/>
                        </a:rPr>
                        <a:t> Biology (8461)</a:t>
                      </a: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Make notes </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08/04</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  DONE</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19050" cap="flat" cmpd="sng" algn="ctr">
                      <a:solidFill>
                        <a:srgbClr val="91DADB"/>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2942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Do Exam</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17/05</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15017">
                <a:tc>
                  <a:txBody>
                    <a:bodyPr/>
                    <a:lstStyle/>
                    <a:p>
                      <a:pPr>
                        <a:lnSpc>
                          <a:spcPct val="107000"/>
                        </a:lnSpc>
                        <a:spcAft>
                          <a:spcPts val="800"/>
                        </a:spcAft>
                      </a:pPr>
                      <a:r>
                        <a:rPr lang="en-AU" sz="1100">
                          <a:effectLst/>
                          <a:latin typeface="+mn-lt"/>
                          <a:ea typeface="Calibri" panose="020F0502020204030204" pitchFamily="34" charset="0"/>
                          <a:cs typeface="Times New Roman" panose="02020603050405020304" pitchFamily="18" charset="0"/>
                        </a:rPr>
                        <a:t>Chemistry (8462)</a:t>
                      </a: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80/100</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Make notes on the model of the atom, symbols, relative atomic mass, electronic charge and isotopes</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a:latin typeface="+mn-lt"/>
                        </a:rPr>
                        <a:t>20/05</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414416">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Make notes on the periodic table</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20/05</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1501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Make notes on chemical bonds, ionic, covalent and metallic</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mn-lt"/>
                          <a:ea typeface="+mn-ea"/>
                          <a:cs typeface="+mn-cs"/>
                        </a:rPr>
                        <a:t>21/05</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1501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Memorise notes on the model of the atom, symbols, relative atomic mass, electronic charge and isotopes</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mn-lt"/>
                          <a:ea typeface="+mn-ea"/>
                          <a:cs typeface="+mn-cs"/>
                        </a:rPr>
                        <a:t>21/05</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31501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Memorise notes the periodic table</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mn-lt"/>
                          <a:ea typeface="+mn-ea"/>
                          <a:cs typeface="+mn-cs"/>
                        </a:rPr>
                        <a:t>21/05</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31501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Memorise notes on chemical bonds, ionic, covalent and metallic</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21/05</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340614">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Do practice questions on notes on the model of the atom, symbols, relative atomic mass, electronic charge and isotopes</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mn-lt"/>
                          <a:ea typeface="+mn-ea"/>
                          <a:cs typeface="+mn-cs"/>
                        </a:rPr>
                        <a:t>22/05</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31501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Do practice questions on notes on the periodic table</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mn-lt"/>
                          <a:ea typeface="+mn-ea"/>
                          <a:cs typeface="+mn-cs"/>
                        </a:rPr>
                        <a:t>22/05</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10"/>
                  </a:ext>
                </a:extLst>
              </a:tr>
              <a:tr h="315017">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Do practice questions chemical bonds, ionic, covalent and metallic</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22/05</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11"/>
                  </a:ext>
                </a:extLst>
              </a:tr>
              <a:tr h="414416">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Do practice exam</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25/05</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extLst>
                  <a:ext uri="{0D108BD9-81ED-4DB2-BD59-A6C34878D82A}">
                    <a16:rowId xmlns:a16="http://schemas.microsoft.com/office/drawing/2014/main" val="10012"/>
                  </a:ext>
                </a:extLst>
              </a:tr>
              <a:tr h="561480">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Final Exam </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27/05</a:t>
                      </a: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51D6D48D-68FE-AE8E-34D9-AFA007939DDF}"/>
              </a:ext>
            </a:extLst>
          </p:cNvPr>
          <p:cNvSpPr txBox="1"/>
          <p:nvPr/>
        </p:nvSpPr>
        <p:spPr>
          <a:xfrm>
            <a:off x="337193" y="882102"/>
            <a:ext cx="7722824" cy="369332"/>
          </a:xfrm>
          <a:prstGeom prst="rect">
            <a:avLst/>
          </a:prstGeom>
          <a:noFill/>
        </p:spPr>
        <p:txBody>
          <a:bodyPr wrap="square" rtlCol="0">
            <a:spAutoFit/>
          </a:bodyPr>
          <a:lstStyle/>
          <a:p>
            <a:r>
              <a:rPr lang="en-GB">
                <a:latin typeface="Source Sans Pro Light" panose="020B0403030403020204" pitchFamily="34" charset="0"/>
                <a:ea typeface="Source Sans Pro Light" panose="020B0403030403020204" pitchFamily="34" charset="0"/>
              </a:rPr>
              <a:t>What advice would you give to this student to improve their exam planner?</a:t>
            </a:r>
          </a:p>
        </p:txBody>
      </p:sp>
    </p:spTree>
    <p:extLst>
      <p:ext uri="{BB962C8B-B14F-4D97-AF65-F5344CB8AC3E}">
        <p14:creationId xmlns:p14="http://schemas.microsoft.com/office/powerpoint/2010/main" val="415347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How to Create a Deluxe Exam Planner </a:t>
            </a:r>
          </a:p>
          <a:p>
            <a:pPr algn="just">
              <a:lnSpc>
                <a:spcPct val="130000"/>
              </a:lnSpc>
            </a:pPr>
            <a:r>
              <a:rPr lang="en-US" sz="1600" i="1" u="sng">
                <a:solidFill>
                  <a:srgbClr val="214791"/>
                </a:solidFill>
                <a:latin typeface="BPreplay" panose="02000503000000020004" pitchFamily="50" charset="0"/>
              </a:rPr>
              <a:t>Video –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2" name="TextBox 1">
            <a:extLst>
              <a:ext uri="{FF2B5EF4-FFF2-40B4-BE49-F238E27FC236}">
                <a16:creationId xmlns:a16="http://schemas.microsoft.com/office/drawing/2014/main" id="{8F47AAD0-7D2B-13C8-51BF-61F14E79ABBD}"/>
              </a:ext>
            </a:extLst>
          </p:cNvPr>
          <p:cNvSpPr txBox="1"/>
          <p:nvPr/>
        </p:nvSpPr>
        <p:spPr>
          <a:xfrm>
            <a:off x="1867082" y="5402435"/>
            <a:ext cx="8217762" cy="461665"/>
          </a:xfrm>
          <a:prstGeom prst="rect">
            <a:avLst/>
          </a:prstGeom>
          <a:noFill/>
        </p:spPr>
        <p:txBody>
          <a:bodyPr wrap="square" rtlCol="0">
            <a:spAutoFit/>
          </a:bodyPr>
          <a:lstStyle/>
          <a:p>
            <a:pPr algn="ctr"/>
            <a:r>
              <a:rPr lang="en-GB" sz="2400" i="1" dirty="0">
                <a:hlinkClick r:id="rId4"/>
              </a:rPr>
              <a:t>Download the Deluxe Exam Planner template here!</a:t>
            </a:r>
            <a:endParaRPr lang="en-GB" sz="2400" i="1" dirty="0"/>
          </a:p>
        </p:txBody>
      </p:sp>
      <p:sp>
        <p:nvSpPr>
          <p:cNvPr id="8" name="TextBox 7">
            <a:extLst>
              <a:ext uri="{FF2B5EF4-FFF2-40B4-BE49-F238E27FC236}">
                <a16:creationId xmlns:a16="http://schemas.microsoft.com/office/drawing/2014/main" id="{F1F00D9D-D296-EEBE-9A6A-FA112250AFDA}"/>
              </a:ext>
            </a:extLst>
          </p:cNvPr>
          <p:cNvSpPr txBox="1"/>
          <p:nvPr/>
        </p:nvSpPr>
        <p:spPr>
          <a:xfrm>
            <a:off x="1900974" y="5846027"/>
            <a:ext cx="8217762" cy="461665"/>
          </a:xfrm>
          <a:prstGeom prst="rect">
            <a:avLst/>
          </a:prstGeom>
          <a:noFill/>
        </p:spPr>
        <p:txBody>
          <a:bodyPr wrap="square" rtlCol="0">
            <a:spAutoFit/>
          </a:bodyPr>
          <a:lstStyle/>
          <a:p>
            <a:pPr algn="ctr"/>
            <a:r>
              <a:rPr lang="en-GB" sz="2400" i="1" dirty="0">
                <a:hlinkClick r:id="rId4"/>
              </a:rPr>
              <a:t>Download the practice exam template here!</a:t>
            </a:r>
            <a:endParaRPr lang="en-GB" sz="2400" i="1" dirty="0"/>
          </a:p>
        </p:txBody>
      </p:sp>
      <p:sp>
        <p:nvSpPr>
          <p:cNvPr id="6" name="TextBox 5">
            <a:extLst>
              <a:ext uri="{FF2B5EF4-FFF2-40B4-BE49-F238E27FC236}">
                <a16:creationId xmlns:a16="http://schemas.microsoft.com/office/drawing/2014/main" id="{E8052F84-93D2-4036-D5C1-34278FC0B9F9}"/>
              </a:ext>
            </a:extLst>
          </p:cNvPr>
          <p:cNvSpPr txBox="1"/>
          <p:nvPr/>
        </p:nvSpPr>
        <p:spPr>
          <a:xfrm>
            <a:off x="4349679" y="1012764"/>
            <a:ext cx="3492641"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i="1" dirty="0">
                <a:solidFill>
                  <a:srgbClr val="000000"/>
                </a:solidFill>
                <a:latin typeface="Source Sans Pro Light" panose="020B0403030403020204" pitchFamily="34" charset="0"/>
                <a:ea typeface="Source Sans Pro Light" panose="020B0403030403020204" pitchFamily="34" charset="0"/>
                <a:cs typeface="Source Sans Pro Light" charset="0"/>
              </a:rPr>
              <a:t>Click the image below for your video:</a:t>
            </a:r>
            <a:endParaRPr lang="en-GB" i="1" dirty="0"/>
          </a:p>
        </p:txBody>
      </p:sp>
      <p:pic>
        <p:nvPicPr>
          <p:cNvPr id="2050" name="Picture 2">
            <a:hlinkClick r:id="rId4"/>
            <a:extLst>
              <a:ext uri="{FF2B5EF4-FFF2-40B4-BE49-F238E27FC236}">
                <a16:creationId xmlns:a16="http://schemas.microsoft.com/office/drawing/2014/main" id="{137826E2-E8B5-51AB-016A-12DDFC4DF1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63" y="2128838"/>
            <a:ext cx="463867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3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How to Create a Deluxe Exam Planner </a:t>
            </a:r>
          </a:p>
          <a:p>
            <a:pPr algn="just">
              <a:lnSpc>
                <a:spcPct val="130000"/>
              </a:lnSpc>
            </a:pPr>
            <a:r>
              <a:rPr lang="en-US" sz="1600" i="1" u="sng">
                <a:solidFill>
                  <a:srgbClr val="214791"/>
                </a:solidFill>
                <a:latin typeface="BPreplay" panose="02000503000000020004" pitchFamily="50" charset="0"/>
              </a:rPr>
              <a:t>Discussion–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586199" y="625572"/>
            <a:ext cx="9316721" cy="6507744"/>
          </a:xfrm>
          <a:prstGeom prst="rect">
            <a:avLst/>
          </a:prstGeom>
          <a:noFill/>
        </p:spPr>
        <p:txBody>
          <a:bodyPr wrap="square" lIns="91440" tIns="45720" rIns="91440" bIns="45720" anchor="t">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algn="ctr">
              <a:lnSpc>
                <a:spcPct val="130000"/>
              </a:lnSpc>
            </a:pPr>
            <a:r>
              <a:rPr lang="en-GB" sz="4000">
                <a:solidFill>
                  <a:srgbClr val="000000"/>
                </a:solidFill>
                <a:latin typeface="Source Sans Pro Light"/>
                <a:ea typeface="Source Sans Pro Light"/>
                <a:cs typeface="Source Sans Pro Light" charset="0"/>
              </a:rPr>
              <a:t>Do you currently have a system for how to take notes? </a:t>
            </a:r>
          </a:p>
          <a:p>
            <a:pPr algn="ctr">
              <a:lnSpc>
                <a:spcPct val="130000"/>
              </a:lnSpc>
            </a:pPr>
            <a:endParaRPr lang="en-GB" sz="4000">
              <a:solidFill>
                <a:srgbClr val="000000"/>
              </a:solidFill>
              <a:latin typeface="Source Sans Pro Light"/>
              <a:ea typeface="Source Sans Pro Light"/>
              <a:cs typeface="Source Sans Pro Light" charset="0"/>
            </a:endParaRPr>
          </a:p>
          <a:p>
            <a:pPr algn="ctr">
              <a:lnSpc>
                <a:spcPct val="130000"/>
              </a:lnSpc>
            </a:pPr>
            <a:r>
              <a:rPr lang="en-GB" sz="4000">
                <a:solidFill>
                  <a:srgbClr val="000000"/>
                </a:solidFill>
                <a:latin typeface="Source Sans Pro Light"/>
                <a:ea typeface="Source Sans Pro Light"/>
                <a:cs typeface="Source Sans Pro Light" charset="0"/>
              </a:rPr>
              <a:t>How confident do you feel walking into an exam that you know everything that could come up?</a:t>
            </a:r>
            <a:endParaRPr lang="en-GB"/>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spTree>
    <p:extLst>
      <p:ext uri="{BB962C8B-B14F-4D97-AF65-F5344CB8AC3E}">
        <p14:creationId xmlns:p14="http://schemas.microsoft.com/office/powerpoint/2010/main" val="215295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4F985-9818-4726-85E6-3C05C21BDF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1350" y="120990"/>
            <a:ext cx="1259255" cy="439297"/>
          </a:xfrm>
          <a:prstGeom prst="rect">
            <a:avLst/>
          </a:prstGeom>
        </p:spPr>
      </p:pic>
      <p:sp>
        <p:nvSpPr>
          <p:cNvPr id="4" name="Half Frame 3">
            <a:extLst>
              <a:ext uri="{FF2B5EF4-FFF2-40B4-BE49-F238E27FC236}">
                <a16:creationId xmlns:a16="http://schemas.microsoft.com/office/drawing/2014/main" id="{AC1F4BC6-7D58-4DDB-8B73-44EC4907B171}"/>
              </a:ext>
            </a:extLst>
          </p:cNvPr>
          <p:cNvSpPr>
            <a:spLocks noChangeAspect="1"/>
          </p:cNvSpPr>
          <p:nvPr/>
        </p:nvSpPr>
        <p:spPr>
          <a:xfrm>
            <a:off x="131395" y="192223"/>
            <a:ext cx="10602172" cy="6371263"/>
          </a:xfrm>
          <a:prstGeom prst="halfFrame">
            <a:avLst>
              <a:gd name="adj1" fmla="val 1004"/>
              <a:gd name="adj2" fmla="val 1004"/>
            </a:avLst>
          </a:prstGeom>
          <a:solidFill>
            <a:srgbClr val="959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ndParaRPr>
          </a:p>
        </p:txBody>
      </p:sp>
      <p:sp>
        <p:nvSpPr>
          <p:cNvPr id="5" name="TextBox 4">
            <a:extLst>
              <a:ext uri="{FF2B5EF4-FFF2-40B4-BE49-F238E27FC236}">
                <a16:creationId xmlns:a16="http://schemas.microsoft.com/office/drawing/2014/main" id="{04ED6A70-3F2A-433B-9E17-634A7E3358FF}"/>
              </a:ext>
            </a:extLst>
          </p:cNvPr>
          <p:cNvSpPr txBox="1">
            <a:spLocks noChangeAspect="1"/>
          </p:cNvSpPr>
          <p:nvPr/>
        </p:nvSpPr>
        <p:spPr>
          <a:xfrm>
            <a:off x="331809" y="0"/>
            <a:ext cx="5552624" cy="866648"/>
          </a:xfrm>
          <a:prstGeom prst="rect">
            <a:avLst/>
          </a:prstGeom>
          <a:solidFill>
            <a:schemeClr val="bg1"/>
          </a:solidFill>
        </p:spPr>
        <p:txBody>
          <a:bodyPr wrap="square" lIns="91440" tIns="45720" rIns="91440" bIns="45720" rtlCol="0" anchor="t">
            <a:spAutoFit/>
          </a:bodyPr>
          <a:lstStyle/>
          <a:p>
            <a:pPr algn="just">
              <a:lnSpc>
                <a:spcPct val="130000"/>
              </a:lnSpc>
            </a:pPr>
            <a:r>
              <a:rPr lang="en-US" sz="2400" b="1">
                <a:solidFill>
                  <a:srgbClr val="214791"/>
                </a:solidFill>
                <a:latin typeface="BPreplay" panose="02000503000000020004" pitchFamily="50" charset="0"/>
              </a:rPr>
              <a:t>How to Create a Deluxe Exam Planner </a:t>
            </a:r>
          </a:p>
          <a:p>
            <a:pPr algn="just">
              <a:lnSpc>
                <a:spcPct val="130000"/>
              </a:lnSpc>
            </a:pPr>
            <a:r>
              <a:rPr lang="en-US" sz="1600" i="1" u="sng">
                <a:solidFill>
                  <a:srgbClr val="214791"/>
                </a:solidFill>
                <a:latin typeface="BPreplay" panose="02000503000000020004" pitchFamily="50" charset="0"/>
              </a:rPr>
              <a:t>Activity– 5 mins</a:t>
            </a:r>
          </a:p>
        </p:txBody>
      </p:sp>
      <p:sp>
        <p:nvSpPr>
          <p:cNvPr id="9" name="Rectangle 8">
            <a:extLst>
              <a:ext uri="{FF2B5EF4-FFF2-40B4-BE49-F238E27FC236}">
                <a16:creationId xmlns:a16="http://schemas.microsoft.com/office/drawing/2014/main" id="{AC7F7EDF-A131-468C-9367-B962CE5742F0}"/>
              </a:ext>
            </a:extLst>
          </p:cNvPr>
          <p:cNvSpPr/>
          <p:nvPr/>
        </p:nvSpPr>
        <p:spPr>
          <a:xfrm>
            <a:off x="2107156" y="5633268"/>
            <a:ext cx="8274809" cy="752578"/>
          </a:xfrm>
          <a:prstGeom prst="rect">
            <a:avLst/>
          </a:prstGeom>
        </p:spPr>
        <p:txBody>
          <a:bodyPr wrap="square">
            <a:spAutoFit/>
          </a:bodyPr>
          <a:lstStyle/>
          <a:p>
            <a:pPr algn="just">
              <a:lnSpc>
                <a:spcPct val="130000"/>
              </a:lnSpc>
            </a:pPr>
            <a:r>
              <a:rPr lang="en-US">
                <a:solidFill>
                  <a:srgbClr val="214791"/>
                </a:solidFill>
                <a:latin typeface="BPreplay" panose="02000503000000020004" pitchFamily="50" charset="0"/>
              </a:rPr>
              <a:t> </a:t>
            </a:r>
          </a:p>
          <a:p>
            <a:pPr>
              <a:lnSpc>
                <a:spcPct val="130000"/>
              </a:lnSpc>
            </a:pPr>
            <a:endParaRPr lang="en-US" sz="400">
              <a:latin typeface="Source Sans Pro Light" charset="0"/>
              <a:ea typeface="Source Sans Pro Light" charset="0"/>
              <a:cs typeface="Source Sans Pro Light" charset="0"/>
            </a:endParaRPr>
          </a:p>
          <a:p>
            <a:pPr algn="just">
              <a:lnSpc>
                <a:spcPct val="130000"/>
              </a:lnSpc>
            </a:pPr>
            <a:endParaRPr lang="en-US" sz="1200">
              <a:latin typeface="Source Sans Pro Light" charset="0"/>
              <a:ea typeface="Source Sans Pro Light" charset="0"/>
              <a:cs typeface="Source Sans Pro Light" charset="0"/>
            </a:endParaRPr>
          </a:p>
        </p:txBody>
      </p:sp>
      <p:sp>
        <p:nvSpPr>
          <p:cNvPr id="6" name="TextBox 5">
            <a:extLst>
              <a:ext uri="{FF2B5EF4-FFF2-40B4-BE49-F238E27FC236}">
                <a16:creationId xmlns:a16="http://schemas.microsoft.com/office/drawing/2014/main" id="{EBA52CA7-3BE5-6856-0E54-63AFAE7786BE}"/>
              </a:ext>
            </a:extLst>
          </p:cNvPr>
          <p:cNvSpPr txBox="1"/>
          <p:nvPr/>
        </p:nvSpPr>
        <p:spPr>
          <a:xfrm>
            <a:off x="1437639" y="1057647"/>
            <a:ext cx="9316721" cy="1706429"/>
          </a:xfrm>
          <a:prstGeom prst="rect">
            <a:avLst/>
          </a:prstGeom>
          <a:noFill/>
        </p:spPr>
        <p:txBody>
          <a:bodyPr wrap="square">
            <a:spAutoFit/>
          </a:bodyPr>
          <a:lstStyle/>
          <a:p>
            <a:pPr lvl="0" algn="ctr">
              <a:lnSpc>
                <a:spcPct val="130000"/>
              </a:lnSpc>
            </a:pPr>
            <a:endParaRPr lang="en-AU" sz="4400" u="sng">
              <a:solidFill>
                <a:schemeClr val="accent5">
                  <a:lumMod val="50000"/>
                </a:schemeClr>
              </a:solidFill>
              <a:latin typeface="Source Sans Pro Light" charset="0"/>
              <a:ea typeface="Source Sans Pro Light" charset="0"/>
              <a:cs typeface="Source Sans Pro Light" charset="0"/>
            </a:endParaRPr>
          </a:p>
          <a:p>
            <a:pPr lvl="0" algn="ctr">
              <a:lnSpc>
                <a:spcPct val="130000"/>
              </a:lnSpc>
            </a:pPr>
            <a:endParaRPr lang="en-AU" sz="4000">
              <a:solidFill>
                <a:prstClr val="black"/>
              </a:solidFill>
              <a:latin typeface="Source Sans Pro Light" panose="020B0403030403020204" pitchFamily="34" charset="0"/>
              <a:ea typeface="Source Sans Pro Light" panose="020B0403030403020204" pitchFamily="34" charset="0"/>
              <a:cs typeface="Source Sans Pro Light" charset="0"/>
            </a:endParaRPr>
          </a:p>
        </p:txBody>
      </p:sp>
      <p:graphicFrame>
        <p:nvGraphicFramePr>
          <p:cNvPr id="7" name="Google Shape;67;p15">
            <a:extLst>
              <a:ext uri="{FF2B5EF4-FFF2-40B4-BE49-F238E27FC236}">
                <a16:creationId xmlns:a16="http://schemas.microsoft.com/office/drawing/2014/main" id="{2EC7C366-378B-734B-3E34-8C090CBF1055}"/>
              </a:ext>
            </a:extLst>
          </p:cNvPr>
          <p:cNvGraphicFramePr/>
          <p:nvPr/>
        </p:nvGraphicFramePr>
        <p:xfrm>
          <a:off x="331809" y="1328769"/>
          <a:ext cx="11253575" cy="5152541"/>
        </p:xfrm>
        <a:graphic>
          <a:graphicData uri="http://schemas.openxmlformats.org/drawingml/2006/table">
            <a:tbl>
              <a:tblPr>
                <a:noFill/>
              </a:tblPr>
              <a:tblGrid>
                <a:gridCol w="3569983">
                  <a:extLst>
                    <a:ext uri="{9D8B030D-6E8A-4147-A177-3AD203B41FA5}">
                      <a16:colId xmlns:a16="http://schemas.microsoft.com/office/drawing/2014/main" val="20000"/>
                    </a:ext>
                  </a:extLst>
                </a:gridCol>
                <a:gridCol w="3284344">
                  <a:extLst>
                    <a:ext uri="{9D8B030D-6E8A-4147-A177-3AD203B41FA5}">
                      <a16:colId xmlns:a16="http://schemas.microsoft.com/office/drawing/2014/main" val="20001"/>
                    </a:ext>
                  </a:extLst>
                </a:gridCol>
                <a:gridCol w="2612651">
                  <a:extLst>
                    <a:ext uri="{9D8B030D-6E8A-4147-A177-3AD203B41FA5}">
                      <a16:colId xmlns:a16="http://schemas.microsoft.com/office/drawing/2014/main" val="20002"/>
                    </a:ext>
                  </a:extLst>
                </a:gridCol>
                <a:gridCol w="1786597">
                  <a:extLst>
                    <a:ext uri="{9D8B030D-6E8A-4147-A177-3AD203B41FA5}">
                      <a16:colId xmlns:a16="http://schemas.microsoft.com/office/drawing/2014/main" val="20003"/>
                    </a:ext>
                  </a:extLst>
                </a:gridCol>
              </a:tblGrid>
              <a:tr h="398014">
                <a:tc>
                  <a:txBody>
                    <a:bodyPr/>
                    <a:lstStyle/>
                    <a:p>
                      <a:pPr marL="0" lvl="0" indent="0" algn="ctr" rtl="0">
                        <a:spcBef>
                          <a:spcPts val="0"/>
                        </a:spcBef>
                        <a:spcAft>
                          <a:spcPts val="0"/>
                        </a:spcAft>
                        <a:buNone/>
                      </a:pPr>
                      <a:r>
                        <a:rPr lang="en-GB" sz="1000" b="1">
                          <a:solidFill>
                            <a:srgbClr val="3766AD"/>
                          </a:solidFill>
                          <a:latin typeface="Proxima Nova"/>
                          <a:ea typeface="Proxima Nova"/>
                          <a:cs typeface="Proxima Nova"/>
                          <a:sym typeface="Proxima Nova"/>
                        </a:rPr>
                        <a:t>Topic 4.1 Cell Biology </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lgn="ctr">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 sz="1000" b="1">
                          <a:solidFill>
                            <a:srgbClr val="3766AD"/>
                          </a:solidFill>
                          <a:latin typeface="Proxima Nova"/>
                          <a:ea typeface="Proxima Nova"/>
                          <a:cs typeface="Proxima Nova"/>
                          <a:sym typeface="Proxima Nova"/>
                        </a:rPr>
                        <a:t>Do I have it in my notes</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 sz="1000" b="1">
                          <a:solidFill>
                            <a:srgbClr val="3766AD"/>
                          </a:solidFill>
                          <a:latin typeface="Proxima Nova"/>
                          <a:ea typeface="Proxima Nova"/>
                          <a:cs typeface="Proxima Nova"/>
                          <a:sym typeface="Proxima Nova"/>
                        </a:rPr>
                        <a:t>Note Making Deadline?</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solidFill>
                        <a:srgbClr val="91DADB"/>
                      </a:solidFill>
                      <a:prstDash val="solid"/>
                      <a:round/>
                      <a:headEnd type="none" w="sm" len="sm"/>
                      <a:tailEnd type="none" w="sm" len="sm"/>
                    </a:lnB>
                    <a:solidFill>
                      <a:srgbClr val="BCE9FB">
                        <a:alpha val="40220"/>
                      </a:srgbClr>
                    </a:solidFill>
                  </a:tcPr>
                </a:tc>
                <a:tc>
                  <a:txBody>
                    <a:bodyPr/>
                    <a:lstStyle/>
                    <a:p>
                      <a:pPr marL="0" lvl="0" indent="0" algn="ctr" rtl="0">
                        <a:spcBef>
                          <a:spcPts val="0"/>
                        </a:spcBef>
                        <a:spcAft>
                          <a:spcPts val="0"/>
                        </a:spcAft>
                        <a:buNone/>
                      </a:pPr>
                      <a:r>
                        <a:rPr lang="en" sz="1000" b="1">
                          <a:solidFill>
                            <a:srgbClr val="3766AD"/>
                          </a:solidFill>
                          <a:latin typeface="Proxima Nova"/>
                          <a:ea typeface="Proxima Nova"/>
                          <a:cs typeface="Proxima Nova"/>
                          <a:sym typeface="Proxima Nova"/>
                        </a:rPr>
                        <a:t>Memorising Deadline</a:t>
                      </a:r>
                      <a:endParaRPr sz="1000" b="1">
                        <a:solidFill>
                          <a:srgbClr val="3766AD"/>
                        </a:solidFill>
                        <a:latin typeface="Proxima Nova"/>
                        <a:ea typeface="Proxima Nova"/>
                        <a:cs typeface="Proxima Nova"/>
                        <a:sym typeface="Proxima Nova"/>
                      </a:endParaRPr>
                    </a:p>
                  </a:txBody>
                  <a:tcPr marL="82939" marR="82939" marT="82939" marB="82939" anchor="ctr">
                    <a:lnL w="19050" cap="flat" cmpd="sng">
                      <a:solidFill>
                        <a:srgbClr val="91DADB">
                          <a:alpha val="0"/>
                        </a:srgbClr>
                      </a:solidFill>
                      <a:prstDash val="solid"/>
                      <a:round/>
                      <a:headEnd type="none" w="sm" len="sm"/>
                      <a:tailEnd type="none" w="sm" len="sm"/>
                    </a:lnL>
                    <a:lnR w="19050" cap="flat" cmpd="sng" algn="ctr">
                      <a:solidFill>
                        <a:srgbClr val="91DADB">
                          <a:alpha val="0"/>
                        </a:srgbClr>
                      </a:solidFill>
                      <a:prstDash val="solid"/>
                      <a:round/>
                      <a:headEnd type="none" w="sm" len="sm"/>
                      <a:tailEnd type="none" w="sm" len="sm"/>
                    </a:lnR>
                    <a:lnT w="19050" cap="flat" cmpd="sng">
                      <a:solidFill>
                        <a:srgbClr val="91DADB"/>
                      </a:solidFill>
                      <a:prstDash val="solid"/>
                      <a:round/>
                      <a:headEnd type="none" w="sm" len="sm"/>
                      <a:tailEnd type="none" w="sm" len="sm"/>
                    </a:lnT>
                    <a:lnB w="19050" cap="flat" cmpd="sng">
                      <a:solidFill>
                        <a:srgbClr val="91DADB"/>
                      </a:solidFill>
                      <a:prstDash val="solid"/>
                      <a:round/>
                      <a:headEnd type="none" w="sm" len="sm"/>
                      <a:tailEnd type="none" w="sm" len="sm"/>
                    </a:lnB>
                    <a:solidFill>
                      <a:srgbClr val="BCE9FB">
                        <a:alpha val="40220"/>
                      </a:srgbClr>
                    </a:solidFill>
                  </a:tcPr>
                </a:tc>
                <a:extLst>
                  <a:ext uri="{0D108BD9-81ED-4DB2-BD59-A6C34878D82A}">
                    <a16:rowId xmlns:a16="http://schemas.microsoft.com/office/drawing/2014/main" val="10000"/>
                  </a:ext>
                </a:extLst>
              </a:tr>
              <a:tr h="373898">
                <a:tc>
                  <a:txBody>
                    <a:bodyPr/>
                    <a:lstStyle/>
                    <a:p>
                      <a:pPr>
                        <a:lnSpc>
                          <a:spcPct val="107000"/>
                        </a:lnSpc>
                        <a:spcAft>
                          <a:spcPts val="800"/>
                        </a:spcAft>
                      </a:pPr>
                      <a:r>
                        <a:rPr lang="en-AU" sz="1100" b="1">
                          <a:effectLst/>
                          <a:latin typeface="+mn-lt"/>
                          <a:ea typeface="Calibri" panose="020F0502020204030204" pitchFamily="34" charset="0"/>
                          <a:cs typeface="Times New Roman" panose="02020603050405020304" pitchFamily="18" charset="0"/>
                        </a:rPr>
                        <a:t>4.1.1 Cell Structure</a:t>
                      </a: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19050" cap="flat" cmpd="sng">
                      <a:solidFill>
                        <a:srgbClr val="91DADB"/>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36798">
                <a:tc>
                  <a:txBody>
                    <a:bodyPr/>
                    <a:lstStyle/>
                    <a:p>
                      <a:pPr>
                        <a:lnSpc>
                          <a:spcPct val="107000"/>
                        </a:lnSpc>
                        <a:spcAft>
                          <a:spcPts val="800"/>
                        </a:spcAft>
                      </a:pPr>
                      <a:r>
                        <a:rPr lang="en-AU" sz="1100">
                          <a:effectLst/>
                          <a:latin typeface="+mn-lt"/>
                          <a:ea typeface="Calibri" panose="020F0502020204030204" pitchFamily="34" charset="0"/>
                          <a:cs typeface="Times New Roman" panose="02020603050405020304" pitchFamily="18" charset="0"/>
                        </a:rPr>
                        <a:t>- 4.1.1.1 </a:t>
                      </a:r>
                      <a:r>
                        <a:rPr lang="en-AU" sz="1100" err="1">
                          <a:effectLst/>
                          <a:latin typeface="+mn-lt"/>
                          <a:ea typeface="Calibri" panose="020F0502020204030204" pitchFamily="34" charset="0"/>
                          <a:cs typeface="Times New Roman" panose="02020603050405020304" pitchFamily="18" charset="0"/>
                        </a:rPr>
                        <a:t>Eukaroytes</a:t>
                      </a:r>
                      <a:r>
                        <a:rPr lang="en-AU" sz="1100">
                          <a:effectLst/>
                          <a:latin typeface="+mn-lt"/>
                          <a:ea typeface="Calibri" panose="020F0502020204030204" pitchFamily="34" charset="0"/>
                          <a:cs typeface="Times New Roman" panose="02020603050405020304" pitchFamily="18" charset="0"/>
                        </a:rPr>
                        <a:t> and prokaryotes</a:t>
                      </a: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yes</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336798">
                <a:tc>
                  <a:txBody>
                    <a:bodyPr/>
                    <a:lstStyle/>
                    <a:p>
                      <a:pPr>
                        <a:lnSpc>
                          <a:spcPct val="107000"/>
                        </a:lnSpc>
                        <a:spcAft>
                          <a:spcPts val="800"/>
                        </a:spcAft>
                      </a:pPr>
                      <a:r>
                        <a:rPr lang="en-AU" sz="1100">
                          <a:effectLst/>
                          <a:latin typeface="+mn-lt"/>
                          <a:ea typeface="Calibri" panose="020F0502020204030204" pitchFamily="34" charset="0"/>
                          <a:cs typeface="Times New Roman" panose="02020603050405020304" pitchFamily="18" charset="0"/>
                        </a:rPr>
                        <a:t>-</a:t>
                      </a:r>
                      <a:r>
                        <a:rPr lang="en-GB" sz="1100">
                          <a:effectLst/>
                          <a:latin typeface="+mn-lt"/>
                          <a:ea typeface="Calibri" panose="020F0502020204030204" pitchFamily="34" charset="0"/>
                          <a:cs typeface="Times New Roman" panose="02020603050405020304" pitchFamily="18" charset="0"/>
                        </a:rPr>
                        <a:t> </a:t>
                      </a:r>
                      <a:r>
                        <a:rPr lang="en-GB" sz="1100"/>
                        <a:t>4.1.1.2 Animal and plan cells </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373898">
                <a:tc>
                  <a:txBody>
                    <a:bodyPr/>
                    <a:lstStyle/>
                    <a:p>
                      <a:pPr>
                        <a:lnSpc>
                          <a:spcPct val="107000"/>
                        </a:lnSpc>
                        <a:spcAft>
                          <a:spcPts val="800"/>
                        </a:spcAft>
                      </a:pPr>
                      <a:r>
                        <a:rPr lang="en-GB" sz="1100"/>
                        <a:t>- 4.1.1.3 Cell specialisation</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36798">
                <a:tc>
                  <a:txBody>
                    <a:bodyPr/>
                    <a:lstStyle/>
                    <a:p>
                      <a:pPr>
                        <a:lnSpc>
                          <a:spcPct val="107000"/>
                        </a:lnSpc>
                        <a:spcAft>
                          <a:spcPts val="800"/>
                        </a:spcAft>
                      </a:pPr>
                      <a:r>
                        <a:rPr lang="en-GB" sz="1100"/>
                        <a:t>- 4.1.1.4 Cell differentiation </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Yes</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36798">
                <a:tc>
                  <a:txBody>
                    <a:bodyPr/>
                    <a:lstStyle/>
                    <a:p>
                      <a:pPr>
                        <a:lnSpc>
                          <a:spcPct val="107000"/>
                        </a:lnSpc>
                        <a:spcAft>
                          <a:spcPts val="800"/>
                        </a:spcAft>
                      </a:pPr>
                      <a:r>
                        <a:rPr lang="en-GB" sz="1100"/>
                        <a:t>- 4.1.1.5 Microscopy </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336798">
                <a:tc>
                  <a:txBody>
                    <a:bodyPr/>
                    <a:lstStyle/>
                    <a:p>
                      <a:pPr>
                        <a:lnSpc>
                          <a:spcPct val="107000"/>
                        </a:lnSpc>
                        <a:spcAft>
                          <a:spcPts val="800"/>
                        </a:spcAft>
                      </a:pPr>
                      <a:r>
                        <a:rPr lang="en-GB" sz="1100"/>
                        <a:t>- 4.1.1.6 Culturing microorganisms</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336798">
                <a:tc>
                  <a:txBody>
                    <a:bodyPr/>
                    <a:lstStyle/>
                    <a:p>
                      <a:pPr>
                        <a:lnSpc>
                          <a:spcPct val="107000"/>
                        </a:lnSpc>
                        <a:spcAft>
                          <a:spcPts val="800"/>
                        </a:spcAft>
                      </a:pPr>
                      <a:r>
                        <a:rPr lang="en-GB" sz="1100" b="1"/>
                        <a:t>4.1.2 Cell Division</a:t>
                      </a:r>
                      <a:endParaRPr lang="en-AU" sz="1100" b="1">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r h="336798">
                <a:tc>
                  <a:txBody>
                    <a:bodyPr/>
                    <a:lstStyle/>
                    <a:p>
                      <a:pPr>
                        <a:lnSpc>
                          <a:spcPct val="107000"/>
                        </a:lnSpc>
                        <a:spcAft>
                          <a:spcPts val="800"/>
                        </a:spcAft>
                      </a:pPr>
                      <a:r>
                        <a:rPr lang="en-GB" sz="1100"/>
                        <a:t>- 4.1.2.1 Chromosomes</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1100">
                          <a:latin typeface="+mn-lt"/>
                        </a:rPr>
                        <a:t>yes</a:t>
                      </a: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9"/>
                  </a:ext>
                </a:extLst>
              </a:tr>
              <a:tr h="336798">
                <a:tc>
                  <a:txBody>
                    <a:bodyPr/>
                    <a:lstStyle/>
                    <a:p>
                      <a:pPr>
                        <a:lnSpc>
                          <a:spcPct val="107000"/>
                        </a:lnSpc>
                        <a:spcAft>
                          <a:spcPts val="800"/>
                        </a:spcAft>
                      </a:pPr>
                      <a:r>
                        <a:rPr lang="en-GB" sz="1100"/>
                        <a:t>- 4.1.2.2 Mitosis and the cell cycle </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0"/>
                  </a:ext>
                </a:extLst>
              </a:tr>
              <a:tr h="336798">
                <a:tc>
                  <a:txBody>
                    <a:bodyPr/>
                    <a:lstStyle/>
                    <a:p>
                      <a:pPr>
                        <a:lnSpc>
                          <a:spcPct val="107000"/>
                        </a:lnSpc>
                        <a:spcAft>
                          <a:spcPts val="800"/>
                        </a:spcAft>
                      </a:pPr>
                      <a:r>
                        <a:rPr lang="en-GB" sz="1100"/>
                        <a:t>- 4.1.2.3 Stem Cells</a:t>
                      </a: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a:t>
                      </a: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1"/>
                  </a:ext>
                </a:extLst>
              </a:tr>
              <a:tr h="373898">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2"/>
                  </a:ext>
                </a:extLst>
              </a:tr>
              <a:tr h="506584">
                <a:tc>
                  <a:txBody>
                    <a:bodyPr/>
                    <a:lstStyle/>
                    <a:p>
                      <a:pPr>
                        <a:lnSpc>
                          <a:spcPct val="107000"/>
                        </a:lnSpc>
                        <a:spcAft>
                          <a:spcPts val="800"/>
                        </a:spcAft>
                      </a:pPr>
                      <a:endParaRPr lang="en-AU" sz="1100">
                        <a:effectLst/>
                        <a:latin typeface="+mn-lt"/>
                        <a:ea typeface="Calibri" panose="020F0502020204030204" pitchFamily="34" charset="0"/>
                        <a:cs typeface="Times New Roman" panose="02020603050405020304" pitchFamily="18" charset="0"/>
                      </a:endParaRPr>
                    </a:p>
                  </a:txBody>
                  <a:tcPr marL="32659" marR="32659" marT="65317" marB="65317"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lgn="ctr">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100">
                        <a:latin typeface="+mn-lt"/>
                      </a:endParaRPr>
                    </a:p>
                  </a:txBody>
                  <a:tcPr marL="82939" marR="82939" marT="82939" marB="82939"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8" name="TextBox 7">
            <a:extLst>
              <a:ext uri="{FF2B5EF4-FFF2-40B4-BE49-F238E27FC236}">
                <a16:creationId xmlns:a16="http://schemas.microsoft.com/office/drawing/2014/main" id="{223AC3B1-63EC-8D15-58F6-57034A6C7F5A}"/>
              </a:ext>
            </a:extLst>
          </p:cNvPr>
          <p:cNvSpPr txBox="1"/>
          <p:nvPr/>
        </p:nvSpPr>
        <p:spPr>
          <a:xfrm>
            <a:off x="2263428" y="639017"/>
            <a:ext cx="6885542" cy="646331"/>
          </a:xfrm>
          <a:prstGeom prst="rect">
            <a:avLst/>
          </a:prstGeom>
          <a:noFill/>
        </p:spPr>
        <p:txBody>
          <a:bodyPr wrap="square" rtlCol="0">
            <a:spAutoFit/>
          </a:bodyPr>
          <a:lstStyle/>
          <a:p>
            <a:r>
              <a:rPr lang="en-GB">
                <a:latin typeface="Source Sans Pro Light" panose="020B0403030403020204" pitchFamily="34" charset="0"/>
                <a:ea typeface="Source Sans Pro Light" panose="020B0403030403020204" pitchFamily="34" charset="0"/>
              </a:rPr>
              <a:t>What advice would you give to this student when setting deadlines?</a:t>
            </a:r>
          </a:p>
          <a:p>
            <a:pPr algn="ctr"/>
            <a:r>
              <a:rPr lang="en-GB">
                <a:latin typeface="Source Sans Pro Light" panose="020B0403030403020204" pitchFamily="34" charset="0"/>
                <a:ea typeface="Source Sans Pro Light" panose="020B0403030403020204" pitchFamily="34" charset="0"/>
              </a:rPr>
              <a:t>Exam date: 23rd May </a:t>
            </a:r>
          </a:p>
        </p:txBody>
      </p:sp>
    </p:spTree>
    <p:extLst>
      <p:ext uri="{BB962C8B-B14F-4D97-AF65-F5344CB8AC3E}">
        <p14:creationId xmlns:p14="http://schemas.microsoft.com/office/powerpoint/2010/main" val="924314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ISMICINSTANCE" val="{&quot;origin&quot;:{&quot;formId&quot;:&quot;079fac93-fa8d-43bf-b0f3-9654572627e9&quot;,&quot;content&quot;:{&quot;id&quot;:&quot;ed86f5f6-7d11-4965-960b-3c16584554b8&quot;,&quot;name&quot;:&quot;Ace Your Exams Follow Up Pack&quot;,&quot;format&quot;:&quot;pptx&quot;,&quot;version&quot;:&quot;3.0&quot;,&quot;versionId&quot;:&quot;54fb2bc9-ad4b-4b28-9373-170d4d841572&quot;},&quot;formName&quot;:&quot;Ace Your Exams Follow Up Pack&quot;,&quot;contentId&quot;:&quot;ed86f5f6-7d11-4965-960b-3c16584554b8&quot;,&quot;profileId&quot;:&quot;34189d91-13bc-4b80-a078-ae726dcda01e&quot;,&quot;fullPathId&quot;:&quot;/lf54fb2bc9-ad4b-4b28-9373-170d4d841572&quot;,&quot;repository&quot;:&quot;doccenter&quot;,&quot;teamsiteId&quot;:&quot;1&quot;,&quot;fullPathName&quot;:&quot;\\Ace Your Exams Follow Up Pack&quot;,&quot;contentVersionId&quot;:&quot;54fb2bc9-ad4b-4b28-9373-170d4d841572&quot;,&quot;profileVersionId&quot;:&quot;a30d8305-d57c-486d-a8e0-c03ae7990dc7&quot;},&quot;storages&quot;:[],&quot;generator&quot;:&quot;LiveDoc&quot;,&quot;instanceId&quot;:&quot;4155554c-e85b-4943-a1f2-923111054c0a&quot;,&quot;generationId&quot;:&quot;37742b88-c05f-47f5-a740-b0aaf808e91d&quot;,&quot;instanceStageId&quot;:&quot;1e784a97-9346-4c90-87ae-e1f94520345f&quot;,&quot;instanceStageType&quot;: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1337</Words>
  <Application>Microsoft Office PowerPoint</Application>
  <PresentationFormat>Widescreen</PresentationFormat>
  <Paragraphs>247</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BPreplay</vt:lpstr>
      <vt:lpstr>Proxima Nova</vt:lpstr>
      <vt:lpstr>Source Sans Pro Light</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Audaer</dc:creator>
  <cp:lastModifiedBy>D Griffith (Tottington Staff)</cp:lastModifiedBy>
  <cp:revision>14</cp:revision>
  <dcterms:created xsi:type="dcterms:W3CDTF">2023-01-27T15:27:52Z</dcterms:created>
  <dcterms:modified xsi:type="dcterms:W3CDTF">2024-03-07T11:45:10Z</dcterms:modified>
</cp:coreProperties>
</file>