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3" r:id="rId5"/>
    <p:sldId id="274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54BCEB"/>
    <a:srgbClr val="FFF0D2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94477" autoAdjust="0"/>
  </p:normalViewPr>
  <p:slideViewPr>
    <p:cSldViewPr snapToGrid="0">
      <p:cViewPr varScale="1">
        <p:scale>
          <a:sx n="108" d="100"/>
          <a:sy n="108" d="100"/>
        </p:scale>
        <p:origin x="1206" y="3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ley Pugh" userId="d6ea7382-3d65-42f3-a742-7e4cc6a2102b" providerId="ADAL" clId="{8EABEF98-33CC-4E23-8115-FDAF032BA77C}"/>
    <pc:docChg chg="custSel modSld">
      <pc:chgData name="Hayley Pugh" userId="d6ea7382-3d65-42f3-a742-7e4cc6a2102b" providerId="ADAL" clId="{8EABEF98-33CC-4E23-8115-FDAF032BA77C}" dt="2024-10-15T10:45:55.652" v="66" actId="1076"/>
      <pc:docMkLst>
        <pc:docMk/>
      </pc:docMkLst>
      <pc:sldChg chg="delSp modSp mod">
        <pc:chgData name="Hayley Pugh" userId="d6ea7382-3d65-42f3-a742-7e4cc6a2102b" providerId="ADAL" clId="{8EABEF98-33CC-4E23-8115-FDAF032BA77C}" dt="2024-10-15T10:45:55.652" v="66" actId="1076"/>
        <pc:sldMkLst>
          <pc:docMk/>
          <pc:sldMk cId="3266304220" sldId="273"/>
        </pc:sldMkLst>
        <pc:graphicFrameChg chg="mod modGraphic">
          <ac:chgData name="Hayley Pugh" userId="d6ea7382-3d65-42f3-a742-7e4cc6a2102b" providerId="ADAL" clId="{8EABEF98-33CC-4E23-8115-FDAF032BA77C}" dt="2024-10-15T10:15:06.247" v="49" actId="20577"/>
          <ac:graphicFrameMkLst>
            <pc:docMk/>
            <pc:sldMk cId="3266304220" sldId="273"/>
            <ac:graphicFrameMk id="3" creationId="{EBBA4467-61AE-737F-10D0-C5E93C728D94}"/>
          </ac:graphicFrameMkLst>
        </pc:graphicFrameChg>
        <pc:graphicFrameChg chg="modGraphic">
          <ac:chgData name="Hayley Pugh" userId="d6ea7382-3d65-42f3-a742-7e4cc6a2102b" providerId="ADAL" clId="{8EABEF98-33CC-4E23-8115-FDAF032BA77C}" dt="2024-10-07T14:10:40.340" v="10" actId="313"/>
          <ac:graphicFrameMkLst>
            <pc:docMk/>
            <pc:sldMk cId="3266304220" sldId="273"/>
            <ac:graphicFrameMk id="6" creationId="{F5B34B11-FC8E-0D85-0144-70A11184FBD7}"/>
          </ac:graphicFrameMkLst>
        </pc:graphicFrameChg>
        <pc:picChg chg="mod">
          <ac:chgData name="Hayley Pugh" userId="d6ea7382-3d65-42f3-a742-7e4cc6a2102b" providerId="ADAL" clId="{8EABEF98-33CC-4E23-8115-FDAF032BA77C}" dt="2024-10-15T10:45:11.060" v="58" actId="1076"/>
          <ac:picMkLst>
            <pc:docMk/>
            <pc:sldMk cId="3266304220" sldId="273"/>
            <ac:picMk id="12" creationId="{F5749ECF-D36A-C254-F317-72DE9BC78763}"/>
          </ac:picMkLst>
        </pc:picChg>
        <pc:picChg chg="mod">
          <ac:chgData name="Hayley Pugh" userId="d6ea7382-3d65-42f3-a742-7e4cc6a2102b" providerId="ADAL" clId="{8EABEF98-33CC-4E23-8115-FDAF032BA77C}" dt="2024-10-15T10:45:37.025" v="62" actId="1076"/>
          <ac:picMkLst>
            <pc:docMk/>
            <pc:sldMk cId="3266304220" sldId="273"/>
            <ac:picMk id="21" creationId="{6F7BCB46-7A75-6F20-CE79-80DE61FC7123}"/>
          </ac:picMkLst>
        </pc:picChg>
        <pc:picChg chg="mod">
          <ac:chgData name="Hayley Pugh" userId="d6ea7382-3d65-42f3-a742-7e4cc6a2102b" providerId="ADAL" clId="{8EABEF98-33CC-4E23-8115-FDAF032BA77C}" dt="2024-10-15T10:45:30.239" v="61" actId="1076"/>
          <ac:picMkLst>
            <pc:docMk/>
            <pc:sldMk cId="3266304220" sldId="273"/>
            <ac:picMk id="23" creationId="{0A0BCA4F-5C96-436C-A819-20008FA19126}"/>
          </ac:picMkLst>
        </pc:picChg>
        <pc:picChg chg="del">
          <ac:chgData name="Hayley Pugh" userId="d6ea7382-3d65-42f3-a742-7e4cc6a2102b" providerId="ADAL" clId="{8EABEF98-33CC-4E23-8115-FDAF032BA77C}" dt="2024-10-11T09:16:16.634" v="24" actId="478"/>
          <ac:picMkLst>
            <pc:docMk/>
            <pc:sldMk cId="3266304220" sldId="273"/>
            <ac:picMk id="26" creationId="{9794881F-24F0-4AAB-9514-A3C244D960BE}"/>
          </ac:picMkLst>
        </pc:picChg>
        <pc:picChg chg="mod">
          <ac:chgData name="Hayley Pugh" userId="d6ea7382-3d65-42f3-a742-7e4cc6a2102b" providerId="ADAL" clId="{8EABEF98-33CC-4E23-8115-FDAF032BA77C}" dt="2024-10-15T10:45:51.795" v="65" actId="1076"/>
          <ac:picMkLst>
            <pc:docMk/>
            <pc:sldMk cId="3266304220" sldId="273"/>
            <ac:picMk id="31" creationId="{6AD52965-06A7-0410-3813-B944AA8567E2}"/>
          </ac:picMkLst>
        </pc:picChg>
        <pc:picChg chg="mod">
          <ac:chgData name="Hayley Pugh" userId="d6ea7382-3d65-42f3-a742-7e4cc6a2102b" providerId="ADAL" clId="{8EABEF98-33CC-4E23-8115-FDAF032BA77C}" dt="2024-10-15T10:45:55.652" v="66" actId="1076"/>
          <ac:picMkLst>
            <pc:docMk/>
            <pc:sldMk cId="3266304220" sldId="273"/>
            <ac:picMk id="32" creationId="{0EBC90E8-F461-BF2E-E8B0-24BB0AAEFD43}"/>
          </ac:picMkLst>
        </pc:picChg>
        <pc:picChg chg="mod">
          <ac:chgData name="Hayley Pugh" userId="d6ea7382-3d65-42f3-a742-7e4cc6a2102b" providerId="ADAL" clId="{8EABEF98-33CC-4E23-8115-FDAF032BA77C}" dt="2024-10-15T10:45:27.686" v="60" actId="1076"/>
          <ac:picMkLst>
            <pc:docMk/>
            <pc:sldMk cId="3266304220" sldId="273"/>
            <ac:picMk id="33" creationId="{CF88126D-4908-5043-3BD1-CB85B2D9ECBB}"/>
          </ac:picMkLst>
        </pc:picChg>
        <pc:picChg chg="del mod">
          <ac:chgData name="Hayley Pugh" userId="d6ea7382-3d65-42f3-a742-7e4cc6a2102b" providerId="ADAL" clId="{8EABEF98-33CC-4E23-8115-FDAF032BA77C}" dt="2024-10-15T10:44:46.123" v="55" actId="478"/>
          <ac:picMkLst>
            <pc:docMk/>
            <pc:sldMk cId="3266304220" sldId="273"/>
            <ac:picMk id="35" creationId="{8077CF01-7C6C-F355-C67A-9D0EF63FF1AD}"/>
          </ac:picMkLst>
        </pc:picChg>
        <pc:picChg chg="del">
          <ac:chgData name="Hayley Pugh" userId="d6ea7382-3d65-42f3-a742-7e4cc6a2102b" providerId="ADAL" clId="{8EABEF98-33CC-4E23-8115-FDAF032BA77C}" dt="2024-10-15T09:42:23.095" v="27" actId="478"/>
          <ac:picMkLst>
            <pc:docMk/>
            <pc:sldMk cId="3266304220" sldId="273"/>
            <ac:picMk id="40" creationId="{3AB49890-2516-E50D-955F-891EC948122A}"/>
          </ac:picMkLst>
        </pc:picChg>
        <pc:picChg chg="mod">
          <ac:chgData name="Hayley Pugh" userId="d6ea7382-3d65-42f3-a742-7e4cc6a2102b" providerId="ADAL" clId="{8EABEF98-33CC-4E23-8115-FDAF032BA77C}" dt="2024-10-15T10:45:39.995" v="63" actId="1076"/>
          <ac:picMkLst>
            <pc:docMk/>
            <pc:sldMk cId="3266304220" sldId="273"/>
            <ac:picMk id="41" creationId="{D23594BD-AABE-0A1A-1494-0DE01F4DE7AA}"/>
          </ac:picMkLst>
        </pc:picChg>
        <pc:picChg chg="mod">
          <ac:chgData name="Hayley Pugh" userId="d6ea7382-3d65-42f3-a742-7e4cc6a2102b" providerId="ADAL" clId="{8EABEF98-33CC-4E23-8115-FDAF032BA77C}" dt="2024-10-15T10:45:43.890" v="64" actId="1076"/>
          <ac:picMkLst>
            <pc:docMk/>
            <pc:sldMk cId="3266304220" sldId="273"/>
            <ac:picMk id="42" creationId="{E0038DE7-4285-3202-1199-68F478B17876}"/>
          </ac:picMkLst>
        </pc:picChg>
        <pc:picChg chg="mod">
          <ac:chgData name="Hayley Pugh" userId="d6ea7382-3d65-42f3-a742-7e4cc6a2102b" providerId="ADAL" clId="{8EABEF98-33CC-4E23-8115-FDAF032BA77C}" dt="2024-10-15T10:45:16.558" v="59" actId="1076"/>
          <ac:picMkLst>
            <pc:docMk/>
            <pc:sldMk cId="3266304220" sldId="273"/>
            <ac:picMk id="44" creationId="{EE053092-F337-3A70-F91B-00B5E3CA5311}"/>
          </ac:picMkLst>
        </pc:picChg>
        <pc:picChg chg="mod">
          <ac:chgData name="Hayley Pugh" userId="d6ea7382-3d65-42f3-a742-7e4cc6a2102b" providerId="ADAL" clId="{8EABEF98-33CC-4E23-8115-FDAF032BA77C}" dt="2024-10-15T10:44:55.626" v="56" actId="1076"/>
          <ac:picMkLst>
            <pc:docMk/>
            <pc:sldMk cId="3266304220" sldId="273"/>
            <ac:picMk id="46" creationId="{8BB57640-5CA9-3F39-A09F-780166308C66}"/>
          </ac:picMkLst>
        </pc:picChg>
        <pc:picChg chg="mod">
          <ac:chgData name="Hayley Pugh" userId="d6ea7382-3d65-42f3-a742-7e4cc6a2102b" providerId="ADAL" clId="{8EABEF98-33CC-4E23-8115-FDAF032BA77C}" dt="2024-10-15T10:45:07.350" v="57" actId="1076"/>
          <ac:picMkLst>
            <pc:docMk/>
            <pc:sldMk cId="3266304220" sldId="273"/>
            <ac:picMk id="50" creationId="{7A91014B-194E-D432-2C35-2348E50F70C1}"/>
          </ac:picMkLst>
        </pc:picChg>
      </pc:sldChg>
      <pc:sldChg chg="modSp mod">
        <pc:chgData name="Hayley Pugh" userId="d6ea7382-3d65-42f3-a742-7e4cc6a2102b" providerId="ADAL" clId="{8EABEF98-33CC-4E23-8115-FDAF032BA77C}" dt="2024-10-15T10:18:22.874" v="53" actId="113"/>
        <pc:sldMkLst>
          <pc:docMk/>
          <pc:sldMk cId="2723911031" sldId="274"/>
        </pc:sldMkLst>
        <pc:graphicFrameChg chg="mod modGraphic">
          <ac:chgData name="Hayley Pugh" userId="d6ea7382-3d65-42f3-a742-7e4cc6a2102b" providerId="ADAL" clId="{8EABEF98-33CC-4E23-8115-FDAF032BA77C}" dt="2024-10-15T10:18:22.874" v="53" actId="113"/>
          <ac:graphicFrameMkLst>
            <pc:docMk/>
            <pc:sldMk cId="2723911031" sldId="274"/>
            <ac:graphicFrameMk id="3" creationId="{EBBA4467-61AE-737F-10D0-C5E93C728D94}"/>
          </ac:graphicFrameMkLst>
        </pc:graphicFrameChg>
        <pc:graphicFrameChg chg="modGraphic">
          <ac:chgData name="Hayley Pugh" userId="d6ea7382-3d65-42f3-a742-7e4cc6a2102b" providerId="ADAL" clId="{8EABEF98-33CC-4E23-8115-FDAF032BA77C}" dt="2024-10-07T14:10:53.342" v="21" actId="313"/>
          <ac:graphicFrameMkLst>
            <pc:docMk/>
            <pc:sldMk cId="2723911031" sldId="274"/>
            <ac:graphicFrameMk id="6" creationId="{F5B34B11-FC8E-0D85-0144-70A11184FBD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16FE9E8E-A985-FF24-D7C8-EC8A4F9D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EBBA4467-61AE-737F-10D0-C5E93C72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707746"/>
              </p:ext>
            </p:extLst>
          </p:nvPr>
        </p:nvGraphicFramePr>
        <p:xfrm>
          <a:off x="2485639" y="525359"/>
          <a:ext cx="7013922" cy="1470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37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68510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6108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21908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11017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5967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Pasta Bake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Roast Chicken with Stuffing, Roast Potatoes and Gravy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Quorn </a:t>
                      </a: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Stuffing, Roast Potatoes and Gravy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Meatballs in Tomato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Sauce with Rice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Fishfingers with Chips &amp; Tomato Sauce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53551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Cheese and Broccoli Pasta with Garlic 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Vegetable Korma with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Rice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Vegan Burger with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Wedges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Cheese and Bean Pasty with Chips 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663772"/>
                  </a:ext>
                </a:extLst>
              </a:tr>
              <a:tr h="3385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Blackberry and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Melting Moment Biscuit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Platter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 and Courgette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Chocolate Orange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6" name="Table 107">
            <a:extLst>
              <a:ext uri="{FF2B5EF4-FFF2-40B4-BE49-F238E27FC236}">
                <a16:creationId xmlns:a16="http://schemas.microsoft.com/office/drawing/2014/main" id="{F5B34B11-FC8E-0D85-0144-70A11184F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534437"/>
              </p:ext>
            </p:extLst>
          </p:nvPr>
        </p:nvGraphicFramePr>
        <p:xfrm>
          <a:off x="2485639" y="2264713"/>
          <a:ext cx="7095064" cy="1369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013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07372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59704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89962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19013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529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Classic Cheese and Tomato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Or Vegetable Rainbow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Potato Wedges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Chicken Pasta Bake with Garlic Bread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Roast Chicken with Stuffing, Roast Potatoes and Gravy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Sausage and Mash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Fishfingers with Chips &amp; Tomato Sauce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20247">
                <a:tc vMerge="1">
                  <a:txBody>
                    <a:bodyPr/>
                    <a:lstStyle/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Vegetable Korma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Quorn </a:t>
                      </a: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Stuffing, Roast Potatoes and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Vegan Sausage and Mash 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Vegan Sausage Rolls with Chips &amp; Tomato Sauce</a:t>
                      </a:r>
                    </a:p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409226"/>
                  </a:ext>
                </a:extLst>
              </a:tr>
              <a:tr h="420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Marble Sponge Cake with Custard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Jelly with Mandarins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Medley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Peach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7" name="Table 107">
            <a:extLst>
              <a:ext uri="{FF2B5EF4-FFF2-40B4-BE49-F238E27FC236}">
                <a16:creationId xmlns:a16="http://schemas.microsoft.com/office/drawing/2014/main" id="{72A7DF8A-7116-3287-8161-3A45882DD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974045"/>
              </p:ext>
            </p:extLst>
          </p:nvPr>
        </p:nvGraphicFramePr>
        <p:xfrm>
          <a:off x="2485639" y="3857616"/>
          <a:ext cx="7130644" cy="143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56624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4328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997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Macaroni Cheese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Chicken &amp; Vegetable Pie with Mash &amp; Gravy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Mild Mexican Chilli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Roast Chicken with Stuffing, Roast Potatoes and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Bolognaise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 fingers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997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Plant Balls in Tomato Sauce with Rice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Vegan 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Cheese Whirl with wedges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Chips &amp; Tomato Sauce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629507"/>
                  </a:ext>
                </a:extLst>
              </a:tr>
              <a:tr h="4356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Chocolate and Beetroot Brownie</a:t>
                      </a: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Sticky Toffee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Iced Sponge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Vanilla Shortbread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80F6D21-4CFF-E90D-41CC-FD93E4EFD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619693"/>
            <a:ext cx="147249" cy="15242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79CF536-9206-0839-1C33-6D1051DCC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36" y="2230127"/>
            <a:ext cx="147249" cy="15242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F6DA125-B443-D656-86C2-975E2121E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08" y="3833901"/>
            <a:ext cx="147249" cy="1524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D71772F-A117-A7BE-E328-3174DBAB46AB}"/>
              </a:ext>
            </a:extLst>
          </p:cNvPr>
          <p:cNvGrpSpPr/>
          <p:nvPr/>
        </p:nvGrpSpPr>
        <p:grpSpPr>
          <a:xfrm>
            <a:off x="1620742" y="5443769"/>
            <a:ext cx="3229006" cy="220668"/>
            <a:chOff x="1620742" y="5443769"/>
            <a:chExt cx="3479545" cy="220668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A5CF1218-55D9-3AE0-0D51-CC7B55628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742" y="5450229"/>
              <a:ext cx="200695" cy="20774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0315D2-4F82-7958-27F8-FDC7B208AD9E}"/>
                </a:ext>
              </a:extLst>
            </p:cNvPr>
            <p:cNvSpPr txBox="1"/>
            <p:nvPr/>
          </p:nvSpPr>
          <p:spPr>
            <a:xfrm>
              <a:off x="1730657" y="5445198"/>
              <a:ext cx="131955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Added Plant Power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1D324C-AD88-0F80-318B-2DB0121C89E3}"/>
                </a:ext>
              </a:extLst>
            </p:cNvPr>
            <p:cNvSpPr txBox="1"/>
            <p:nvPr/>
          </p:nvSpPr>
          <p:spPr>
            <a:xfrm>
              <a:off x="4372163" y="5446381"/>
              <a:ext cx="72812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Vegan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6C7567-5A14-BE17-320A-9578DA796B92}"/>
                </a:ext>
              </a:extLst>
            </p:cNvPr>
            <p:cNvSpPr txBox="1"/>
            <p:nvPr/>
          </p:nvSpPr>
          <p:spPr>
            <a:xfrm>
              <a:off x="3182242" y="5446381"/>
              <a:ext cx="85714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Wholemeal</a:t>
              </a:r>
            </a:p>
          </p:txBody>
        </p:sp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4E6E4C9D-FF8F-65F6-E757-43FFA012B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3040650" y="5443769"/>
              <a:ext cx="222377" cy="220668"/>
            </a:xfrm>
            <a:prstGeom prst="rect">
              <a:avLst/>
            </a:prstGeom>
          </p:spPr>
        </p:pic>
        <p:pic>
          <p:nvPicPr>
            <p:cNvPr id="16" name="Picture 1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32747DC6-7421-7CF2-D7D3-67D61E56D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972" y="5495882"/>
              <a:ext cx="202846" cy="1164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D3B151F-19B4-714E-1362-986D1FB58A94}"/>
              </a:ext>
            </a:extLst>
          </p:cNvPr>
          <p:cNvSpPr txBox="1"/>
          <p:nvPr/>
        </p:nvSpPr>
        <p:spPr>
          <a:xfrm>
            <a:off x="281885" y="5747319"/>
            <a:ext cx="63712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 Daily: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Fresh Bread – Salad Selection, Jacket Potatoes, – Fresh Fruit and Yoghurt,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6B97B-B930-EE76-D5AF-2ADAA8E8965E}"/>
              </a:ext>
            </a:extLst>
          </p:cNvPr>
          <p:cNvSpPr txBox="1"/>
          <p:nvPr/>
        </p:nvSpPr>
        <p:spPr>
          <a:xfrm>
            <a:off x="261256" y="35675"/>
            <a:ext cx="12804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Central Autumn Winter Menu 2024 2025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6F7BCB46-7A75-6F20-CE79-80DE61FC71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88556" y="5040835"/>
            <a:ext cx="164473" cy="163209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0A0BCA4F-5C96-436C-A819-20008FA19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348747" y="3319482"/>
            <a:ext cx="164473" cy="163209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E762EBB2-0991-49BB-08E1-D499BFFA1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41" y="772117"/>
            <a:ext cx="202846" cy="11644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07C7885E-2CBC-1F54-8BA3-D8977F5603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8" y="1286896"/>
            <a:ext cx="202846" cy="11644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116665EB-71C4-34B6-8169-96B86DCFE2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1131535"/>
            <a:ext cx="202846" cy="11644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AD52965-06A7-0410-3813-B944AA8567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52" y="3306326"/>
            <a:ext cx="202846" cy="11644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0EBC90E8-F461-BF2E-E8B0-24BB0AAEF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29" y="3349249"/>
            <a:ext cx="202846" cy="11644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CF88126D-4908-5043-3BD1-CB85B2D9E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512" y="3354413"/>
            <a:ext cx="202846" cy="116442"/>
          </a:xfrm>
          <a:prstGeom prst="rect">
            <a:avLst/>
          </a:prstGeom>
        </p:spPr>
      </p:pic>
      <p:pic>
        <p:nvPicPr>
          <p:cNvPr id="34" name="Picture 33" descr="A picture containing object&#10;&#10;Description automatically generated">
            <a:extLst>
              <a:ext uri="{FF2B5EF4-FFF2-40B4-BE49-F238E27FC236}">
                <a16:creationId xmlns:a16="http://schemas.microsoft.com/office/drawing/2014/main" id="{58F4EB2B-0FC9-FE63-E671-7B0B80B4A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44" y="2904719"/>
            <a:ext cx="202846" cy="116442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96D60-FE8B-D8F1-0993-8427740504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43" y="2897501"/>
            <a:ext cx="202846" cy="116442"/>
          </a:xfrm>
          <a:prstGeom prst="rect">
            <a:avLst/>
          </a:prstGeom>
        </p:spPr>
      </p:pic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203653CB-B137-1450-DDAD-D279B9A3E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97" y="4522590"/>
            <a:ext cx="202846" cy="116442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F3DA0F8A-FF39-FAAE-093B-E176C5905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52" y="4551420"/>
            <a:ext cx="202846" cy="116442"/>
          </a:xfrm>
          <a:prstGeom prst="rect">
            <a:avLst/>
          </a:prstGeom>
        </p:spPr>
      </p:pic>
      <p:pic>
        <p:nvPicPr>
          <p:cNvPr id="39" name="Picture 3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984C2F-558F-4331-7AB2-42385E249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17" y="4528889"/>
            <a:ext cx="202846" cy="116442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D23594BD-AABE-0A1A-1494-0DE01F4DE7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76" y="4983467"/>
            <a:ext cx="202846" cy="116442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E0038DE7-4285-3202-1199-68F478B17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93" y="5005998"/>
            <a:ext cx="202846" cy="116442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34F1FE1F-9960-B07A-7812-8A49F7975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430984" y="2920884"/>
            <a:ext cx="164473" cy="16320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EE053092-F337-3A70-F91B-00B5E3CA5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41787" y="2992865"/>
            <a:ext cx="164473" cy="163209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1BDEF050-42B2-D521-7698-79D0C3539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95808" y="2223225"/>
            <a:ext cx="164473" cy="163209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8BB57640-5CA9-3F39-A09F-780166308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41688" y="2931596"/>
            <a:ext cx="164473" cy="16320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871CFE70-EFC6-AA46-6913-693580DFD0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151952" y="1258208"/>
            <a:ext cx="164473" cy="163209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41457368-5F42-C127-C316-70CBC37C8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51196" y="4499206"/>
            <a:ext cx="164473" cy="163209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2C6624D0-25EA-4902-185F-72A9EB9898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67073" y="4514769"/>
            <a:ext cx="164473" cy="163209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7A91014B-194E-D432-2C35-2348E50F7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699796"/>
            <a:ext cx="164473" cy="163209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38FBDE11-15E4-A4DA-D842-6592CEA7D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70370" y="1163501"/>
            <a:ext cx="164473" cy="163209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78F62C0-16C1-9D23-032B-46DFD779A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13571" y="681421"/>
            <a:ext cx="164473" cy="163209"/>
          </a:xfrm>
          <a:prstGeom prst="rect">
            <a:avLst/>
          </a:prstGeom>
        </p:spPr>
      </p:pic>
      <p:pic>
        <p:nvPicPr>
          <p:cNvPr id="54" name="Picture 53" descr="A picture containing object&#10;&#10;Description automatically generated">
            <a:extLst>
              <a:ext uri="{FF2B5EF4-FFF2-40B4-BE49-F238E27FC236}">
                <a16:creationId xmlns:a16="http://schemas.microsoft.com/office/drawing/2014/main" id="{0C6C7674-F8DD-E838-E258-74657A0EC3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63" y="1290084"/>
            <a:ext cx="202846" cy="11644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5749ECF-D36A-C254-F317-72DE9BC787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44183" y="2410365"/>
            <a:ext cx="164473" cy="1632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25BECD-B00D-EA07-1A0E-277EDA3B9517}"/>
              </a:ext>
            </a:extLst>
          </p:cNvPr>
          <p:cNvSpPr txBox="1"/>
          <p:nvPr/>
        </p:nvSpPr>
        <p:spPr>
          <a:xfrm>
            <a:off x="447474" y="844631"/>
            <a:ext cx="101424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4</a:t>
            </a:r>
            <a:r>
              <a:rPr lang="en-GB" sz="1000" baseline="30000" dirty="0"/>
              <a:t>th</a:t>
            </a:r>
            <a:r>
              <a:rPr lang="en-GB" sz="1000" dirty="0"/>
              <a:t> Nov 24</a:t>
            </a:r>
          </a:p>
          <a:p>
            <a:r>
              <a:rPr lang="en-GB" sz="1000" dirty="0"/>
              <a:t>25</a:t>
            </a:r>
            <a:r>
              <a:rPr lang="en-GB" sz="1000" baseline="30000" dirty="0"/>
              <a:t>th</a:t>
            </a:r>
            <a:r>
              <a:rPr lang="en-GB" sz="1000" dirty="0"/>
              <a:t> Nov 24</a:t>
            </a:r>
          </a:p>
          <a:p>
            <a:r>
              <a:rPr lang="en-GB" sz="1000" dirty="0"/>
              <a:t>16</a:t>
            </a:r>
            <a:r>
              <a:rPr lang="en-GB" sz="1000" baseline="30000" dirty="0"/>
              <a:t>th</a:t>
            </a:r>
            <a:r>
              <a:rPr lang="en-GB" sz="1000" dirty="0"/>
              <a:t> dec 24</a:t>
            </a:r>
          </a:p>
          <a:p>
            <a:r>
              <a:rPr lang="en-GB" sz="1000" dirty="0"/>
              <a:t>20</a:t>
            </a:r>
            <a:r>
              <a:rPr lang="en-GB" sz="1000" baseline="30000" dirty="0"/>
              <a:t>th</a:t>
            </a:r>
            <a:r>
              <a:rPr lang="en-GB" sz="1000" dirty="0"/>
              <a:t> Jan 25</a:t>
            </a:r>
          </a:p>
          <a:p>
            <a:r>
              <a:rPr lang="en-GB" sz="1000" dirty="0"/>
              <a:t>10</a:t>
            </a:r>
            <a:r>
              <a:rPr lang="en-GB" sz="1000" baseline="30000" dirty="0"/>
              <a:t>th</a:t>
            </a:r>
            <a:r>
              <a:rPr lang="en-GB" sz="1000" dirty="0"/>
              <a:t> Feb 25</a:t>
            </a:r>
          </a:p>
          <a:p>
            <a:r>
              <a:rPr lang="en-GB" sz="1000" dirty="0"/>
              <a:t>10</a:t>
            </a:r>
            <a:r>
              <a:rPr lang="en-GB" sz="1000" baseline="30000" dirty="0"/>
              <a:t>th</a:t>
            </a:r>
            <a:r>
              <a:rPr lang="en-GB" sz="1000" dirty="0"/>
              <a:t> March 25</a:t>
            </a:r>
          </a:p>
          <a:p>
            <a:r>
              <a:rPr lang="en-GB" sz="1000" dirty="0"/>
              <a:t>31st March25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9E1BFC-7958-5ACB-2337-0F9C453DE776}"/>
              </a:ext>
            </a:extLst>
          </p:cNvPr>
          <p:cNvSpPr txBox="1"/>
          <p:nvPr/>
        </p:nvSpPr>
        <p:spPr>
          <a:xfrm>
            <a:off x="447472" y="2451371"/>
            <a:ext cx="10942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11</a:t>
            </a:r>
            <a:r>
              <a:rPr lang="en-GB" sz="1000" baseline="30000" dirty="0"/>
              <a:t>th</a:t>
            </a:r>
            <a:r>
              <a:rPr lang="en-GB" sz="1000" dirty="0"/>
              <a:t> Nov 24</a:t>
            </a:r>
          </a:p>
          <a:p>
            <a:r>
              <a:rPr lang="en-GB" sz="1000" dirty="0"/>
              <a:t>2</a:t>
            </a:r>
            <a:r>
              <a:rPr lang="en-GB" sz="1000" baseline="30000" dirty="0"/>
              <a:t>nd</a:t>
            </a:r>
            <a:r>
              <a:rPr lang="en-GB" sz="1000" dirty="0"/>
              <a:t> Dec 24</a:t>
            </a:r>
          </a:p>
          <a:p>
            <a:r>
              <a:rPr lang="en-GB" sz="1000" dirty="0"/>
              <a:t>6</a:t>
            </a:r>
            <a:r>
              <a:rPr lang="en-GB" sz="1000" baseline="30000" dirty="0"/>
              <a:t>th</a:t>
            </a:r>
            <a:r>
              <a:rPr lang="en-GB" sz="1000" dirty="0"/>
              <a:t> Jan 25</a:t>
            </a:r>
          </a:p>
          <a:p>
            <a:r>
              <a:rPr lang="en-GB" sz="1000" dirty="0"/>
              <a:t>27</a:t>
            </a:r>
            <a:r>
              <a:rPr lang="en-GB" sz="1000" baseline="30000" dirty="0"/>
              <a:t>th</a:t>
            </a:r>
            <a:r>
              <a:rPr lang="en-GB" sz="1000" dirty="0"/>
              <a:t> Jan 25</a:t>
            </a:r>
          </a:p>
          <a:p>
            <a:r>
              <a:rPr lang="en-GB" sz="1000" dirty="0"/>
              <a:t>24</a:t>
            </a:r>
            <a:r>
              <a:rPr lang="en-GB" sz="1000" baseline="30000" dirty="0"/>
              <a:t>th</a:t>
            </a:r>
            <a:r>
              <a:rPr lang="en-GB" sz="1000" dirty="0"/>
              <a:t> Feb.25</a:t>
            </a:r>
          </a:p>
          <a:p>
            <a:r>
              <a:rPr lang="en-GB" sz="1000" dirty="0"/>
              <a:t>17</a:t>
            </a:r>
            <a:r>
              <a:rPr lang="en-GB" sz="1000" baseline="30000" dirty="0"/>
              <a:t>th</a:t>
            </a:r>
            <a:r>
              <a:rPr lang="en-GB" sz="1000" dirty="0"/>
              <a:t>  March 25</a:t>
            </a:r>
          </a:p>
          <a:p>
            <a:endParaRPr lang="en-GB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A26A79-5063-A566-B344-0B9BB510C6E9}"/>
              </a:ext>
            </a:extLst>
          </p:cNvPr>
          <p:cNvSpPr txBox="1"/>
          <p:nvPr/>
        </p:nvSpPr>
        <p:spPr>
          <a:xfrm>
            <a:off x="358561" y="4129632"/>
            <a:ext cx="1103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18</a:t>
            </a:r>
            <a:r>
              <a:rPr lang="en-GB" sz="1000" baseline="30000" dirty="0"/>
              <a:t>th</a:t>
            </a:r>
            <a:r>
              <a:rPr lang="en-GB" sz="1000" dirty="0"/>
              <a:t> Nov 24</a:t>
            </a:r>
          </a:p>
          <a:p>
            <a:r>
              <a:rPr lang="en-GB" sz="1000" dirty="0"/>
              <a:t>9</a:t>
            </a:r>
            <a:r>
              <a:rPr lang="en-GB" sz="1000" baseline="30000" dirty="0"/>
              <a:t>th</a:t>
            </a:r>
            <a:r>
              <a:rPr lang="en-GB" sz="1000" dirty="0"/>
              <a:t> Dec 24</a:t>
            </a:r>
          </a:p>
          <a:p>
            <a:r>
              <a:rPr lang="en-GB" sz="1000" dirty="0"/>
              <a:t>13</a:t>
            </a:r>
            <a:r>
              <a:rPr lang="en-GB" sz="1000" baseline="30000" dirty="0"/>
              <a:t>th</a:t>
            </a:r>
            <a:r>
              <a:rPr lang="en-GB" sz="1000" dirty="0"/>
              <a:t> Jan 25</a:t>
            </a:r>
          </a:p>
          <a:p>
            <a:r>
              <a:rPr lang="en-GB" sz="1000" dirty="0"/>
              <a:t>3</a:t>
            </a:r>
            <a:r>
              <a:rPr lang="en-GB" sz="1000" baseline="30000" dirty="0"/>
              <a:t>rd</a:t>
            </a:r>
            <a:r>
              <a:rPr lang="en-GB" sz="1000" dirty="0"/>
              <a:t> Feb. 25</a:t>
            </a:r>
          </a:p>
          <a:p>
            <a:r>
              <a:rPr lang="en-GB" sz="1000" dirty="0"/>
              <a:t>3</a:t>
            </a:r>
            <a:r>
              <a:rPr lang="en-GB" sz="1000" baseline="30000" dirty="0"/>
              <a:t>rd</a:t>
            </a:r>
            <a:r>
              <a:rPr lang="en-GB" sz="1000" dirty="0"/>
              <a:t> March 25</a:t>
            </a:r>
          </a:p>
          <a:p>
            <a:r>
              <a:rPr lang="en-GB" sz="1000" dirty="0"/>
              <a:t>24</a:t>
            </a:r>
            <a:r>
              <a:rPr lang="en-GB" sz="1000" baseline="30000" dirty="0"/>
              <a:t>th</a:t>
            </a:r>
            <a:r>
              <a:rPr lang="en-GB" sz="1000" dirty="0"/>
              <a:t> March 25 </a:t>
            </a:r>
          </a:p>
        </p:txBody>
      </p:sp>
    </p:spTree>
    <p:extLst>
      <p:ext uri="{BB962C8B-B14F-4D97-AF65-F5344CB8AC3E}">
        <p14:creationId xmlns:p14="http://schemas.microsoft.com/office/powerpoint/2010/main" val="326630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16FE9E8E-A985-FF24-D7C8-EC8A4F9D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EBBA4467-61AE-737F-10D0-C5E93C72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78590"/>
              </p:ext>
            </p:extLst>
          </p:nvPr>
        </p:nvGraphicFramePr>
        <p:xfrm>
          <a:off x="2470912" y="559762"/>
          <a:ext cx="7130644" cy="1457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506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64816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1808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07468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613312"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V302 NEW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Tomato &amp; Vegetable Pasta</a:t>
                      </a:r>
                      <a:endPara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B33 SD118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Cottage Pie</a:t>
                      </a:r>
                      <a:r>
                        <a:rPr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</a:t>
                      </a: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Gravy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C1Roast chicken with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SD40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Stuffing,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SD82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Roast Potatoes and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SD118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Gravy</a:t>
                      </a:r>
                    </a:p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6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V204Roast Quorn with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SD50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Stuffing,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SD82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Roast Potatoes and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SD118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Gravy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Meatballs in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V225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 with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SD84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Rice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Chips &amp;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</a:p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79876"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600" b="1" dirty="0">
                          <a:latin typeface="Century Gothic"/>
                        </a:rPr>
                        <a:t>V304 </a:t>
                      </a:r>
                      <a:r>
                        <a:rPr lang="en-GB" sz="600" b="0" dirty="0">
                          <a:latin typeface="Century Gothic"/>
                        </a:rPr>
                        <a:t>Cheese and Broccoli Pasta with </a:t>
                      </a:r>
                      <a:r>
                        <a:rPr lang="en-GB" sz="600" b="1" dirty="0">
                          <a:latin typeface="Century Gothic"/>
                        </a:rPr>
                        <a:t>SD50 </a:t>
                      </a:r>
                      <a:r>
                        <a:rPr lang="en-GB" sz="600" b="0" dirty="0">
                          <a:latin typeface="Century Gothic"/>
                        </a:rPr>
                        <a:t>Garlic Bread</a:t>
                      </a: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latin typeface="Century Gothic" panose="020B0502020202020204" pitchFamily="34" charset="0"/>
                        </a:rPr>
                        <a:t>V108Vegetable Korma with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latin typeface="Century Gothic" panose="020B0502020202020204" pitchFamily="34" charset="0"/>
                        </a:rPr>
                        <a:t> Rice</a:t>
                      </a: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600" b="0" dirty="0">
                          <a:latin typeface="Century Gothic"/>
                        </a:rPr>
                        <a:t> </a:t>
                      </a:r>
                      <a:r>
                        <a:rPr lang="en-GB" sz="600" b="1" dirty="0">
                          <a:latin typeface="Century Gothic"/>
                        </a:rPr>
                        <a:t>SD84 </a:t>
                      </a:r>
                      <a:endParaRPr lang="en-GB" sz="600" b="0" dirty="0">
                        <a:latin typeface="Century Gothic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latin typeface="Century Gothic" panose="020B0502020202020204" pitchFamily="34" charset="0"/>
                        </a:rPr>
                        <a:t>V236 SD6 SD17 Vegan Burger with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latin typeface="Century Gothic" panose="020B0502020202020204" pitchFamily="34" charset="0"/>
                        </a:rPr>
                        <a:t> Wedges</a:t>
                      </a: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V191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6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Chips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&amp;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539570"/>
                  </a:ext>
                </a:extLst>
              </a:tr>
              <a:tr h="359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D74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Apple and Blackberry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Crumble with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>
                          <a:latin typeface="Century Gothic"/>
                        </a:rPr>
                        <a:t>D231</a:t>
                      </a:r>
                      <a:r>
                        <a:rPr lang="en-GB" sz="600" b="0" dirty="0">
                          <a:latin typeface="Century Gothic"/>
                        </a:rPr>
                        <a:t> Melting Moment Biscuit </a:t>
                      </a:r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D225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Fruit Platter</a:t>
                      </a:r>
                    </a:p>
                    <a:p>
                      <a:pPr algn="ctr"/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D174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 and Courgette Cake</a:t>
                      </a:r>
                    </a:p>
                    <a:p>
                      <a:pPr algn="ctr"/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D230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Chocolate Orange Cookie</a:t>
                      </a: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6" name="Table 107">
            <a:extLst>
              <a:ext uri="{FF2B5EF4-FFF2-40B4-BE49-F238E27FC236}">
                <a16:creationId xmlns:a16="http://schemas.microsoft.com/office/drawing/2014/main" id="{F5B34B11-FC8E-0D85-0144-70A11184F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205991"/>
              </p:ext>
            </p:extLst>
          </p:nvPr>
        </p:nvGraphicFramePr>
        <p:xfrm>
          <a:off x="2470909" y="2152025"/>
          <a:ext cx="7130643" cy="1568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664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92794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65897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39293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65995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67409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V231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Classic Cheese and Tomato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Or </a:t>
                      </a:r>
                    </a:p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V305 </a:t>
                      </a:r>
                      <a:r>
                        <a:rPr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Rainbow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SD6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Potato Wedges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C101 NEW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Chicken Pasta Bake with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SD40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Garlic Bread</a:t>
                      </a:r>
                      <a:endPara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C1Roast chicken with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SD40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Stuffing,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SD82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Roast Potatoes and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SD118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Gravy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C6/P3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Sausage and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SD1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Mash with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SD118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Gravy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Fishfingers with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 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521470">
                <a:tc vMerge="1">
                  <a:txBody>
                    <a:bodyPr/>
                    <a:lstStyle/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latin typeface="Century Gothic" panose="020B0502020202020204" pitchFamily="34" charset="0"/>
                        </a:rPr>
                        <a:t>V108 Vegetable Korma with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latin typeface="Century Gothic" panose="020B0502020202020204" pitchFamily="34" charset="0"/>
                        </a:rPr>
                        <a:t> Rice</a:t>
                      </a:r>
                      <a:r>
                        <a:rPr lang="en-GB" sz="600" b="0" dirty="0">
                          <a:latin typeface="Century Gothic"/>
                        </a:rPr>
                        <a:t> </a:t>
                      </a:r>
                      <a:r>
                        <a:rPr lang="en-GB" sz="600" b="1" dirty="0">
                          <a:latin typeface="Century Gothic"/>
                        </a:rPr>
                        <a:t>SD84 </a:t>
                      </a:r>
                      <a:endParaRPr lang="en-GB" sz="600" b="0" dirty="0">
                        <a:latin typeface="Century Gothic"/>
                      </a:endParaRPr>
                    </a:p>
                    <a:p>
                      <a:pPr algn="ctr"/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Roast </a:t>
                      </a:r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Quorn V204 with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SD50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Stuffing,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SD82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Roast Potatoes and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SD118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Gravy</a:t>
                      </a:r>
                    </a:p>
                    <a:p>
                      <a:pPr algn="ctr"/>
                      <a:endParaRPr lang="en-GB" sz="600" b="0" dirty="0">
                        <a:latin typeface="Century Gothic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latin typeface="Century Gothic"/>
                        </a:rPr>
                        <a:t>V238 </a:t>
                      </a:r>
                      <a:r>
                        <a:rPr lang="en-GB" sz="600" b="0" dirty="0">
                          <a:latin typeface="Century Gothic"/>
                        </a:rPr>
                        <a:t>Vegan Sausage and </a:t>
                      </a:r>
                      <a:r>
                        <a:rPr lang="en-GB" sz="600" b="1" dirty="0">
                          <a:latin typeface="Century Gothic"/>
                        </a:rPr>
                        <a:t>SD1 </a:t>
                      </a:r>
                      <a:r>
                        <a:rPr lang="en-GB" sz="600" b="0" dirty="0">
                          <a:latin typeface="Century Gothic"/>
                        </a:rPr>
                        <a:t>Mash with </a:t>
                      </a:r>
                      <a:r>
                        <a:rPr lang="en-GB" sz="600" b="1" dirty="0">
                          <a:latin typeface="Century Gothic"/>
                        </a:rPr>
                        <a:t>SD118 </a:t>
                      </a:r>
                      <a:r>
                        <a:rPr lang="en-GB" sz="600" b="0" dirty="0">
                          <a:latin typeface="Century Gothic"/>
                        </a:rPr>
                        <a:t>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V251</a:t>
                      </a:r>
                      <a:r>
                        <a:rPr lang="en-GB" sz="600" b="0" dirty="0">
                          <a:latin typeface="Century Gothic" panose="020B0502020202020204" pitchFamily="34" charset="0"/>
                        </a:rPr>
                        <a:t>Vegan Sausage Rolls </a:t>
                      </a:r>
                      <a:r>
                        <a:rPr lang="en-GB" sz="600" b="0" dirty="0">
                          <a:latin typeface="Century Gothic"/>
                        </a:rPr>
                        <a:t>with </a:t>
                      </a:r>
                      <a:r>
                        <a:rPr lang="en-GB" sz="600" b="1" dirty="0">
                          <a:latin typeface="Century Gothic"/>
                        </a:rPr>
                        <a:t>SD5</a:t>
                      </a:r>
                      <a:r>
                        <a:rPr lang="en-GB" sz="600" b="0" dirty="0">
                          <a:latin typeface="Century Gothic"/>
                        </a:rPr>
                        <a:t> Chips &amp; </a:t>
                      </a:r>
                      <a:r>
                        <a:rPr lang="en-GB" sz="600" b="1" dirty="0">
                          <a:latin typeface="Century Gothic"/>
                        </a:rPr>
                        <a:t>SD14 </a:t>
                      </a:r>
                      <a:r>
                        <a:rPr lang="en-GB" sz="600" b="0" dirty="0">
                          <a:latin typeface="Century Gothic"/>
                        </a:rPr>
                        <a:t>Tomato Sauce</a:t>
                      </a:r>
                    </a:p>
                    <a:p>
                      <a:pPr algn="ctr"/>
                      <a:endParaRPr lang="en-GB" sz="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409226"/>
                  </a:ext>
                </a:extLst>
              </a:tr>
              <a:tr h="3732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D199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Marble Sponge Cake with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Custard</a:t>
                      </a:r>
                    </a:p>
                    <a:p>
                      <a:pPr algn="ctr"/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00" b="1" dirty="0">
                          <a:latin typeface="Century Gothic"/>
                        </a:rPr>
                        <a:t>D235 </a:t>
                      </a:r>
                      <a:r>
                        <a:rPr lang="en-GB" sz="600" b="0" dirty="0">
                          <a:latin typeface="Century Gothic"/>
                        </a:rPr>
                        <a:t>Jelly with Mandarins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D224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Fruit Medley</a:t>
                      </a:r>
                    </a:p>
                    <a:p>
                      <a:pPr algn="ctr"/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D176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Peach Cake</a:t>
                      </a:r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D85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7" name="Table 107">
            <a:extLst>
              <a:ext uri="{FF2B5EF4-FFF2-40B4-BE49-F238E27FC236}">
                <a16:creationId xmlns:a16="http://schemas.microsoft.com/office/drawing/2014/main" id="{72A7DF8A-7116-3287-8161-3A45882DD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096450"/>
              </p:ext>
            </p:extLst>
          </p:nvPr>
        </p:nvGraphicFramePr>
        <p:xfrm>
          <a:off x="2346837" y="3810141"/>
          <a:ext cx="7130641" cy="1378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8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56623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4328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8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39378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V11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Macaroni Cheese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C21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Chicken &amp; sweetcorn  Pie with Mash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SD1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&amp; Gravy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SD118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V309 Mild Mexican Chilli with SD84  Rice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C1Roast chicken with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SD40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Stuffing,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SD82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Roast Potatoes and </a:t>
                      </a:r>
                      <a:r>
                        <a:rPr lang="en-GB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SD118 </a:t>
                      </a:r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Gravy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B48 SD8</a:t>
                      </a:r>
                      <a:r>
                        <a:rPr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Spaghetti</a:t>
                      </a:r>
                      <a:r>
                        <a:rPr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</a:t>
                      </a: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Bolognaise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Fishfingers with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 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1968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>
                          <a:latin typeface="Century Gothic"/>
                        </a:rPr>
                        <a:t>       V237 </a:t>
                      </a:r>
                      <a:r>
                        <a:rPr lang="en-GB" sz="600" b="0" dirty="0">
                          <a:latin typeface="Century Gothic"/>
                        </a:rPr>
                        <a:t>Classic Plant Balls in </a:t>
                      </a:r>
                      <a:r>
                        <a:rPr lang="en-GB" sz="600" b="1" dirty="0">
                          <a:latin typeface="Century Gothic"/>
                        </a:rPr>
                        <a:t>V225 </a:t>
                      </a:r>
                      <a:r>
                        <a:rPr lang="en-GB" sz="600" b="0" dirty="0">
                          <a:latin typeface="Century Gothic"/>
                        </a:rPr>
                        <a:t>Tomato Sauce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latin typeface="Century Gothic"/>
                        </a:rPr>
                        <a:t>with </a:t>
                      </a:r>
                      <a:r>
                        <a:rPr lang="en-GB" sz="600" b="1" dirty="0">
                          <a:latin typeface="Century Gothic"/>
                        </a:rPr>
                        <a:t>SD84 </a:t>
                      </a:r>
                      <a:r>
                        <a:rPr lang="en-GB" sz="600" b="0" dirty="0">
                          <a:latin typeface="Century Gothic"/>
                        </a:rPr>
                        <a:t>Rice</a:t>
                      </a:r>
                      <a:r>
                        <a:rPr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</a:t>
                      </a: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554022"/>
                  </a:ext>
                </a:extLst>
              </a:tr>
              <a:tr h="492226">
                <a:tc vMerge="1"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 dirty="0">
                          <a:latin typeface="Century Gothic"/>
                        </a:rPr>
                        <a:t>V237 </a:t>
                      </a:r>
                      <a:r>
                        <a:rPr lang="en-GB" sz="700" b="0" dirty="0">
                          <a:latin typeface="Century Gothic"/>
                        </a:rPr>
                        <a:t>Classic Plant Balls in </a:t>
                      </a:r>
                      <a:r>
                        <a:rPr lang="en-GB" sz="700" b="1" dirty="0">
                          <a:latin typeface="Century Gothic"/>
                        </a:rPr>
                        <a:t>V225 </a:t>
                      </a:r>
                      <a:r>
                        <a:rPr lang="en-GB" sz="700" b="0" dirty="0">
                          <a:latin typeface="Century Gothic"/>
                        </a:rPr>
                        <a:t>Tomato Sauce with </a:t>
                      </a:r>
                      <a:r>
                        <a:rPr lang="en-GB" sz="700" b="1" dirty="0">
                          <a:latin typeface="Century Gothic"/>
                        </a:rPr>
                        <a:t>SD84 </a:t>
                      </a:r>
                      <a:r>
                        <a:rPr lang="en-GB" sz="700" b="0" dirty="0">
                          <a:latin typeface="Century Gothic"/>
                        </a:rPr>
                        <a:t>Rice</a:t>
                      </a:r>
                      <a:r>
                        <a:rPr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600" b="1" dirty="0">
                          <a:latin typeface="Century Gothic"/>
                        </a:rPr>
                        <a:t>V241 </a:t>
                      </a:r>
                      <a:r>
                        <a:rPr lang="en-GB" sz="600" b="0" dirty="0">
                          <a:latin typeface="Century Gothic"/>
                        </a:rPr>
                        <a:t>Vegetarian Cottage Pie with </a:t>
                      </a:r>
                      <a:r>
                        <a:rPr lang="en-GB" sz="600" b="1" dirty="0">
                          <a:latin typeface="Century Gothic"/>
                        </a:rPr>
                        <a:t>SD118 </a:t>
                      </a:r>
                      <a:r>
                        <a:rPr lang="en-GB" sz="600" b="0" dirty="0">
                          <a:latin typeface="Century Gothic"/>
                        </a:rPr>
                        <a:t> Gravy</a:t>
                      </a: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GR2</a:t>
                      </a:r>
                      <a:r>
                        <a:rPr lang="en-GB" sz="600" b="0" dirty="0">
                          <a:latin typeface="Century Gothic" panose="020B0502020202020204" pitchFamily="34" charset="0"/>
                        </a:rPr>
                        <a:t> Cheese Whirl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latin typeface="Century Gothic" panose="020B0502020202020204" pitchFamily="34" charset="0"/>
                        </a:rPr>
                        <a:t>with wedges </a:t>
                      </a:r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SD6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V205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Chips &amp; </a:t>
                      </a: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629507"/>
                  </a:ext>
                </a:extLst>
              </a:tr>
              <a:tr h="2953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D169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Chocolate and Beetroot Brownie</a:t>
                      </a:r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>
                          <a:latin typeface="Century Gothic"/>
                        </a:rPr>
                        <a:t>D243 </a:t>
                      </a:r>
                      <a:r>
                        <a:rPr lang="en-GB" sz="600" b="0" dirty="0">
                          <a:latin typeface="Century Gothic"/>
                        </a:rPr>
                        <a:t>Sticky Toffee Apple Crumble with </a:t>
                      </a:r>
                      <a:r>
                        <a:rPr lang="en-GB" sz="600" b="1" dirty="0">
                          <a:latin typeface="Century Gothic"/>
                        </a:rPr>
                        <a:t>D2</a:t>
                      </a:r>
                      <a:r>
                        <a:rPr lang="en-GB" sz="600" b="0" dirty="0">
                          <a:latin typeface="Century Gothic"/>
                        </a:rPr>
                        <a:t>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D223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Fruit Salad</a:t>
                      </a:r>
                    </a:p>
                    <a:p>
                      <a:pPr algn="ctr"/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D177 Iced Sponge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D57 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Vanilla Shortbread</a:t>
                      </a: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6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6B9AD2C-5C24-674A-E935-355F9DC63324}"/>
              </a:ext>
            </a:extLst>
          </p:cNvPr>
          <p:cNvSpPr txBox="1"/>
          <p:nvPr/>
        </p:nvSpPr>
        <p:spPr>
          <a:xfrm>
            <a:off x="261256" y="35675"/>
            <a:ext cx="12804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Central Autumn Winter Menu 2024 2025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0324CE-E4CA-4D07-B455-66332F688AB0}"/>
              </a:ext>
            </a:extLst>
          </p:cNvPr>
          <p:cNvGrpSpPr/>
          <p:nvPr/>
        </p:nvGrpSpPr>
        <p:grpSpPr>
          <a:xfrm>
            <a:off x="1620742" y="5443769"/>
            <a:ext cx="3470597" cy="220668"/>
            <a:chOff x="1620742" y="5443769"/>
            <a:chExt cx="3470597" cy="220668"/>
          </a:xfrm>
        </p:grpSpPr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F2465663-A0BC-5A70-4170-800FAEC3A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742" y="5450229"/>
              <a:ext cx="200695" cy="20774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8F9A7F-CF57-3526-FB88-1403CF876802}"/>
                </a:ext>
              </a:extLst>
            </p:cNvPr>
            <p:cNvSpPr txBox="1"/>
            <p:nvPr/>
          </p:nvSpPr>
          <p:spPr>
            <a:xfrm>
              <a:off x="1721090" y="5454076"/>
              <a:ext cx="1206981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Added Plant Power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A0C01C-B0D9-0EA3-02A1-C54ACDF60AC4}"/>
                </a:ext>
              </a:extLst>
            </p:cNvPr>
            <p:cNvSpPr txBox="1"/>
            <p:nvPr/>
          </p:nvSpPr>
          <p:spPr>
            <a:xfrm>
              <a:off x="4363215" y="5454076"/>
              <a:ext cx="728124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Vegan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2B0F71-B706-3E56-A067-352B54D1BEDD}"/>
                </a:ext>
              </a:extLst>
            </p:cNvPr>
            <p:cNvSpPr txBox="1"/>
            <p:nvPr/>
          </p:nvSpPr>
          <p:spPr>
            <a:xfrm>
              <a:off x="3148377" y="5454076"/>
              <a:ext cx="857144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Wholemeal</a:t>
              </a:r>
            </a:p>
          </p:txBody>
        </p:sp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A7F0A228-A349-DFB3-0090-EDF63ACA4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3040650" y="5443769"/>
              <a:ext cx="222377" cy="220668"/>
            </a:xfrm>
            <a:prstGeom prst="rect">
              <a:avLst/>
            </a:prstGeom>
          </p:spPr>
        </p:pic>
        <p:pic>
          <p:nvPicPr>
            <p:cNvPr id="17" name="Picture 16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C55BFB0-F44D-3D33-97F8-D245375E5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972" y="5495882"/>
              <a:ext cx="202846" cy="11644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67BBC0D-4B6B-CE76-7984-EB1BDD5FD8B9}"/>
              </a:ext>
            </a:extLst>
          </p:cNvPr>
          <p:cNvSpPr txBox="1"/>
          <p:nvPr/>
        </p:nvSpPr>
        <p:spPr>
          <a:xfrm>
            <a:off x="281885" y="5747319"/>
            <a:ext cx="63712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 Daily: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Fresh Bread – Salad Selection – Jacket Potatoes - Fresh Fruit and Yoghurt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E862D-A327-34AF-C54B-6987FA2D86FC}"/>
              </a:ext>
            </a:extLst>
          </p:cNvPr>
          <p:cNvSpPr txBox="1"/>
          <p:nvPr/>
        </p:nvSpPr>
        <p:spPr>
          <a:xfrm>
            <a:off x="304444" y="895237"/>
            <a:ext cx="116443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4</a:t>
            </a:r>
            <a:r>
              <a:rPr lang="en-GB" sz="1050" baseline="30000" dirty="0"/>
              <a:t>th</a:t>
            </a:r>
            <a:r>
              <a:rPr lang="en-GB" sz="1050" dirty="0"/>
              <a:t> Nov 24</a:t>
            </a:r>
          </a:p>
          <a:p>
            <a:r>
              <a:rPr lang="en-GB" sz="1050" dirty="0"/>
              <a:t>25</a:t>
            </a:r>
            <a:r>
              <a:rPr lang="en-GB" sz="1050" baseline="30000" dirty="0"/>
              <a:t>th</a:t>
            </a:r>
            <a:r>
              <a:rPr lang="en-GB" sz="1050" dirty="0"/>
              <a:t> Nov 24</a:t>
            </a:r>
          </a:p>
          <a:p>
            <a:r>
              <a:rPr lang="en-GB" sz="1050" dirty="0"/>
              <a:t>16</a:t>
            </a:r>
            <a:r>
              <a:rPr lang="en-GB" sz="1050" baseline="30000" dirty="0"/>
              <a:t>th</a:t>
            </a:r>
            <a:r>
              <a:rPr lang="en-GB" sz="1050" dirty="0"/>
              <a:t> dec 24</a:t>
            </a:r>
          </a:p>
          <a:p>
            <a:r>
              <a:rPr lang="en-GB" sz="1050" dirty="0"/>
              <a:t>20</a:t>
            </a:r>
            <a:r>
              <a:rPr lang="en-GB" sz="1050" baseline="30000" dirty="0"/>
              <a:t>th</a:t>
            </a:r>
            <a:r>
              <a:rPr lang="en-GB" sz="1050" dirty="0"/>
              <a:t> Jan 25</a:t>
            </a:r>
          </a:p>
          <a:p>
            <a:r>
              <a:rPr lang="en-GB" sz="1050" dirty="0"/>
              <a:t>10</a:t>
            </a:r>
            <a:r>
              <a:rPr lang="en-GB" sz="1050" baseline="30000" dirty="0"/>
              <a:t>th</a:t>
            </a:r>
            <a:r>
              <a:rPr lang="en-GB" sz="1050" dirty="0"/>
              <a:t> Feb 25</a:t>
            </a:r>
          </a:p>
          <a:p>
            <a:r>
              <a:rPr lang="en-GB" sz="1050" dirty="0"/>
              <a:t>10</a:t>
            </a:r>
            <a:r>
              <a:rPr lang="en-GB" sz="1050" baseline="30000" dirty="0"/>
              <a:t>th</a:t>
            </a:r>
            <a:r>
              <a:rPr lang="en-GB" sz="1050" dirty="0"/>
              <a:t> March 25</a:t>
            </a:r>
          </a:p>
          <a:p>
            <a:r>
              <a:rPr lang="en-GB" sz="1050" dirty="0"/>
              <a:t>31st March25</a:t>
            </a:r>
          </a:p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80A2DF-D7C7-CFC2-60E9-29F7F7F8F63D}"/>
              </a:ext>
            </a:extLst>
          </p:cNvPr>
          <p:cNvSpPr txBox="1"/>
          <p:nvPr/>
        </p:nvSpPr>
        <p:spPr>
          <a:xfrm>
            <a:off x="281885" y="4081682"/>
            <a:ext cx="133885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18</a:t>
            </a:r>
            <a:r>
              <a:rPr lang="en-GB" sz="1050" baseline="30000" dirty="0"/>
              <a:t>th</a:t>
            </a:r>
            <a:r>
              <a:rPr lang="en-GB" sz="1050" dirty="0"/>
              <a:t> Nov 24</a:t>
            </a:r>
          </a:p>
          <a:p>
            <a:r>
              <a:rPr lang="en-GB" sz="1050" dirty="0"/>
              <a:t>9</a:t>
            </a:r>
            <a:r>
              <a:rPr lang="en-GB" sz="1050" baseline="30000" dirty="0"/>
              <a:t>th</a:t>
            </a:r>
            <a:r>
              <a:rPr lang="en-GB" sz="1050" dirty="0"/>
              <a:t> Dec 24</a:t>
            </a:r>
          </a:p>
          <a:p>
            <a:r>
              <a:rPr lang="en-GB" sz="1050" dirty="0"/>
              <a:t>13</a:t>
            </a:r>
            <a:r>
              <a:rPr lang="en-GB" sz="1050" baseline="30000" dirty="0"/>
              <a:t>th</a:t>
            </a:r>
            <a:r>
              <a:rPr lang="en-GB" sz="1050" dirty="0"/>
              <a:t> Jan 25</a:t>
            </a:r>
          </a:p>
          <a:p>
            <a:r>
              <a:rPr lang="en-GB" sz="1050" dirty="0"/>
              <a:t>3</a:t>
            </a:r>
            <a:r>
              <a:rPr lang="en-GB" sz="1050" baseline="30000" dirty="0"/>
              <a:t>rd</a:t>
            </a:r>
            <a:r>
              <a:rPr lang="en-GB" sz="1050" dirty="0"/>
              <a:t> Feb. 25</a:t>
            </a:r>
          </a:p>
          <a:p>
            <a:r>
              <a:rPr lang="en-GB" sz="1050" dirty="0"/>
              <a:t>3</a:t>
            </a:r>
            <a:r>
              <a:rPr lang="en-GB" sz="1050" baseline="30000" dirty="0"/>
              <a:t>rd</a:t>
            </a:r>
            <a:r>
              <a:rPr lang="en-GB" sz="1050" dirty="0"/>
              <a:t> March 25</a:t>
            </a:r>
          </a:p>
          <a:p>
            <a:r>
              <a:rPr lang="en-GB" sz="1050" dirty="0"/>
              <a:t>24</a:t>
            </a:r>
            <a:r>
              <a:rPr lang="en-GB" sz="1050" baseline="30000" dirty="0"/>
              <a:t>th</a:t>
            </a:r>
            <a:r>
              <a:rPr lang="en-GB" sz="1050" dirty="0"/>
              <a:t> March 25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08258F-BB0A-7DE2-B128-FF852A13D5E4}"/>
              </a:ext>
            </a:extLst>
          </p:cNvPr>
          <p:cNvSpPr txBox="1"/>
          <p:nvPr/>
        </p:nvSpPr>
        <p:spPr>
          <a:xfrm>
            <a:off x="422786" y="2510275"/>
            <a:ext cx="104609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11</a:t>
            </a:r>
            <a:r>
              <a:rPr lang="en-GB" sz="1050" baseline="30000" dirty="0"/>
              <a:t>th</a:t>
            </a:r>
            <a:r>
              <a:rPr lang="en-GB" sz="1050" dirty="0"/>
              <a:t> Nov 24</a:t>
            </a:r>
          </a:p>
          <a:p>
            <a:r>
              <a:rPr lang="en-GB" sz="1050" dirty="0"/>
              <a:t>2</a:t>
            </a:r>
            <a:r>
              <a:rPr lang="en-GB" sz="1050" baseline="30000" dirty="0"/>
              <a:t>nd</a:t>
            </a:r>
            <a:r>
              <a:rPr lang="en-GB" sz="1050" dirty="0"/>
              <a:t> Dec 24</a:t>
            </a:r>
          </a:p>
          <a:p>
            <a:r>
              <a:rPr lang="en-GB" sz="1050" dirty="0"/>
              <a:t>6</a:t>
            </a:r>
            <a:r>
              <a:rPr lang="en-GB" sz="1050" baseline="30000" dirty="0"/>
              <a:t>th</a:t>
            </a:r>
            <a:r>
              <a:rPr lang="en-GB" sz="1050" dirty="0"/>
              <a:t> Jan 25</a:t>
            </a:r>
          </a:p>
          <a:p>
            <a:r>
              <a:rPr lang="en-GB" sz="1050" dirty="0"/>
              <a:t>27</a:t>
            </a:r>
            <a:r>
              <a:rPr lang="en-GB" sz="1050" baseline="30000" dirty="0"/>
              <a:t>th</a:t>
            </a:r>
            <a:r>
              <a:rPr lang="en-GB" sz="1050" dirty="0"/>
              <a:t> Jan 25</a:t>
            </a:r>
          </a:p>
          <a:p>
            <a:r>
              <a:rPr lang="en-GB" sz="1050" dirty="0"/>
              <a:t>24</a:t>
            </a:r>
            <a:r>
              <a:rPr lang="en-GB" sz="1050" baseline="30000" dirty="0"/>
              <a:t>th</a:t>
            </a:r>
            <a:r>
              <a:rPr lang="en-GB" sz="1050" dirty="0"/>
              <a:t> Feb.25</a:t>
            </a:r>
          </a:p>
          <a:p>
            <a:r>
              <a:rPr lang="en-GB" sz="1050" dirty="0"/>
              <a:t>17</a:t>
            </a:r>
            <a:r>
              <a:rPr lang="en-GB" sz="1050" baseline="30000" dirty="0"/>
              <a:t>th</a:t>
            </a:r>
            <a:r>
              <a:rPr lang="en-GB" sz="1050" dirty="0"/>
              <a:t>  March 25</a:t>
            </a:r>
          </a:p>
        </p:txBody>
      </p:sp>
    </p:spTree>
    <p:extLst>
      <p:ext uri="{BB962C8B-B14F-4D97-AF65-F5344CB8AC3E}">
        <p14:creationId xmlns:p14="http://schemas.microsoft.com/office/powerpoint/2010/main" val="2723911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6669d-47a8-49bc-93c1-f2d06068632e" xsi:nil="true"/>
    <lcf76f155ced4ddcb4097134ff3c332f xmlns="2cf3155e-21a4-4b1e-a7df-22ad4d040e7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8C17DB7C97B540AFC182F10FF85DD2" ma:contentTypeVersion="16" ma:contentTypeDescription="Create a new document." ma:contentTypeScope="" ma:versionID="637bf2029cdb120e8889cd77f998b0e9">
  <xsd:schema xmlns:xsd="http://www.w3.org/2001/XMLSchema" xmlns:xs="http://www.w3.org/2001/XMLSchema" xmlns:p="http://schemas.microsoft.com/office/2006/metadata/properties" xmlns:ns2="2cf3155e-21a4-4b1e-a7df-22ad4d040e7d" xmlns:ns3="3fb6669d-47a8-49bc-93c1-f2d06068632e" targetNamespace="http://schemas.microsoft.com/office/2006/metadata/properties" ma:root="true" ma:fieldsID="7e9641ef0fae2edc0d04aa6f872d9203" ns2:_="" ns3:_="">
    <xsd:import namespace="2cf3155e-21a4-4b1e-a7df-22ad4d040e7d"/>
    <xsd:import namespace="3fb6669d-47a8-49bc-93c1-f2d0606863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3155e-21a4-4b1e-a7df-22ad4d040e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6669d-47a8-49bc-93c1-f2d06068632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99c1381-93bf-4f5c-96f1-952d0c141300}" ma:internalName="TaxCatchAll" ma:showField="CatchAllData" ma:web="3fb6669d-47a8-49bc-93c1-f2d0606863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elements/1.1/"/>
    <ds:schemaRef ds:uri="http://schemas.microsoft.com/office/2006/metadata/properties"/>
    <ds:schemaRef ds:uri="http://purl.org/dc/dcmitype/"/>
    <ds:schemaRef ds:uri="f9d0f45c-c12f-4510-9b8d-33f7885b9fd4"/>
    <ds:schemaRef ds:uri="http://www.w3.org/XML/1998/namespace"/>
    <ds:schemaRef ds:uri="http://purl.org/dc/terms/"/>
    <ds:schemaRef ds:uri="7900b00d-6b81-4293-a6f6-7ae26b1ab9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fb6669d-47a8-49bc-93c1-f2d06068632e"/>
    <ds:schemaRef ds:uri="2cf3155e-21a4-4b1e-a7df-22ad4d040e7d"/>
  </ds:schemaRefs>
</ds:datastoreItem>
</file>

<file path=customXml/itemProps3.xml><?xml version="1.0" encoding="utf-8"?>
<ds:datastoreItem xmlns:ds="http://schemas.openxmlformats.org/officeDocument/2006/customXml" ds:itemID="{A1CCCE9C-2758-4BCF-AA5C-259868E6DB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f3155e-21a4-4b1e-a7df-22ad4d040e7d"/>
    <ds:schemaRef ds:uri="3fb6669d-47a8-49bc-93c1-f2d0606863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741</Words>
  <Application>Microsoft Office PowerPoint</Application>
  <PresentationFormat>A4 Paper (210x297 mm)</PresentationFormat>
  <Paragraphs>171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Hayley Pugh</cp:lastModifiedBy>
  <cp:revision>13</cp:revision>
  <cp:lastPrinted>2020-03-11T16:56:56Z</cp:lastPrinted>
  <dcterms:created xsi:type="dcterms:W3CDTF">2014-08-19T19:35:20Z</dcterms:created>
  <dcterms:modified xsi:type="dcterms:W3CDTF">2024-10-15T10:46:04Z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0x010100508C17DB7C97B540AFC182F10FF85DD2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