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26"/>
  </p:notesMasterIdLst>
  <p:sldIdLst>
    <p:sldId id="256" r:id="rId2"/>
    <p:sldId id="260" r:id="rId3"/>
    <p:sldId id="285" r:id="rId4"/>
    <p:sldId id="257" r:id="rId5"/>
    <p:sldId id="261" r:id="rId6"/>
    <p:sldId id="282" r:id="rId7"/>
    <p:sldId id="272" r:id="rId8"/>
    <p:sldId id="258" r:id="rId9"/>
    <p:sldId id="259" r:id="rId10"/>
    <p:sldId id="262" r:id="rId11"/>
    <p:sldId id="275" r:id="rId12"/>
    <p:sldId id="277" r:id="rId13"/>
    <p:sldId id="263" r:id="rId14"/>
    <p:sldId id="264" r:id="rId15"/>
    <p:sldId id="274" r:id="rId16"/>
    <p:sldId id="265" r:id="rId17"/>
    <p:sldId id="267" r:id="rId18"/>
    <p:sldId id="279" r:id="rId19"/>
    <p:sldId id="283" r:id="rId20"/>
    <p:sldId id="270" r:id="rId21"/>
    <p:sldId id="271" r:id="rId22"/>
    <p:sldId id="269" r:id="rId23"/>
    <p:sldId id="281" r:id="rId24"/>
    <p:sldId id="286" r:id="rId25"/>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fld id="{DFDFCC09-2AAA-43B1-8BCD-D6432C50BFEA}" type="datetimeFigureOut">
              <a:rPr lang="en-GB"/>
              <a:pPr>
                <a:defRPr/>
              </a:pPr>
              <a:t>23/09/2025</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43BE172-7C0A-4986-B7BF-DD7547E06467}" type="slidenum">
              <a:rPr lang="en-GB" altLang="en-US"/>
              <a:pPr>
                <a:defRPr/>
              </a:pPr>
              <a:t>‹#›</a:t>
            </a:fld>
            <a:endParaRPr lang="en-GB" altLang="en-US" dirty="0"/>
          </a:p>
        </p:txBody>
      </p:sp>
    </p:spTree>
    <p:extLst>
      <p:ext uri="{BB962C8B-B14F-4D97-AF65-F5344CB8AC3E}">
        <p14:creationId xmlns:p14="http://schemas.microsoft.com/office/powerpoint/2010/main" val="9038583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D43BE172-7C0A-4986-B7BF-DD7547E06467}" type="slidenum">
              <a:rPr lang="en-GB" altLang="en-US" smtClean="0"/>
              <a:pPr>
                <a:defRPr/>
              </a:pPr>
              <a:t>6</a:t>
            </a:fld>
            <a:endParaRPr lang="en-GB" altLang="en-US" dirty="0"/>
          </a:p>
        </p:txBody>
      </p:sp>
    </p:spTree>
    <p:extLst>
      <p:ext uri="{BB962C8B-B14F-4D97-AF65-F5344CB8AC3E}">
        <p14:creationId xmlns:p14="http://schemas.microsoft.com/office/powerpoint/2010/main" val="816635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8EC2B5FA-2B94-4E5C-A7B1-15AF0BE434DA}" type="slidenum">
              <a:rPr lang="en-GB" altLang="en-US" smtClean="0"/>
              <a:pPr/>
              <a:t>11</a:t>
            </a:fld>
            <a:endParaRPr lang="en-GB"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GB" dirty="0"/>
          </a:p>
        </p:txBody>
      </p:sp>
      <p:sp>
        <p:nvSpPr>
          <p:cNvPr id="24578" name="Rectangle 2"/>
          <p:cNvSpPr>
            <a:spLocks noGrp="1" noChangeArrowheads="1"/>
          </p:cNvSpPr>
          <p:nvPr>
            <p:ph type="ctrTitle"/>
          </p:nvPr>
        </p:nvSpPr>
        <p:spPr>
          <a:xfrm>
            <a:off x="685800" y="990600"/>
            <a:ext cx="7772400" cy="1371600"/>
          </a:xfrm>
        </p:spPr>
        <p:txBody>
          <a:bodyPr/>
          <a:lstStyle>
            <a:lvl1pPr>
              <a:defRPr sz="4000"/>
            </a:lvl1pPr>
          </a:lstStyle>
          <a:p>
            <a:pPr lvl="0"/>
            <a:r>
              <a:rPr lang="en-GB" noProof="0"/>
              <a:t>Click to edit Master title style</a:t>
            </a:r>
          </a:p>
        </p:txBody>
      </p:sp>
      <p:sp>
        <p:nvSpPr>
          <p:cNvPr id="2457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pPr lvl="0"/>
            <a:r>
              <a:rPr lang="en-GB" noProof="0"/>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D8A50D09-13BB-4840-8409-FA65B71E808B}" type="slidenum">
              <a:rPr lang="en-GB" altLang="en-US"/>
              <a:pPr>
                <a:defRPr/>
              </a:pPr>
              <a:t>‹#›</a:t>
            </a:fld>
            <a:endParaRPr lang="en-GB" altLang="en-US" dirty="0"/>
          </a:p>
        </p:txBody>
      </p:sp>
    </p:spTree>
    <p:extLst>
      <p:ext uri="{BB962C8B-B14F-4D97-AF65-F5344CB8AC3E}">
        <p14:creationId xmlns:p14="http://schemas.microsoft.com/office/powerpoint/2010/main" val="2504709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GB"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8"/>
          <p:cNvSpPr>
            <a:spLocks noGrp="1" noChangeArrowheads="1"/>
          </p:cNvSpPr>
          <p:nvPr>
            <p:ph type="sldNum" sz="quarter" idx="12"/>
          </p:nvPr>
        </p:nvSpPr>
        <p:spPr>
          <a:ln/>
        </p:spPr>
        <p:txBody>
          <a:bodyPr/>
          <a:lstStyle>
            <a:lvl1pPr>
              <a:defRPr/>
            </a:lvl1pPr>
          </a:lstStyle>
          <a:p>
            <a:pPr>
              <a:defRPr/>
            </a:pPr>
            <a:fld id="{385E7517-AA5C-4637-A920-1358C7A0A5E5}" type="slidenum">
              <a:rPr lang="en-GB" altLang="en-US"/>
              <a:pPr>
                <a:defRPr/>
              </a:pPr>
              <a:t>‹#›</a:t>
            </a:fld>
            <a:endParaRPr lang="en-GB" altLang="en-US" dirty="0"/>
          </a:p>
        </p:txBody>
      </p:sp>
    </p:spTree>
    <p:extLst>
      <p:ext uri="{BB962C8B-B14F-4D97-AF65-F5344CB8AC3E}">
        <p14:creationId xmlns:p14="http://schemas.microsoft.com/office/powerpoint/2010/main" val="200388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GB"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8"/>
          <p:cNvSpPr>
            <a:spLocks noGrp="1" noChangeArrowheads="1"/>
          </p:cNvSpPr>
          <p:nvPr>
            <p:ph type="sldNum" sz="quarter" idx="12"/>
          </p:nvPr>
        </p:nvSpPr>
        <p:spPr>
          <a:ln/>
        </p:spPr>
        <p:txBody>
          <a:bodyPr/>
          <a:lstStyle>
            <a:lvl1pPr>
              <a:defRPr/>
            </a:lvl1pPr>
          </a:lstStyle>
          <a:p>
            <a:pPr>
              <a:defRPr/>
            </a:pPr>
            <a:fld id="{386192A8-35D2-484C-B0C8-2780855B2203}" type="slidenum">
              <a:rPr lang="en-GB" altLang="en-US"/>
              <a:pPr>
                <a:defRPr/>
              </a:pPr>
              <a:t>‹#›</a:t>
            </a:fld>
            <a:endParaRPr lang="en-GB" altLang="en-US" dirty="0"/>
          </a:p>
        </p:txBody>
      </p:sp>
    </p:spTree>
    <p:extLst>
      <p:ext uri="{BB962C8B-B14F-4D97-AF65-F5344CB8AC3E}">
        <p14:creationId xmlns:p14="http://schemas.microsoft.com/office/powerpoint/2010/main" val="1964922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GB"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8"/>
          <p:cNvSpPr>
            <a:spLocks noGrp="1" noChangeArrowheads="1"/>
          </p:cNvSpPr>
          <p:nvPr>
            <p:ph type="sldNum" sz="quarter" idx="12"/>
          </p:nvPr>
        </p:nvSpPr>
        <p:spPr>
          <a:ln/>
        </p:spPr>
        <p:txBody>
          <a:bodyPr/>
          <a:lstStyle>
            <a:lvl1pPr>
              <a:defRPr/>
            </a:lvl1pPr>
          </a:lstStyle>
          <a:p>
            <a:pPr>
              <a:defRPr/>
            </a:pPr>
            <a:fld id="{3C0DD15C-BB65-4607-A41F-99C103F03E84}" type="slidenum">
              <a:rPr lang="en-GB" altLang="en-US"/>
              <a:pPr>
                <a:defRPr/>
              </a:pPr>
              <a:t>‹#›</a:t>
            </a:fld>
            <a:endParaRPr lang="en-GB" altLang="en-US" dirty="0"/>
          </a:p>
        </p:txBody>
      </p:sp>
    </p:spTree>
    <p:extLst>
      <p:ext uri="{BB962C8B-B14F-4D97-AF65-F5344CB8AC3E}">
        <p14:creationId xmlns:p14="http://schemas.microsoft.com/office/powerpoint/2010/main" val="27614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GB"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8"/>
          <p:cNvSpPr>
            <a:spLocks noGrp="1" noChangeArrowheads="1"/>
          </p:cNvSpPr>
          <p:nvPr>
            <p:ph type="sldNum" sz="quarter" idx="12"/>
          </p:nvPr>
        </p:nvSpPr>
        <p:spPr>
          <a:ln/>
        </p:spPr>
        <p:txBody>
          <a:bodyPr/>
          <a:lstStyle>
            <a:lvl1pPr>
              <a:defRPr/>
            </a:lvl1pPr>
          </a:lstStyle>
          <a:p>
            <a:pPr>
              <a:defRPr/>
            </a:pPr>
            <a:fld id="{A78FF335-1EF6-4B91-BC46-F4F35F2169BB}" type="slidenum">
              <a:rPr lang="en-GB" altLang="en-US"/>
              <a:pPr>
                <a:defRPr/>
              </a:pPr>
              <a:t>‹#›</a:t>
            </a:fld>
            <a:endParaRPr lang="en-GB" altLang="en-US" dirty="0"/>
          </a:p>
        </p:txBody>
      </p:sp>
    </p:spTree>
    <p:extLst>
      <p:ext uri="{BB962C8B-B14F-4D97-AF65-F5344CB8AC3E}">
        <p14:creationId xmlns:p14="http://schemas.microsoft.com/office/powerpoint/2010/main" val="1235786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6"/>
          <p:cNvSpPr>
            <a:spLocks noGrp="1" noChangeArrowheads="1"/>
          </p:cNvSpPr>
          <p:nvPr>
            <p:ph type="dt" sz="half" idx="10"/>
          </p:nvPr>
        </p:nvSpPr>
        <p:spPr>
          <a:ln/>
        </p:spPr>
        <p:txBody>
          <a:bodyPr/>
          <a:lstStyle>
            <a:lvl1pPr>
              <a:defRPr/>
            </a:lvl1pPr>
          </a:lstStyle>
          <a:p>
            <a:pPr>
              <a:defRPr/>
            </a:pPr>
            <a:endParaRPr lang="en-GB"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8"/>
          <p:cNvSpPr>
            <a:spLocks noGrp="1" noChangeArrowheads="1"/>
          </p:cNvSpPr>
          <p:nvPr>
            <p:ph type="sldNum" sz="quarter" idx="12"/>
          </p:nvPr>
        </p:nvSpPr>
        <p:spPr>
          <a:ln/>
        </p:spPr>
        <p:txBody>
          <a:bodyPr/>
          <a:lstStyle>
            <a:lvl1pPr>
              <a:defRPr/>
            </a:lvl1pPr>
          </a:lstStyle>
          <a:p>
            <a:pPr>
              <a:defRPr/>
            </a:pPr>
            <a:fld id="{C9CD5B00-3BA5-4157-B26F-EF0E0523249C}" type="slidenum">
              <a:rPr lang="en-GB" altLang="en-US"/>
              <a:pPr>
                <a:defRPr/>
              </a:pPr>
              <a:t>‹#›</a:t>
            </a:fld>
            <a:endParaRPr lang="en-GB" altLang="en-US" dirty="0"/>
          </a:p>
        </p:txBody>
      </p:sp>
    </p:spTree>
    <p:extLst>
      <p:ext uri="{BB962C8B-B14F-4D97-AF65-F5344CB8AC3E}">
        <p14:creationId xmlns:p14="http://schemas.microsoft.com/office/powerpoint/2010/main" val="854808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p:cNvSpPr>
            <a:spLocks noGrp="1" noChangeArrowheads="1"/>
          </p:cNvSpPr>
          <p:nvPr>
            <p:ph type="dt" sz="half" idx="10"/>
          </p:nvPr>
        </p:nvSpPr>
        <p:spPr>
          <a:ln/>
        </p:spPr>
        <p:txBody>
          <a:bodyPr/>
          <a:lstStyle>
            <a:lvl1pPr>
              <a:defRPr/>
            </a:lvl1pPr>
          </a:lstStyle>
          <a:p>
            <a:pPr>
              <a:defRPr/>
            </a:pPr>
            <a:endParaRPr lang="en-GB" dirty="0"/>
          </a:p>
        </p:txBody>
      </p:sp>
      <p:sp>
        <p:nvSpPr>
          <p:cNvPr id="8" name="Rectangle 7"/>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8"/>
          <p:cNvSpPr>
            <a:spLocks noGrp="1" noChangeArrowheads="1"/>
          </p:cNvSpPr>
          <p:nvPr>
            <p:ph type="sldNum" sz="quarter" idx="12"/>
          </p:nvPr>
        </p:nvSpPr>
        <p:spPr>
          <a:ln/>
        </p:spPr>
        <p:txBody>
          <a:bodyPr/>
          <a:lstStyle>
            <a:lvl1pPr>
              <a:defRPr/>
            </a:lvl1pPr>
          </a:lstStyle>
          <a:p>
            <a:pPr>
              <a:defRPr/>
            </a:pPr>
            <a:fld id="{A82F5C48-F239-406A-BF17-96E15A4B160D}" type="slidenum">
              <a:rPr lang="en-GB" altLang="en-US"/>
              <a:pPr>
                <a:defRPr/>
              </a:pPr>
              <a:t>‹#›</a:t>
            </a:fld>
            <a:endParaRPr lang="en-GB" altLang="en-US" dirty="0"/>
          </a:p>
        </p:txBody>
      </p:sp>
    </p:spTree>
    <p:extLst>
      <p:ext uri="{BB962C8B-B14F-4D97-AF65-F5344CB8AC3E}">
        <p14:creationId xmlns:p14="http://schemas.microsoft.com/office/powerpoint/2010/main" val="568427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6"/>
          <p:cNvSpPr>
            <a:spLocks noGrp="1" noChangeArrowheads="1"/>
          </p:cNvSpPr>
          <p:nvPr>
            <p:ph type="dt" sz="half" idx="10"/>
          </p:nvPr>
        </p:nvSpPr>
        <p:spPr>
          <a:ln/>
        </p:spPr>
        <p:txBody>
          <a:bodyPr/>
          <a:lstStyle>
            <a:lvl1pPr>
              <a:defRPr/>
            </a:lvl1pPr>
          </a:lstStyle>
          <a:p>
            <a:pPr>
              <a:defRPr/>
            </a:pPr>
            <a:endParaRPr lang="en-GB" dirty="0"/>
          </a:p>
        </p:txBody>
      </p:sp>
      <p:sp>
        <p:nvSpPr>
          <p:cNvPr id="4" name="Rectangle 7"/>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8"/>
          <p:cNvSpPr>
            <a:spLocks noGrp="1" noChangeArrowheads="1"/>
          </p:cNvSpPr>
          <p:nvPr>
            <p:ph type="sldNum" sz="quarter" idx="12"/>
          </p:nvPr>
        </p:nvSpPr>
        <p:spPr>
          <a:ln/>
        </p:spPr>
        <p:txBody>
          <a:bodyPr/>
          <a:lstStyle>
            <a:lvl1pPr>
              <a:defRPr/>
            </a:lvl1pPr>
          </a:lstStyle>
          <a:p>
            <a:pPr>
              <a:defRPr/>
            </a:pPr>
            <a:fld id="{D4B35FA2-A286-447A-BDC9-AFE6C119FC47}" type="slidenum">
              <a:rPr lang="en-GB" altLang="en-US"/>
              <a:pPr>
                <a:defRPr/>
              </a:pPr>
              <a:t>‹#›</a:t>
            </a:fld>
            <a:endParaRPr lang="en-GB" altLang="en-US" dirty="0"/>
          </a:p>
        </p:txBody>
      </p:sp>
    </p:spTree>
    <p:extLst>
      <p:ext uri="{BB962C8B-B14F-4D97-AF65-F5344CB8AC3E}">
        <p14:creationId xmlns:p14="http://schemas.microsoft.com/office/powerpoint/2010/main" val="2969062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GB" dirty="0"/>
          </a:p>
        </p:txBody>
      </p:sp>
      <p:sp>
        <p:nvSpPr>
          <p:cNvPr id="3" name="Rectangle 7"/>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8"/>
          <p:cNvSpPr>
            <a:spLocks noGrp="1" noChangeArrowheads="1"/>
          </p:cNvSpPr>
          <p:nvPr>
            <p:ph type="sldNum" sz="quarter" idx="12"/>
          </p:nvPr>
        </p:nvSpPr>
        <p:spPr>
          <a:ln/>
        </p:spPr>
        <p:txBody>
          <a:bodyPr/>
          <a:lstStyle>
            <a:lvl1pPr>
              <a:defRPr/>
            </a:lvl1pPr>
          </a:lstStyle>
          <a:p>
            <a:pPr>
              <a:defRPr/>
            </a:pPr>
            <a:fld id="{A1156E5A-8C4E-4BE6-B1BD-EFD5095B6A04}" type="slidenum">
              <a:rPr lang="en-GB" altLang="en-US"/>
              <a:pPr>
                <a:defRPr/>
              </a:pPr>
              <a:t>‹#›</a:t>
            </a:fld>
            <a:endParaRPr lang="en-GB" altLang="en-US" dirty="0"/>
          </a:p>
        </p:txBody>
      </p:sp>
    </p:spTree>
    <p:extLst>
      <p:ext uri="{BB962C8B-B14F-4D97-AF65-F5344CB8AC3E}">
        <p14:creationId xmlns:p14="http://schemas.microsoft.com/office/powerpoint/2010/main" val="3874200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GB"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8"/>
          <p:cNvSpPr>
            <a:spLocks noGrp="1" noChangeArrowheads="1"/>
          </p:cNvSpPr>
          <p:nvPr>
            <p:ph type="sldNum" sz="quarter" idx="12"/>
          </p:nvPr>
        </p:nvSpPr>
        <p:spPr>
          <a:ln/>
        </p:spPr>
        <p:txBody>
          <a:bodyPr/>
          <a:lstStyle>
            <a:lvl1pPr>
              <a:defRPr/>
            </a:lvl1pPr>
          </a:lstStyle>
          <a:p>
            <a:pPr>
              <a:defRPr/>
            </a:pPr>
            <a:fld id="{5693BD25-6B09-4FB9-AC8E-F7BEE329549E}" type="slidenum">
              <a:rPr lang="en-GB" altLang="en-US"/>
              <a:pPr>
                <a:defRPr/>
              </a:pPr>
              <a:t>‹#›</a:t>
            </a:fld>
            <a:endParaRPr lang="en-GB" altLang="en-US" dirty="0"/>
          </a:p>
        </p:txBody>
      </p:sp>
    </p:spTree>
    <p:extLst>
      <p:ext uri="{BB962C8B-B14F-4D97-AF65-F5344CB8AC3E}">
        <p14:creationId xmlns:p14="http://schemas.microsoft.com/office/powerpoint/2010/main" val="4029571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GB"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8"/>
          <p:cNvSpPr>
            <a:spLocks noGrp="1" noChangeArrowheads="1"/>
          </p:cNvSpPr>
          <p:nvPr>
            <p:ph type="sldNum" sz="quarter" idx="12"/>
          </p:nvPr>
        </p:nvSpPr>
        <p:spPr>
          <a:ln/>
        </p:spPr>
        <p:txBody>
          <a:bodyPr/>
          <a:lstStyle>
            <a:lvl1pPr>
              <a:defRPr/>
            </a:lvl1pPr>
          </a:lstStyle>
          <a:p>
            <a:pPr>
              <a:defRPr/>
            </a:pPr>
            <a:fld id="{20A0E132-13E8-43BC-90A6-CC6067EC3F1B}" type="slidenum">
              <a:rPr lang="en-GB" altLang="en-US"/>
              <a:pPr>
                <a:defRPr/>
              </a:pPr>
              <a:t>‹#›</a:t>
            </a:fld>
            <a:endParaRPr lang="en-GB" altLang="en-US" dirty="0"/>
          </a:p>
        </p:txBody>
      </p:sp>
    </p:spTree>
    <p:extLst>
      <p:ext uri="{BB962C8B-B14F-4D97-AF65-F5344CB8AC3E}">
        <p14:creationId xmlns:p14="http://schemas.microsoft.com/office/powerpoint/2010/main" val="1283463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GB" dirty="0"/>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23558"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GB" dirty="0"/>
          </a:p>
        </p:txBody>
      </p:sp>
      <p:sp>
        <p:nvSpPr>
          <p:cNvPr id="23559"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lvl1pPr>
          </a:lstStyle>
          <a:p>
            <a:pPr>
              <a:defRPr/>
            </a:pPr>
            <a:endParaRPr lang="en-GB" dirty="0"/>
          </a:p>
        </p:txBody>
      </p:sp>
      <p:sp>
        <p:nvSpPr>
          <p:cNvPr id="23560"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F6162809-E2EB-46D3-8363-43FB1D9FFA19}"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sldLayoutIdLst>
    <p:sldLayoutId id="2147483918"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ssfirst.co.uk/"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GB" altLang="en-US" dirty="0">
                <a:latin typeface="Comic Sans MS" panose="030F0702030302020204" pitchFamily="66" charset="0"/>
              </a:rPr>
              <a:t>Welcome to Year 3</a:t>
            </a:r>
          </a:p>
        </p:txBody>
      </p:sp>
      <p:sp>
        <p:nvSpPr>
          <p:cNvPr id="3075" name="Text Box 5"/>
          <p:cNvSpPr txBox="1">
            <a:spLocks noChangeArrowheads="1"/>
          </p:cNvSpPr>
          <p:nvPr/>
        </p:nvSpPr>
        <p:spPr bwMode="auto">
          <a:xfrm>
            <a:off x="685801" y="2852738"/>
            <a:ext cx="7947024"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GB" altLang="en-US" sz="2400" b="1" dirty="0">
                <a:latin typeface="Comic Sans MS" panose="030F0702030302020204" pitchFamily="66" charset="0"/>
              </a:rPr>
              <a:t>Teacher:</a:t>
            </a:r>
            <a:r>
              <a:rPr lang="en-US" altLang="en-US" sz="2400" b="1" dirty="0">
                <a:latin typeface="Comic Sans MS" panose="030F0702030302020204" pitchFamily="66" charset="0"/>
              </a:rPr>
              <a:t> </a:t>
            </a:r>
            <a:r>
              <a:rPr lang="en-GB" altLang="en-US" sz="2400" b="1" dirty="0">
                <a:latin typeface="Comic Sans MS" panose="030F0702030302020204" pitchFamily="66" charset="0"/>
              </a:rPr>
              <a:t>Mrs Foster </a:t>
            </a:r>
            <a:r>
              <a:rPr lang="en-GB" altLang="en-US" sz="1600" b="1" dirty="0">
                <a:latin typeface="Comic Sans MS" panose="030F0702030302020204" pitchFamily="66" charset="0"/>
              </a:rPr>
              <a:t>(Tuesday, Wednesday, Thursday &amp; Friday)</a:t>
            </a:r>
            <a:endParaRPr lang="en-GB" altLang="en-US" sz="2400" b="1" dirty="0">
              <a:latin typeface="Comic Sans MS" panose="030F0702030302020204" pitchFamily="66" charset="0"/>
            </a:endParaRPr>
          </a:p>
          <a:p>
            <a:pPr eaLnBrk="1" hangingPunct="1">
              <a:spcBef>
                <a:spcPct val="50000"/>
              </a:spcBef>
            </a:pPr>
            <a:r>
              <a:rPr lang="en-GB" altLang="en-US" sz="2400" b="1" dirty="0">
                <a:latin typeface="Comic Sans MS" panose="030F0702030302020204" pitchFamily="66" charset="0"/>
              </a:rPr>
              <a:t>Teacher: Mrs Blanshard </a:t>
            </a:r>
            <a:r>
              <a:rPr lang="en-GB" altLang="en-US" sz="1600" b="1" dirty="0">
                <a:latin typeface="Comic Sans MS" panose="030F0702030302020204" pitchFamily="66" charset="0"/>
              </a:rPr>
              <a:t>(Monday)</a:t>
            </a:r>
            <a:endParaRPr lang="en-US" altLang="en-US" sz="1600" b="1" dirty="0">
              <a:latin typeface="Comic Sans MS" panose="030F0702030302020204" pitchFamily="66" charset="0"/>
            </a:endParaRPr>
          </a:p>
          <a:p>
            <a:pPr eaLnBrk="1" hangingPunct="1">
              <a:spcBef>
                <a:spcPct val="50000"/>
              </a:spcBef>
            </a:pPr>
            <a:r>
              <a:rPr lang="en-US" altLang="en-US" sz="2400" b="1" dirty="0">
                <a:latin typeface="Comic Sans MS" panose="030F0702030302020204" pitchFamily="66" charset="0"/>
              </a:rPr>
              <a:t>Teaching Assistant: Mrs Davies &amp; Miss Genge</a:t>
            </a:r>
          </a:p>
        </p:txBody>
      </p:sp>
      <p:pic>
        <p:nvPicPr>
          <p:cNvPr id="3076" name="Picture 6"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altLang="en-US" dirty="0">
                <a:latin typeface="Calibri" pitchFamily="34" charset="0"/>
              </a:rPr>
              <a:t>Our Learning- Maths</a:t>
            </a:r>
          </a:p>
        </p:txBody>
      </p:sp>
      <p:sp>
        <p:nvSpPr>
          <p:cNvPr id="11267" name="Text Box 5"/>
          <p:cNvSpPr txBox="1">
            <a:spLocks noChangeArrowheads="1"/>
          </p:cNvSpPr>
          <p:nvPr/>
        </p:nvSpPr>
        <p:spPr bwMode="auto">
          <a:xfrm>
            <a:off x="611188" y="2060575"/>
            <a:ext cx="79216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endParaRPr lang="en-US" altLang="en-US" dirty="0">
              <a:latin typeface="Comic Sans MS" pitchFamily="66" charset="0"/>
            </a:endParaRPr>
          </a:p>
        </p:txBody>
      </p:sp>
      <p:sp>
        <p:nvSpPr>
          <p:cNvPr id="11268" name="Rectangle 6"/>
          <p:cNvSpPr>
            <a:spLocks noGrp="1" noChangeArrowheads="1"/>
          </p:cNvSpPr>
          <p:nvPr>
            <p:ph type="body" idx="1"/>
          </p:nvPr>
        </p:nvSpPr>
        <p:spPr>
          <a:noFill/>
        </p:spPr>
        <p:txBody>
          <a:bodyPr/>
          <a:lstStyle/>
          <a:p>
            <a:pPr eaLnBrk="1" hangingPunct="1">
              <a:buFont typeface="Wingdings" pitchFamily="2" charset="2"/>
              <a:buNone/>
            </a:pPr>
            <a:r>
              <a:rPr lang="en-GB" altLang="en-US" sz="2800" dirty="0">
                <a:latin typeface="Calibri" pitchFamily="34" charset="0"/>
              </a:rPr>
              <a:t>	</a:t>
            </a:r>
            <a:r>
              <a:rPr lang="en-GB" altLang="en-US" sz="2000" dirty="0">
                <a:latin typeface="Comic Sans MS" panose="030F0702030302020204" pitchFamily="66" charset="0"/>
              </a:rPr>
              <a:t>We will be learning maths according to the National Curriculum. We use White Rose mastery maths. The weekly focus will be provided in the Class News.</a:t>
            </a:r>
          </a:p>
          <a:p>
            <a:pPr eaLnBrk="1" hangingPunct="1">
              <a:buFont typeface="Wingdings" pitchFamily="2" charset="2"/>
              <a:buNone/>
            </a:pPr>
            <a:r>
              <a:rPr lang="en-GB" altLang="en-US" sz="2000" dirty="0">
                <a:latin typeface="Comic Sans MS" panose="030F0702030302020204" pitchFamily="66" charset="0"/>
              </a:rPr>
              <a:t>	We will be working on improving accuracy and speed of key number facts (number bonds to 10, 20 and 100) and times tables (2x, 3x, 4x, 5x, 8x, 10x).</a:t>
            </a:r>
          </a:p>
          <a:p>
            <a:pPr eaLnBrk="1" hangingPunct="1">
              <a:buFont typeface="Wingdings" pitchFamily="2" charset="2"/>
              <a:buNone/>
            </a:pPr>
            <a:r>
              <a:rPr lang="en-GB" altLang="en-US" sz="2000" dirty="0">
                <a:latin typeface="Comic Sans MS" panose="030F0702030302020204" pitchFamily="66" charset="0"/>
              </a:rPr>
              <a:t>	There is a new national times table test in Year 4 where speed, as well as accurate recall, is important. </a:t>
            </a:r>
          </a:p>
          <a:p>
            <a:pPr eaLnBrk="1" hangingPunct="1">
              <a:buFont typeface="Wingdings" pitchFamily="2" charset="2"/>
              <a:buNone/>
            </a:pPr>
            <a:r>
              <a:rPr lang="en-GB" altLang="en-US" sz="2000" dirty="0">
                <a:latin typeface="Comic Sans MS" panose="030F0702030302020204" pitchFamily="66" charset="0"/>
              </a:rPr>
              <a:t>	We will be thinking about how maths can relate to the world around us.</a:t>
            </a:r>
          </a:p>
          <a:p>
            <a:pPr eaLnBrk="1" hangingPunct="1">
              <a:buFont typeface="Wingdings" pitchFamily="2" charset="2"/>
              <a:buNone/>
            </a:pPr>
            <a:r>
              <a:rPr lang="en-GB" altLang="en-US" sz="2000" dirty="0">
                <a:latin typeface="Comic Sans MS" panose="030F0702030302020204" pitchFamily="66" charset="0"/>
              </a:rPr>
              <a:t>	We will work on problem solving strategies.</a:t>
            </a:r>
          </a:p>
        </p:txBody>
      </p:sp>
      <p:pic>
        <p:nvPicPr>
          <p:cNvPr id="11269" name="Picture 6"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3"/>
          <p:cNvSpPr txBox="1">
            <a:spLocks noChangeArrowheads="1"/>
          </p:cNvSpPr>
          <p:nvPr/>
        </p:nvSpPr>
        <p:spPr bwMode="auto">
          <a:xfrm>
            <a:off x="791368" y="2132856"/>
            <a:ext cx="7561263"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GB" altLang="en-US" sz="2000" dirty="0">
                <a:latin typeface="Comic Sans MS" panose="030F0702030302020204" pitchFamily="66" charset="0"/>
              </a:rPr>
              <a:t>This term’s units in number work are Place Value in numbers up to 1000, Addition and Subtraction and Multiplication and Division</a:t>
            </a:r>
          </a:p>
          <a:p>
            <a:pPr eaLnBrk="1" hangingPunct="1"/>
            <a:endParaRPr lang="en-GB" altLang="en-US" sz="2000" dirty="0">
              <a:latin typeface="Comic Sans MS" panose="030F0702030302020204" pitchFamily="66" charset="0"/>
            </a:endParaRPr>
          </a:p>
          <a:p>
            <a:pPr eaLnBrk="1" hangingPunct="1"/>
            <a:r>
              <a:rPr lang="en-US" altLang="en-US" sz="2000" dirty="0">
                <a:latin typeface="Comic Sans MS" panose="030F0702030302020204" pitchFamily="66" charset="0"/>
              </a:rPr>
              <a:t>The Calculation Methods that we use are available on the school website.</a:t>
            </a:r>
            <a:endParaRPr lang="en-GB" altLang="en-US" sz="2000" dirty="0">
              <a:latin typeface="Comic Sans MS" panose="030F0702030302020204" pitchFamily="66" charset="0"/>
            </a:endParaRPr>
          </a:p>
        </p:txBody>
      </p:sp>
      <p:sp>
        <p:nvSpPr>
          <p:cNvPr id="3" name="Rectangle 2">
            <a:extLst>
              <a:ext uri="{FF2B5EF4-FFF2-40B4-BE49-F238E27FC236}">
                <a16:creationId xmlns:a16="http://schemas.microsoft.com/office/drawing/2014/main" id="{622B1E9E-EE24-4176-AD6E-BA462FEA3173}"/>
              </a:ext>
            </a:extLst>
          </p:cNvPr>
          <p:cNvSpPr txBox="1">
            <a:spLocks noChangeArrowheads="1"/>
          </p:cNvSpPr>
          <p:nvPr/>
        </p:nvSpPr>
        <p:spPr>
          <a:xfrm>
            <a:off x="574675" y="304800"/>
            <a:ext cx="8001000" cy="1216025"/>
          </a:xfrm>
          <a:prstGeom prst="rect">
            <a:avLst/>
          </a:prstGeom>
        </p:spPr>
        <p:txBody>
          <a:bodyPr/>
          <a:lst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a:lstStyle>
          <a:p>
            <a:pPr eaLnBrk="1" hangingPunct="1"/>
            <a:endParaRPr lang="en-GB" altLang="en-US" kern="0" dirty="0">
              <a:latin typeface="Calibri" pitchFamily="34" charset="0"/>
            </a:endParaRPr>
          </a:p>
          <a:p>
            <a:pPr eaLnBrk="1" hangingPunct="1"/>
            <a:r>
              <a:rPr lang="en-GB" altLang="en-US" kern="0" dirty="0">
                <a:latin typeface="Calibri" pitchFamily="34" charset="0"/>
              </a:rPr>
              <a:t>Our Learning- Maths</a:t>
            </a:r>
          </a:p>
        </p:txBody>
      </p:sp>
      <p:pic>
        <p:nvPicPr>
          <p:cNvPr id="4" name="Picture 7" descr="tss logo transparent red">
            <a:extLst>
              <a:ext uri="{FF2B5EF4-FFF2-40B4-BE49-F238E27FC236}">
                <a16:creationId xmlns:a16="http://schemas.microsoft.com/office/drawing/2014/main" id="{BF3DDB4D-FBDC-4B96-A7AD-B763380B59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7FADD016-8E2B-417F-8314-79AADD00AD01}"/>
              </a:ext>
            </a:extLst>
          </p:cNvPr>
          <p:cNvSpPr txBox="1"/>
          <p:nvPr/>
        </p:nvSpPr>
        <p:spPr>
          <a:xfrm>
            <a:off x="791791" y="4427693"/>
            <a:ext cx="7560840" cy="1015663"/>
          </a:xfrm>
          <a:prstGeom prst="rect">
            <a:avLst/>
          </a:prstGeom>
          <a:noFill/>
        </p:spPr>
        <p:txBody>
          <a:bodyPr wrap="square" rtlCol="0">
            <a:spAutoFit/>
          </a:bodyPr>
          <a:lstStyle/>
          <a:p>
            <a:r>
              <a:rPr lang="en-GB" sz="2000" dirty="0">
                <a:latin typeface="Comic Sans MS" panose="030F0702030302020204" pitchFamily="66" charset="0"/>
              </a:rPr>
              <a:t>Please encourage your child to use TT Rockstars and Numbots as part of their daily routine. Little and often really makes a difference.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11175" y="285751"/>
            <a:ext cx="8001000" cy="1216025"/>
          </a:xfrm>
        </p:spPr>
        <p:txBody>
          <a:bodyPr/>
          <a:lstStyle/>
          <a:p>
            <a:r>
              <a:rPr lang="en-GB" altLang="en-US" dirty="0">
                <a:latin typeface="Comic Sans MS" panose="030F0702030302020204" pitchFamily="66" charset="0"/>
              </a:rPr>
              <a:t>Help with Maths</a:t>
            </a:r>
          </a:p>
        </p:txBody>
      </p:sp>
      <p:sp>
        <p:nvSpPr>
          <p:cNvPr id="13315" name="Rectangle 3"/>
          <p:cNvSpPr>
            <a:spLocks noGrp="1" noChangeArrowheads="1"/>
          </p:cNvSpPr>
          <p:nvPr>
            <p:ph type="body" idx="1"/>
          </p:nvPr>
        </p:nvSpPr>
        <p:spPr/>
        <p:txBody>
          <a:bodyPr/>
          <a:lstStyle/>
          <a:p>
            <a:r>
              <a:rPr lang="en-GB" altLang="en-US" sz="2000" dirty="0">
                <a:latin typeface="Comic Sans MS" panose="030F0702030302020204" pitchFamily="66" charset="0"/>
              </a:rPr>
              <a:t>There are several good websites with a multitude of free maths games e.g. hit the button.</a:t>
            </a:r>
          </a:p>
          <a:p>
            <a:r>
              <a:rPr lang="en-GB" altLang="en-US" sz="2000" dirty="0">
                <a:latin typeface="Comic Sans MS" panose="030F0702030302020204" pitchFamily="66" charset="0"/>
              </a:rPr>
              <a:t>We will be setting homework every week using Timestables Rockstars, White Rose Maths and  other worksheets.</a:t>
            </a:r>
          </a:p>
          <a:p>
            <a:r>
              <a:rPr lang="en-GB" altLang="en-US" sz="2000" dirty="0">
                <a:latin typeface="Comic Sans MS" panose="030F0702030302020204" pitchFamily="66" charset="0"/>
              </a:rPr>
              <a:t>Please help your child practise their timetables using TTRockstars. A few games a day is the much the best way to practise and commit the facts to the long term memory. Children need to be familiar with using the keyboard to enter the answers – not the mouse as it is too slow and they will find it harder to progress through the levels. </a:t>
            </a:r>
          </a:p>
          <a:p>
            <a:r>
              <a:rPr lang="en-GB" altLang="en-US" sz="2000" dirty="0">
                <a:latin typeface="Comic Sans MS" panose="030F0702030302020204" pitchFamily="66" charset="0"/>
              </a:rPr>
              <a:t>We will provide additional suggestions for support via the Class News. </a:t>
            </a:r>
          </a:p>
        </p:txBody>
      </p:sp>
      <p:pic>
        <p:nvPicPr>
          <p:cNvPr id="4" name="Picture 7" descr="tss logo transparent red">
            <a:extLst>
              <a:ext uri="{FF2B5EF4-FFF2-40B4-BE49-F238E27FC236}">
                <a16:creationId xmlns:a16="http://schemas.microsoft.com/office/drawing/2014/main" id="{5F1290D6-47D2-470F-A5B7-32C4E4EA95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altLang="en-US" dirty="0">
                <a:latin typeface="Comic Sans MS" panose="030F0702030302020204" pitchFamily="66" charset="0"/>
              </a:rPr>
              <a:t>Our learning - writing</a:t>
            </a:r>
          </a:p>
        </p:txBody>
      </p:sp>
      <p:sp>
        <p:nvSpPr>
          <p:cNvPr id="14339" name="Rectangle 3"/>
          <p:cNvSpPr>
            <a:spLocks noGrp="1" noChangeArrowheads="1"/>
          </p:cNvSpPr>
          <p:nvPr>
            <p:ph type="body" idx="1"/>
          </p:nvPr>
        </p:nvSpPr>
        <p:spPr/>
        <p:txBody>
          <a:bodyPr/>
          <a:lstStyle/>
          <a:p>
            <a:pPr eaLnBrk="1" hangingPunct="1"/>
            <a:r>
              <a:rPr lang="en-GB" altLang="en-US" sz="2000" dirty="0">
                <a:latin typeface="Comic Sans MS" panose="030F0702030302020204" pitchFamily="66" charset="0"/>
              </a:rPr>
              <a:t>We have had some practise using dictionaries and thesauruses which will help us edit our writing throughout the year. </a:t>
            </a:r>
          </a:p>
          <a:p>
            <a:pPr eaLnBrk="1" hangingPunct="1"/>
            <a:r>
              <a:rPr lang="en-GB" altLang="en-US" sz="2000" dirty="0">
                <a:latin typeface="Comic Sans MS" panose="030F0702030302020204" pitchFamily="66" charset="0"/>
              </a:rPr>
              <a:t>We have started a unit on instruction writing and will continue with other text types including fairy tales, myths and legends and poetry. Within th</a:t>
            </a:r>
            <a:r>
              <a:rPr lang="en-US" altLang="en-US" sz="2000" dirty="0">
                <a:latin typeface="Comic Sans MS" panose="030F0702030302020204" pitchFamily="66" charset="0"/>
              </a:rPr>
              <a:t>ese genres, we will be covering ‘SPaG’ objectives; spelling, punctuation and grammar.</a:t>
            </a:r>
            <a:endParaRPr lang="en-GB" altLang="en-US" sz="2000" dirty="0">
              <a:latin typeface="Comic Sans MS" panose="030F0702030302020204" pitchFamily="66" charset="0"/>
            </a:endParaRPr>
          </a:p>
          <a:p>
            <a:pPr eaLnBrk="1" hangingPunct="1"/>
            <a:r>
              <a:rPr lang="en-GB" altLang="en-US" sz="2000" dirty="0">
                <a:latin typeface="Comic Sans MS" panose="030F0702030302020204" pitchFamily="66" charset="0"/>
              </a:rPr>
              <a:t>We will be focusing on sentence construction, extending vocabulary choices and accurate punctuation.</a:t>
            </a:r>
          </a:p>
          <a:p>
            <a:pPr eaLnBrk="1" hangingPunct="1"/>
            <a:r>
              <a:rPr lang="en-GB" altLang="en-US" sz="2000" dirty="0">
                <a:latin typeface="Comic Sans MS" panose="030F0702030302020204" pitchFamily="66" charset="0"/>
              </a:rPr>
              <a:t>We will be working regularly on cursive handwriting (including pencil grip) and presentation.</a:t>
            </a:r>
          </a:p>
          <a:p>
            <a:pPr eaLnBrk="1" hangingPunct="1"/>
            <a:r>
              <a:rPr lang="en-GB" altLang="en-US" sz="2000" dirty="0">
                <a:latin typeface="Comic Sans MS" panose="030F0702030302020204" pitchFamily="66" charset="0"/>
              </a:rPr>
              <a:t>We will apply our writing skills in other subjects.</a:t>
            </a:r>
          </a:p>
        </p:txBody>
      </p:sp>
      <p:pic>
        <p:nvPicPr>
          <p:cNvPr id="14340" name="Picture 5"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74675" y="304801"/>
            <a:ext cx="8001000" cy="891952"/>
          </a:xfrm>
        </p:spPr>
        <p:txBody>
          <a:bodyPr/>
          <a:lstStyle/>
          <a:p>
            <a:pPr eaLnBrk="1" hangingPunct="1"/>
            <a:r>
              <a:rPr lang="en-GB" altLang="en-US" dirty="0">
                <a:latin typeface="Comic Sans MS" panose="030F0702030302020204" pitchFamily="66" charset="0"/>
              </a:rPr>
              <a:t>Our Learning - Reading</a:t>
            </a:r>
          </a:p>
        </p:txBody>
      </p:sp>
      <p:sp>
        <p:nvSpPr>
          <p:cNvPr id="16387" name="Rectangle 3"/>
          <p:cNvSpPr>
            <a:spLocks noGrp="1" noChangeArrowheads="1"/>
          </p:cNvSpPr>
          <p:nvPr>
            <p:ph type="body" idx="1"/>
          </p:nvPr>
        </p:nvSpPr>
        <p:spPr>
          <a:xfrm>
            <a:off x="566738" y="1731981"/>
            <a:ext cx="8001000" cy="4821218"/>
          </a:xfrm>
        </p:spPr>
        <p:txBody>
          <a:bodyPr/>
          <a:lstStyle/>
          <a:p>
            <a:pPr eaLnBrk="1" hangingPunct="1"/>
            <a:r>
              <a:rPr lang="en-GB" altLang="en-US" sz="2000" dirty="0">
                <a:latin typeface="Comic Sans MS" panose="030F0702030302020204" pitchFamily="66" charset="0"/>
              </a:rPr>
              <a:t>We read in Guided groups. The focus is on understanding and interpreting the text as well as decoding using phonic sounds. </a:t>
            </a:r>
          </a:p>
          <a:p>
            <a:pPr eaLnBrk="1" hangingPunct="1"/>
            <a:r>
              <a:rPr lang="en-GB" altLang="en-US" sz="2000" dirty="0">
                <a:latin typeface="Comic Sans MS" panose="030F0702030302020204" pitchFamily="66" charset="0"/>
              </a:rPr>
              <a:t>Individual reading books can be changed when the children have finished reading it and an adult has signed the diary to agree. For shorter books we would encourage children to read them more than once to encourage fluency and recognition of words. It also allows a chance to discuss and remember any tricky/ new words. </a:t>
            </a:r>
          </a:p>
          <a:p>
            <a:pPr eaLnBrk="1" hangingPunct="1"/>
            <a:r>
              <a:rPr lang="en-GB" altLang="en-US" sz="2000" dirty="0">
                <a:latin typeface="Comic Sans MS" panose="030F0702030302020204" pitchFamily="66" charset="0"/>
              </a:rPr>
              <a:t>Reading record/ diaries have now been sent home for your child to record their reading sessions. Please help them to record the session and sign it.</a:t>
            </a:r>
          </a:p>
          <a:p>
            <a:pPr eaLnBrk="1" hangingPunct="1"/>
            <a:r>
              <a:rPr lang="en-GB" altLang="en-US" sz="2000" dirty="0">
                <a:latin typeface="Comic Sans MS" panose="030F0702030302020204" pitchFamily="66" charset="0"/>
              </a:rPr>
              <a:t>Please listen to your child read as much as possible and ask both retrieval and open ended questions </a:t>
            </a:r>
          </a:p>
          <a:p>
            <a:pPr eaLnBrk="1" hangingPunct="1"/>
            <a:r>
              <a:rPr lang="en-GB" altLang="en-US" sz="2000" dirty="0">
                <a:latin typeface="Comic Sans MS" panose="030F0702030302020204" pitchFamily="66" charset="0"/>
              </a:rPr>
              <a:t>Golden Points will be given to children reading at least 5x a week and diaries will be checked every Friday.</a:t>
            </a:r>
          </a:p>
        </p:txBody>
      </p:sp>
      <p:pic>
        <p:nvPicPr>
          <p:cNvPr id="16388" name="Picture 5"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dirty="0">
                <a:latin typeface="Comic Sans MS" panose="030F0702030302020204" pitchFamily="66" charset="0"/>
              </a:rPr>
              <a:t>Our learning - Science</a:t>
            </a:r>
          </a:p>
        </p:txBody>
      </p:sp>
      <p:sp>
        <p:nvSpPr>
          <p:cNvPr id="15363" name="Content Placeholder 2"/>
          <p:cNvSpPr>
            <a:spLocks noGrp="1"/>
          </p:cNvSpPr>
          <p:nvPr>
            <p:ph idx="1"/>
          </p:nvPr>
        </p:nvSpPr>
        <p:spPr>
          <a:xfrm>
            <a:off x="583886" y="1988840"/>
            <a:ext cx="8001000" cy="4267200"/>
          </a:xfrm>
        </p:spPr>
        <p:txBody>
          <a:bodyPr/>
          <a:lstStyle/>
          <a:p>
            <a:r>
              <a:rPr lang="en-US" altLang="en-US" sz="2000" dirty="0">
                <a:latin typeface="Comic Sans MS" panose="030F0702030302020204" pitchFamily="66" charset="0"/>
              </a:rPr>
              <a:t>This term we have started with Animals: Movement and nutrition. We will </a:t>
            </a:r>
            <a:r>
              <a:rPr lang="en-GB" sz="2000" b="0" i="0" dirty="0">
                <a:effectLst/>
                <a:latin typeface="Comic Sans MS" panose="030F0702030302020204" pitchFamily="66" charset="0"/>
              </a:rPr>
              <a:t>explore the role of skeletons and muscles, learning how the body uses energy and what constitutes a balanced diet.</a:t>
            </a:r>
            <a:r>
              <a:rPr lang="en-US" altLang="en-US" sz="2000" dirty="0">
                <a:latin typeface="Comic Sans MS" panose="030F0702030302020204" pitchFamily="66" charset="0"/>
              </a:rPr>
              <a:t> Later in the term we move on to Forces and magnets.</a:t>
            </a:r>
          </a:p>
          <a:p>
            <a:endParaRPr lang="en-US" altLang="en-US" sz="2000" dirty="0">
              <a:latin typeface="Comic Sans MS" panose="030F0702030302020204" pitchFamily="66" charset="0"/>
            </a:endParaRPr>
          </a:p>
          <a:p>
            <a:r>
              <a:rPr lang="en-US" altLang="en-US" sz="2000" dirty="0">
                <a:latin typeface="Comic Sans MS" panose="030F0702030302020204" pitchFamily="66" charset="0"/>
              </a:rPr>
              <a:t>We will be working on our ‘working scientifically’ skills and the children will be asking and investigating their own questions as we develop these skills through the year.</a:t>
            </a:r>
          </a:p>
        </p:txBody>
      </p:sp>
      <p:pic>
        <p:nvPicPr>
          <p:cNvPr id="4" name="Picture 7" descr="tss logo transparent red">
            <a:extLst>
              <a:ext uri="{FF2B5EF4-FFF2-40B4-BE49-F238E27FC236}">
                <a16:creationId xmlns:a16="http://schemas.microsoft.com/office/drawing/2014/main" id="{70EEDDA7-0813-4161-9CFE-0D1355CF9C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39750" y="333375"/>
            <a:ext cx="8001000" cy="1216025"/>
          </a:xfrm>
        </p:spPr>
        <p:txBody>
          <a:bodyPr/>
          <a:lstStyle/>
          <a:p>
            <a:pPr eaLnBrk="1" hangingPunct="1"/>
            <a:r>
              <a:rPr lang="en-GB" altLang="en-US" dirty="0">
                <a:latin typeface="Comic Sans MS" panose="030F0702030302020204" pitchFamily="66" charset="0"/>
              </a:rPr>
              <a:t>Our Learning – topics</a:t>
            </a:r>
          </a:p>
        </p:txBody>
      </p:sp>
      <p:sp>
        <p:nvSpPr>
          <p:cNvPr id="17411" name="Rectangle 3"/>
          <p:cNvSpPr>
            <a:spLocks noGrp="1" noChangeArrowheads="1"/>
          </p:cNvSpPr>
          <p:nvPr>
            <p:ph type="body" idx="1"/>
          </p:nvPr>
        </p:nvSpPr>
        <p:spPr>
          <a:xfrm>
            <a:off x="539750" y="1773237"/>
            <a:ext cx="8001000" cy="4751387"/>
          </a:xfrm>
        </p:spPr>
        <p:txBody>
          <a:bodyPr/>
          <a:lstStyle/>
          <a:p>
            <a:pPr eaLnBrk="1" hangingPunct="1">
              <a:lnSpc>
                <a:spcPct val="90000"/>
              </a:lnSpc>
              <a:buFont typeface="Wingdings" pitchFamily="2" charset="2"/>
              <a:buNone/>
            </a:pPr>
            <a:r>
              <a:rPr lang="en-GB" altLang="en-US" sz="1900" b="1" dirty="0">
                <a:latin typeface="Comic Sans MS" panose="030F0702030302020204" pitchFamily="66" charset="0"/>
              </a:rPr>
              <a:t>RE</a:t>
            </a:r>
            <a:r>
              <a:rPr lang="en-GB" altLang="en-US" sz="1900" dirty="0">
                <a:latin typeface="Comic Sans MS" panose="030F0702030302020204" pitchFamily="66" charset="0"/>
              </a:rPr>
              <a:t> – </a:t>
            </a:r>
            <a:r>
              <a:rPr lang="en-US" altLang="en-US" sz="1900" dirty="0">
                <a:latin typeface="Comic Sans MS" panose="030F0702030302020204" pitchFamily="66" charset="0"/>
              </a:rPr>
              <a:t>Sikhism,</a:t>
            </a:r>
            <a:r>
              <a:rPr lang="en-GB" altLang="en-US" sz="1900" dirty="0">
                <a:latin typeface="Comic Sans MS" panose="030F0702030302020204" pitchFamily="66" charset="0"/>
              </a:rPr>
              <a:t> The meaning of Christmas for Christians</a:t>
            </a:r>
          </a:p>
          <a:p>
            <a:pPr eaLnBrk="1" hangingPunct="1">
              <a:lnSpc>
                <a:spcPct val="90000"/>
              </a:lnSpc>
              <a:buFont typeface="Wingdings" pitchFamily="2" charset="2"/>
              <a:buNone/>
            </a:pPr>
            <a:r>
              <a:rPr lang="en-GB" altLang="en-US" sz="1900" b="1" dirty="0">
                <a:latin typeface="Comic Sans MS" panose="030F0702030302020204" pitchFamily="66" charset="0"/>
              </a:rPr>
              <a:t>PSHE</a:t>
            </a:r>
            <a:r>
              <a:rPr lang="en-GB" altLang="en-US" sz="1900" dirty="0">
                <a:latin typeface="Comic Sans MS" panose="030F0702030302020204" pitchFamily="66" charset="0"/>
              </a:rPr>
              <a:t> – Healthy minds (WSSP)</a:t>
            </a:r>
          </a:p>
          <a:p>
            <a:pPr eaLnBrk="1" hangingPunct="1">
              <a:lnSpc>
                <a:spcPct val="90000"/>
              </a:lnSpc>
              <a:buFont typeface="Wingdings" pitchFamily="2" charset="2"/>
              <a:buNone/>
            </a:pPr>
            <a:r>
              <a:rPr lang="en-GB" altLang="en-US" sz="1900" dirty="0">
                <a:latin typeface="Comic Sans MS" panose="030F0702030302020204" pitchFamily="66" charset="0"/>
              </a:rPr>
              <a:t>Being me in my world (Rules and responsibilities) and Celebrating Difference (families, feelings and difficult situations in the playground)</a:t>
            </a:r>
          </a:p>
          <a:p>
            <a:pPr eaLnBrk="1" hangingPunct="1">
              <a:lnSpc>
                <a:spcPct val="90000"/>
              </a:lnSpc>
              <a:buFont typeface="Wingdings" pitchFamily="2" charset="2"/>
              <a:buNone/>
            </a:pPr>
            <a:r>
              <a:rPr lang="en-GB" altLang="en-US" sz="1900" b="1" dirty="0">
                <a:latin typeface="Comic Sans MS" panose="030F0702030302020204" pitchFamily="66" charset="0"/>
              </a:rPr>
              <a:t>History</a:t>
            </a:r>
            <a:r>
              <a:rPr lang="en-GB" altLang="en-US" sz="1900" dirty="0">
                <a:latin typeface="Comic Sans MS" panose="030F0702030302020204" pitchFamily="66" charset="0"/>
              </a:rPr>
              <a:t>- Who were the </a:t>
            </a:r>
            <a:r>
              <a:rPr lang="en-US" altLang="en-US" sz="1900" dirty="0">
                <a:latin typeface="Comic Sans MS" panose="030F0702030302020204" pitchFamily="66" charset="0"/>
              </a:rPr>
              <a:t>Ancient Egyptians</a:t>
            </a:r>
            <a:r>
              <a:rPr lang="en-GB" altLang="en-US" sz="1900" dirty="0">
                <a:latin typeface="Comic Sans MS" panose="030F0702030302020204" pitchFamily="66" charset="0"/>
              </a:rPr>
              <a:t>?</a:t>
            </a:r>
          </a:p>
          <a:p>
            <a:pPr eaLnBrk="1" hangingPunct="1">
              <a:lnSpc>
                <a:spcPct val="90000"/>
              </a:lnSpc>
              <a:buFont typeface="Wingdings" pitchFamily="2" charset="2"/>
              <a:buNone/>
            </a:pPr>
            <a:r>
              <a:rPr lang="en-GB" altLang="en-US" sz="1900" b="1" dirty="0">
                <a:latin typeface="Comic Sans MS" panose="030F0702030302020204" pitchFamily="66" charset="0"/>
              </a:rPr>
              <a:t>Geography</a:t>
            </a:r>
            <a:r>
              <a:rPr lang="en-GB" altLang="en-US" sz="1900" dirty="0">
                <a:latin typeface="Comic Sans MS" panose="030F0702030302020204" pitchFamily="66" charset="0"/>
              </a:rPr>
              <a:t> – Rainforests</a:t>
            </a:r>
          </a:p>
          <a:p>
            <a:pPr eaLnBrk="1" hangingPunct="1">
              <a:lnSpc>
                <a:spcPct val="90000"/>
              </a:lnSpc>
              <a:buNone/>
            </a:pPr>
            <a:r>
              <a:rPr lang="en-GB" altLang="en-US" sz="1900" b="1" dirty="0">
                <a:latin typeface="Comic Sans MS" panose="030F0702030302020204" pitchFamily="66" charset="0"/>
              </a:rPr>
              <a:t>Science</a:t>
            </a:r>
            <a:r>
              <a:rPr lang="en-GB" altLang="en-US" sz="1900" dirty="0">
                <a:latin typeface="Comic Sans MS" panose="030F0702030302020204" pitchFamily="66" charset="0"/>
              </a:rPr>
              <a:t> – Animals: Movement and nutrition and dark, Forces and Magnets</a:t>
            </a:r>
          </a:p>
          <a:p>
            <a:pPr eaLnBrk="1" hangingPunct="1">
              <a:lnSpc>
                <a:spcPct val="90000"/>
              </a:lnSpc>
              <a:buFont typeface="Wingdings" pitchFamily="2" charset="2"/>
              <a:buNone/>
            </a:pPr>
            <a:r>
              <a:rPr lang="en-GB" altLang="en-US" sz="1900" b="1" dirty="0">
                <a:latin typeface="Comic Sans MS" panose="030F0702030302020204" pitchFamily="66" charset="0"/>
              </a:rPr>
              <a:t>Music</a:t>
            </a:r>
            <a:r>
              <a:rPr lang="en-GB" altLang="en-US" sz="1900" dirty="0">
                <a:latin typeface="Comic Sans MS" panose="030F0702030302020204" pitchFamily="66" charset="0"/>
              </a:rPr>
              <a:t> – We will be having pbone (plastic trombone) lessons this year</a:t>
            </a:r>
          </a:p>
          <a:p>
            <a:pPr eaLnBrk="1" hangingPunct="1">
              <a:lnSpc>
                <a:spcPct val="90000"/>
              </a:lnSpc>
              <a:buFont typeface="Wingdings" pitchFamily="2" charset="2"/>
              <a:buNone/>
            </a:pPr>
            <a:r>
              <a:rPr lang="en-GB" altLang="en-US" sz="1900" b="1" dirty="0">
                <a:latin typeface="Comic Sans MS" panose="030F0702030302020204" pitchFamily="66" charset="0"/>
              </a:rPr>
              <a:t>P.E. </a:t>
            </a:r>
            <a:r>
              <a:rPr lang="en-GB" altLang="en-US" sz="1900" dirty="0">
                <a:latin typeface="Comic Sans MS" panose="030F0702030302020204" pitchFamily="66" charset="0"/>
              </a:rPr>
              <a:t>– Throwing and Catching skills, Benchball, Multiskills, Invasion games</a:t>
            </a:r>
          </a:p>
          <a:p>
            <a:pPr eaLnBrk="1" hangingPunct="1">
              <a:lnSpc>
                <a:spcPct val="90000"/>
              </a:lnSpc>
              <a:buNone/>
            </a:pPr>
            <a:r>
              <a:rPr lang="en-GB" altLang="en-US" sz="1900" b="1" dirty="0">
                <a:latin typeface="Comic Sans MS" panose="030F0702030302020204" pitchFamily="66" charset="0"/>
              </a:rPr>
              <a:t>Art and Design Technology </a:t>
            </a:r>
            <a:r>
              <a:rPr lang="en-GB" altLang="en-US" sz="1900" dirty="0">
                <a:latin typeface="Comic Sans MS" panose="030F0702030302020204" pitchFamily="66" charset="0"/>
              </a:rPr>
              <a:t>– In Art, we are learning about </a:t>
            </a:r>
            <a:r>
              <a:rPr lang="en-GB" sz="1900" dirty="0">
                <a:latin typeface="Comic Sans MS" panose="030F0702030302020204" pitchFamily="66" charset="0"/>
                <a:cs typeface="Calibri" panose="020F0502020204030204" pitchFamily="34" charset="0"/>
              </a:rPr>
              <a:t>pencil sketches, painting and prints. In DT, we will be making a moving rainforest animal with a pneumatic system.</a:t>
            </a:r>
            <a:endParaRPr lang="en-GB" altLang="en-US" sz="1900" dirty="0">
              <a:latin typeface="Comic Sans MS" panose="030F0702030302020204" pitchFamily="66" charset="0"/>
              <a:cs typeface="Calibri" panose="020F0502020204030204" pitchFamily="34" charset="0"/>
            </a:endParaRPr>
          </a:p>
        </p:txBody>
      </p:sp>
      <p:pic>
        <p:nvPicPr>
          <p:cNvPr id="17412" name="Picture 5"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altLang="en-US" dirty="0">
                <a:latin typeface="Comic Sans MS" panose="030F0702030302020204" pitchFamily="66" charset="0"/>
              </a:rPr>
              <a:t>Homework</a:t>
            </a:r>
          </a:p>
        </p:txBody>
      </p:sp>
      <p:sp>
        <p:nvSpPr>
          <p:cNvPr id="19459" name="Rectangle 3"/>
          <p:cNvSpPr>
            <a:spLocks noGrp="1" noChangeArrowheads="1"/>
          </p:cNvSpPr>
          <p:nvPr>
            <p:ph type="body" idx="1"/>
          </p:nvPr>
        </p:nvSpPr>
        <p:spPr>
          <a:xfrm>
            <a:off x="431639" y="1412776"/>
            <a:ext cx="8280722" cy="4536082"/>
          </a:xfrm>
        </p:spPr>
        <p:txBody>
          <a:bodyPr/>
          <a:lstStyle/>
          <a:p>
            <a:pPr eaLnBrk="1" hangingPunct="1">
              <a:buFont typeface="Wingdings" pitchFamily="2" charset="2"/>
              <a:buNone/>
            </a:pPr>
            <a:r>
              <a:rPr lang="en-US" altLang="en-US" sz="1900" dirty="0">
                <a:latin typeface="Comic Sans MS" panose="030F0702030302020204" pitchFamily="66" charset="0"/>
              </a:rPr>
              <a:t>	</a:t>
            </a:r>
          </a:p>
          <a:p>
            <a:pPr eaLnBrk="1" hangingPunct="1"/>
            <a:r>
              <a:rPr lang="en-US" altLang="en-US" sz="1900" dirty="0">
                <a:latin typeface="Comic Sans MS" panose="030F0702030302020204" pitchFamily="66" charset="0"/>
              </a:rPr>
              <a:t>A s</a:t>
            </a:r>
            <a:r>
              <a:rPr lang="en-GB" altLang="en-US" sz="1900" dirty="0">
                <a:latin typeface="Comic Sans MS" panose="030F0702030302020204" pitchFamily="66" charset="0"/>
              </a:rPr>
              <a:t>pelling list will be sent home weekly on a Monday and tested the following Monday. </a:t>
            </a:r>
          </a:p>
          <a:p>
            <a:pPr eaLnBrk="1" hangingPunct="1"/>
            <a:r>
              <a:rPr lang="en-GB" altLang="en-US" sz="1900" dirty="0">
                <a:latin typeface="Comic Sans MS" panose="030F0702030302020204" pitchFamily="66" charset="0"/>
              </a:rPr>
              <a:t>Times tables are also part of homework every week. Children should be practising for at least 10 minutes a day. TTRockstars is useful for this. </a:t>
            </a:r>
          </a:p>
          <a:p>
            <a:pPr eaLnBrk="1" hangingPunct="1"/>
            <a:r>
              <a:rPr lang="en-GB" altLang="en-US" sz="1900" dirty="0">
                <a:latin typeface="Comic Sans MS" panose="030F0702030302020204" pitchFamily="66" charset="0"/>
              </a:rPr>
              <a:t>A maths worksheet will sometimes be provided and will consolidate recent learning or revisit areas which need further practice. </a:t>
            </a:r>
          </a:p>
          <a:p>
            <a:pPr eaLnBrk="1" hangingPunct="1"/>
            <a:r>
              <a:rPr lang="en-GB" altLang="en-US" sz="1900" dirty="0">
                <a:latin typeface="Comic Sans MS" panose="030F0702030302020204" pitchFamily="66" charset="0"/>
              </a:rPr>
              <a:t>Reading is es</a:t>
            </a:r>
            <a:r>
              <a:rPr lang="en-US" altLang="en-US" sz="1900" dirty="0">
                <a:latin typeface="Comic Sans MS" panose="030F0702030302020204" pitchFamily="66" charset="0"/>
              </a:rPr>
              <a:t>sential; please read every day (or at least 5x a week) and try to read a variety of genres including non-fiction, magazines or newspapers etc. </a:t>
            </a:r>
          </a:p>
          <a:p>
            <a:pPr eaLnBrk="1" hangingPunct="1">
              <a:buFont typeface="Wingdings" panose="05000000000000000000" pitchFamily="2" charset="2"/>
              <a:buChar char="q"/>
            </a:pPr>
            <a:r>
              <a:rPr lang="en-US" altLang="en-US" sz="1900" dirty="0">
                <a:latin typeface="Comic Sans MS" panose="030F0702030302020204" pitchFamily="66" charset="0"/>
              </a:rPr>
              <a:t>A grammar or handwriting activity will be provided.</a:t>
            </a:r>
          </a:p>
          <a:p>
            <a:pPr eaLnBrk="1" hangingPunct="1">
              <a:buFont typeface="Wingdings" panose="05000000000000000000" pitchFamily="2" charset="2"/>
              <a:buChar char="q"/>
            </a:pPr>
            <a:r>
              <a:rPr lang="en-US" altLang="en-US" sz="1900" dirty="0">
                <a:latin typeface="Comic Sans MS" panose="030F0702030302020204" pitchFamily="66" charset="0"/>
              </a:rPr>
              <a:t>Homework will be handed out on Friday and should be returned by the following Wednesday.</a:t>
            </a:r>
          </a:p>
          <a:p>
            <a:pPr eaLnBrk="1" hangingPunct="1">
              <a:buFont typeface="Wingdings" panose="05000000000000000000" pitchFamily="2" charset="2"/>
              <a:buChar char="q"/>
            </a:pPr>
            <a:r>
              <a:rPr lang="en-US" altLang="en-US" sz="1900" dirty="0">
                <a:latin typeface="Comic Sans MS" panose="030F0702030302020204" pitchFamily="66" charset="0"/>
              </a:rPr>
              <a:t>All homework should be neat and completed in pencil.</a:t>
            </a:r>
          </a:p>
          <a:p>
            <a:pPr eaLnBrk="1" hangingPunct="1">
              <a:buFont typeface="Wingdings" panose="05000000000000000000" pitchFamily="2" charset="2"/>
              <a:buChar char="q"/>
            </a:pPr>
            <a:r>
              <a:rPr lang="en-US" altLang="en-US" sz="1900" dirty="0">
                <a:latin typeface="Comic Sans MS" panose="030F0702030302020204" pitchFamily="66" charset="0"/>
              </a:rPr>
              <a:t>Please let us know if your child needs additional time to complete homework if they were poorly or too busy. </a:t>
            </a:r>
            <a:endParaRPr lang="en-GB" altLang="en-US" sz="1900" dirty="0">
              <a:latin typeface="Comic Sans MS" panose="030F0702030302020204" pitchFamily="66" charset="0"/>
            </a:endParaRPr>
          </a:p>
        </p:txBody>
      </p:sp>
      <p:pic>
        <p:nvPicPr>
          <p:cNvPr id="19460" name="Picture 5"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536890" y="1772816"/>
            <a:ext cx="7993063" cy="606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GB" altLang="en-US" sz="2000" dirty="0">
                <a:latin typeface="Comic Sans MS" panose="030F0702030302020204" pitchFamily="66" charset="0"/>
              </a:rPr>
              <a:t>Handwriting – a cursive flowing script with the </a:t>
            </a:r>
            <a:r>
              <a:rPr lang="en-US" altLang="en-US" sz="2000" dirty="0">
                <a:latin typeface="Comic Sans MS" panose="030F0702030302020204" pitchFamily="66" charset="0"/>
              </a:rPr>
              <a:t>correct pencil grip and posture is essential.</a:t>
            </a:r>
            <a:endParaRPr lang="en-GB" altLang="en-US" sz="2000" dirty="0">
              <a:latin typeface="Comic Sans MS" panose="030F0702030302020204" pitchFamily="66" charset="0"/>
            </a:endParaRPr>
          </a:p>
          <a:p>
            <a:pPr eaLnBrk="1" hangingPunct="1">
              <a:spcBef>
                <a:spcPct val="50000"/>
              </a:spcBef>
            </a:pPr>
            <a:r>
              <a:rPr lang="en-GB" altLang="en-US" sz="2000" dirty="0">
                <a:latin typeface="Comic Sans MS" panose="030F0702030302020204" pitchFamily="66" charset="0"/>
              </a:rPr>
              <a:t>Encourage independence – this is one of the greatest gifts you can give your child! They can pack their own book bags (provide them with a check list to help them get started) and even make their own lunches. They will also know about homework and what they achieved in the spelling test so do ask if they don’t mention it! </a:t>
            </a:r>
          </a:p>
          <a:p>
            <a:pPr eaLnBrk="1" hangingPunct="1">
              <a:spcBef>
                <a:spcPct val="50000"/>
              </a:spcBef>
            </a:pPr>
            <a:r>
              <a:rPr lang="en-GB" altLang="en-US" sz="2000" dirty="0">
                <a:latin typeface="Comic Sans MS" panose="030F0702030302020204" pitchFamily="66" charset="0"/>
              </a:rPr>
              <a:t>It is important that children complete their homework. In maths only support using the methods they have been taught in school. These can be found in the Calculation Policy on the school website. Do not try to teach them your own method as this will confuse them. There will be a maths workshop later this year. </a:t>
            </a:r>
          </a:p>
          <a:p>
            <a:pPr eaLnBrk="1" hangingPunct="1">
              <a:spcBef>
                <a:spcPct val="50000"/>
              </a:spcBef>
            </a:pPr>
            <a:endParaRPr lang="en-GB" altLang="en-US" dirty="0">
              <a:latin typeface="Calibri" pitchFamily="34" charset="0"/>
            </a:endParaRPr>
          </a:p>
          <a:p>
            <a:pPr eaLnBrk="1" hangingPunct="1">
              <a:spcBef>
                <a:spcPct val="50000"/>
              </a:spcBef>
            </a:pPr>
            <a:endParaRPr lang="en-GB" altLang="en-US" dirty="0">
              <a:latin typeface="Calibri" pitchFamily="34" charset="0"/>
            </a:endParaRPr>
          </a:p>
          <a:p>
            <a:pPr eaLnBrk="1" hangingPunct="1">
              <a:spcBef>
                <a:spcPct val="50000"/>
              </a:spcBef>
            </a:pPr>
            <a:endParaRPr lang="en-GB" altLang="en-US" dirty="0">
              <a:latin typeface="Calibri" pitchFamily="34" charset="0"/>
            </a:endParaRPr>
          </a:p>
          <a:p>
            <a:pPr eaLnBrk="1" hangingPunct="1">
              <a:spcBef>
                <a:spcPct val="50000"/>
              </a:spcBef>
            </a:pPr>
            <a:endParaRPr lang="en-GB" altLang="en-US" dirty="0">
              <a:latin typeface="Calibri" pitchFamily="34" charset="0"/>
            </a:endParaRPr>
          </a:p>
        </p:txBody>
      </p:sp>
      <p:pic>
        <p:nvPicPr>
          <p:cNvPr id="3" name="Picture 7" descr="tss logo transparent red">
            <a:extLst>
              <a:ext uri="{FF2B5EF4-FFF2-40B4-BE49-F238E27FC236}">
                <a16:creationId xmlns:a16="http://schemas.microsoft.com/office/drawing/2014/main" id="{709563D9-9381-4F78-B4B7-D964232D21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DC045D69-0B22-4D34-B949-92D982126B1B}"/>
              </a:ext>
            </a:extLst>
          </p:cNvPr>
          <p:cNvSpPr/>
          <p:nvPr/>
        </p:nvSpPr>
        <p:spPr>
          <a:xfrm>
            <a:off x="614047" y="1019175"/>
            <a:ext cx="3455048" cy="677108"/>
          </a:xfrm>
          <a:prstGeom prst="rect">
            <a:avLst/>
          </a:prstGeom>
        </p:spPr>
        <p:txBody>
          <a:bodyPr wrap="none">
            <a:spAutoFit/>
          </a:bodyPr>
          <a:lstStyle/>
          <a:p>
            <a:r>
              <a:rPr lang="en-GB" altLang="en-US" sz="3800" dirty="0">
                <a:latin typeface="Calibri" pitchFamily="34" charset="0"/>
              </a:rPr>
              <a:t>Helping at home</a:t>
            </a:r>
            <a:endParaRPr lang="en-GB" sz="3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536890" y="1772816"/>
            <a:ext cx="7993063" cy="6678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GB" altLang="en-US" sz="2000" dirty="0">
                <a:latin typeface="Comic Sans MS" panose="030F0702030302020204" pitchFamily="66" charset="0"/>
              </a:rPr>
              <a:t>Listen to your child read and ask them questions about what they have read. Try to read some different genres e.g. newspapers. </a:t>
            </a:r>
          </a:p>
          <a:p>
            <a:pPr eaLnBrk="1" hangingPunct="1">
              <a:spcBef>
                <a:spcPct val="50000"/>
              </a:spcBef>
            </a:pPr>
            <a:r>
              <a:rPr lang="en-GB" altLang="en-US" sz="2000" dirty="0">
                <a:latin typeface="Comic Sans MS" panose="030F0702030302020204" pitchFamily="66" charset="0"/>
              </a:rPr>
              <a:t>Ask them to help write shopping lists, letters to grandparents, party invitations etc. to enforce regular motor skills practise.</a:t>
            </a:r>
          </a:p>
          <a:p>
            <a:pPr eaLnBrk="1" hangingPunct="1">
              <a:spcBef>
                <a:spcPct val="50000"/>
              </a:spcBef>
            </a:pPr>
            <a:r>
              <a:rPr lang="en-GB" altLang="en-US" sz="2000" dirty="0">
                <a:latin typeface="Comic Sans MS" panose="030F0702030302020204" pitchFamily="66" charset="0"/>
              </a:rPr>
              <a:t> We will send home reading help sheets when children move up a level.</a:t>
            </a:r>
          </a:p>
          <a:p>
            <a:pPr eaLnBrk="1" hangingPunct="1">
              <a:spcBef>
                <a:spcPct val="50000"/>
              </a:spcBef>
            </a:pPr>
            <a:r>
              <a:rPr lang="en-GB" altLang="en-US" sz="2000" dirty="0">
                <a:latin typeface="Comic Sans MS" panose="030F0702030302020204" pitchFamily="66" charset="0"/>
              </a:rPr>
              <a:t>We are currently working our way through hearing all the children read which may see some movement in levels. Please don’t panic! They may just need to adjust back in to a regular reading routine after the holidays and this will help them. </a:t>
            </a:r>
          </a:p>
          <a:p>
            <a:pPr eaLnBrk="1" hangingPunct="1">
              <a:spcBef>
                <a:spcPct val="50000"/>
              </a:spcBef>
            </a:pPr>
            <a:r>
              <a:rPr lang="en-GB" altLang="en-US" sz="2000" dirty="0">
                <a:latin typeface="Comic Sans MS" panose="030F0702030302020204" pitchFamily="66" charset="0"/>
              </a:rPr>
              <a:t>If you can find opportunities to use measures including money at home this will progress your child’s learning. Telling the time is another important area that is better covered gradually. Practice and regular questioning at home will help tremendously with this.</a:t>
            </a:r>
          </a:p>
          <a:p>
            <a:pPr eaLnBrk="1" hangingPunct="1">
              <a:spcBef>
                <a:spcPct val="50000"/>
              </a:spcBef>
            </a:pPr>
            <a:endParaRPr lang="en-GB" altLang="en-US" dirty="0">
              <a:latin typeface="Calibri" pitchFamily="34" charset="0"/>
            </a:endParaRPr>
          </a:p>
          <a:p>
            <a:pPr eaLnBrk="1" hangingPunct="1">
              <a:spcBef>
                <a:spcPct val="50000"/>
              </a:spcBef>
            </a:pPr>
            <a:endParaRPr lang="en-GB" altLang="en-US" dirty="0">
              <a:latin typeface="Calibri" pitchFamily="34" charset="0"/>
            </a:endParaRPr>
          </a:p>
          <a:p>
            <a:pPr eaLnBrk="1" hangingPunct="1">
              <a:spcBef>
                <a:spcPct val="50000"/>
              </a:spcBef>
            </a:pPr>
            <a:endParaRPr lang="en-GB" altLang="en-US" dirty="0">
              <a:latin typeface="Calibri" pitchFamily="34" charset="0"/>
            </a:endParaRPr>
          </a:p>
          <a:p>
            <a:pPr eaLnBrk="1" hangingPunct="1">
              <a:spcBef>
                <a:spcPct val="50000"/>
              </a:spcBef>
            </a:pPr>
            <a:endParaRPr lang="en-GB" altLang="en-US" dirty="0">
              <a:latin typeface="Calibri" pitchFamily="34" charset="0"/>
            </a:endParaRPr>
          </a:p>
        </p:txBody>
      </p:sp>
      <p:pic>
        <p:nvPicPr>
          <p:cNvPr id="3" name="Picture 7" descr="tss logo transparent red">
            <a:extLst>
              <a:ext uri="{FF2B5EF4-FFF2-40B4-BE49-F238E27FC236}">
                <a16:creationId xmlns:a16="http://schemas.microsoft.com/office/drawing/2014/main" id="{709563D9-9381-4F78-B4B7-D964232D21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DC045D69-0B22-4D34-B949-92D982126B1B}"/>
              </a:ext>
            </a:extLst>
          </p:cNvPr>
          <p:cNvSpPr/>
          <p:nvPr/>
        </p:nvSpPr>
        <p:spPr>
          <a:xfrm>
            <a:off x="614047" y="1019175"/>
            <a:ext cx="3455048" cy="677108"/>
          </a:xfrm>
          <a:prstGeom prst="rect">
            <a:avLst/>
          </a:prstGeom>
        </p:spPr>
        <p:txBody>
          <a:bodyPr wrap="none">
            <a:spAutoFit/>
          </a:bodyPr>
          <a:lstStyle/>
          <a:p>
            <a:r>
              <a:rPr lang="en-GB" altLang="en-US" sz="3800" dirty="0">
                <a:latin typeface="Calibri" pitchFamily="34" charset="0"/>
              </a:rPr>
              <a:t>Helping at home</a:t>
            </a:r>
            <a:endParaRPr lang="en-GB" sz="3800" dirty="0"/>
          </a:p>
        </p:txBody>
      </p:sp>
    </p:spTree>
    <p:extLst>
      <p:ext uri="{BB962C8B-B14F-4D97-AF65-F5344CB8AC3E}">
        <p14:creationId xmlns:p14="http://schemas.microsoft.com/office/powerpoint/2010/main" val="2418101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9750" y="188913"/>
            <a:ext cx="8001000" cy="1216025"/>
          </a:xfrm>
        </p:spPr>
        <p:txBody>
          <a:bodyPr/>
          <a:lstStyle/>
          <a:p>
            <a:pPr eaLnBrk="1" hangingPunct="1"/>
            <a:r>
              <a:rPr lang="en-GB" altLang="en-US" dirty="0">
                <a:latin typeface="Comic Sans MS" panose="030F0702030302020204" pitchFamily="66" charset="0"/>
              </a:rPr>
              <a:t>The School Day</a:t>
            </a:r>
          </a:p>
        </p:txBody>
      </p:sp>
      <p:sp>
        <p:nvSpPr>
          <p:cNvPr id="4099" name="Rectangle 3"/>
          <p:cNvSpPr>
            <a:spLocks noGrp="1" noChangeArrowheads="1"/>
          </p:cNvSpPr>
          <p:nvPr>
            <p:ph type="body" idx="1"/>
          </p:nvPr>
        </p:nvSpPr>
        <p:spPr>
          <a:xfrm>
            <a:off x="535781" y="1693069"/>
            <a:ext cx="8001000" cy="2971800"/>
          </a:xfrm>
        </p:spPr>
        <p:txBody>
          <a:bodyPr/>
          <a:lstStyle/>
          <a:p>
            <a:pPr eaLnBrk="1" hangingPunct="1">
              <a:buFont typeface="Wingdings" pitchFamily="2" charset="2"/>
              <a:buNone/>
            </a:pPr>
            <a:r>
              <a:rPr lang="en-GB" altLang="en-US" sz="2000" dirty="0">
                <a:latin typeface="Comic Sans MS" panose="030F0702030302020204" pitchFamily="66" charset="0"/>
              </a:rPr>
              <a:t>8.45-8.55am Registration</a:t>
            </a:r>
          </a:p>
          <a:p>
            <a:pPr eaLnBrk="1" hangingPunct="1">
              <a:buFont typeface="Wingdings" pitchFamily="2" charset="2"/>
              <a:buNone/>
            </a:pPr>
            <a:r>
              <a:rPr lang="en-GB" altLang="en-US" sz="2000" dirty="0">
                <a:latin typeface="Comic Sans MS" panose="030F0702030302020204" pitchFamily="66" charset="0"/>
              </a:rPr>
              <a:t>8.55 -10.10  morning lessons</a:t>
            </a:r>
          </a:p>
          <a:p>
            <a:pPr eaLnBrk="1" hangingPunct="1">
              <a:buFont typeface="Wingdings" pitchFamily="2" charset="2"/>
              <a:buNone/>
            </a:pPr>
            <a:r>
              <a:rPr lang="en-GB" altLang="en-US" sz="2000" dirty="0">
                <a:latin typeface="Comic Sans MS" panose="030F0702030302020204" pitchFamily="66" charset="0"/>
              </a:rPr>
              <a:t>10.10 – 10.30am Assembly</a:t>
            </a:r>
          </a:p>
          <a:p>
            <a:pPr eaLnBrk="1" hangingPunct="1">
              <a:buFont typeface="Wingdings" pitchFamily="2" charset="2"/>
              <a:buNone/>
            </a:pPr>
            <a:r>
              <a:rPr lang="en-GB" altLang="en-US" sz="2000" dirty="0">
                <a:latin typeface="Comic Sans MS" panose="030F0702030302020204" pitchFamily="66" charset="0"/>
              </a:rPr>
              <a:t>10.30 – 10.50 Break</a:t>
            </a:r>
          </a:p>
          <a:p>
            <a:pPr eaLnBrk="1" hangingPunct="1">
              <a:buFont typeface="Wingdings" pitchFamily="2" charset="2"/>
              <a:buNone/>
            </a:pPr>
            <a:r>
              <a:rPr lang="en-GB" altLang="en-US" sz="2000" dirty="0">
                <a:latin typeface="Comic Sans MS" panose="030F0702030302020204" pitchFamily="66" charset="0"/>
              </a:rPr>
              <a:t>10.50 - 12.10 morning lessons</a:t>
            </a:r>
          </a:p>
          <a:p>
            <a:pPr eaLnBrk="1" hangingPunct="1">
              <a:buFont typeface="Wingdings" pitchFamily="2" charset="2"/>
              <a:buNone/>
            </a:pPr>
            <a:r>
              <a:rPr lang="en-GB" altLang="en-US" sz="2000" dirty="0">
                <a:latin typeface="Comic Sans MS" panose="030F0702030302020204" pitchFamily="66" charset="0"/>
              </a:rPr>
              <a:t>12.10 Lunch time</a:t>
            </a:r>
          </a:p>
          <a:p>
            <a:pPr eaLnBrk="1" hangingPunct="1">
              <a:buFont typeface="Wingdings" pitchFamily="2" charset="2"/>
              <a:buNone/>
            </a:pPr>
            <a:r>
              <a:rPr lang="en-GB" altLang="en-US" sz="2000" dirty="0">
                <a:latin typeface="Comic Sans MS" panose="030F0702030302020204" pitchFamily="66" charset="0"/>
              </a:rPr>
              <a:t>1.00pm Afternoon lessons </a:t>
            </a:r>
          </a:p>
          <a:p>
            <a:pPr eaLnBrk="1" hangingPunct="1">
              <a:buFont typeface="Wingdings" pitchFamily="2" charset="2"/>
              <a:buNone/>
            </a:pPr>
            <a:r>
              <a:rPr lang="en-GB" altLang="en-US" sz="2000" dirty="0">
                <a:latin typeface="Comic Sans MS" panose="030F0702030302020204" pitchFamily="66" charset="0"/>
              </a:rPr>
              <a:t>3.15pm Home time</a:t>
            </a:r>
          </a:p>
        </p:txBody>
      </p:sp>
      <p:sp>
        <p:nvSpPr>
          <p:cNvPr id="4100" name="Text Box 5"/>
          <p:cNvSpPr txBox="1">
            <a:spLocks noChangeArrowheads="1"/>
          </p:cNvSpPr>
          <p:nvPr/>
        </p:nvSpPr>
        <p:spPr bwMode="auto">
          <a:xfrm>
            <a:off x="468312" y="4724400"/>
            <a:ext cx="8135937"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GB" altLang="en-US" sz="2000" dirty="0">
                <a:latin typeface="Comic Sans MS" panose="030F0702030302020204" pitchFamily="66" charset="0"/>
              </a:rPr>
              <a:t>If you are late please sign your child in at the office, or if absent please telephone the school office in the morning and follow up with a written letter or email.</a:t>
            </a:r>
          </a:p>
        </p:txBody>
      </p:sp>
      <p:pic>
        <p:nvPicPr>
          <p:cNvPr id="4101" name="Picture 7"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611188" y="304800"/>
            <a:ext cx="7964487" cy="1036638"/>
          </a:xfrm>
        </p:spPr>
        <p:txBody>
          <a:bodyPr/>
          <a:lstStyle/>
          <a:p>
            <a:r>
              <a:rPr lang="en-GB" altLang="en-US" dirty="0">
                <a:latin typeface="Comic Sans MS" panose="030F0702030302020204" pitchFamily="66" charset="0"/>
              </a:rPr>
              <a:t>Handwriting and spelling</a:t>
            </a:r>
          </a:p>
        </p:txBody>
      </p:sp>
      <p:sp>
        <p:nvSpPr>
          <p:cNvPr id="22531" name="Content Placeholder 2"/>
          <p:cNvSpPr>
            <a:spLocks noGrp="1"/>
          </p:cNvSpPr>
          <p:nvPr>
            <p:ph idx="1"/>
          </p:nvPr>
        </p:nvSpPr>
        <p:spPr/>
        <p:txBody>
          <a:bodyPr/>
          <a:lstStyle/>
          <a:p>
            <a:r>
              <a:rPr lang="en-GB" altLang="en-US" sz="2400" dirty="0">
                <a:latin typeface="Comic Sans MS" panose="030F0702030302020204" pitchFamily="66" charset="0"/>
              </a:rPr>
              <a:t>There are spelling lists and activities to help learn spellings on this website: spellanywhere.co.uk</a:t>
            </a:r>
          </a:p>
          <a:p>
            <a:r>
              <a:rPr lang="en-GB" altLang="en-US" sz="2400" dirty="0">
                <a:latin typeface="Comic Sans MS" panose="030F0702030302020204" pitchFamily="66" charset="0"/>
              </a:rPr>
              <a:t>Handwriting videos and practice sheets can be found at teachhandwriting.co.uk</a:t>
            </a:r>
          </a:p>
          <a:p>
            <a:r>
              <a:rPr lang="en-GB" altLang="en-US" sz="2400" dirty="0">
                <a:latin typeface="Comic Sans MS" panose="030F0702030302020204" pitchFamily="66" charset="0"/>
              </a:rPr>
              <a:t>Using the correct pencil grip is very important. – using clothes pegs to practise grip can help.</a:t>
            </a:r>
          </a:p>
          <a:p>
            <a:endParaRPr lang="en-GB" altLang="en-US" sz="2800" dirty="0">
              <a:latin typeface="Calibri" pitchFamily="34" charset="0"/>
            </a:endParaRPr>
          </a:p>
        </p:txBody>
      </p:sp>
      <p:pic>
        <p:nvPicPr>
          <p:cNvPr id="4" name="Picture 7" descr="tss logo transparent red">
            <a:extLst>
              <a:ext uri="{FF2B5EF4-FFF2-40B4-BE49-F238E27FC236}">
                <a16:creationId xmlns:a16="http://schemas.microsoft.com/office/drawing/2014/main" id="{D4A801F2-A4E8-4E15-9D45-AACE18FCEE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2"/>
          <p:cNvSpPr txBox="1">
            <a:spLocks noChangeArrowheads="1"/>
          </p:cNvSpPr>
          <p:nvPr/>
        </p:nvSpPr>
        <p:spPr bwMode="auto">
          <a:xfrm>
            <a:off x="844550" y="693738"/>
            <a:ext cx="748823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GB" altLang="en-US" sz="3600" dirty="0">
                <a:latin typeface="Comic Sans MS" panose="030F0702030302020204" pitchFamily="66" charset="0"/>
              </a:rPr>
              <a:t>The Class News</a:t>
            </a:r>
          </a:p>
        </p:txBody>
      </p:sp>
      <p:sp>
        <p:nvSpPr>
          <p:cNvPr id="26627" name="TextBox 3"/>
          <p:cNvSpPr txBox="1">
            <a:spLocks noChangeArrowheads="1"/>
          </p:cNvSpPr>
          <p:nvPr/>
        </p:nvSpPr>
        <p:spPr bwMode="auto">
          <a:xfrm>
            <a:off x="684213" y="2133600"/>
            <a:ext cx="7704137"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GB" altLang="en-US" sz="2000" dirty="0">
                <a:latin typeface="Comic Sans MS" panose="030F0702030302020204" pitchFamily="66" charset="0"/>
              </a:rPr>
              <a:t>Please check the class news page on the school website. It is published on Monday morning. </a:t>
            </a:r>
            <a:r>
              <a:rPr lang="en-GB" altLang="en-US" sz="2000" dirty="0">
                <a:latin typeface="Comic Sans MS" panose="030F0702030302020204" pitchFamily="66" charset="0"/>
                <a:hlinkClick r:id="rId2"/>
              </a:rPr>
              <a:t>http://www.tssfirst.co.uk</a:t>
            </a:r>
            <a:r>
              <a:rPr lang="en-GB" altLang="en-US" sz="2000" dirty="0">
                <a:latin typeface="Comic Sans MS" panose="030F0702030302020204" pitchFamily="66" charset="0"/>
              </a:rPr>
              <a:t>. Find it under Children/Year 3/Class news</a:t>
            </a:r>
          </a:p>
          <a:p>
            <a:pPr eaLnBrk="1" hangingPunct="1"/>
            <a:endParaRPr lang="en-GB" altLang="en-US" sz="2000" dirty="0">
              <a:latin typeface="Comic Sans MS" panose="030F0702030302020204" pitchFamily="66" charset="0"/>
            </a:endParaRPr>
          </a:p>
          <a:p>
            <a:pPr eaLnBrk="1" hangingPunct="1"/>
            <a:r>
              <a:rPr lang="en-GB" altLang="en-US" sz="2000" dirty="0">
                <a:latin typeface="Comic Sans MS" panose="030F0702030302020204" pitchFamily="66" charset="0"/>
              </a:rPr>
              <a:t>You will fin</a:t>
            </a:r>
            <a:r>
              <a:rPr lang="en-US" altLang="en-US" sz="2000" dirty="0">
                <a:latin typeface="Comic Sans MS" panose="030F0702030302020204" pitchFamily="66" charset="0"/>
              </a:rPr>
              <a:t>d out what we are learning each week and how to help. There may also be messages about trips, essentials to bring in etc.</a:t>
            </a:r>
            <a:endParaRPr lang="en-GB" altLang="en-US" sz="2000" dirty="0">
              <a:latin typeface="Comic Sans MS" panose="030F0702030302020204" pitchFamily="66" charset="0"/>
            </a:endParaRPr>
          </a:p>
        </p:txBody>
      </p:sp>
      <p:pic>
        <p:nvPicPr>
          <p:cNvPr id="4" name="Picture 7" descr="tss logo transparent red">
            <a:extLst>
              <a:ext uri="{FF2B5EF4-FFF2-40B4-BE49-F238E27FC236}">
                <a16:creationId xmlns:a16="http://schemas.microsoft.com/office/drawing/2014/main" id="{C5C7D585-2916-49BB-8893-552144E671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571500" y="404813"/>
            <a:ext cx="8001000" cy="1216025"/>
          </a:xfrm>
        </p:spPr>
        <p:txBody>
          <a:bodyPr/>
          <a:lstStyle/>
          <a:p>
            <a:pPr eaLnBrk="1" hangingPunct="1"/>
            <a:r>
              <a:rPr lang="en-GB" altLang="en-US" dirty="0">
                <a:latin typeface="Comic Sans MS" panose="030F0702030302020204" pitchFamily="66" charset="0"/>
              </a:rPr>
              <a:t>Communication with school</a:t>
            </a:r>
          </a:p>
        </p:txBody>
      </p:sp>
      <p:sp>
        <p:nvSpPr>
          <p:cNvPr id="25603" name="Rectangle 3"/>
          <p:cNvSpPr>
            <a:spLocks noGrp="1" noChangeArrowheads="1"/>
          </p:cNvSpPr>
          <p:nvPr>
            <p:ph type="body" idx="4294967295"/>
          </p:nvPr>
        </p:nvSpPr>
        <p:spPr>
          <a:xfrm>
            <a:off x="536972" y="1989137"/>
            <a:ext cx="8181975" cy="2879725"/>
          </a:xfrm>
        </p:spPr>
        <p:txBody>
          <a:bodyPr/>
          <a:lstStyle/>
          <a:p>
            <a:pPr eaLnBrk="1" hangingPunct="1"/>
            <a:r>
              <a:rPr lang="en-GB" altLang="en-US" sz="2000" dirty="0">
                <a:latin typeface="Comic Sans MS" panose="030F0702030302020204" pitchFamily="66" charset="0"/>
              </a:rPr>
              <a:t>There may be occasions when you need to talk to the class teacher. Please understand that this is not always possible before school, unless by prior arrangement.</a:t>
            </a:r>
          </a:p>
          <a:p>
            <a:pPr eaLnBrk="1" hangingPunct="1"/>
            <a:r>
              <a:rPr lang="en-GB" altLang="en-US" sz="2000" dirty="0">
                <a:latin typeface="Comic Sans MS" panose="030F0702030302020204" pitchFamily="66" charset="0"/>
              </a:rPr>
              <a:t>Messages may be emailed to the office </a:t>
            </a:r>
          </a:p>
          <a:p>
            <a:pPr eaLnBrk="1" hangingPunct="1"/>
            <a:r>
              <a:rPr lang="en-GB" altLang="en-US" sz="2000" dirty="0">
                <a:latin typeface="Comic Sans MS" panose="030F0702030302020204" pitchFamily="66" charset="0"/>
              </a:rPr>
              <a:t>Teachers can be more flexible at the end of the school day.</a:t>
            </a:r>
          </a:p>
          <a:p>
            <a:pPr eaLnBrk="1" hangingPunct="1"/>
            <a:r>
              <a:rPr lang="en-GB" altLang="en-US" sz="2000" dirty="0">
                <a:latin typeface="Comic Sans MS" panose="030F0702030302020204" pitchFamily="66" charset="0"/>
              </a:rPr>
              <a:t>A member of the Year 3 team will normally see the children out to the playground at the end of each school day, so please do feel free to catch us then.</a:t>
            </a:r>
          </a:p>
          <a:p>
            <a:pPr eaLnBrk="1" hangingPunct="1">
              <a:buFont typeface="Wingdings" pitchFamily="2" charset="2"/>
              <a:buNone/>
            </a:pPr>
            <a:endParaRPr lang="en-GB" altLang="en-US" sz="2400" dirty="0">
              <a:latin typeface="Comic Sans MS" pitchFamily="66" charset="0"/>
            </a:endParaRPr>
          </a:p>
        </p:txBody>
      </p:sp>
      <p:pic>
        <p:nvPicPr>
          <p:cNvPr id="25604" name="Picture 7"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7" name="Picture 6"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4368" y="330757"/>
            <a:ext cx="885825" cy="92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603790" y="1091743"/>
            <a:ext cx="7704856" cy="415498"/>
          </a:xfrm>
          <a:prstGeom prst="rect">
            <a:avLst/>
          </a:prstGeom>
          <a:noFill/>
        </p:spPr>
        <p:txBody>
          <a:bodyPr wrap="square" rtlCol="0">
            <a:spAutoFit/>
          </a:bodyPr>
          <a:lstStyle/>
          <a:p>
            <a:r>
              <a:rPr lang="en-GB" sz="2100" dirty="0">
                <a:latin typeface="Comic Sans MS" panose="030F0702030302020204" pitchFamily="66" charset="0"/>
              </a:rPr>
              <a:t>TSSSA (Trinity St Stephen School Association)</a:t>
            </a:r>
          </a:p>
        </p:txBody>
      </p:sp>
      <p:sp>
        <p:nvSpPr>
          <p:cNvPr id="3" name="TextBox 2"/>
          <p:cNvSpPr txBox="1"/>
          <p:nvPr/>
        </p:nvSpPr>
        <p:spPr>
          <a:xfrm>
            <a:off x="591391" y="1792937"/>
            <a:ext cx="6523785" cy="400110"/>
          </a:xfrm>
          <a:prstGeom prst="rect">
            <a:avLst/>
          </a:prstGeom>
          <a:noFill/>
        </p:spPr>
        <p:txBody>
          <a:bodyPr wrap="square" rtlCol="0">
            <a:spAutoFit/>
          </a:bodyPr>
          <a:lstStyle/>
          <a:p>
            <a:r>
              <a:rPr lang="en-GB" sz="2000" dirty="0">
                <a:latin typeface="Comic Sans MS" panose="030F0702030302020204" pitchFamily="66" charset="0"/>
                <a:cs typeface="Calibri" panose="020F0502020204030204" pitchFamily="34" charset="0"/>
              </a:rPr>
              <a:t>The school has a thriving association. </a:t>
            </a:r>
          </a:p>
        </p:txBody>
      </p:sp>
      <p:sp>
        <p:nvSpPr>
          <p:cNvPr id="4" name="TextBox 3"/>
          <p:cNvSpPr txBox="1"/>
          <p:nvPr/>
        </p:nvSpPr>
        <p:spPr>
          <a:xfrm>
            <a:off x="586337" y="4862584"/>
            <a:ext cx="8166403" cy="1323439"/>
          </a:xfrm>
          <a:prstGeom prst="rect">
            <a:avLst/>
          </a:prstGeom>
          <a:noFill/>
        </p:spPr>
        <p:txBody>
          <a:bodyPr wrap="square" rtlCol="0">
            <a:spAutoFit/>
          </a:bodyPr>
          <a:lstStyle/>
          <a:p>
            <a:r>
              <a:rPr lang="en-GB" sz="2000" dirty="0">
                <a:latin typeface="Comic Sans MS" panose="030F0702030302020204" pitchFamily="66" charset="0"/>
                <a:cs typeface="Calibri" panose="020F0502020204030204" pitchFamily="34" charset="0"/>
              </a:rPr>
              <a:t>Each year group has two class representatives. The year group representatives are agreed at the Annual General Meeting. Their role is to disseminate TSSSA information and  support events by organising volunteers or agreeing to lead.</a:t>
            </a:r>
          </a:p>
        </p:txBody>
      </p:sp>
      <p:sp>
        <p:nvSpPr>
          <p:cNvPr id="5" name="TextBox 4"/>
          <p:cNvSpPr txBox="1"/>
          <p:nvPr/>
        </p:nvSpPr>
        <p:spPr>
          <a:xfrm>
            <a:off x="598523" y="2303192"/>
            <a:ext cx="8166403" cy="1015663"/>
          </a:xfrm>
          <a:prstGeom prst="rect">
            <a:avLst/>
          </a:prstGeom>
          <a:noFill/>
        </p:spPr>
        <p:txBody>
          <a:bodyPr wrap="square" rtlCol="0">
            <a:spAutoFit/>
          </a:bodyPr>
          <a:lstStyle/>
          <a:p>
            <a:r>
              <a:rPr lang="en-GB" sz="2000" dirty="0">
                <a:latin typeface="Comic Sans MS" panose="030F0702030302020204" pitchFamily="66" charset="0"/>
                <a:cs typeface="Calibri" panose="020F0502020204030204" pitchFamily="34" charset="0"/>
              </a:rPr>
              <a:t>The association aims to provide a warm welcome to all members of the school community and to support the school in providing a safe and stimulating environment and excellent learning resources.</a:t>
            </a:r>
          </a:p>
        </p:txBody>
      </p:sp>
      <p:sp>
        <p:nvSpPr>
          <p:cNvPr id="6" name="TextBox 5"/>
          <p:cNvSpPr txBox="1"/>
          <p:nvPr/>
        </p:nvSpPr>
        <p:spPr>
          <a:xfrm>
            <a:off x="603790" y="3429000"/>
            <a:ext cx="8166403" cy="1015663"/>
          </a:xfrm>
          <a:prstGeom prst="rect">
            <a:avLst/>
          </a:prstGeom>
          <a:noFill/>
        </p:spPr>
        <p:txBody>
          <a:bodyPr wrap="square" rtlCol="0">
            <a:spAutoFit/>
          </a:bodyPr>
          <a:lstStyle/>
          <a:p>
            <a:r>
              <a:rPr lang="en-GB" sz="2000" dirty="0">
                <a:latin typeface="Comic Sans MS" panose="030F0702030302020204" pitchFamily="66" charset="0"/>
                <a:cs typeface="Calibri" panose="020F0502020204030204" pitchFamily="34" charset="0"/>
              </a:rPr>
              <a:t>The association also helps by providing a generous budget to each year group to allow them to purchase additional resources and subsidise trips and visits for all the children.</a:t>
            </a:r>
          </a:p>
        </p:txBody>
      </p:sp>
    </p:spTree>
    <p:extLst>
      <p:ext uri="{BB962C8B-B14F-4D97-AF65-F5344CB8AC3E}">
        <p14:creationId xmlns:p14="http://schemas.microsoft.com/office/powerpoint/2010/main" val="268767566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41E6C-64A0-4974-A160-CCB612D9108F}"/>
              </a:ext>
            </a:extLst>
          </p:cNvPr>
          <p:cNvSpPr>
            <a:spLocks noGrp="1"/>
          </p:cNvSpPr>
          <p:nvPr>
            <p:ph type="title"/>
          </p:nvPr>
        </p:nvSpPr>
        <p:spPr/>
        <p:txBody>
          <a:bodyPr/>
          <a:lstStyle/>
          <a:p>
            <a:r>
              <a:rPr lang="en-GB" dirty="0"/>
              <a:t>Class reps</a:t>
            </a:r>
          </a:p>
        </p:txBody>
      </p:sp>
      <p:sp>
        <p:nvSpPr>
          <p:cNvPr id="3" name="Content Placeholder 2">
            <a:extLst>
              <a:ext uri="{FF2B5EF4-FFF2-40B4-BE49-F238E27FC236}">
                <a16:creationId xmlns:a16="http://schemas.microsoft.com/office/drawing/2014/main" id="{B4F8CF6A-7BAB-4D80-92AE-54FB172CB8B2}"/>
              </a:ext>
            </a:extLst>
          </p:cNvPr>
          <p:cNvSpPr>
            <a:spLocks noGrp="1"/>
          </p:cNvSpPr>
          <p:nvPr>
            <p:ph idx="1"/>
          </p:nvPr>
        </p:nvSpPr>
        <p:spPr/>
        <p:txBody>
          <a:bodyPr/>
          <a:lstStyle/>
          <a:p>
            <a:r>
              <a:rPr lang="en-GB" sz="2000" dirty="0">
                <a:latin typeface="Comic Sans MS" panose="030F0702030302020204" pitchFamily="66" charset="0"/>
              </a:rPr>
              <a:t>This Year our class reps are Michelle Burnes (Jack’s mum) and </a:t>
            </a:r>
            <a:r>
              <a:rPr lang="en-GB" sz="2000" dirty="0">
                <a:solidFill>
                  <a:srgbClr val="242424"/>
                </a:solidFill>
                <a:latin typeface="Comic Sans MS" panose="030F0702030302020204" pitchFamily="66" charset="0"/>
              </a:rPr>
              <a:t>L</a:t>
            </a:r>
            <a:r>
              <a:rPr lang="en-GB" sz="2000" i="0" dirty="0">
                <a:solidFill>
                  <a:srgbClr val="242424"/>
                </a:solidFill>
                <a:effectLst/>
                <a:latin typeface="Comic Sans MS" panose="030F0702030302020204" pitchFamily="66" charset="0"/>
              </a:rPr>
              <a:t>aura Hoeksma (Nate’s mum). </a:t>
            </a:r>
          </a:p>
          <a:p>
            <a:endParaRPr lang="en-GB" sz="2000" dirty="0">
              <a:solidFill>
                <a:srgbClr val="242424"/>
              </a:solidFill>
              <a:latin typeface="Comic Sans MS" panose="030F0702030302020204" pitchFamily="66" charset="0"/>
            </a:endParaRPr>
          </a:p>
          <a:p>
            <a:r>
              <a:rPr lang="en-GB" sz="2000" i="0" dirty="0">
                <a:solidFill>
                  <a:srgbClr val="242424"/>
                </a:solidFill>
                <a:effectLst/>
                <a:latin typeface="Comic Sans MS" panose="030F0702030302020204" pitchFamily="66" charset="0"/>
              </a:rPr>
              <a:t>Thanks goes to Kristen Smith (In</a:t>
            </a:r>
            <a:r>
              <a:rPr lang="en-GB" sz="2000" dirty="0">
                <a:solidFill>
                  <a:srgbClr val="242424"/>
                </a:solidFill>
                <a:latin typeface="Comic Sans MS" panose="030F0702030302020204" pitchFamily="66" charset="0"/>
              </a:rPr>
              <a:t>die’s mum) who did a great job of being class rep for the past 3 years!! </a:t>
            </a:r>
            <a:endParaRPr lang="en-GB" sz="2000" i="0" dirty="0">
              <a:solidFill>
                <a:srgbClr val="242424"/>
              </a:solidFill>
              <a:effectLst/>
              <a:latin typeface="Comic Sans MS" panose="030F0702030302020204" pitchFamily="66" charset="0"/>
            </a:endParaRPr>
          </a:p>
          <a:p>
            <a:endParaRPr lang="en-GB" dirty="0"/>
          </a:p>
        </p:txBody>
      </p:sp>
    </p:spTree>
    <p:extLst>
      <p:ext uri="{BB962C8B-B14F-4D97-AF65-F5344CB8AC3E}">
        <p14:creationId xmlns:p14="http://schemas.microsoft.com/office/powerpoint/2010/main" val="1908982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Box 9">
            <a:extLst>
              <a:ext uri="{FF2B5EF4-FFF2-40B4-BE49-F238E27FC236}">
                <a16:creationId xmlns:a16="http://schemas.microsoft.com/office/drawing/2014/main" id="{2CA4A4EB-9B90-4409-BAF6-73A23312609A}"/>
              </a:ext>
            </a:extLst>
          </p:cNvPr>
          <p:cNvSpPr txBox="1">
            <a:spLocks noChangeArrowheads="1"/>
          </p:cNvSpPr>
          <p:nvPr/>
        </p:nvSpPr>
        <p:spPr bwMode="auto">
          <a:xfrm>
            <a:off x="589297" y="604508"/>
            <a:ext cx="811738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r>
              <a:rPr lang="en-GB" altLang="en-US" sz="3200" dirty="0"/>
              <a:t>School Uniform and PE kit</a:t>
            </a:r>
          </a:p>
        </p:txBody>
      </p:sp>
      <p:sp>
        <p:nvSpPr>
          <p:cNvPr id="3" name="TextBox 2">
            <a:extLst>
              <a:ext uri="{FF2B5EF4-FFF2-40B4-BE49-F238E27FC236}">
                <a16:creationId xmlns:a16="http://schemas.microsoft.com/office/drawing/2014/main" id="{E475E69D-EBE2-4F21-85C0-845FC9B6BACF}"/>
              </a:ext>
            </a:extLst>
          </p:cNvPr>
          <p:cNvSpPr txBox="1"/>
          <p:nvPr/>
        </p:nvSpPr>
        <p:spPr>
          <a:xfrm>
            <a:off x="491644" y="5637044"/>
            <a:ext cx="5632451" cy="369332"/>
          </a:xfrm>
          <a:prstGeom prst="rect">
            <a:avLst/>
          </a:prstGeom>
          <a:noFill/>
        </p:spPr>
        <p:txBody>
          <a:bodyPr wrap="square" rtlCol="0">
            <a:spAutoFit/>
          </a:bodyPr>
          <a:lstStyle/>
          <a:p>
            <a:r>
              <a:rPr lang="en-US" dirty="0"/>
              <a:t>Please remember to name </a:t>
            </a:r>
            <a:r>
              <a:rPr lang="en-US" b="1" dirty="0"/>
              <a:t>ALL</a:t>
            </a:r>
            <a:r>
              <a:rPr lang="en-US" dirty="0"/>
              <a:t> belongings.</a:t>
            </a:r>
            <a:endParaRPr lang="en-GB" dirty="0"/>
          </a:p>
        </p:txBody>
      </p:sp>
      <p:graphicFrame>
        <p:nvGraphicFramePr>
          <p:cNvPr id="4" name="Table 3">
            <a:extLst>
              <a:ext uri="{FF2B5EF4-FFF2-40B4-BE49-F238E27FC236}">
                <a16:creationId xmlns:a16="http://schemas.microsoft.com/office/drawing/2014/main" id="{FB77999A-6211-4511-97D2-DF7B46641E87}"/>
              </a:ext>
            </a:extLst>
          </p:cNvPr>
          <p:cNvGraphicFramePr>
            <a:graphicFrameLocks noGrp="1"/>
          </p:cNvGraphicFramePr>
          <p:nvPr>
            <p:extLst>
              <p:ext uri="{D42A27DB-BD31-4B8C-83A1-F6EECF244321}">
                <p14:modId xmlns:p14="http://schemas.microsoft.com/office/powerpoint/2010/main" val="1128439352"/>
              </p:ext>
            </p:extLst>
          </p:nvPr>
        </p:nvGraphicFramePr>
        <p:xfrm>
          <a:off x="494734" y="1834890"/>
          <a:ext cx="8040756" cy="3716594"/>
        </p:xfrm>
        <a:graphic>
          <a:graphicData uri="http://schemas.openxmlformats.org/drawingml/2006/table">
            <a:tbl>
              <a:tblPr firstRow="1" firstCol="1" bandRow="1"/>
              <a:tblGrid>
                <a:gridCol w="4020378">
                  <a:extLst>
                    <a:ext uri="{9D8B030D-6E8A-4147-A177-3AD203B41FA5}">
                      <a16:colId xmlns:a16="http://schemas.microsoft.com/office/drawing/2014/main" val="2853235274"/>
                    </a:ext>
                  </a:extLst>
                </a:gridCol>
                <a:gridCol w="4020378">
                  <a:extLst>
                    <a:ext uri="{9D8B030D-6E8A-4147-A177-3AD203B41FA5}">
                      <a16:colId xmlns:a16="http://schemas.microsoft.com/office/drawing/2014/main" val="2944412141"/>
                    </a:ext>
                  </a:extLst>
                </a:gridCol>
              </a:tblGrid>
              <a:tr h="216218">
                <a:tc>
                  <a:txBody>
                    <a:bodyPr/>
                    <a:lstStyle/>
                    <a:p>
                      <a:pPr marR="89535" algn="ctr">
                        <a:lnSpc>
                          <a:spcPct val="107000"/>
                        </a:lnSpc>
                        <a:spcAft>
                          <a:spcPts val="0"/>
                        </a:spcAft>
                        <a:tabLst>
                          <a:tab pos="1095375" algn="l"/>
                        </a:tabLst>
                      </a:pPr>
                      <a:r>
                        <a:rPr lang="en-US" sz="1200" b="1" dirty="0">
                          <a:effectLst/>
                          <a:latin typeface="Calibri Light" panose="020F0302020204030204" pitchFamily="34" charset="0"/>
                          <a:ea typeface="Times New Roman" panose="02020603050405020304" pitchFamily="18" charset="0"/>
                          <a:cs typeface="Times New Roman" panose="02020603050405020304" pitchFamily="18" charset="0"/>
                        </a:rPr>
                        <a:t>WINTER – from October half term</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9535" algn="ctr">
                        <a:lnSpc>
                          <a:spcPct val="107000"/>
                        </a:lnSpc>
                        <a:spcAft>
                          <a:spcPts val="0"/>
                        </a:spcAft>
                        <a:tabLst>
                          <a:tab pos="1095375" algn="l"/>
                        </a:tabLst>
                      </a:pPr>
                      <a:r>
                        <a:rPr lang="en-US" sz="1200" b="1" dirty="0">
                          <a:effectLst/>
                          <a:latin typeface="Calibri Light" panose="020F0302020204030204" pitchFamily="34" charset="0"/>
                          <a:ea typeface="Times New Roman" panose="02020603050405020304" pitchFamily="18" charset="0"/>
                          <a:cs typeface="Times New Roman" panose="02020603050405020304" pitchFamily="18" charset="0"/>
                        </a:rPr>
                        <a:t>SUMMER- from Easter</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1701319"/>
                  </a:ext>
                </a:extLst>
              </a:tr>
              <a:tr h="186023">
                <a:tc gridSpan="2">
                  <a:txBody>
                    <a:bodyPr/>
                    <a:lstStyle/>
                    <a:p>
                      <a:pPr marR="89535" algn="ctr">
                        <a:lnSpc>
                          <a:spcPct val="107000"/>
                        </a:lnSpc>
                        <a:spcAft>
                          <a:spcPts val="0"/>
                        </a:spcAft>
                        <a:tabLst>
                          <a:tab pos="1095375" algn="l"/>
                        </a:tabLst>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Uniform</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471809600"/>
                  </a:ext>
                </a:extLst>
              </a:tr>
              <a:tr h="2089785">
                <a:tc>
                  <a:txBody>
                    <a:bodyPr/>
                    <a:lstStyle/>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White shirt or school polo shirt</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Tie (optional) for Years 3 and 4 (Only to be worn with a white shirt and collar)</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Grey trousers, pinafore or skirt</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Grey, black or white socks</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Red, grey or white plain tights</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Red school sweatshirt or cardigan</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Red school woolly hat</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Black shoes (no boots or trainers)</a:t>
                      </a:r>
                      <a:endParaRPr lang="en-GB"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Hair accessories to be plain and either black or red</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White shirt or school polo shirt</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Tie (optional) for Years 3 and 4 (Only to be worn with a white shirt and collar)</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Grey trousers or shorts</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Red and white checked dress</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Grey, black or white socks</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Red school sweatshirt or cardigan</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Red school baseball cap</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Black shoes (no boots or trainers)</a:t>
                      </a:r>
                      <a:endParaRPr lang="en-GB"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Hair accessories to be plain and either black or red</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1133918"/>
                  </a:ext>
                </a:extLst>
              </a:tr>
              <a:tr h="186023">
                <a:tc gridSpan="2">
                  <a:txBody>
                    <a:bodyPr/>
                    <a:lstStyle/>
                    <a:p>
                      <a:pPr marR="89535" indent="22225" algn="ctr">
                        <a:lnSpc>
                          <a:spcPct val="107000"/>
                        </a:lnSpc>
                        <a:spcAft>
                          <a:spcPts val="0"/>
                        </a:spcAft>
                        <a:tabLst>
                          <a:tab pos="1095375" algn="l"/>
                        </a:tabLst>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PE Kit</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4216776207"/>
                  </a:ext>
                </a:extLst>
              </a:tr>
              <a:tr h="827913">
                <a:tc>
                  <a:txBody>
                    <a:bodyPr/>
                    <a:lstStyle/>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Navy blue shorts</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Plain white t-shirt or school polo shirt</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Non-marking trainers or plimsolls</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Optional navy or black tracksuit</a:t>
                      </a: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SOCKS!!!!</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89535" lvl="0" indent="-342900">
                        <a:lnSpc>
                          <a:spcPct val="115000"/>
                        </a:lnSpc>
                        <a:spcAft>
                          <a:spcPts val="0"/>
                        </a:spcAft>
                        <a:buFont typeface="Symbol" panose="05050102010706020507" pitchFamily="18" charset="2"/>
                        <a:buChar char=""/>
                        <a:tabLst>
                          <a:tab pos="471805" algn="l"/>
                          <a:tab pos="109537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Navy blue shorts</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 pos="109537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Plain white t-shirt or school polo shirt</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89535" lvl="0" indent="-342900">
                        <a:lnSpc>
                          <a:spcPct val="115000"/>
                        </a:lnSpc>
                        <a:spcAft>
                          <a:spcPts val="0"/>
                        </a:spcAft>
                        <a:buFont typeface="Symbol" panose="05050102010706020507" pitchFamily="18" charset="2"/>
                        <a:buChar char=""/>
                        <a:tabLst>
                          <a:tab pos="471805"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Non-marking trainers or plimsolls </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5875862"/>
                  </a:ext>
                </a:extLst>
              </a:tr>
            </a:tbl>
          </a:graphicData>
        </a:graphic>
      </p:graphicFrame>
      <p:sp>
        <p:nvSpPr>
          <p:cNvPr id="5" name="TextBox 4">
            <a:extLst>
              <a:ext uri="{FF2B5EF4-FFF2-40B4-BE49-F238E27FC236}">
                <a16:creationId xmlns:a16="http://schemas.microsoft.com/office/drawing/2014/main" id="{B08C5A18-0D4A-4096-AAFD-B4795C16C368}"/>
              </a:ext>
            </a:extLst>
          </p:cNvPr>
          <p:cNvSpPr txBox="1"/>
          <p:nvPr/>
        </p:nvSpPr>
        <p:spPr>
          <a:xfrm>
            <a:off x="491644" y="6143982"/>
            <a:ext cx="6320155" cy="646331"/>
          </a:xfrm>
          <a:prstGeom prst="rect">
            <a:avLst/>
          </a:prstGeom>
          <a:noFill/>
        </p:spPr>
        <p:txBody>
          <a:bodyPr wrap="square" rtlCol="0">
            <a:spAutoFit/>
          </a:bodyPr>
          <a:lstStyle/>
          <a:p>
            <a:r>
              <a:rPr lang="en-US" dirty="0"/>
              <a:t>There is a stock of good quality nearly new uniform which is available at TSSSA events or on request.</a:t>
            </a:r>
            <a:endParaRPr lang="en-GB" dirty="0"/>
          </a:p>
        </p:txBody>
      </p:sp>
      <p:pic>
        <p:nvPicPr>
          <p:cNvPr id="16386" name="Picture 6" descr="tss logo transparent red">
            <a:extLst>
              <a:ext uri="{FF2B5EF4-FFF2-40B4-BE49-F238E27FC236}">
                <a16:creationId xmlns:a16="http://schemas.microsoft.com/office/drawing/2014/main" id="{496D2E2A-EF91-4023-A14F-CB03F1B499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20854" y="248142"/>
            <a:ext cx="885825" cy="92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altLang="en-US" dirty="0">
                <a:latin typeface="Comic Sans MS" panose="030F0702030302020204" pitchFamily="66" charset="0"/>
              </a:rPr>
              <a:t>Uniform</a:t>
            </a:r>
          </a:p>
        </p:txBody>
      </p:sp>
      <p:sp>
        <p:nvSpPr>
          <p:cNvPr id="8195" name="Text Box 4"/>
          <p:cNvSpPr txBox="1">
            <a:spLocks noChangeArrowheads="1"/>
          </p:cNvSpPr>
          <p:nvPr/>
        </p:nvSpPr>
        <p:spPr bwMode="auto">
          <a:xfrm>
            <a:off x="468313" y="1989138"/>
            <a:ext cx="8280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endParaRPr lang="en-US" altLang="en-US" dirty="0"/>
          </a:p>
        </p:txBody>
      </p:sp>
      <p:sp>
        <p:nvSpPr>
          <p:cNvPr id="8196" name="Rectangle 5"/>
          <p:cNvSpPr>
            <a:spLocks noGrp="1" noChangeArrowheads="1"/>
          </p:cNvSpPr>
          <p:nvPr>
            <p:ph type="body" idx="1"/>
          </p:nvPr>
        </p:nvSpPr>
        <p:spPr>
          <a:xfrm>
            <a:off x="608013" y="1773238"/>
            <a:ext cx="8001000" cy="4267200"/>
          </a:xfrm>
          <a:noFill/>
        </p:spPr>
        <p:txBody>
          <a:bodyPr/>
          <a:lstStyle/>
          <a:p>
            <a:pPr eaLnBrk="1" hangingPunct="1">
              <a:buFont typeface="Wingdings" pitchFamily="2" charset="2"/>
              <a:buNone/>
            </a:pPr>
            <a:r>
              <a:rPr lang="en-GB" altLang="en-US" sz="2000" b="1" dirty="0">
                <a:latin typeface="Comic Sans MS" panose="030F0702030302020204" pitchFamily="66" charset="0"/>
              </a:rPr>
              <a:t>At Trinity St Stephen First School:</a:t>
            </a:r>
            <a:endParaRPr lang="en-GB" altLang="en-US" sz="2000" dirty="0">
              <a:latin typeface="Comic Sans MS" panose="030F0702030302020204" pitchFamily="66" charset="0"/>
            </a:endParaRPr>
          </a:p>
          <a:p>
            <a:pPr eaLnBrk="1" hangingPunct="1"/>
            <a:r>
              <a:rPr lang="en-GB" altLang="en-US" sz="2000" dirty="0">
                <a:latin typeface="Comic Sans MS" panose="030F0702030302020204" pitchFamily="66" charset="0"/>
              </a:rPr>
              <a:t>We are always smart.</a:t>
            </a:r>
          </a:p>
          <a:p>
            <a:pPr eaLnBrk="1" hangingPunct="1"/>
            <a:r>
              <a:rPr lang="en-GB" altLang="en-US" sz="2000" dirty="0">
                <a:latin typeface="Comic Sans MS" panose="030F0702030302020204" pitchFamily="66" charset="0"/>
              </a:rPr>
              <a:t>We know that we tuck our shirts in.</a:t>
            </a:r>
          </a:p>
          <a:p>
            <a:pPr eaLnBrk="1" hangingPunct="1"/>
            <a:r>
              <a:rPr lang="en-GB" altLang="en-US" sz="2000" dirty="0">
                <a:latin typeface="Comic Sans MS" panose="030F0702030302020204" pitchFamily="66" charset="0"/>
              </a:rPr>
              <a:t>Long hair must be tied up or clipped back using brown, black or school colour hair accessories.</a:t>
            </a:r>
          </a:p>
          <a:p>
            <a:pPr eaLnBrk="1" hangingPunct="1"/>
            <a:r>
              <a:rPr lang="en-GB" altLang="en-US" sz="2000" dirty="0">
                <a:latin typeface="Comic Sans MS" panose="030F0702030302020204" pitchFamily="66" charset="0"/>
              </a:rPr>
              <a:t>Only stud earrings can be worn</a:t>
            </a:r>
          </a:p>
          <a:p>
            <a:pPr eaLnBrk="1" hangingPunct="1"/>
            <a:r>
              <a:rPr lang="en-GB" altLang="en-US" sz="2000" dirty="0">
                <a:latin typeface="Comic Sans MS" panose="030F0702030302020204" pitchFamily="66" charset="0"/>
              </a:rPr>
              <a:t>Please label ALL clothing.</a:t>
            </a:r>
          </a:p>
          <a:p>
            <a:pPr eaLnBrk="1" hangingPunct="1"/>
            <a:r>
              <a:rPr lang="en-GB" altLang="en-US" sz="2000" dirty="0">
                <a:latin typeface="Comic Sans MS" panose="030F0702030302020204" pitchFamily="66" charset="0"/>
              </a:rPr>
              <a:t>Ties are now available as an optional item for Years 3 and 4</a:t>
            </a:r>
          </a:p>
        </p:txBody>
      </p:sp>
      <p:sp>
        <p:nvSpPr>
          <p:cNvPr id="8197" name="Text Box 6"/>
          <p:cNvSpPr txBox="1">
            <a:spLocks noChangeArrowheads="1"/>
          </p:cNvSpPr>
          <p:nvPr/>
        </p:nvSpPr>
        <p:spPr bwMode="auto">
          <a:xfrm>
            <a:off x="5435600" y="404813"/>
            <a:ext cx="33131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endParaRPr lang="en-US" altLang="en-US" dirty="0"/>
          </a:p>
        </p:txBody>
      </p:sp>
      <p:pic>
        <p:nvPicPr>
          <p:cNvPr id="8198" name="Picture 8"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altLang="en-US" dirty="0">
                <a:latin typeface="Comic Sans MS" pitchFamily="66" charset="0"/>
              </a:rPr>
              <a:t>PE</a:t>
            </a:r>
          </a:p>
        </p:txBody>
      </p:sp>
      <p:sp>
        <p:nvSpPr>
          <p:cNvPr id="6147" name="Text Box 5"/>
          <p:cNvSpPr txBox="1">
            <a:spLocks noChangeArrowheads="1"/>
          </p:cNvSpPr>
          <p:nvPr/>
        </p:nvSpPr>
        <p:spPr bwMode="auto">
          <a:xfrm>
            <a:off x="468313" y="2094019"/>
            <a:ext cx="8207375" cy="4555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GB" altLang="en-US" sz="2000" dirty="0">
                <a:latin typeface="Comic Sans MS" panose="030F0702030302020204" pitchFamily="66" charset="0"/>
              </a:rPr>
              <a:t>PE will usually take place on Thursday and Fridays. </a:t>
            </a:r>
          </a:p>
          <a:p>
            <a:pPr eaLnBrk="1" hangingPunct="1">
              <a:spcBef>
                <a:spcPct val="50000"/>
              </a:spcBef>
            </a:pPr>
            <a:r>
              <a:rPr lang="en-GB" altLang="en-US" sz="2000" dirty="0">
                <a:latin typeface="Comic Sans MS" panose="030F0702030302020204" pitchFamily="66" charset="0"/>
              </a:rPr>
              <a:t>The WSSP coaches will at times teach PE so the PE days may change to accommodate them. We will inform you via parent news of the change of day.</a:t>
            </a:r>
          </a:p>
          <a:p>
            <a:pPr eaLnBrk="1" hangingPunct="1">
              <a:spcBef>
                <a:spcPct val="50000"/>
              </a:spcBef>
            </a:pPr>
            <a:r>
              <a:rPr lang="en-GB" altLang="en-US" sz="2000" dirty="0">
                <a:latin typeface="Comic Sans MS" panose="030F0702030302020204" pitchFamily="66" charset="0"/>
              </a:rPr>
              <a:t>Children will need their correct kit to change into on those days.</a:t>
            </a:r>
          </a:p>
          <a:p>
            <a:pPr eaLnBrk="1" hangingPunct="1">
              <a:spcBef>
                <a:spcPct val="50000"/>
              </a:spcBef>
            </a:pPr>
            <a:r>
              <a:rPr lang="en-GB" altLang="en-US" sz="2000" dirty="0">
                <a:latin typeface="Comic Sans MS" panose="030F0702030302020204" pitchFamily="66" charset="0"/>
              </a:rPr>
              <a:t>Please ensure that your child’s PE kit is labelled and always in school in case of unexpected changes to the timetable. We will send it home at half term for washing.</a:t>
            </a:r>
          </a:p>
          <a:p>
            <a:pPr eaLnBrk="1" hangingPunct="1">
              <a:spcBef>
                <a:spcPct val="50000"/>
              </a:spcBef>
            </a:pPr>
            <a:r>
              <a:rPr lang="en-GB" altLang="en-US" sz="2000" b="1" dirty="0">
                <a:latin typeface="Comic Sans MS" panose="030F0702030302020204" pitchFamily="66" charset="0"/>
              </a:rPr>
              <a:t>WATERPROOFS:</a:t>
            </a:r>
          </a:p>
          <a:p>
            <a:pPr eaLnBrk="1" hangingPunct="1">
              <a:spcBef>
                <a:spcPct val="50000"/>
              </a:spcBef>
            </a:pPr>
            <a:r>
              <a:rPr lang="en-GB" altLang="en-US" sz="2000" dirty="0">
                <a:latin typeface="Comic Sans MS" panose="030F0702030302020204" pitchFamily="66" charset="0"/>
              </a:rPr>
              <a:t>A waterproof an</a:t>
            </a:r>
            <a:r>
              <a:rPr lang="en-US" altLang="en-US" sz="2000" dirty="0">
                <a:latin typeface="Comic Sans MS" panose="030F0702030302020204" pitchFamily="66" charset="0"/>
              </a:rPr>
              <a:t>d warm coat is essential from now on. We try to get outside whenever possible and breaks are outside even if it is a light drizzle! </a:t>
            </a:r>
            <a:endParaRPr lang="en-GB" altLang="en-US" sz="2000" dirty="0">
              <a:latin typeface="Comic Sans MS" panose="030F0702030302020204" pitchFamily="66" charset="0"/>
            </a:endParaRPr>
          </a:p>
        </p:txBody>
      </p:sp>
      <p:pic>
        <p:nvPicPr>
          <p:cNvPr id="6149" name="Picture 7"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altLang="en-US" dirty="0">
                <a:latin typeface="Comic Sans MS" pitchFamily="66" charset="0"/>
              </a:rPr>
              <a:t>Classroom Equipment</a:t>
            </a:r>
          </a:p>
        </p:txBody>
      </p:sp>
      <p:sp>
        <p:nvSpPr>
          <p:cNvPr id="6147" name="Text Box 5"/>
          <p:cNvSpPr txBox="1">
            <a:spLocks noChangeArrowheads="1"/>
          </p:cNvSpPr>
          <p:nvPr/>
        </p:nvSpPr>
        <p:spPr bwMode="auto">
          <a:xfrm>
            <a:off x="339293" y="1772816"/>
            <a:ext cx="8207375"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GB" altLang="en-US" b="1" dirty="0">
                <a:latin typeface="Comic Sans MS" panose="030F0702030302020204" pitchFamily="66" charset="0"/>
              </a:rPr>
              <a:t>Pencil cases-</a:t>
            </a:r>
          </a:p>
          <a:p>
            <a:pPr eaLnBrk="1" hangingPunct="1">
              <a:spcBef>
                <a:spcPct val="50000"/>
              </a:spcBef>
            </a:pPr>
            <a:r>
              <a:rPr lang="en-GB" altLang="en-US" dirty="0">
                <a:latin typeface="Comic Sans MS" panose="030F0702030302020204" pitchFamily="66" charset="0"/>
              </a:rPr>
              <a:t>These should be plain and easy to clean and will be kept in school and taken home each half term to be re-stocked. </a:t>
            </a:r>
          </a:p>
          <a:p>
            <a:pPr eaLnBrk="1" hangingPunct="1">
              <a:spcBef>
                <a:spcPct val="50000"/>
              </a:spcBef>
            </a:pPr>
            <a:r>
              <a:rPr lang="en-GB" altLang="en-US" dirty="0">
                <a:latin typeface="Comic Sans MS" panose="030F0702030302020204" pitchFamily="66" charset="0"/>
              </a:rPr>
              <a:t>Please ensure that the cases are </a:t>
            </a:r>
            <a:r>
              <a:rPr lang="en-GB" altLang="en-US" b="1" dirty="0">
                <a:latin typeface="Comic Sans MS" panose="030F0702030302020204" pitchFamily="66" charset="0"/>
              </a:rPr>
              <a:t>small in size </a:t>
            </a:r>
            <a:r>
              <a:rPr lang="en-GB" altLang="en-US" dirty="0">
                <a:latin typeface="Comic Sans MS" panose="030F0702030302020204" pitchFamily="66" charset="0"/>
              </a:rPr>
              <a:t>and that </a:t>
            </a:r>
            <a:r>
              <a:rPr lang="en-GB" altLang="en-US" b="1" dirty="0">
                <a:latin typeface="Comic Sans MS" panose="030F0702030302020204" pitchFamily="66" charset="0"/>
              </a:rPr>
              <a:t>all items are named.</a:t>
            </a:r>
          </a:p>
          <a:p>
            <a:pPr eaLnBrk="1" hangingPunct="1">
              <a:spcBef>
                <a:spcPct val="50000"/>
              </a:spcBef>
            </a:pPr>
            <a:r>
              <a:rPr lang="en-GB" altLang="en-US" b="1" dirty="0">
                <a:latin typeface="Comic Sans MS" panose="030F0702030302020204" pitchFamily="66" charset="0"/>
              </a:rPr>
              <a:t>What your child needs:</a:t>
            </a:r>
          </a:p>
        </p:txBody>
      </p:sp>
      <p:pic>
        <p:nvPicPr>
          <p:cNvPr id="6149" name="Picture 7" descr="tss logo transparent r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B887A555-7280-430A-990C-29ECFA24C5C7}"/>
              </a:ext>
            </a:extLst>
          </p:cNvPr>
          <p:cNvSpPr txBox="1"/>
          <p:nvPr/>
        </p:nvSpPr>
        <p:spPr>
          <a:xfrm flipH="1">
            <a:off x="827584" y="3765344"/>
            <a:ext cx="3096345" cy="1477328"/>
          </a:xfrm>
          <a:prstGeom prst="rect">
            <a:avLst/>
          </a:prstGeom>
          <a:noFill/>
        </p:spPr>
        <p:txBody>
          <a:bodyPr wrap="square" rtlCol="0">
            <a:spAutoFit/>
          </a:bodyPr>
          <a:lstStyle/>
          <a:p>
            <a:pPr marL="285750" indent="-285750" eaLnBrk="1" hangingPunct="1">
              <a:spcBef>
                <a:spcPct val="50000"/>
              </a:spcBef>
              <a:buFont typeface="Arial" panose="020B0604020202020204" pitchFamily="34" charset="0"/>
              <a:buChar char="•"/>
            </a:pPr>
            <a:r>
              <a:rPr lang="en-GB" altLang="en-US" dirty="0">
                <a:latin typeface="Comic Sans MS" panose="030F0702030302020204" pitchFamily="66" charset="0"/>
              </a:rPr>
              <a:t>some HB writing pencils</a:t>
            </a:r>
          </a:p>
          <a:p>
            <a:pPr marL="285750" indent="-285750" eaLnBrk="1" hangingPunct="1">
              <a:spcBef>
                <a:spcPct val="50000"/>
              </a:spcBef>
              <a:buFont typeface="Arial" panose="020B0604020202020204" pitchFamily="34" charset="0"/>
              <a:buChar char="•"/>
            </a:pPr>
            <a:r>
              <a:rPr lang="en-GB" altLang="en-US" dirty="0">
                <a:latin typeface="Comic Sans MS" panose="030F0702030302020204" pitchFamily="66" charset="0"/>
              </a:rPr>
              <a:t>a long ruler</a:t>
            </a:r>
          </a:p>
          <a:p>
            <a:pPr marL="285750" indent="-285750" eaLnBrk="1" hangingPunct="1">
              <a:spcBef>
                <a:spcPct val="50000"/>
              </a:spcBef>
              <a:buFont typeface="Arial" panose="020B0604020202020204" pitchFamily="34" charset="0"/>
              <a:buChar char="•"/>
            </a:pPr>
            <a:r>
              <a:rPr lang="en-GB" altLang="en-US" dirty="0">
                <a:latin typeface="Comic Sans MS" panose="030F0702030302020204" pitchFamily="66" charset="0"/>
              </a:rPr>
              <a:t>several whiteboard pens</a:t>
            </a:r>
          </a:p>
          <a:p>
            <a:endParaRPr lang="en-GB" dirty="0"/>
          </a:p>
        </p:txBody>
      </p:sp>
      <p:sp>
        <p:nvSpPr>
          <p:cNvPr id="4" name="TextBox 3">
            <a:extLst>
              <a:ext uri="{FF2B5EF4-FFF2-40B4-BE49-F238E27FC236}">
                <a16:creationId xmlns:a16="http://schemas.microsoft.com/office/drawing/2014/main" id="{4E49C198-4894-4389-91AA-DFD65729315D}"/>
              </a:ext>
            </a:extLst>
          </p:cNvPr>
          <p:cNvSpPr txBox="1"/>
          <p:nvPr/>
        </p:nvSpPr>
        <p:spPr>
          <a:xfrm>
            <a:off x="4435272" y="3732518"/>
            <a:ext cx="3384376" cy="1200329"/>
          </a:xfrm>
          <a:prstGeom prst="rect">
            <a:avLst/>
          </a:prstGeom>
          <a:noFill/>
        </p:spPr>
        <p:txBody>
          <a:bodyPr wrap="square" rtlCol="0">
            <a:spAutoFit/>
          </a:bodyPr>
          <a:lstStyle/>
          <a:p>
            <a:pPr marL="285750" indent="-285750" eaLnBrk="1" hangingPunct="1">
              <a:spcBef>
                <a:spcPct val="50000"/>
              </a:spcBef>
              <a:buFont typeface="Arial" panose="020B0604020202020204" pitchFamily="34" charset="0"/>
              <a:buChar char="•"/>
            </a:pPr>
            <a:r>
              <a:rPr lang="en-GB" altLang="en-US" dirty="0">
                <a:latin typeface="Comic Sans MS" panose="030F0702030302020204" pitchFamily="66" charset="0"/>
              </a:rPr>
              <a:t>A glue stick</a:t>
            </a:r>
          </a:p>
          <a:p>
            <a:pPr marL="285750" indent="-285750" eaLnBrk="1" hangingPunct="1">
              <a:spcBef>
                <a:spcPct val="50000"/>
              </a:spcBef>
              <a:buFont typeface="Arial" panose="020B0604020202020204" pitchFamily="34" charset="0"/>
              <a:buChar char="•"/>
            </a:pPr>
            <a:r>
              <a:rPr lang="en-GB" altLang="en-US" dirty="0">
                <a:latin typeface="Comic Sans MS" panose="030F0702030302020204" pitchFamily="66" charset="0"/>
              </a:rPr>
              <a:t>safety scissors</a:t>
            </a:r>
          </a:p>
          <a:p>
            <a:pPr marL="285750" indent="-285750" eaLnBrk="1" hangingPunct="1">
              <a:spcBef>
                <a:spcPct val="50000"/>
              </a:spcBef>
              <a:buFont typeface="Arial" panose="020B0604020202020204" pitchFamily="34" charset="0"/>
              <a:buChar char="•"/>
            </a:pPr>
            <a:r>
              <a:rPr lang="en-GB" altLang="en-US" dirty="0">
                <a:latin typeface="Comic Sans MS" panose="030F0702030302020204" pitchFamily="66" charset="0"/>
              </a:rPr>
              <a:t>a set of colouring pencils</a:t>
            </a:r>
            <a:endParaRPr lang="en-GB" dirty="0"/>
          </a:p>
        </p:txBody>
      </p:sp>
      <p:sp>
        <p:nvSpPr>
          <p:cNvPr id="8" name="TextBox 7">
            <a:extLst>
              <a:ext uri="{FF2B5EF4-FFF2-40B4-BE49-F238E27FC236}">
                <a16:creationId xmlns:a16="http://schemas.microsoft.com/office/drawing/2014/main" id="{B58E3F41-CB9B-420A-A758-9653F824D684}"/>
              </a:ext>
            </a:extLst>
          </p:cNvPr>
          <p:cNvSpPr txBox="1"/>
          <p:nvPr/>
        </p:nvSpPr>
        <p:spPr>
          <a:xfrm>
            <a:off x="339293" y="5058006"/>
            <a:ext cx="7309693" cy="1477328"/>
          </a:xfrm>
          <a:prstGeom prst="rect">
            <a:avLst/>
          </a:prstGeom>
          <a:noFill/>
        </p:spPr>
        <p:txBody>
          <a:bodyPr wrap="square" rtlCol="0">
            <a:spAutoFit/>
          </a:bodyPr>
          <a:lstStyle/>
          <a:p>
            <a:r>
              <a:rPr lang="en-GB" dirty="0">
                <a:latin typeface="Comic Sans MS" panose="030F0702030302020204" pitchFamily="66" charset="0"/>
              </a:rPr>
              <a:t>A rubber and pencil sharpener may also be useful</a:t>
            </a:r>
          </a:p>
          <a:p>
            <a:endParaRPr lang="en-GB" dirty="0">
              <a:latin typeface="Comic Sans MS" panose="030F0702030302020204" pitchFamily="66" charset="0"/>
            </a:endParaRPr>
          </a:p>
          <a:p>
            <a:r>
              <a:rPr lang="en-GB" dirty="0">
                <a:latin typeface="Comic Sans MS" panose="030F0702030302020204" pitchFamily="66" charset="0"/>
              </a:rPr>
              <a:t>Please check anything else from home is not brought to school – key rings/ toys/ sticker cards/ an assortment of rubbers etc. They can cause distractions and may get lost. </a:t>
            </a:r>
          </a:p>
        </p:txBody>
      </p:sp>
    </p:spTree>
    <p:extLst>
      <p:ext uri="{BB962C8B-B14F-4D97-AF65-F5344CB8AC3E}">
        <p14:creationId xmlns:p14="http://schemas.microsoft.com/office/powerpoint/2010/main" val="1558575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39750" y="333375"/>
            <a:ext cx="8001000" cy="1216025"/>
          </a:xfrm>
        </p:spPr>
        <p:txBody>
          <a:bodyPr/>
          <a:lstStyle/>
          <a:p>
            <a:r>
              <a:rPr lang="en-GB" altLang="en-US" dirty="0">
                <a:latin typeface="Comic Sans MS" panose="030F0702030302020204" pitchFamily="66" charset="0"/>
              </a:rPr>
              <a:t>Healthy Eating</a:t>
            </a:r>
          </a:p>
        </p:txBody>
      </p:sp>
      <p:sp>
        <p:nvSpPr>
          <p:cNvPr id="7171" name="Content Placeholder 2"/>
          <p:cNvSpPr>
            <a:spLocks noGrp="1"/>
          </p:cNvSpPr>
          <p:nvPr>
            <p:ph idx="1"/>
          </p:nvPr>
        </p:nvSpPr>
        <p:spPr>
          <a:xfrm>
            <a:off x="566738" y="1752600"/>
            <a:ext cx="7966075" cy="4267200"/>
          </a:xfrm>
        </p:spPr>
        <p:txBody>
          <a:bodyPr/>
          <a:lstStyle/>
          <a:p>
            <a:pPr marL="0" indent="0">
              <a:buFont typeface="Wingdings" pitchFamily="2" charset="2"/>
              <a:buNone/>
              <a:defRPr/>
            </a:pPr>
            <a:r>
              <a:rPr lang="en-GB" altLang="en-US" sz="2000" dirty="0">
                <a:latin typeface="Comic Sans MS" panose="030F0702030302020204" pitchFamily="66" charset="0"/>
              </a:rPr>
              <a:t>Children in Year 3 are no longer eligible for the Government’s fruit and milk scheme at break and they start lunch a little later. </a:t>
            </a:r>
          </a:p>
          <a:p>
            <a:pPr marL="0" indent="0">
              <a:buFont typeface="Wingdings" pitchFamily="2" charset="2"/>
              <a:buNone/>
              <a:defRPr/>
            </a:pPr>
            <a:r>
              <a:rPr lang="en-GB" altLang="en-US" sz="2000" dirty="0">
                <a:latin typeface="Comic Sans MS" panose="030F0702030302020204" pitchFamily="66" charset="0"/>
              </a:rPr>
              <a:t>To avoid energy levels dropping, we recommend that a healthy snack, such as vegetables, fruit, or a dairy product (cheese or  yoghurt) is brought into school daily as a break time snack. </a:t>
            </a:r>
          </a:p>
          <a:p>
            <a:pPr>
              <a:defRPr/>
            </a:pPr>
            <a:r>
              <a:rPr lang="en-GB" altLang="en-US" sz="2000" dirty="0">
                <a:latin typeface="Comic Sans MS" panose="030F0702030302020204" pitchFamily="66" charset="0"/>
              </a:rPr>
              <a:t>No </a:t>
            </a:r>
            <a:r>
              <a:rPr lang="en-US" altLang="en-US" sz="2000" dirty="0">
                <a:latin typeface="Comic Sans MS" panose="030F0702030302020204" pitchFamily="66" charset="0"/>
              </a:rPr>
              <a:t>products should contain nuts </a:t>
            </a:r>
            <a:endParaRPr lang="en-GB" altLang="en-US" sz="2000" dirty="0">
              <a:latin typeface="Comic Sans MS" panose="030F0702030302020204" pitchFamily="66" charset="0"/>
            </a:endParaRPr>
          </a:p>
          <a:p>
            <a:pPr>
              <a:defRPr/>
            </a:pPr>
            <a:r>
              <a:rPr lang="en-GB" altLang="en-US" sz="2000" dirty="0">
                <a:latin typeface="Comic Sans MS" panose="030F0702030302020204" pitchFamily="66" charset="0"/>
              </a:rPr>
              <a:t>Please also ensure </a:t>
            </a:r>
            <a:r>
              <a:rPr lang="en-US" altLang="en-US" sz="2000" dirty="0">
                <a:latin typeface="Comic Sans MS" panose="030F0702030302020204" pitchFamily="66" charset="0"/>
              </a:rPr>
              <a:t>that your child has a named water bottle at school.</a:t>
            </a:r>
            <a:endParaRPr lang="en-GB" altLang="en-US" sz="2000" dirty="0">
              <a:latin typeface="Comic Sans MS" panose="030F0702030302020204" pitchFamily="66" charset="0"/>
            </a:endParaRPr>
          </a:p>
        </p:txBody>
      </p:sp>
      <p:pic>
        <p:nvPicPr>
          <p:cNvPr id="4" name="Picture 7" descr="tss logo transparent red">
            <a:extLst>
              <a:ext uri="{FF2B5EF4-FFF2-40B4-BE49-F238E27FC236}">
                <a16:creationId xmlns:a16="http://schemas.microsoft.com/office/drawing/2014/main" id="{920D4284-68B6-4A95-887F-6F56B4814D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altLang="en-US" dirty="0">
                <a:latin typeface="Comic Sans MS" pitchFamily="66" charset="0"/>
              </a:rPr>
              <a:t>Year 3 Writing </a:t>
            </a:r>
          </a:p>
        </p:txBody>
      </p:sp>
      <p:sp>
        <p:nvSpPr>
          <p:cNvPr id="9219" name="Rectangle 3"/>
          <p:cNvSpPr>
            <a:spLocks noGrp="1" noChangeArrowheads="1"/>
          </p:cNvSpPr>
          <p:nvPr>
            <p:ph type="body" idx="1"/>
          </p:nvPr>
        </p:nvSpPr>
        <p:spPr>
          <a:xfrm>
            <a:off x="395288" y="1633538"/>
            <a:ext cx="8497887" cy="4267200"/>
          </a:xfrm>
        </p:spPr>
        <p:txBody>
          <a:bodyPr/>
          <a:lstStyle/>
          <a:p>
            <a:pPr eaLnBrk="1" hangingPunct="1">
              <a:lnSpc>
                <a:spcPct val="90000"/>
              </a:lnSpc>
              <a:buFont typeface="Wingdings" pitchFamily="2" charset="2"/>
              <a:buNone/>
            </a:pPr>
            <a:r>
              <a:rPr lang="en-GB" altLang="en-US" sz="2400" b="1" dirty="0">
                <a:latin typeface="Comic Sans MS" panose="030F0702030302020204" pitchFamily="66" charset="0"/>
              </a:rPr>
              <a:t>When we are writing:</a:t>
            </a:r>
            <a:endParaRPr lang="en-GB" altLang="en-US" sz="2400" dirty="0">
              <a:latin typeface="Comic Sans MS" panose="030F0702030302020204" pitchFamily="66" charset="0"/>
            </a:endParaRPr>
          </a:p>
          <a:p>
            <a:pPr eaLnBrk="1" hangingPunct="1">
              <a:lnSpc>
                <a:spcPct val="90000"/>
              </a:lnSpc>
            </a:pPr>
            <a:r>
              <a:rPr lang="en-GB" altLang="en-US" sz="2000" dirty="0">
                <a:latin typeface="Comic Sans MS" panose="030F0702030302020204" pitchFamily="66" charset="0"/>
              </a:rPr>
              <a:t>We always use a pencil</a:t>
            </a:r>
          </a:p>
          <a:p>
            <a:pPr eaLnBrk="1" hangingPunct="1">
              <a:lnSpc>
                <a:spcPct val="90000"/>
              </a:lnSpc>
            </a:pPr>
            <a:r>
              <a:rPr lang="en-GB" altLang="en-US" sz="2000" dirty="0">
                <a:latin typeface="Comic Sans MS" panose="030F0702030302020204" pitchFamily="66" charset="0"/>
              </a:rPr>
              <a:t>We try to use a cursive script</a:t>
            </a:r>
          </a:p>
          <a:p>
            <a:pPr eaLnBrk="1" hangingPunct="1">
              <a:lnSpc>
                <a:spcPct val="90000"/>
              </a:lnSpc>
            </a:pPr>
            <a:r>
              <a:rPr lang="en-GB" altLang="en-US" sz="2000" dirty="0">
                <a:latin typeface="Comic Sans MS" panose="030F0702030302020204" pitchFamily="66" charset="0"/>
              </a:rPr>
              <a:t>We draw a dotted line below words when we are unsure of the spelling</a:t>
            </a:r>
          </a:p>
          <a:p>
            <a:pPr eaLnBrk="1" hangingPunct="1">
              <a:lnSpc>
                <a:spcPct val="90000"/>
              </a:lnSpc>
            </a:pPr>
            <a:r>
              <a:rPr lang="en-GB" altLang="en-US" sz="2000" dirty="0">
                <a:latin typeface="Comic Sans MS" panose="030F0702030302020204" pitchFamily="66" charset="0"/>
              </a:rPr>
              <a:t>Every sentence starts with a capital letter and finishes with a full stop</a:t>
            </a:r>
          </a:p>
          <a:p>
            <a:pPr eaLnBrk="1" hangingPunct="1">
              <a:lnSpc>
                <a:spcPct val="90000"/>
              </a:lnSpc>
            </a:pPr>
            <a:r>
              <a:rPr lang="en-GB" altLang="en-US" sz="2000" dirty="0">
                <a:latin typeface="Comic Sans MS" panose="030F0702030302020204" pitchFamily="66" charset="0"/>
              </a:rPr>
              <a:t>Every piece of work is dated</a:t>
            </a:r>
          </a:p>
          <a:p>
            <a:pPr eaLnBrk="1" hangingPunct="1">
              <a:lnSpc>
                <a:spcPct val="90000"/>
              </a:lnSpc>
            </a:pPr>
            <a:r>
              <a:rPr lang="en-GB" altLang="en-US" sz="2000" dirty="0">
                <a:latin typeface="Comic Sans MS" panose="030F0702030302020204" pitchFamily="66" charset="0"/>
              </a:rPr>
              <a:t>The title or ‘WALT’ (we are learning to…) is on the top left</a:t>
            </a:r>
          </a:p>
          <a:p>
            <a:pPr eaLnBrk="1" hangingPunct="1">
              <a:lnSpc>
                <a:spcPct val="90000"/>
              </a:lnSpc>
            </a:pPr>
            <a:r>
              <a:rPr lang="en-GB" altLang="en-US" sz="2000" dirty="0">
                <a:latin typeface="Comic Sans MS" panose="030F0702030302020204" pitchFamily="66" charset="0"/>
              </a:rPr>
              <a:t>We miss a line before starting a new piece of work</a:t>
            </a:r>
          </a:p>
          <a:p>
            <a:pPr eaLnBrk="1" hangingPunct="1">
              <a:lnSpc>
                <a:spcPct val="90000"/>
              </a:lnSpc>
            </a:pPr>
            <a:r>
              <a:rPr lang="en-GB" altLang="en-US" sz="2000" dirty="0">
                <a:latin typeface="Comic Sans MS" panose="030F0702030302020204" pitchFamily="66" charset="0"/>
              </a:rPr>
              <a:t>We put a single line through work we have done wrong or use a rubber.</a:t>
            </a:r>
          </a:p>
        </p:txBody>
      </p:sp>
      <p:pic>
        <p:nvPicPr>
          <p:cNvPr id="9220" name="Picture 6"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altLang="en-US" dirty="0">
                <a:latin typeface="Comic Sans MS" panose="030F0702030302020204" pitchFamily="66" charset="0"/>
              </a:rPr>
              <a:t>Year 3 Maths</a:t>
            </a:r>
          </a:p>
        </p:txBody>
      </p:sp>
      <p:sp>
        <p:nvSpPr>
          <p:cNvPr id="10243" name="Rectangle 3"/>
          <p:cNvSpPr>
            <a:spLocks noGrp="1" noChangeArrowheads="1"/>
          </p:cNvSpPr>
          <p:nvPr>
            <p:ph type="body" idx="1"/>
          </p:nvPr>
        </p:nvSpPr>
        <p:spPr/>
        <p:txBody>
          <a:bodyPr/>
          <a:lstStyle/>
          <a:p>
            <a:pPr eaLnBrk="1" hangingPunct="1">
              <a:buFont typeface="Wingdings" pitchFamily="2" charset="2"/>
              <a:buNone/>
            </a:pPr>
            <a:r>
              <a:rPr lang="en-GB" altLang="en-US" sz="2400" b="1" dirty="0">
                <a:latin typeface="Comic Sans MS" panose="030F0702030302020204" pitchFamily="66" charset="0"/>
              </a:rPr>
              <a:t>When we are doing maths:</a:t>
            </a:r>
            <a:endParaRPr lang="en-GB" altLang="en-US" sz="2400" dirty="0">
              <a:latin typeface="Comic Sans MS" panose="030F0702030302020204" pitchFamily="66" charset="0"/>
            </a:endParaRPr>
          </a:p>
          <a:p>
            <a:pPr eaLnBrk="1" hangingPunct="1"/>
            <a:r>
              <a:rPr lang="en-GB" altLang="en-US" sz="2400" dirty="0">
                <a:latin typeface="Comic Sans MS" panose="030F0702030302020204" pitchFamily="66" charset="0"/>
              </a:rPr>
              <a:t>We always use a pencil</a:t>
            </a:r>
          </a:p>
          <a:p>
            <a:pPr eaLnBrk="1" hangingPunct="1"/>
            <a:r>
              <a:rPr lang="en-GB" altLang="en-US" sz="2400" dirty="0">
                <a:latin typeface="Comic Sans MS" panose="030F0702030302020204" pitchFamily="66" charset="0"/>
              </a:rPr>
              <a:t>We write the date in the short, numeric way</a:t>
            </a:r>
          </a:p>
          <a:p>
            <a:pPr eaLnBrk="1" hangingPunct="1"/>
            <a:r>
              <a:rPr lang="en-GB" altLang="en-US" sz="2400" dirty="0">
                <a:latin typeface="Comic Sans MS" panose="030F0702030302020204" pitchFamily="66" charset="0"/>
              </a:rPr>
              <a:t>Only one digit should be in each box</a:t>
            </a:r>
          </a:p>
          <a:p>
            <a:pPr eaLnBrk="1" hangingPunct="1"/>
            <a:r>
              <a:rPr lang="en-GB" altLang="en-US" sz="2400" dirty="0">
                <a:latin typeface="Comic Sans MS" panose="030F0702030302020204" pitchFamily="66" charset="0"/>
              </a:rPr>
              <a:t>The ‘WALT’ is always at the top next to the date</a:t>
            </a:r>
          </a:p>
          <a:p>
            <a:pPr eaLnBrk="1" hangingPunct="1"/>
            <a:r>
              <a:rPr lang="en-GB" altLang="en-US" sz="2400" dirty="0">
                <a:latin typeface="Comic Sans MS" panose="030F0702030302020204" pitchFamily="66" charset="0"/>
              </a:rPr>
              <a:t>We miss a line before starting a new piece of work</a:t>
            </a:r>
          </a:p>
          <a:p>
            <a:pPr eaLnBrk="1" hangingPunct="1"/>
            <a:r>
              <a:rPr lang="en-GB" altLang="en-US" sz="2400" dirty="0">
                <a:latin typeface="Comic Sans MS" panose="030F0702030302020204" pitchFamily="66" charset="0"/>
              </a:rPr>
              <a:t>We draw pictures and diagrams using a pencil</a:t>
            </a:r>
          </a:p>
          <a:p>
            <a:pPr eaLnBrk="1" hangingPunct="1"/>
            <a:r>
              <a:rPr lang="en-GB" altLang="en-US" sz="2400" dirty="0">
                <a:latin typeface="Comic Sans MS" panose="030F0702030302020204" pitchFamily="66" charset="0"/>
              </a:rPr>
              <a:t>We put a single line through work we have done wrong or use a rubber.</a:t>
            </a:r>
          </a:p>
        </p:txBody>
      </p:sp>
      <p:pic>
        <p:nvPicPr>
          <p:cNvPr id="10244" name="Picture 6" descr="tss logo transparent 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Profile</Template>
  <TotalTime>20184</TotalTime>
  <Words>2500</Words>
  <Application>Microsoft Office PowerPoint</Application>
  <PresentationFormat>On-screen Show (4:3)</PresentationFormat>
  <Paragraphs>191</Paragraphs>
  <Slides>24</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MS PGothic</vt:lpstr>
      <vt:lpstr>Arial</vt:lpstr>
      <vt:lpstr>Calibri</vt:lpstr>
      <vt:lpstr>Calibri Light</vt:lpstr>
      <vt:lpstr>Comic Sans MS</vt:lpstr>
      <vt:lpstr>Symbol</vt:lpstr>
      <vt:lpstr>Times New Roman</vt:lpstr>
      <vt:lpstr>Verdana</vt:lpstr>
      <vt:lpstr>Wingdings</vt:lpstr>
      <vt:lpstr>Profile</vt:lpstr>
      <vt:lpstr>Welcome to Year 3</vt:lpstr>
      <vt:lpstr>The School Day</vt:lpstr>
      <vt:lpstr>PowerPoint Presentation</vt:lpstr>
      <vt:lpstr>Uniform</vt:lpstr>
      <vt:lpstr>PE</vt:lpstr>
      <vt:lpstr>Classroom Equipment</vt:lpstr>
      <vt:lpstr>Healthy Eating</vt:lpstr>
      <vt:lpstr>Year 3 Writing </vt:lpstr>
      <vt:lpstr>Year 3 Maths</vt:lpstr>
      <vt:lpstr>Our Learning- Maths</vt:lpstr>
      <vt:lpstr>PowerPoint Presentation</vt:lpstr>
      <vt:lpstr>Help with Maths</vt:lpstr>
      <vt:lpstr>Our learning - writing</vt:lpstr>
      <vt:lpstr>Our Learning - Reading</vt:lpstr>
      <vt:lpstr>Our learning - Science</vt:lpstr>
      <vt:lpstr>Our Learning – topics</vt:lpstr>
      <vt:lpstr>Homework</vt:lpstr>
      <vt:lpstr>PowerPoint Presentation</vt:lpstr>
      <vt:lpstr>PowerPoint Presentation</vt:lpstr>
      <vt:lpstr>Handwriting and spelling</vt:lpstr>
      <vt:lpstr>PowerPoint Presentation</vt:lpstr>
      <vt:lpstr>Communication with school</vt:lpstr>
      <vt:lpstr>PowerPoint Presentation</vt:lpstr>
      <vt:lpstr>Class reps</vt:lpstr>
    </vt:vector>
  </TitlesOfParts>
  <Company>Bracknell Forest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2</dc:title>
  <dc:creator>Headteacher</dc:creator>
  <cp:lastModifiedBy>Catherine Foster</cp:lastModifiedBy>
  <cp:revision>123</cp:revision>
  <dcterms:created xsi:type="dcterms:W3CDTF">2012-09-08T06:35:11Z</dcterms:created>
  <dcterms:modified xsi:type="dcterms:W3CDTF">2025-09-23T07:39:09Z</dcterms:modified>
</cp:coreProperties>
</file>