
<file path=[Content_Types].xml><?xml version="1.0" encoding="utf-8"?>
<Types xmlns="http://schemas.openxmlformats.org/package/2006/content-types">
  <Default Extension="png" ContentType="image/pn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390" r:id="rId5"/>
    <p:sldId id="418" r:id="rId6"/>
    <p:sldId id="414" r:id="rId7"/>
    <p:sldId id="415" r:id="rId8"/>
    <p:sldId id="360" r:id="rId9"/>
    <p:sldId id="397" r:id="rId10"/>
    <p:sldId id="396" r:id="rId11"/>
    <p:sldId id="398" r:id="rId12"/>
    <p:sldId id="410" r:id="rId13"/>
    <p:sldId id="395" r:id="rId14"/>
    <p:sldId id="314" r:id="rId15"/>
    <p:sldId id="411" r:id="rId16"/>
    <p:sldId id="416" r:id="rId17"/>
    <p:sldId id="417" r:id="rId18"/>
    <p:sldId id="400" r:id="rId19"/>
    <p:sldId id="407" r:id="rId20"/>
    <p:sldId id="386" r:id="rId21"/>
    <p:sldId id="408" r:id="rId22"/>
    <p:sldId id="409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CB3DB7"/>
    <a:srgbClr val="EAB0E2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580AE19-1938-46E5-B74B-8E2DC180A01D}" v="85" dt="2019-01-23T14:57:11.54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24" autoAdjust="0"/>
    <p:restoredTop sz="94660"/>
  </p:normalViewPr>
  <p:slideViewPr>
    <p:cSldViewPr snapToGrid="0">
      <p:cViewPr varScale="1">
        <p:scale>
          <a:sx n="85" d="100"/>
          <a:sy n="85" d="100"/>
        </p:scale>
        <p:origin x="10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 Fitzpatrick" userId="d1b284ec-d1dd-4765-b823-b34899491c26" providerId="ADAL" clId="{C580AE19-1938-46E5-B74B-8E2DC180A01D}"/>
    <pc:docChg chg="custSel addSld delSld modSld sldOrd">
      <pc:chgData name="Jan Fitzpatrick" userId="d1b284ec-d1dd-4765-b823-b34899491c26" providerId="ADAL" clId="{C580AE19-1938-46E5-B74B-8E2DC180A01D}" dt="2019-01-23T14:58:47.396" v="300" actId="5793"/>
      <pc:docMkLst>
        <pc:docMk/>
      </pc:docMkLst>
      <pc:sldChg chg="modSp">
        <pc:chgData name="Jan Fitzpatrick" userId="d1b284ec-d1dd-4765-b823-b34899491c26" providerId="ADAL" clId="{C580AE19-1938-46E5-B74B-8E2DC180A01D}" dt="2019-01-23T13:02:53.275" v="11" actId="404"/>
        <pc:sldMkLst>
          <pc:docMk/>
          <pc:sldMk cId="2637481266" sldId="256"/>
        </pc:sldMkLst>
        <pc:spChg chg="mod">
          <ac:chgData name="Jan Fitzpatrick" userId="d1b284ec-d1dd-4765-b823-b34899491c26" providerId="ADAL" clId="{C580AE19-1938-46E5-B74B-8E2DC180A01D}" dt="2019-01-23T13:02:53.275" v="11" actId="404"/>
          <ac:spMkLst>
            <pc:docMk/>
            <pc:sldMk cId="2637481266" sldId="256"/>
            <ac:spMk id="19" creationId="{5252A847-DE45-4FA3-A1F8-EEBEB845FF8E}"/>
          </ac:spMkLst>
        </pc:spChg>
      </pc:sldChg>
      <pc:sldChg chg="modSp">
        <pc:chgData name="Jan Fitzpatrick" userId="d1b284ec-d1dd-4765-b823-b34899491c26" providerId="ADAL" clId="{C580AE19-1938-46E5-B74B-8E2DC180A01D}" dt="2019-01-23T13:10:21.152" v="203" actId="6549"/>
        <pc:sldMkLst>
          <pc:docMk/>
          <pc:sldMk cId="636014570" sldId="314"/>
        </pc:sldMkLst>
        <pc:spChg chg="mod">
          <ac:chgData name="Jan Fitzpatrick" userId="d1b284ec-d1dd-4765-b823-b34899491c26" providerId="ADAL" clId="{C580AE19-1938-46E5-B74B-8E2DC180A01D}" dt="2019-01-23T13:10:21.152" v="203" actId="6549"/>
          <ac:spMkLst>
            <pc:docMk/>
            <pc:sldMk cId="636014570" sldId="314"/>
            <ac:spMk id="19" creationId="{5252A847-DE45-4FA3-A1F8-EEBEB845FF8E}"/>
          </ac:spMkLst>
        </pc:spChg>
      </pc:sldChg>
      <pc:sldChg chg="modSp">
        <pc:chgData name="Jan Fitzpatrick" userId="d1b284ec-d1dd-4765-b823-b34899491c26" providerId="ADAL" clId="{C580AE19-1938-46E5-B74B-8E2DC180A01D}" dt="2019-01-23T13:03:51.266" v="14" actId="1582"/>
        <pc:sldMkLst>
          <pc:docMk/>
          <pc:sldMk cId="1035052751" sldId="361"/>
        </pc:sldMkLst>
        <pc:spChg chg="mod">
          <ac:chgData name="Jan Fitzpatrick" userId="d1b284ec-d1dd-4765-b823-b34899491c26" providerId="ADAL" clId="{C580AE19-1938-46E5-B74B-8E2DC180A01D}" dt="2019-01-23T13:03:51.266" v="14" actId="1582"/>
          <ac:spMkLst>
            <pc:docMk/>
            <pc:sldMk cId="1035052751" sldId="361"/>
            <ac:spMk id="9" creationId="{8434EC66-FFB5-4E52-83A6-3AC43C41615D}"/>
          </ac:spMkLst>
        </pc:spChg>
      </pc:sldChg>
      <pc:sldChg chg="modSp">
        <pc:chgData name="Jan Fitzpatrick" userId="d1b284ec-d1dd-4765-b823-b34899491c26" providerId="ADAL" clId="{C580AE19-1938-46E5-B74B-8E2DC180A01D}" dt="2019-01-23T13:03:25.187" v="13" actId="404"/>
        <pc:sldMkLst>
          <pc:docMk/>
          <pc:sldMk cId="1204372888" sldId="392"/>
        </pc:sldMkLst>
        <pc:spChg chg="mod">
          <ac:chgData name="Jan Fitzpatrick" userId="d1b284ec-d1dd-4765-b823-b34899491c26" providerId="ADAL" clId="{C580AE19-1938-46E5-B74B-8E2DC180A01D}" dt="2019-01-23T13:03:25.187" v="13" actId="404"/>
          <ac:spMkLst>
            <pc:docMk/>
            <pc:sldMk cId="1204372888" sldId="392"/>
            <ac:spMk id="19" creationId="{5252A847-DE45-4FA3-A1F8-EEBEB845FF8E}"/>
          </ac:spMkLst>
        </pc:spChg>
      </pc:sldChg>
      <pc:sldChg chg="modSp">
        <pc:chgData name="Jan Fitzpatrick" userId="d1b284ec-d1dd-4765-b823-b34899491c26" providerId="ADAL" clId="{C580AE19-1938-46E5-B74B-8E2DC180A01D}" dt="2019-01-23T13:03:58.682" v="15" actId="1582"/>
        <pc:sldMkLst>
          <pc:docMk/>
          <pc:sldMk cId="1386843168" sldId="394"/>
        </pc:sldMkLst>
        <pc:spChg chg="mod">
          <ac:chgData name="Jan Fitzpatrick" userId="d1b284ec-d1dd-4765-b823-b34899491c26" providerId="ADAL" clId="{C580AE19-1938-46E5-B74B-8E2DC180A01D}" dt="2019-01-23T13:03:58.682" v="15" actId="1582"/>
          <ac:spMkLst>
            <pc:docMk/>
            <pc:sldMk cId="1386843168" sldId="394"/>
            <ac:spMk id="9" creationId="{8434EC66-FFB5-4E52-83A6-3AC43C41615D}"/>
          </ac:spMkLst>
        </pc:spChg>
      </pc:sldChg>
      <pc:sldChg chg="modSp">
        <pc:chgData name="Jan Fitzpatrick" userId="d1b284ec-d1dd-4765-b823-b34899491c26" providerId="ADAL" clId="{C580AE19-1938-46E5-B74B-8E2DC180A01D}" dt="2019-01-23T13:05:27.945" v="70" actId="207"/>
        <pc:sldMkLst>
          <pc:docMk/>
          <pc:sldMk cId="991369306" sldId="397"/>
        </pc:sldMkLst>
        <pc:spChg chg="mod">
          <ac:chgData name="Jan Fitzpatrick" userId="d1b284ec-d1dd-4765-b823-b34899491c26" providerId="ADAL" clId="{C580AE19-1938-46E5-B74B-8E2DC180A01D}" dt="2019-01-23T13:05:27.945" v="70" actId="207"/>
          <ac:spMkLst>
            <pc:docMk/>
            <pc:sldMk cId="991369306" sldId="397"/>
            <ac:spMk id="2" creationId="{C5A1541E-105F-4272-B84F-1C51D9BCF398}"/>
          </ac:spMkLst>
        </pc:spChg>
      </pc:sldChg>
      <pc:sldChg chg="modSp del">
        <pc:chgData name="Jan Fitzpatrick" userId="d1b284ec-d1dd-4765-b823-b34899491c26" providerId="ADAL" clId="{C580AE19-1938-46E5-B74B-8E2DC180A01D}" dt="2019-01-23T13:21:33.957" v="282" actId="2696"/>
        <pc:sldMkLst>
          <pc:docMk/>
          <pc:sldMk cId="4132755487" sldId="401"/>
        </pc:sldMkLst>
        <pc:spChg chg="mod">
          <ac:chgData name="Jan Fitzpatrick" userId="d1b284ec-d1dd-4765-b823-b34899491c26" providerId="ADAL" clId="{C580AE19-1938-46E5-B74B-8E2DC180A01D}" dt="2019-01-23T13:11:14.534" v="207" actId="1582"/>
          <ac:spMkLst>
            <pc:docMk/>
            <pc:sldMk cId="4132755487" sldId="401"/>
            <ac:spMk id="7" creationId="{0898D9CA-8140-4F61-AAFC-457EDDD9614A}"/>
          </ac:spMkLst>
        </pc:spChg>
      </pc:sldChg>
      <pc:sldChg chg="del">
        <pc:chgData name="Jan Fitzpatrick" userId="d1b284ec-d1dd-4765-b823-b34899491c26" providerId="ADAL" clId="{C580AE19-1938-46E5-B74B-8E2DC180A01D}" dt="2019-01-23T13:11:01.032" v="206" actId="2696"/>
        <pc:sldMkLst>
          <pc:docMk/>
          <pc:sldMk cId="3729880491" sldId="402"/>
        </pc:sldMkLst>
      </pc:sldChg>
      <pc:sldChg chg="modSp del">
        <pc:chgData name="Jan Fitzpatrick" userId="d1b284ec-d1dd-4765-b823-b34899491c26" providerId="ADAL" clId="{C580AE19-1938-46E5-B74B-8E2DC180A01D}" dt="2019-01-23T14:57:08.603" v="290" actId="2696"/>
        <pc:sldMkLst>
          <pc:docMk/>
          <pc:sldMk cId="1948984511" sldId="406"/>
        </pc:sldMkLst>
        <pc:spChg chg="mod">
          <ac:chgData name="Jan Fitzpatrick" userId="d1b284ec-d1dd-4765-b823-b34899491c26" providerId="ADAL" clId="{C580AE19-1938-46E5-B74B-8E2DC180A01D}" dt="2019-01-23T13:11:39.116" v="208" actId="1582"/>
          <ac:spMkLst>
            <pc:docMk/>
            <pc:sldMk cId="1948984511" sldId="406"/>
            <ac:spMk id="7" creationId="{0898D9CA-8140-4F61-AAFC-457EDDD9614A}"/>
          </ac:spMkLst>
        </pc:spChg>
        <pc:spChg chg="mod">
          <ac:chgData name="Jan Fitzpatrick" userId="d1b284ec-d1dd-4765-b823-b34899491c26" providerId="ADAL" clId="{C580AE19-1938-46E5-B74B-8E2DC180A01D}" dt="2019-01-23T13:21:38.735" v="283" actId="6549"/>
          <ac:spMkLst>
            <pc:docMk/>
            <pc:sldMk cId="1948984511" sldId="406"/>
            <ac:spMk id="19" creationId="{5252A847-DE45-4FA3-A1F8-EEBEB845FF8E}"/>
          </ac:spMkLst>
        </pc:spChg>
        <pc:picChg chg="mod">
          <ac:chgData name="Jan Fitzpatrick" userId="d1b284ec-d1dd-4765-b823-b34899491c26" providerId="ADAL" clId="{C580AE19-1938-46E5-B74B-8E2DC180A01D}" dt="2019-01-23T14:56:49.208" v="289"/>
          <ac:picMkLst>
            <pc:docMk/>
            <pc:sldMk cId="1948984511" sldId="406"/>
            <ac:picMk id="6" creationId="{74921B6C-0FEC-4E1B-B64D-B86CCFC70138}"/>
          </ac:picMkLst>
        </pc:picChg>
      </pc:sldChg>
      <pc:sldChg chg="modSp">
        <pc:chgData name="Jan Fitzpatrick" userId="d1b284ec-d1dd-4765-b823-b34899491c26" providerId="ADAL" clId="{C580AE19-1938-46E5-B74B-8E2DC180A01D}" dt="2019-01-23T14:57:57.009" v="293" actId="20577"/>
        <pc:sldMkLst>
          <pc:docMk/>
          <pc:sldMk cId="556191921" sldId="407"/>
        </pc:sldMkLst>
        <pc:spChg chg="mod">
          <ac:chgData name="Jan Fitzpatrick" userId="d1b284ec-d1dd-4765-b823-b34899491c26" providerId="ADAL" clId="{C580AE19-1938-46E5-B74B-8E2DC180A01D}" dt="2019-01-23T14:57:57.009" v="293" actId="20577"/>
          <ac:spMkLst>
            <pc:docMk/>
            <pc:sldMk cId="556191921" sldId="407"/>
            <ac:spMk id="19" creationId="{5252A847-DE45-4FA3-A1F8-EEBEB845FF8E}"/>
          </ac:spMkLst>
        </pc:spChg>
      </pc:sldChg>
      <pc:sldChg chg="modSp">
        <pc:chgData name="Jan Fitzpatrick" userId="d1b284ec-d1dd-4765-b823-b34899491c26" providerId="ADAL" clId="{C580AE19-1938-46E5-B74B-8E2DC180A01D}" dt="2019-01-23T14:58:47.396" v="300" actId="5793"/>
        <pc:sldMkLst>
          <pc:docMk/>
          <pc:sldMk cId="2433129836" sldId="408"/>
        </pc:sldMkLst>
        <pc:spChg chg="mod">
          <ac:chgData name="Jan Fitzpatrick" userId="d1b284ec-d1dd-4765-b823-b34899491c26" providerId="ADAL" clId="{C580AE19-1938-46E5-B74B-8E2DC180A01D}" dt="2019-01-23T14:58:47.396" v="300" actId="5793"/>
          <ac:spMkLst>
            <pc:docMk/>
            <pc:sldMk cId="2433129836" sldId="408"/>
            <ac:spMk id="19" creationId="{5252A847-DE45-4FA3-A1F8-EEBEB845FF8E}"/>
          </ac:spMkLst>
        </pc:spChg>
      </pc:sldChg>
      <pc:sldChg chg="modSp">
        <pc:chgData name="Jan Fitzpatrick" userId="d1b284ec-d1dd-4765-b823-b34899491c26" providerId="ADAL" clId="{C580AE19-1938-46E5-B74B-8E2DC180A01D}" dt="2019-01-23T14:58:31.771" v="294" actId="255"/>
        <pc:sldMkLst>
          <pc:docMk/>
          <pc:sldMk cId="2849345704" sldId="409"/>
        </pc:sldMkLst>
        <pc:spChg chg="mod">
          <ac:chgData name="Jan Fitzpatrick" userId="d1b284ec-d1dd-4765-b823-b34899491c26" providerId="ADAL" clId="{C580AE19-1938-46E5-B74B-8E2DC180A01D}" dt="2019-01-23T14:58:31.771" v="294" actId="255"/>
          <ac:spMkLst>
            <pc:docMk/>
            <pc:sldMk cId="2849345704" sldId="409"/>
            <ac:spMk id="19" creationId="{5252A847-DE45-4FA3-A1F8-EEBEB845FF8E}"/>
          </ac:spMkLst>
        </pc:spChg>
      </pc:sldChg>
      <pc:sldChg chg="ord">
        <pc:chgData name="Jan Fitzpatrick" userId="d1b284ec-d1dd-4765-b823-b34899491c26" providerId="ADAL" clId="{C580AE19-1938-46E5-B74B-8E2DC180A01D}" dt="2019-01-23T13:06:45.829" v="71"/>
        <pc:sldMkLst>
          <pc:docMk/>
          <pc:sldMk cId="4029308384" sldId="410"/>
        </pc:sldMkLst>
      </pc:sldChg>
      <pc:sldChg chg="modSp add">
        <pc:chgData name="Jan Fitzpatrick" userId="d1b284ec-d1dd-4765-b823-b34899491c26" providerId="ADAL" clId="{C580AE19-1938-46E5-B74B-8E2DC180A01D}" dt="2019-01-23T13:10:48.702" v="205" actId="20577"/>
        <pc:sldMkLst>
          <pc:docMk/>
          <pc:sldMk cId="2434128861" sldId="411"/>
        </pc:sldMkLst>
        <pc:spChg chg="mod">
          <ac:chgData name="Jan Fitzpatrick" userId="d1b284ec-d1dd-4765-b823-b34899491c26" providerId="ADAL" clId="{C580AE19-1938-46E5-B74B-8E2DC180A01D}" dt="2019-01-23T13:10:48.702" v="205" actId="20577"/>
          <ac:spMkLst>
            <pc:docMk/>
            <pc:sldMk cId="2434128861" sldId="411"/>
            <ac:spMk id="19" creationId="{5252A847-DE45-4FA3-A1F8-EEBEB845FF8E}"/>
          </ac:spMkLst>
        </pc:spChg>
      </pc:sldChg>
      <pc:sldChg chg="modSp add">
        <pc:chgData name="Jan Fitzpatrick" userId="d1b284ec-d1dd-4765-b823-b34899491c26" providerId="ADAL" clId="{C580AE19-1938-46E5-B74B-8E2DC180A01D}" dt="2019-01-23T14:57:17.915" v="292" actId="6549"/>
        <pc:sldMkLst>
          <pc:docMk/>
          <pc:sldMk cId="3629193238" sldId="412"/>
        </pc:sldMkLst>
        <pc:spChg chg="mod">
          <ac:chgData name="Jan Fitzpatrick" userId="d1b284ec-d1dd-4765-b823-b34899491c26" providerId="ADAL" clId="{C580AE19-1938-46E5-B74B-8E2DC180A01D}" dt="2019-01-23T14:57:17.915" v="292" actId="6549"/>
          <ac:spMkLst>
            <pc:docMk/>
            <pc:sldMk cId="3629193238" sldId="412"/>
            <ac:spMk id="19" creationId="{5252A847-DE45-4FA3-A1F8-EEBEB845FF8E}"/>
          </ac:spMkLst>
        </pc:spChg>
      </pc:sldChg>
      <pc:sldChg chg="add">
        <pc:chgData name="Jan Fitzpatrick" userId="d1b284ec-d1dd-4765-b823-b34899491c26" providerId="ADAL" clId="{C580AE19-1938-46E5-B74B-8E2DC180A01D}" dt="2019-01-23T14:57:11.542" v="291"/>
        <pc:sldMkLst>
          <pc:docMk/>
          <pc:sldMk cId="217710198" sldId="413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8681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1748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3999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4666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16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3138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1331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838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1063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760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5848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3C518-2E58-4E98-8F61-29A47E1D445A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411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B31300A9-E3C5-4701-8EF1-45ED088A04DD}"/>
              </a:ext>
            </a:extLst>
          </p:cNvPr>
          <p:cNvGrpSpPr/>
          <p:nvPr/>
        </p:nvGrpSpPr>
        <p:grpSpPr>
          <a:xfrm>
            <a:off x="71151" y="6454317"/>
            <a:ext cx="1188000" cy="403587"/>
            <a:chOff x="79697" y="6454317"/>
            <a:chExt cx="1188000" cy="403587"/>
          </a:xfrm>
        </p:grpSpPr>
        <p:sp>
          <p:nvSpPr>
            <p:cNvPr id="17" name="TextBox 8">
              <a:extLst>
                <a:ext uri="{FF2B5EF4-FFF2-40B4-BE49-F238E27FC236}">
                  <a16:creationId xmlns:a16="http://schemas.microsoft.com/office/drawing/2014/main" id="{0F18B4CD-798D-4EA5-92CF-7A4BB6DD9812}"/>
                </a:ext>
              </a:extLst>
            </p:cNvPr>
            <p:cNvSpPr txBox="1"/>
            <p:nvPr/>
          </p:nvSpPr>
          <p:spPr>
            <a:xfrm>
              <a:off x="79697" y="6688627"/>
              <a:ext cx="1188000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Classroom Secrets Limited 2019</a:t>
              </a:r>
            </a:p>
          </p:txBody>
        </p:sp>
        <p:pic>
          <p:nvPicPr>
            <p:cNvPr id="18" name="Picture 17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AF62330C-AB9B-43BE-82E4-98A7F5B9D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85" y="6454317"/>
              <a:ext cx="1174025" cy="278902"/>
            </a:xfrm>
            <a:prstGeom prst="rect">
              <a:avLst/>
            </a:prstGeom>
          </p:spPr>
        </p:pic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C0CD6503-388C-4F9E-9FB0-9053D8579D01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Year 4 – Spring Block 2 – Speech</a:t>
            </a:r>
            <a:r>
              <a:rPr lang="en-GB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/>
            </a:r>
            <a:br>
              <a:rPr lang="en-GB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</a:br>
            <a:endParaRPr lang="en-GB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4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4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48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WALT: Punctuate </a:t>
            </a:r>
            <a:r>
              <a:rPr lang="en-GB" sz="4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Direct Speech</a:t>
            </a:r>
            <a:endParaRPr lang="en-GB" sz="1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100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B31300A9-E3C5-4701-8EF1-45ED088A04DD}"/>
              </a:ext>
            </a:extLst>
          </p:cNvPr>
          <p:cNvGrpSpPr/>
          <p:nvPr/>
        </p:nvGrpSpPr>
        <p:grpSpPr>
          <a:xfrm>
            <a:off x="71151" y="6454317"/>
            <a:ext cx="1188000" cy="403587"/>
            <a:chOff x="79697" y="6454317"/>
            <a:chExt cx="1188000" cy="403587"/>
          </a:xfrm>
        </p:grpSpPr>
        <p:sp>
          <p:nvSpPr>
            <p:cNvPr id="17" name="TextBox 8">
              <a:extLst>
                <a:ext uri="{FF2B5EF4-FFF2-40B4-BE49-F238E27FC236}">
                  <a16:creationId xmlns:a16="http://schemas.microsoft.com/office/drawing/2014/main" id="{0F18B4CD-798D-4EA5-92CF-7A4BB6DD9812}"/>
                </a:ext>
              </a:extLst>
            </p:cNvPr>
            <p:cNvSpPr txBox="1"/>
            <p:nvPr/>
          </p:nvSpPr>
          <p:spPr>
            <a:xfrm>
              <a:off x="79697" y="6688627"/>
              <a:ext cx="1188000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Classroom Secrets Limited 2019</a:t>
              </a:r>
            </a:p>
          </p:txBody>
        </p:sp>
        <p:pic>
          <p:nvPicPr>
            <p:cNvPr id="18" name="Picture 17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AF62330C-AB9B-43BE-82E4-98A7F5B9D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85" y="6454317"/>
              <a:ext cx="1174025" cy="278902"/>
            </a:xfrm>
            <a:prstGeom prst="rect">
              <a:avLst/>
            </a:prstGeom>
          </p:spPr>
        </p:pic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Tick where the inverted commas should go.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243DC1C-30C1-4E43-B266-4D97385BE676}"/>
              </a:ext>
            </a:extLst>
          </p:cNvPr>
          <p:cNvSpPr/>
          <p:nvPr/>
        </p:nvSpPr>
        <p:spPr>
          <a:xfrm>
            <a:off x="458330" y="2644170"/>
            <a:ext cx="7350366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defTabSz="685800">
              <a:defRPr/>
            </a:pPr>
            <a:r>
              <a:rPr lang="en-GB" sz="2400" b="1" dirty="0">
                <a:latin typeface="Century Gothic" panose="020B0502020202020204" pitchFamily="34" charset="0"/>
              </a:rPr>
              <a:t> Dear Grandmother, what big ears you have!</a:t>
            </a:r>
          </a:p>
          <a:p>
            <a:pPr lvl="0" defTabSz="685800">
              <a:defRPr/>
            </a:pPr>
            <a:endParaRPr lang="en-GB" sz="2400" b="1" dirty="0"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r>
              <a:rPr lang="en-GB" sz="2400" b="1" dirty="0">
                <a:latin typeface="Century Gothic" panose="020B0502020202020204" pitchFamily="34" charset="0"/>
              </a:rPr>
              <a:t> </a:t>
            </a:r>
          </a:p>
          <a:p>
            <a:pPr lvl="0" defTabSz="685800">
              <a:defRPr/>
            </a:pPr>
            <a:endParaRPr lang="en-GB" sz="2400" b="1" dirty="0"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r>
              <a:rPr lang="en-GB" sz="2400" b="1" dirty="0">
                <a:latin typeface="Century Gothic" panose="020B0502020202020204" pitchFamily="34" charset="0"/>
              </a:rPr>
              <a:t>exclaimed Little Red Riding Hood. </a:t>
            </a:r>
            <a:endParaRPr lang="en-GB" sz="24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3BA97C0-E35D-48CB-B153-FFE778477FA7}"/>
              </a:ext>
            </a:extLst>
          </p:cNvPr>
          <p:cNvGrpSpPr/>
          <p:nvPr/>
        </p:nvGrpSpPr>
        <p:grpSpPr>
          <a:xfrm rot="10800000">
            <a:off x="5303952" y="3316740"/>
            <a:ext cx="538695" cy="933625"/>
            <a:chOff x="7857067" y="4909413"/>
            <a:chExt cx="324000" cy="52845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EA14319-E6EE-46B4-B44D-F628C54382A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57067" y="5113867"/>
              <a:ext cx="324000" cy="324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F5B37F6F-C82B-4D0E-A979-40BA8046E4A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19067" y="4909413"/>
              <a:ext cx="0" cy="194649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336AFB18-B962-4DFF-AB2D-41B347FD9D05}"/>
              </a:ext>
            </a:extLst>
          </p:cNvPr>
          <p:cNvGrpSpPr/>
          <p:nvPr/>
        </p:nvGrpSpPr>
        <p:grpSpPr>
          <a:xfrm rot="10800000">
            <a:off x="3242270" y="1867234"/>
            <a:ext cx="538695" cy="933625"/>
            <a:chOff x="7857067" y="4909413"/>
            <a:chExt cx="324000" cy="528454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9BCBD22-5EFD-4FC6-84CE-37C14AB9287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57067" y="5113867"/>
              <a:ext cx="324000" cy="324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B2169AC9-BE05-4238-AE30-AFE36AC9F2F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19067" y="4909413"/>
              <a:ext cx="0" cy="194649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9DD0CD1-BF6A-4F26-B172-6044CBB1022E}"/>
              </a:ext>
            </a:extLst>
          </p:cNvPr>
          <p:cNvGrpSpPr/>
          <p:nvPr/>
        </p:nvGrpSpPr>
        <p:grpSpPr>
          <a:xfrm rot="10800000">
            <a:off x="324421" y="1867234"/>
            <a:ext cx="538695" cy="933625"/>
            <a:chOff x="7857067" y="4909413"/>
            <a:chExt cx="324000" cy="528454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D2A0DBA-258D-4915-85FB-075698E0EFA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57067" y="5113867"/>
              <a:ext cx="324000" cy="324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2571AACD-366B-4F16-BBB4-96746EB4A28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19067" y="4909413"/>
              <a:ext cx="0" cy="194649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02BF77B-6726-400B-BD12-AB3C32316C7B}"/>
              </a:ext>
            </a:extLst>
          </p:cNvPr>
          <p:cNvGrpSpPr/>
          <p:nvPr/>
        </p:nvGrpSpPr>
        <p:grpSpPr>
          <a:xfrm rot="10800000">
            <a:off x="6942252" y="1867234"/>
            <a:ext cx="538695" cy="933625"/>
            <a:chOff x="7857067" y="4909413"/>
            <a:chExt cx="324000" cy="528454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A9DE2042-5FA2-4186-9CA1-E7203482C82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57067" y="5113867"/>
              <a:ext cx="324000" cy="324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AD13608C-A159-4D48-ABB7-477C99D0D15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19067" y="4909413"/>
              <a:ext cx="0" cy="194649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F1B1D216-0F18-406F-B60F-7C8D3AFF5925}"/>
              </a:ext>
            </a:extLst>
          </p:cNvPr>
          <p:cNvSpPr/>
          <p:nvPr/>
        </p:nvSpPr>
        <p:spPr>
          <a:xfrm>
            <a:off x="410865" y="1867177"/>
            <a:ext cx="3658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GB" sz="3200" dirty="0">
              <a:solidFill>
                <a:srgbClr val="FF000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3850B5B-FEFE-4E7D-860C-BCD2935CFFA8}"/>
              </a:ext>
            </a:extLst>
          </p:cNvPr>
          <p:cNvSpPr/>
          <p:nvPr/>
        </p:nvSpPr>
        <p:spPr>
          <a:xfrm>
            <a:off x="6958164" y="1867177"/>
            <a:ext cx="5068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2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GB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5179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B31300A9-E3C5-4701-8EF1-45ED088A04DD}"/>
              </a:ext>
            </a:extLst>
          </p:cNvPr>
          <p:cNvGrpSpPr/>
          <p:nvPr/>
        </p:nvGrpSpPr>
        <p:grpSpPr>
          <a:xfrm>
            <a:off x="71151" y="6454317"/>
            <a:ext cx="1188000" cy="403587"/>
            <a:chOff x="79697" y="6454317"/>
            <a:chExt cx="1188000" cy="403587"/>
          </a:xfrm>
        </p:grpSpPr>
        <p:sp>
          <p:nvSpPr>
            <p:cNvPr id="17" name="TextBox 8">
              <a:extLst>
                <a:ext uri="{FF2B5EF4-FFF2-40B4-BE49-F238E27FC236}">
                  <a16:creationId xmlns:a16="http://schemas.microsoft.com/office/drawing/2014/main" id="{0F18B4CD-798D-4EA5-92CF-7A4BB6DD9812}"/>
                </a:ext>
              </a:extLst>
            </p:cNvPr>
            <p:cNvSpPr txBox="1"/>
            <p:nvPr/>
          </p:nvSpPr>
          <p:spPr>
            <a:xfrm>
              <a:off x="79697" y="6688627"/>
              <a:ext cx="1188000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Classroom Secrets Limited 2019</a:t>
              </a:r>
            </a:p>
          </p:txBody>
        </p:sp>
        <p:pic>
          <p:nvPicPr>
            <p:cNvPr id="18" name="Picture 17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AF62330C-AB9B-43BE-82E4-98A7F5B9D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85" y="6454317"/>
              <a:ext cx="1174025" cy="278902"/>
            </a:xfrm>
            <a:prstGeom prst="rect">
              <a:avLst/>
            </a:prstGeom>
          </p:spPr>
        </p:pic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Punctuate these sentences: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little red riding hood cried what big eyes you have</a:t>
            </a:r>
          </a:p>
          <a:p>
            <a:pPr lvl="0" defTabSz="685800">
              <a:defRPr/>
            </a:pPr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the wolf replied all the better to see to you with my dear</a:t>
            </a:r>
          </a:p>
          <a:p>
            <a:pPr lvl="0" defTabSz="685800">
              <a:defRPr/>
            </a:pPr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0145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B31300A9-E3C5-4701-8EF1-45ED088A04DD}"/>
              </a:ext>
            </a:extLst>
          </p:cNvPr>
          <p:cNvGrpSpPr/>
          <p:nvPr/>
        </p:nvGrpSpPr>
        <p:grpSpPr>
          <a:xfrm>
            <a:off x="71151" y="6454317"/>
            <a:ext cx="1188000" cy="403587"/>
            <a:chOff x="79697" y="6454317"/>
            <a:chExt cx="1188000" cy="403587"/>
          </a:xfrm>
        </p:grpSpPr>
        <p:sp>
          <p:nvSpPr>
            <p:cNvPr id="17" name="TextBox 8">
              <a:extLst>
                <a:ext uri="{FF2B5EF4-FFF2-40B4-BE49-F238E27FC236}">
                  <a16:creationId xmlns:a16="http://schemas.microsoft.com/office/drawing/2014/main" id="{0F18B4CD-798D-4EA5-92CF-7A4BB6DD9812}"/>
                </a:ext>
              </a:extLst>
            </p:cNvPr>
            <p:cNvSpPr txBox="1"/>
            <p:nvPr/>
          </p:nvSpPr>
          <p:spPr>
            <a:xfrm>
              <a:off x="79697" y="6688627"/>
              <a:ext cx="1188000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Classroom Secrets Limited 2019</a:t>
              </a:r>
            </a:p>
          </p:txBody>
        </p:sp>
        <p:pic>
          <p:nvPicPr>
            <p:cNvPr id="18" name="Picture 17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AF62330C-AB9B-43BE-82E4-98A7F5B9D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85" y="6454317"/>
              <a:ext cx="1174025" cy="278902"/>
            </a:xfrm>
            <a:prstGeom prst="rect">
              <a:avLst/>
            </a:prstGeom>
          </p:spPr>
        </p:pic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Punctuate these sentences: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little red riding hood cried what big eyes you have</a:t>
            </a:r>
          </a:p>
          <a:p>
            <a:pPr lvl="0" defTabSz="685800">
              <a:defRPr/>
            </a:pPr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r>
              <a:rPr lang="en-GB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Little Red Riding Hood cried, “What big eyes you have!”</a:t>
            </a:r>
          </a:p>
          <a:p>
            <a:pPr lvl="0" defTabSz="685800">
              <a:defRPr/>
            </a:pPr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the wolf replied all the better to see to you with my dear</a:t>
            </a:r>
          </a:p>
          <a:p>
            <a:pPr lvl="0" defTabSz="685800">
              <a:defRPr/>
            </a:pPr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r>
              <a:rPr lang="en-GB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The wolf replied, “All the better to see you with my dear.”</a:t>
            </a:r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41288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B31300A9-E3C5-4701-8EF1-45ED088A04DD}"/>
              </a:ext>
            </a:extLst>
          </p:cNvPr>
          <p:cNvGrpSpPr/>
          <p:nvPr/>
        </p:nvGrpSpPr>
        <p:grpSpPr>
          <a:xfrm>
            <a:off x="71151" y="6454317"/>
            <a:ext cx="1188000" cy="403587"/>
            <a:chOff x="79697" y="6454317"/>
            <a:chExt cx="1188000" cy="403587"/>
          </a:xfrm>
        </p:grpSpPr>
        <p:sp>
          <p:nvSpPr>
            <p:cNvPr id="17" name="TextBox 8">
              <a:extLst>
                <a:ext uri="{FF2B5EF4-FFF2-40B4-BE49-F238E27FC236}">
                  <a16:creationId xmlns:a16="http://schemas.microsoft.com/office/drawing/2014/main" id="{0F18B4CD-798D-4EA5-92CF-7A4BB6DD9812}"/>
                </a:ext>
              </a:extLst>
            </p:cNvPr>
            <p:cNvSpPr txBox="1"/>
            <p:nvPr/>
          </p:nvSpPr>
          <p:spPr>
            <a:xfrm>
              <a:off x="79697" y="6688627"/>
              <a:ext cx="1188000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Classroom Secrets Limited 2019</a:t>
              </a:r>
            </a:p>
          </p:txBody>
        </p:sp>
        <p:pic>
          <p:nvPicPr>
            <p:cNvPr id="18" name="Picture 17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AF62330C-AB9B-43BE-82E4-98A7F5B9D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85" y="6454317"/>
              <a:ext cx="1174025" cy="278902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B18F56BC-168E-4290-88C4-D242106696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44125"/>
            <a:ext cx="8913124" cy="63221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1B61AB4-ABAB-4320-82C8-667D7FD0FDAD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Application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Change the speech bubble into a sentence with direct speech.</a:t>
            </a: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B6976F44-00E5-40B7-96A4-EA59CBE6EAAE}"/>
              </a:ext>
            </a:extLst>
          </p:cNvPr>
          <p:cNvSpPr/>
          <p:nvPr/>
        </p:nvSpPr>
        <p:spPr>
          <a:xfrm>
            <a:off x="3592686" y="1746542"/>
            <a:ext cx="4607513" cy="862541"/>
          </a:xfrm>
          <a:prstGeom prst="wedgeRoundRectCallout">
            <a:avLst>
              <a:gd name="adj1" fmla="val -39645"/>
              <a:gd name="adj2" fmla="val 63978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I’m going to ride to the park.</a:t>
            </a:r>
          </a:p>
        </p:txBody>
      </p:sp>
    </p:spTree>
    <p:extLst>
      <p:ext uri="{BB962C8B-B14F-4D97-AF65-F5344CB8AC3E}">
        <p14:creationId xmlns:p14="http://schemas.microsoft.com/office/powerpoint/2010/main" val="12297301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B31300A9-E3C5-4701-8EF1-45ED088A04DD}"/>
              </a:ext>
            </a:extLst>
          </p:cNvPr>
          <p:cNvGrpSpPr/>
          <p:nvPr/>
        </p:nvGrpSpPr>
        <p:grpSpPr>
          <a:xfrm>
            <a:off x="71151" y="6454317"/>
            <a:ext cx="1188000" cy="403587"/>
            <a:chOff x="79697" y="6454317"/>
            <a:chExt cx="1188000" cy="403587"/>
          </a:xfrm>
        </p:grpSpPr>
        <p:sp>
          <p:nvSpPr>
            <p:cNvPr id="17" name="TextBox 8">
              <a:extLst>
                <a:ext uri="{FF2B5EF4-FFF2-40B4-BE49-F238E27FC236}">
                  <a16:creationId xmlns:a16="http://schemas.microsoft.com/office/drawing/2014/main" id="{0F18B4CD-798D-4EA5-92CF-7A4BB6DD9812}"/>
                </a:ext>
              </a:extLst>
            </p:cNvPr>
            <p:cNvSpPr txBox="1"/>
            <p:nvPr/>
          </p:nvSpPr>
          <p:spPr>
            <a:xfrm>
              <a:off x="79697" y="6688627"/>
              <a:ext cx="1188000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Classroom Secrets Limited 2019</a:t>
              </a:r>
            </a:p>
          </p:txBody>
        </p:sp>
        <p:pic>
          <p:nvPicPr>
            <p:cNvPr id="18" name="Picture 17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AF62330C-AB9B-43BE-82E4-98A7F5B9D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85" y="6454317"/>
              <a:ext cx="1174025" cy="278902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B18F56BC-168E-4290-88C4-D242106696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44125"/>
            <a:ext cx="8913124" cy="63221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1B61AB4-ABAB-4320-82C8-667D7FD0FDAD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Application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Change the speech bubble into a sentence with direct </a:t>
            </a:r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  <a:t>speech.</a:t>
            </a:r>
          </a:p>
          <a:p>
            <a:pPr lvl="0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Various possible answers, for example:</a:t>
            </a: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Freddy said, “I’m going to ride to the park.”</a:t>
            </a:r>
          </a:p>
          <a:p>
            <a:pPr lvl="0"/>
            <a:endParaRPr lang="en-GB" sz="2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B6976F44-00E5-40B7-96A4-EA59CBE6EAAE}"/>
              </a:ext>
            </a:extLst>
          </p:cNvPr>
          <p:cNvSpPr/>
          <p:nvPr/>
        </p:nvSpPr>
        <p:spPr>
          <a:xfrm>
            <a:off x="3592686" y="1746542"/>
            <a:ext cx="4607513" cy="862541"/>
          </a:xfrm>
          <a:prstGeom prst="wedgeRoundRectCallout">
            <a:avLst>
              <a:gd name="adj1" fmla="val -39645"/>
              <a:gd name="adj2" fmla="val 63978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I’m going to ride to the park.</a:t>
            </a:r>
          </a:p>
        </p:txBody>
      </p:sp>
    </p:spTree>
    <p:extLst>
      <p:ext uri="{BB962C8B-B14F-4D97-AF65-F5344CB8AC3E}">
        <p14:creationId xmlns:p14="http://schemas.microsoft.com/office/powerpoint/2010/main" val="28688407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B31300A9-E3C5-4701-8EF1-45ED088A04DD}"/>
              </a:ext>
            </a:extLst>
          </p:cNvPr>
          <p:cNvGrpSpPr/>
          <p:nvPr/>
        </p:nvGrpSpPr>
        <p:grpSpPr>
          <a:xfrm>
            <a:off x="71151" y="6454317"/>
            <a:ext cx="1188000" cy="403587"/>
            <a:chOff x="79697" y="6454317"/>
            <a:chExt cx="1188000" cy="403587"/>
          </a:xfrm>
        </p:grpSpPr>
        <p:sp>
          <p:nvSpPr>
            <p:cNvPr id="17" name="TextBox 8">
              <a:extLst>
                <a:ext uri="{FF2B5EF4-FFF2-40B4-BE49-F238E27FC236}">
                  <a16:creationId xmlns:a16="http://schemas.microsoft.com/office/drawing/2014/main" id="{0F18B4CD-798D-4EA5-92CF-7A4BB6DD9812}"/>
                </a:ext>
              </a:extLst>
            </p:cNvPr>
            <p:cNvSpPr txBox="1"/>
            <p:nvPr/>
          </p:nvSpPr>
          <p:spPr>
            <a:xfrm>
              <a:off x="79697" y="6688627"/>
              <a:ext cx="1188000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Classroom Secrets Limited 2019</a:t>
              </a:r>
            </a:p>
          </p:txBody>
        </p:sp>
        <p:pic>
          <p:nvPicPr>
            <p:cNvPr id="18" name="Picture 17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AF62330C-AB9B-43BE-82E4-98A7F5B9D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85" y="6454317"/>
              <a:ext cx="1174025" cy="278902"/>
            </a:xfrm>
            <a:prstGeom prst="rect">
              <a:avLst/>
            </a:prstGeom>
          </p:spPr>
        </p:pic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Application 2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Complete the sentences using direct speech. Make sure they are punctuated correctly.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The boy asked….</a:t>
            </a:r>
          </a:p>
          <a:p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…… shouted the police officer.</a:t>
            </a:r>
          </a:p>
          <a:p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The man said….</a:t>
            </a:r>
          </a:p>
          <a:p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0724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B31300A9-E3C5-4701-8EF1-45ED088A04DD}"/>
              </a:ext>
            </a:extLst>
          </p:cNvPr>
          <p:cNvGrpSpPr/>
          <p:nvPr/>
        </p:nvGrpSpPr>
        <p:grpSpPr>
          <a:xfrm>
            <a:off x="71151" y="6454317"/>
            <a:ext cx="1188000" cy="403587"/>
            <a:chOff x="79697" y="6454317"/>
            <a:chExt cx="1188000" cy="403587"/>
          </a:xfrm>
        </p:grpSpPr>
        <p:sp>
          <p:nvSpPr>
            <p:cNvPr id="17" name="TextBox 8">
              <a:extLst>
                <a:ext uri="{FF2B5EF4-FFF2-40B4-BE49-F238E27FC236}">
                  <a16:creationId xmlns:a16="http://schemas.microsoft.com/office/drawing/2014/main" id="{0F18B4CD-798D-4EA5-92CF-7A4BB6DD9812}"/>
                </a:ext>
              </a:extLst>
            </p:cNvPr>
            <p:cNvSpPr txBox="1"/>
            <p:nvPr/>
          </p:nvSpPr>
          <p:spPr>
            <a:xfrm>
              <a:off x="79697" y="6688627"/>
              <a:ext cx="1188000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Classroom Secrets Limited 2019</a:t>
              </a:r>
            </a:p>
          </p:txBody>
        </p:sp>
        <p:pic>
          <p:nvPicPr>
            <p:cNvPr id="18" name="Picture 17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AF62330C-AB9B-43BE-82E4-98A7F5B9D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85" y="6454317"/>
              <a:ext cx="1174025" cy="278902"/>
            </a:xfrm>
            <a:prstGeom prst="rect">
              <a:avLst/>
            </a:prstGeom>
          </p:spPr>
        </p:pic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Application 2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Complete the sentences using direct speech. Make sure they are punctuated correctly.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Various possible answers, for example:</a:t>
            </a:r>
          </a:p>
          <a:p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r>
              <a:rPr lang="en-GB" sz="2400" b="1" dirty="0">
                <a:solidFill>
                  <a:srgbClr val="FF000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The boy asked, “Can I play out?”</a:t>
            </a:r>
          </a:p>
          <a:p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r>
              <a:rPr lang="en-GB" sz="2400" b="1" dirty="0">
                <a:solidFill>
                  <a:srgbClr val="FF000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“STOP!” shouted the police officer.</a:t>
            </a:r>
          </a:p>
          <a:p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r>
              <a:rPr lang="en-GB" sz="2400" b="1" dirty="0">
                <a:solidFill>
                  <a:srgbClr val="FF000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The man said, “I’m going to buy a newspaper.”</a:t>
            </a:r>
          </a:p>
          <a:p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1919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B31300A9-E3C5-4701-8EF1-45ED088A04DD}"/>
              </a:ext>
            </a:extLst>
          </p:cNvPr>
          <p:cNvGrpSpPr/>
          <p:nvPr/>
        </p:nvGrpSpPr>
        <p:grpSpPr>
          <a:xfrm>
            <a:off x="71151" y="6454317"/>
            <a:ext cx="1188000" cy="403587"/>
            <a:chOff x="79697" y="6454317"/>
            <a:chExt cx="1188000" cy="403587"/>
          </a:xfrm>
        </p:grpSpPr>
        <p:sp>
          <p:nvSpPr>
            <p:cNvPr id="17" name="TextBox 8">
              <a:extLst>
                <a:ext uri="{FF2B5EF4-FFF2-40B4-BE49-F238E27FC236}">
                  <a16:creationId xmlns:a16="http://schemas.microsoft.com/office/drawing/2014/main" id="{0F18B4CD-798D-4EA5-92CF-7A4BB6DD9812}"/>
                </a:ext>
              </a:extLst>
            </p:cNvPr>
            <p:cNvSpPr txBox="1"/>
            <p:nvPr/>
          </p:nvSpPr>
          <p:spPr>
            <a:xfrm>
              <a:off x="79697" y="6688627"/>
              <a:ext cx="1188000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Classroom Secrets Limited 2019</a:t>
              </a:r>
            </a:p>
          </p:txBody>
        </p:sp>
        <p:pic>
          <p:nvPicPr>
            <p:cNvPr id="18" name="Picture 17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AF62330C-AB9B-43BE-82E4-98A7F5B9D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85" y="6454317"/>
              <a:ext cx="1174025" cy="278902"/>
            </a:xfrm>
            <a:prstGeom prst="rect">
              <a:avLst/>
            </a:prstGeom>
          </p:spPr>
        </p:pic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Amy has written a sentence. Is it correct? Explain your answer.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Tom said  “I must read my book before I go to bed.</a:t>
            </a:r>
            <a:endParaRPr lang="en-GB" sz="2400" b="1" dirty="0"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dirty="0">
              <a:solidFill>
                <a:schemeClr val="tx1"/>
              </a:solidFill>
              <a:latin typeface="SassoonCRInfantMedium" panose="02000603020000020003" pitchFamily="2" charset="0"/>
            </a:endParaRPr>
          </a:p>
          <a:p>
            <a:endParaRPr lang="en-GB" sz="2000" dirty="0">
              <a:solidFill>
                <a:schemeClr val="tx1"/>
              </a:solidFill>
              <a:latin typeface="SassoonCRInfantMedium" panose="02000603020000020003" pitchFamily="2" charset="0"/>
            </a:endParaRPr>
          </a:p>
          <a:p>
            <a:pPr lvl="0" algn="ctr"/>
            <a:endParaRPr lang="en-GB" sz="2400" dirty="0">
              <a:solidFill>
                <a:srgbClr val="FF0000"/>
              </a:solidFill>
              <a:latin typeface="SassoonCRInfantMedium" panose="020006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9867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B31300A9-E3C5-4701-8EF1-45ED088A04DD}"/>
              </a:ext>
            </a:extLst>
          </p:cNvPr>
          <p:cNvGrpSpPr/>
          <p:nvPr/>
        </p:nvGrpSpPr>
        <p:grpSpPr>
          <a:xfrm>
            <a:off x="71151" y="6454317"/>
            <a:ext cx="1188000" cy="403587"/>
            <a:chOff x="79697" y="6454317"/>
            <a:chExt cx="1188000" cy="403587"/>
          </a:xfrm>
        </p:grpSpPr>
        <p:sp>
          <p:nvSpPr>
            <p:cNvPr id="17" name="TextBox 8">
              <a:extLst>
                <a:ext uri="{FF2B5EF4-FFF2-40B4-BE49-F238E27FC236}">
                  <a16:creationId xmlns:a16="http://schemas.microsoft.com/office/drawing/2014/main" id="{0F18B4CD-798D-4EA5-92CF-7A4BB6DD9812}"/>
                </a:ext>
              </a:extLst>
            </p:cNvPr>
            <p:cNvSpPr txBox="1"/>
            <p:nvPr/>
          </p:nvSpPr>
          <p:spPr>
            <a:xfrm>
              <a:off x="79697" y="6688627"/>
              <a:ext cx="1188000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Classroom Secrets Limited 2019</a:t>
              </a:r>
            </a:p>
          </p:txBody>
        </p:sp>
        <p:pic>
          <p:nvPicPr>
            <p:cNvPr id="18" name="Picture 17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AF62330C-AB9B-43BE-82E4-98A7F5B9D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85" y="6454317"/>
              <a:ext cx="1174025" cy="278902"/>
            </a:xfrm>
            <a:prstGeom prst="rect">
              <a:avLst/>
            </a:prstGeom>
          </p:spPr>
        </p:pic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Amy has written a sentence. Is it correct? Explain your answer.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Tom said  “I must read my book before I go to bed.</a:t>
            </a:r>
          </a:p>
          <a:p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It is not correct because…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dirty="0">
              <a:solidFill>
                <a:schemeClr val="tx1"/>
              </a:solidFill>
              <a:latin typeface="SassoonCRInfantMedium" panose="02000603020000020003" pitchFamily="2" charset="0"/>
            </a:endParaRPr>
          </a:p>
          <a:p>
            <a:endParaRPr lang="en-GB" sz="2000" dirty="0">
              <a:solidFill>
                <a:schemeClr val="tx1"/>
              </a:solidFill>
              <a:latin typeface="SassoonCRInfantMedium" panose="02000603020000020003" pitchFamily="2" charset="0"/>
            </a:endParaRPr>
          </a:p>
          <a:p>
            <a:pPr lvl="0" algn="ctr"/>
            <a:endParaRPr lang="en-GB" sz="2400" dirty="0">
              <a:solidFill>
                <a:srgbClr val="FF0000"/>
              </a:solidFill>
              <a:latin typeface="SassoonCRInfantMedium" panose="020006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31298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B31300A9-E3C5-4701-8EF1-45ED088A04DD}"/>
              </a:ext>
            </a:extLst>
          </p:cNvPr>
          <p:cNvGrpSpPr/>
          <p:nvPr/>
        </p:nvGrpSpPr>
        <p:grpSpPr>
          <a:xfrm>
            <a:off x="71151" y="6454317"/>
            <a:ext cx="1188000" cy="403587"/>
            <a:chOff x="79697" y="6454317"/>
            <a:chExt cx="1188000" cy="403587"/>
          </a:xfrm>
        </p:grpSpPr>
        <p:sp>
          <p:nvSpPr>
            <p:cNvPr id="17" name="TextBox 8">
              <a:extLst>
                <a:ext uri="{FF2B5EF4-FFF2-40B4-BE49-F238E27FC236}">
                  <a16:creationId xmlns:a16="http://schemas.microsoft.com/office/drawing/2014/main" id="{0F18B4CD-798D-4EA5-92CF-7A4BB6DD9812}"/>
                </a:ext>
              </a:extLst>
            </p:cNvPr>
            <p:cNvSpPr txBox="1"/>
            <p:nvPr/>
          </p:nvSpPr>
          <p:spPr>
            <a:xfrm>
              <a:off x="79697" y="6688627"/>
              <a:ext cx="1188000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Classroom Secrets Limited 2019</a:t>
              </a:r>
            </a:p>
          </p:txBody>
        </p:sp>
        <p:pic>
          <p:nvPicPr>
            <p:cNvPr id="18" name="Picture 17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AF62330C-AB9B-43BE-82E4-98A7F5B9D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85" y="6454317"/>
              <a:ext cx="1174025" cy="278902"/>
            </a:xfrm>
            <a:prstGeom prst="rect">
              <a:avLst/>
            </a:prstGeom>
          </p:spPr>
        </p:pic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Amy has written a sentence. Is it correct? Explain your answer.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Tom said</a:t>
            </a:r>
            <a:r>
              <a:rPr lang="en-GB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,</a:t>
            </a:r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“I must read my book before I go to bed.</a:t>
            </a:r>
            <a:r>
              <a:rPr lang="en-GB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”</a:t>
            </a:r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It is not correct because: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the comma after the reporting clause is missing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the inverted commas to mark the end of the direct speech are missing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dirty="0">
              <a:solidFill>
                <a:schemeClr val="tx1"/>
              </a:solidFill>
              <a:latin typeface="SassoonCRInfantMedium" panose="02000603020000020003" pitchFamily="2" charset="0"/>
            </a:endParaRPr>
          </a:p>
          <a:p>
            <a:endParaRPr lang="en-GB" sz="2000" dirty="0">
              <a:solidFill>
                <a:schemeClr val="tx1"/>
              </a:solidFill>
              <a:latin typeface="SassoonCRInfantMedium" panose="02000603020000020003" pitchFamily="2" charset="0"/>
            </a:endParaRPr>
          </a:p>
          <a:p>
            <a:pPr lvl="0" algn="ctr"/>
            <a:endParaRPr lang="en-GB" sz="2400" dirty="0">
              <a:solidFill>
                <a:srgbClr val="FF0000"/>
              </a:solidFill>
              <a:latin typeface="SassoonCRInfantMedium" panose="020006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9345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do I want to see?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Open speech marks.</a:t>
            </a:r>
          </a:p>
          <a:p>
            <a:r>
              <a:rPr lang="en-GB" dirty="0" smtClean="0"/>
              <a:t>Capital letter.</a:t>
            </a:r>
          </a:p>
          <a:p>
            <a:r>
              <a:rPr lang="en-GB" dirty="0" smtClean="0"/>
              <a:t>Punctuation.</a:t>
            </a:r>
          </a:p>
          <a:p>
            <a:r>
              <a:rPr lang="en-GB" dirty="0" smtClean="0"/>
              <a:t>Speech marks.</a:t>
            </a:r>
          </a:p>
          <a:p>
            <a:r>
              <a:rPr lang="en-GB" dirty="0" smtClean="0"/>
              <a:t>New speaker new line.  </a:t>
            </a:r>
            <a:endParaRPr lang="en-GB" dirty="0"/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378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B31300A9-E3C5-4701-8EF1-45ED088A04DD}"/>
              </a:ext>
            </a:extLst>
          </p:cNvPr>
          <p:cNvGrpSpPr/>
          <p:nvPr/>
        </p:nvGrpSpPr>
        <p:grpSpPr>
          <a:xfrm>
            <a:off x="71151" y="6454317"/>
            <a:ext cx="1188000" cy="403587"/>
            <a:chOff x="79697" y="6454317"/>
            <a:chExt cx="1188000" cy="403587"/>
          </a:xfrm>
        </p:grpSpPr>
        <p:sp>
          <p:nvSpPr>
            <p:cNvPr id="17" name="TextBox 8">
              <a:extLst>
                <a:ext uri="{FF2B5EF4-FFF2-40B4-BE49-F238E27FC236}">
                  <a16:creationId xmlns:a16="http://schemas.microsoft.com/office/drawing/2014/main" id="{0F18B4CD-798D-4EA5-92CF-7A4BB6DD9812}"/>
                </a:ext>
              </a:extLst>
            </p:cNvPr>
            <p:cNvSpPr txBox="1"/>
            <p:nvPr/>
          </p:nvSpPr>
          <p:spPr>
            <a:xfrm>
              <a:off x="79697" y="6688627"/>
              <a:ext cx="1188000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Classroom Secrets Limited 2019</a:t>
              </a:r>
            </a:p>
          </p:txBody>
        </p:sp>
        <p:pic>
          <p:nvPicPr>
            <p:cNvPr id="18" name="Picture 17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AF62330C-AB9B-43BE-82E4-98A7F5B9D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85" y="6454317"/>
              <a:ext cx="1174025" cy="278902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7A248D16-7F46-4580-A955-4DFBA8BF13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44125"/>
            <a:ext cx="8913124" cy="63221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78E8D03-7AD0-40F6-B402-77CBF2204918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Which words should be in the speech bubble?</a:t>
            </a:r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marL="88900" algn="ctr"/>
            <a:endParaRPr lang="en-GB" sz="28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BB34CB1F-0D3C-45D3-B1A2-6979031EF864}"/>
              </a:ext>
            </a:extLst>
          </p:cNvPr>
          <p:cNvSpPr/>
          <p:nvPr/>
        </p:nvSpPr>
        <p:spPr>
          <a:xfrm>
            <a:off x="4572000" y="1502498"/>
            <a:ext cx="3461693" cy="862541"/>
          </a:xfrm>
          <a:prstGeom prst="wedgeRoundRectCallout">
            <a:avLst>
              <a:gd name="adj1" fmla="val -39645"/>
              <a:gd name="adj2" fmla="val 63978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8436FED-1FD3-411F-99B7-2D98985684B6}"/>
              </a:ext>
            </a:extLst>
          </p:cNvPr>
          <p:cNvSpPr/>
          <p:nvPr/>
        </p:nvSpPr>
        <p:spPr>
          <a:xfrm>
            <a:off x="275303" y="5182958"/>
            <a:ext cx="6693865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000" b="1" dirty="0">
                <a:latin typeface="Century Gothic" panose="020B0502020202020204" pitchFamily="34" charset="0"/>
              </a:rPr>
              <a:t>Cinderella exclaimed, “Now I can go to the ball!”</a:t>
            </a:r>
          </a:p>
        </p:txBody>
      </p:sp>
    </p:spTree>
    <p:extLst>
      <p:ext uri="{BB962C8B-B14F-4D97-AF65-F5344CB8AC3E}">
        <p14:creationId xmlns:p14="http://schemas.microsoft.com/office/powerpoint/2010/main" val="176939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B31300A9-E3C5-4701-8EF1-45ED088A04DD}"/>
              </a:ext>
            </a:extLst>
          </p:cNvPr>
          <p:cNvGrpSpPr/>
          <p:nvPr/>
        </p:nvGrpSpPr>
        <p:grpSpPr>
          <a:xfrm>
            <a:off x="71151" y="6454317"/>
            <a:ext cx="1188000" cy="403587"/>
            <a:chOff x="79697" y="6454317"/>
            <a:chExt cx="1188000" cy="403587"/>
          </a:xfrm>
        </p:grpSpPr>
        <p:sp>
          <p:nvSpPr>
            <p:cNvPr id="17" name="TextBox 8">
              <a:extLst>
                <a:ext uri="{FF2B5EF4-FFF2-40B4-BE49-F238E27FC236}">
                  <a16:creationId xmlns:a16="http://schemas.microsoft.com/office/drawing/2014/main" id="{0F18B4CD-798D-4EA5-92CF-7A4BB6DD9812}"/>
                </a:ext>
              </a:extLst>
            </p:cNvPr>
            <p:cNvSpPr txBox="1"/>
            <p:nvPr/>
          </p:nvSpPr>
          <p:spPr>
            <a:xfrm>
              <a:off x="79697" y="6688627"/>
              <a:ext cx="1188000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Classroom Secrets Limited 2019</a:t>
              </a:r>
            </a:p>
          </p:txBody>
        </p:sp>
        <p:pic>
          <p:nvPicPr>
            <p:cNvPr id="18" name="Picture 17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AF62330C-AB9B-43BE-82E4-98A7F5B9D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85" y="6454317"/>
              <a:ext cx="1174025" cy="278902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7A248D16-7F46-4580-A955-4DFBA8BF13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44125"/>
            <a:ext cx="8913124" cy="63221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78E8D03-7AD0-40F6-B402-77CBF2204918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Which words should be in the speech bubble?</a:t>
            </a:r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marL="88900" algn="ctr"/>
            <a:endParaRPr lang="en-GB" sz="28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BB34CB1F-0D3C-45D3-B1A2-6979031EF864}"/>
              </a:ext>
            </a:extLst>
          </p:cNvPr>
          <p:cNvSpPr/>
          <p:nvPr/>
        </p:nvSpPr>
        <p:spPr>
          <a:xfrm>
            <a:off x="4572000" y="1502498"/>
            <a:ext cx="3461693" cy="862541"/>
          </a:xfrm>
          <a:prstGeom prst="wedgeRoundRectCallout">
            <a:avLst>
              <a:gd name="adj1" fmla="val -39645"/>
              <a:gd name="adj2" fmla="val 63978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8436FED-1FD3-411F-99B7-2D98985684B6}"/>
              </a:ext>
            </a:extLst>
          </p:cNvPr>
          <p:cNvSpPr/>
          <p:nvPr/>
        </p:nvSpPr>
        <p:spPr>
          <a:xfrm>
            <a:off x="275303" y="5182958"/>
            <a:ext cx="6693865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000" b="1" dirty="0">
                <a:latin typeface="Century Gothic" panose="020B0502020202020204" pitchFamily="34" charset="0"/>
              </a:rPr>
              <a:t>Cinderella exclaimed, “Now I can go to the ball!”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5D98605-FBBB-4C61-83B9-679EE18B9D36}"/>
              </a:ext>
            </a:extLst>
          </p:cNvPr>
          <p:cNvSpPr/>
          <p:nvPr/>
        </p:nvSpPr>
        <p:spPr>
          <a:xfrm>
            <a:off x="4684454" y="1749102"/>
            <a:ext cx="32367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Now I can go to the ball!</a:t>
            </a:r>
          </a:p>
        </p:txBody>
      </p:sp>
    </p:spTree>
    <p:extLst>
      <p:ext uri="{BB962C8B-B14F-4D97-AF65-F5344CB8AC3E}">
        <p14:creationId xmlns:p14="http://schemas.microsoft.com/office/powerpoint/2010/main" val="2974294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B31300A9-E3C5-4701-8EF1-45ED088A04DD}"/>
              </a:ext>
            </a:extLst>
          </p:cNvPr>
          <p:cNvGrpSpPr/>
          <p:nvPr/>
        </p:nvGrpSpPr>
        <p:grpSpPr>
          <a:xfrm>
            <a:off x="71151" y="6454317"/>
            <a:ext cx="1188000" cy="403587"/>
            <a:chOff x="79697" y="6454317"/>
            <a:chExt cx="1188000" cy="403587"/>
          </a:xfrm>
        </p:grpSpPr>
        <p:sp>
          <p:nvSpPr>
            <p:cNvPr id="17" name="TextBox 8">
              <a:extLst>
                <a:ext uri="{FF2B5EF4-FFF2-40B4-BE49-F238E27FC236}">
                  <a16:creationId xmlns:a16="http://schemas.microsoft.com/office/drawing/2014/main" id="{0F18B4CD-798D-4EA5-92CF-7A4BB6DD9812}"/>
                </a:ext>
              </a:extLst>
            </p:cNvPr>
            <p:cNvSpPr txBox="1"/>
            <p:nvPr/>
          </p:nvSpPr>
          <p:spPr>
            <a:xfrm>
              <a:off x="79697" y="6688627"/>
              <a:ext cx="1188000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Classroom Secrets Limited 2019</a:t>
              </a:r>
            </a:p>
          </p:txBody>
        </p:sp>
        <p:pic>
          <p:nvPicPr>
            <p:cNvPr id="18" name="Picture 17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AF62330C-AB9B-43BE-82E4-98A7F5B9D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85" y="6454317"/>
              <a:ext cx="1174025" cy="278902"/>
            </a:xfrm>
            <a:prstGeom prst="rect">
              <a:avLst/>
            </a:prstGeom>
          </p:spPr>
        </p:pic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Circle the missing or incorrect punctuation in this sentence: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5A1541E-105F-4272-B84F-1C51D9BCF398}"/>
              </a:ext>
            </a:extLst>
          </p:cNvPr>
          <p:cNvSpPr/>
          <p:nvPr/>
        </p:nvSpPr>
        <p:spPr>
          <a:xfrm>
            <a:off x="332453" y="2951946"/>
            <a:ext cx="8099577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800" b="1" dirty="0">
                <a:latin typeface="Century Gothic" panose="020B0502020202020204" pitchFamily="34" charset="0"/>
              </a:rPr>
              <a:t>“ Mother said,  Don’t talk to any strangers!”</a:t>
            </a:r>
          </a:p>
        </p:txBody>
      </p:sp>
    </p:spTree>
    <p:extLst>
      <p:ext uri="{BB962C8B-B14F-4D97-AF65-F5344CB8AC3E}">
        <p14:creationId xmlns:p14="http://schemas.microsoft.com/office/powerpoint/2010/main" val="369170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B31300A9-E3C5-4701-8EF1-45ED088A04DD}"/>
              </a:ext>
            </a:extLst>
          </p:cNvPr>
          <p:cNvGrpSpPr/>
          <p:nvPr/>
        </p:nvGrpSpPr>
        <p:grpSpPr>
          <a:xfrm>
            <a:off x="71151" y="6454317"/>
            <a:ext cx="1188000" cy="403587"/>
            <a:chOff x="79697" y="6454317"/>
            <a:chExt cx="1188000" cy="403587"/>
          </a:xfrm>
        </p:grpSpPr>
        <p:sp>
          <p:nvSpPr>
            <p:cNvPr id="17" name="TextBox 8">
              <a:extLst>
                <a:ext uri="{FF2B5EF4-FFF2-40B4-BE49-F238E27FC236}">
                  <a16:creationId xmlns:a16="http://schemas.microsoft.com/office/drawing/2014/main" id="{0F18B4CD-798D-4EA5-92CF-7A4BB6DD9812}"/>
                </a:ext>
              </a:extLst>
            </p:cNvPr>
            <p:cNvSpPr txBox="1"/>
            <p:nvPr/>
          </p:nvSpPr>
          <p:spPr>
            <a:xfrm>
              <a:off x="79697" y="6688627"/>
              <a:ext cx="1188000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Classroom Secrets Limited 2019</a:t>
              </a:r>
            </a:p>
          </p:txBody>
        </p:sp>
        <p:pic>
          <p:nvPicPr>
            <p:cNvPr id="18" name="Picture 17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AF62330C-AB9B-43BE-82E4-98A7F5B9D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85" y="6454317"/>
              <a:ext cx="1174025" cy="278902"/>
            </a:xfrm>
            <a:prstGeom prst="rect">
              <a:avLst/>
            </a:prstGeom>
          </p:spPr>
        </p:pic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Circle the missing or incorrect punctuation in this sentence: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5A1541E-105F-4272-B84F-1C51D9BCF398}"/>
              </a:ext>
            </a:extLst>
          </p:cNvPr>
          <p:cNvSpPr/>
          <p:nvPr/>
        </p:nvSpPr>
        <p:spPr>
          <a:xfrm>
            <a:off x="332453" y="2951946"/>
            <a:ext cx="8099577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800" b="1" dirty="0">
                <a:latin typeface="Century Gothic" panose="020B0502020202020204" pitchFamily="34" charset="0"/>
              </a:rPr>
              <a:t>“ Mother said,  Don’t talk to any strangers!”</a:t>
            </a:r>
          </a:p>
          <a:p>
            <a:endParaRPr lang="en-GB" sz="2800" b="1" dirty="0">
              <a:latin typeface="Century Gothic" panose="020B0502020202020204" pitchFamily="34" charset="0"/>
            </a:endParaRPr>
          </a:p>
          <a:p>
            <a:endParaRPr lang="en-GB" sz="2800" b="1" dirty="0">
              <a:latin typeface="Century Gothic" panose="020B0502020202020204" pitchFamily="34" charset="0"/>
            </a:endParaRPr>
          </a:p>
          <a:p>
            <a:r>
              <a:rPr lang="en-GB" sz="2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Mother said, “Don’t talk to any strangers!”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49B24A2-AECD-48E3-8576-74BDCEFB5791}"/>
              </a:ext>
            </a:extLst>
          </p:cNvPr>
          <p:cNvSpPr/>
          <p:nvPr/>
        </p:nvSpPr>
        <p:spPr>
          <a:xfrm>
            <a:off x="332453" y="2951946"/>
            <a:ext cx="379517" cy="34370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BF3B2BC-1889-46C4-AA67-29F966BCD6EA}"/>
              </a:ext>
            </a:extLst>
          </p:cNvPr>
          <p:cNvSpPr/>
          <p:nvPr/>
        </p:nvSpPr>
        <p:spPr>
          <a:xfrm>
            <a:off x="2694653" y="2951946"/>
            <a:ext cx="379517" cy="34370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13693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B31300A9-E3C5-4701-8EF1-45ED088A04DD}"/>
              </a:ext>
            </a:extLst>
          </p:cNvPr>
          <p:cNvGrpSpPr/>
          <p:nvPr/>
        </p:nvGrpSpPr>
        <p:grpSpPr>
          <a:xfrm>
            <a:off x="71151" y="6454317"/>
            <a:ext cx="1188000" cy="403587"/>
            <a:chOff x="79697" y="6454317"/>
            <a:chExt cx="1188000" cy="403587"/>
          </a:xfrm>
        </p:grpSpPr>
        <p:sp>
          <p:nvSpPr>
            <p:cNvPr id="17" name="TextBox 8">
              <a:extLst>
                <a:ext uri="{FF2B5EF4-FFF2-40B4-BE49-F238E27FC236}">
                  <a16:creationId xmlns:a16="http://schemas.microsoft.com/office/drawing/2014/main" id="{0F18B4CD-798D-4EA5-92CF-7A4BB6DD9812}"/>
                </a:ext>
              </a:extLst>
            </p:cNvPr>
            <p:cNvSpPr txBox="1"/>
            <p:nvPr/>
          </p:nvSpPr>
          <p:spPr>
            <a:xfrm>
              <a:off x="79697" y="6688627"/>
              <a:ext cx="1188000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Classroom Secrets Limited 2019</a:t>
              </a:r>
            </a:p>
          </p:txBody>
        </p:sp>
        <p:pic>
          <p:nvPicPr>
            <p:cNvPr id="18" name="Picture 17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AF62330C-AB9B-43BE-82E4-98A7F5B9D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85" y="6454317"/>
              <a:ext cx="1174025" cy="278902"/>
            </a:xfrm>
            <a:prstGeom prst="rect">
              <a:avLst/>
            </a:prstGeom>
          </p:spPr>
        </p:pic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Tick the sentence that has been punctuated correctly.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21400F3-3B00-4388-8D12-CC6361A6BC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2001930"/>
              </p:ext>
            </p:extLst>
          </p:nvPr>
        </p:nvGraphicFramePr>
        <p:xfrm>
          <a:off x="520210" y="2300081"/>
          <a:ext cx="7796908" cy="236649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349483">
                  <a:extLst>
                    <a:ext uri="{9D8B030D-6E8A-4147-A177-3AD203B41FA5}">
                      <a16:colId xmlns:a16="http://schemas.microsoft.com/office/drawing/2014/main" val="3127609692"/>
                    </a:ext>
                  </a:extLst>
                </a:gridCol>
                <a:gridCol w="540225">
                  <a:extLst>
                    <a:ext uri="{9D8B030D-6E8A-4147-A177-3AD203B41FA5}">
                      <a16:colId xmlns:a16="http://schemas.microsoft.com/office/drawing/2014/main" val="490897843"/>
                    </a:ext>
                  </a:extLst>
                </a:gridCol>
                <a:gridCol w="907200">
                  <a:extLst>
                    <a:ext uri="{9D8B030D-6E8A-4147-A177-3AD203B41FA5}">
                      <a16:colId xmlns:a16="http://schemas.microsoft.com/office/drawing/2014/main" val="1936940904"/>
                    </a:ext>
                  </a:extLst>
                </a:gridCol>
              </a:tblGrid>
              <a:tr h="908373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The wolf asked, “where are you going little girl?”</a:t>
                      </a:r>
                    </a:p>
                  </a:txBody>
                  <a:tcPr marL="237172" marR="237172" marT="66938" marB="6693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237172" marR="237172" marT="66938" marB="66938">
                    <a:lnL w="12700" cmpd="sng">
                      <a:noFill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600" dirty="0"/>
                    </a:p>
                  </a:txBody>
                  <a:tcPr marL="237172" marR="237172" marT="66938" marB="6693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479855"/>
                  </a:ext>
                </a:extLst>
              </a:tr>
              <a:tr h="421661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237172" marR="237172" marT="66938" marB="6693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237172" marR="237172" marT="66938" marB="66938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237172" marR="237172" marT="66938" marB="6693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147795067"/>
                  </a:ext>
                </a:extLst>
              </a:tr>
              <a:tr h="685199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Little Red Riding Hood replied, “I am going to visit my grandmother.”</a:t>
                      </a:r>
                    </a:p>
                  </a:txBody>
                  <a:tcPr marL="237172" marR="237172" marT="66938" marB="6693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/>
                    </a:p>
                  </a:txBody>
                  <a:tcPr marL="237172" marR="237172" marT="66938" marB="66938">
                    <a:lnL w="12700" cmpd="sng">
                      <a:noFill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600" dirty="0"/>
                    </a:p>
                  </a:txBody>
                  <a:tcPr marL="237172" marR="237172" marT="66938" marB="6693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1806847"/>
                  </a:ext>
                </a:extLst>
              </a:tr>
              <a:tr h="171065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237172" marR="237172" marT="66938" marB="6693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237172" marR="237172" marT="66938" marB="66938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237172" marR="237172" marT="66938" marB="6693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27057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49050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B31300A9-E3C5-4701-8EF1-45ED088A04DD}"/>
              </a:ext>
            </a:extLst>
          </p:cNvPr>
          <p:cNvGrpSpPr/>
          <p:nvPr/>
        </p:nvGrpSpPr>
        <p:grpSpPr>
          <a:xfrm>
            <a:off x="71151" y="6454317"/>
            <a:ext cx="1188000" cy="403587"/>
            <a:chOff x="79697" y="6454317"/>
            <a:chExt cx="1188000" cy="403587"/>
          </a:xfrm>
        </p:grpSpPr>
        <p:sp>
          <p:nvSpPr>
            <p:cNvPr id="17" name="TextBox 8">
              <a:extLst>
                <a:ext uri="{FF2B5EF4-FFF2-40B4-BE49-F238E27FC236}">
                  <a16:creationId xmlns:a16="http://schemas.microsoft.com/office/drawing/2014/main" id="{0F18B4CD-798D-4EA5-92CF-7A4BB6DD9812}"/>
                </a:ext>
              </a:extLst>
            </p:cNvPr>
            <p:cNvSpPr txBox="1"/>
            <p:nvPr/>
          </p:nvSpPr>
          <p:spPr>
            <a:xfrm>
              <a:off x="79697" y="6688627"/>
              <a:ext cx="1188000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Classroom Secrets Limited 2019</a:t>
              </a:r>
            </a:p>
          </p:txBody>
        </p:sp>
        <p:pic>
          <p:nvPicPr>
            <p:cNvPr id="18" name="Picture 17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AF62330C-AB9B-43BE-82E4-98A7F5B9D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85" y="6454317"/>
              <a:ext cx="1174025" cy="278902"/>
            </a:xfrm>
            <a:prstGeom prst="rect">
              <a:avLst/>
            </a:prstGeom>
          </p:spPr>
        </p:pic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Tick the sentence that has been punctuated correctly.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21400F3-3B00-4388-8D12-CC6361A6BC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4547788"/>
              </p:ext>
            </p:extLst>
          </p:nvPr>
        </p:nvGraphicFramePr>
        <p:xfrm>
          <a:off x="520210" y="2300081"/>
          <a:ext cx="7796908" cy="236649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349483">
                  <a:extLst>
                    <a:ext uri="{9D8B030D-6E8A-4147-A177-3AD203B41FA5}">
                      <a16:colId xmlns:a16="http://schemas.microsoft.com/office/drawing/2014/main" val="3127609692"/>
                    </a:ext>
                  </a:extLst>
                </a:gridCol>
                <a:gridCol w="540225">
                  <a:extLst>
                    <a:ext uri="{9D8B030D-6E8A-4147-A177-3AD203B41FA5}">
                      <a16:colId xmlns:a16="http://schemas.microsoft.com/office/drawing/2014/main" val="490897843"/>
                    </a:ext>
                  </a:extLst>
                </a:gridCol>
                <a:gridCol w="907200">
                  <a:extLst>
                    <a:ext uri="{9D8B030D-6E8A-4147-A177-3AD203B41FA5}">
                      <a16:colId xmlns:a16="http://schemas.microsoft.com/office/drawing/2014/main" val="1936940904"/>
                    </a:ext>
                  </a:extLst>
                </a:gridCol>
              </a:tblGrid>
              <a:tr h="908373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The wolf asked, “where are you going little girl?”</a:t>
                      </a:r>
                    </a:p>
                  </a:txBody>
                  <a:tcPr marL="237172" marR="237172" marT="66938" marB="6693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237172" marR="237172" marT="66938" marB="66938">
                    <a:lnL w="12700" cmpd="sng">
                      <a:noFill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600" dirty="0"/>
                    </a:p>
                  </a:txBody>
                  <a:tcPr marL="237172" marR="237172" marT="66938" marB="6693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479855"/>
                  </a:ext>
                </a:extLst>
              </a:tr>
              <a:tr h="421661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237172" marR="237172" marT="66938" marB="6693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237172" marR="237172" marT="66938" marB="66938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237172" marR="237172" marT="66938" marB="6693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147795067"/>
                  </a:ext>
                </a:extLst>
              </a:tr>
              <a:tr h="685199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Little Red Riding Hood replied, “I am going to visit my grandmother.”</a:t>
                      </a:r>
                    </a:p>
                  </a:txBody>
                  <a:tcPr marL="237172" marR="237172" marT="66938" marB="6693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/>
                    </a:p>
                  </a:txBody>
                  <a:tcPr marL="237172" marR="237172" marT="66938" marB="66938">
                    <a:lnL w="12700" cmpd="sng">
                      <a:noFill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GB" sz="3200" dirty="0">
                        <a:solidFill>
                          <a:srgbClr val="FF0000"/>
                        </a:solidFill>
                      </a:endParaRPr>
                    </a:p>
                  </a:txBody>
                  <a:tcPr marL="237172" marR="237172" marT="66938" marB="66938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1806847"/>
                  </a:ext>
                </a:extLst>
              </a:tr>
              <a:tr h="171065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237172" marR="237172" marT="66938" marB="6693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237172" marR="237172" marT="66938" marB="66938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237172" marR="237172" marT="66938" marB="6693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27057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22637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B31300A9-E3C5-4701-8EF1-45ED088A04DD}"/>
              </a:ext>
            </a:extLst>
          </p:cNvPr>
          <p:cNvGrpSpPr/>
          <p:nvPr/>
        </p:nvGrpSpPr>
        <p:grpSpPr>
          <a:xfrm>
            <a:off x="71151" y="6454317"/>
            <a:ext cx="1188000" cy="403587"/>
            <a:chOff x="79697" y="6454317"/>
            <a:chExt cx="1188000" cy="403587"/>
          </a:xfrm>
        </p:grpSpPr>
        <p:sp>
          <p:nvSpPr>
            <p:cNvPr id="17" name="TextBox 8">
              <a:extLst>
                <a:ext uri="{FF2B5EF4-FFF2-40B4-BE49-F238E27FC236}">
                  <a16:creationId xmlns:a16="http://schemas.microsoft.com/office/drawing/2014/main" id="{0F18B4CD-798D-4EA5-92CF-7A4BB6DD9812}"/>
                </a:ext>
              </a:extLst>
            </p:cNvPr>
            <p:cNvSpPr txBox="1"/>
            <p:nvPr/>
          </p:nvSpPr>
          <p:spPr>
            <a:xfrm>
              <a:off x="79697" y="6688627"/>
              <a:ext cx="1188000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Classroom Secrets Limited 2019</a:t>
              </a:r>
            </a:p>
          </p:txBody>
        </p:sp>
        <p:pic>
          <p:nvPicPr>
            <p:cNvPr id="18" name="Picture 17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AF62330C-AB9B-43BE-82E4-98A7F5B9D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85" y="6454317"/>
              <a:ext cx="1174025" cy="278902"/>
            </a:xfrm>
            <a:prstGeom prst="rect">
              <a:avLst/>
            </a:prstGeom>
          </p:spPr>
        </p:pic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Tick where the inverted commas should go.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243DC1C-30C1-4E43-B266-4D97385BE676}"/>
              </a:ext>
            </a:extLst>
          </p:cNvPr>
          <p:cNvSpPr/>
          <p:nvPr/>
        </p:nvSpPr>
        <p:spPr>
          <a:xfrm>
            <a:off x="458330" y="2644170"/>
            <a:ext cx="7350366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defTabSz="685800">
              <a:defRPr/>
            </a:pPr>
            <a:r>
              <a:rPr lang="en-GB" sz="2400" b="1" dirty="0">
                <a:latin typeface="Century Gothic" panose="020B0502020202020204" pitchFamily="34" charset="0"/>
              </a:rPr>
              <a:t> Dear Grandmother, what big ears you have!</a:t>
            </a:r>
          </a:p>
          <a:p>
            <a:pPr lvl="0" defTabSz="685800">
              <a:defRPr/>
            </a:pPr>
            <a:endParaRPr lang="en-GB" sz="2400" b="1" dirty="0"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r>
              <a:rPr lang="en-GB" sz="2400" b="1" dirty="0">
                <a:latin typeface="Century Gothic" panose="020B0502020202020204" pitchFamily="34" charset="0"/>
              </a:rPr>
              <a:t> </a:t>
            </a:r>
          </a:p>
          <a:p>
            <a:pPr lvl="0" defTabSz="685800">
              <a:defRPr/>
            </a:pPr>
            <a:endParaRPr lang="en-GB" sz="2400" b="1" dirty="0"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r>
              <a:rPr lang="en-GB" sz="2400" b="1" dirty="0">
                <a:latin typeface="Century Gothic" panose="020B0502020202020204" pitchFamily="34" charset="0"/>
              </a:rPr>
              <a:t>exclaimed Little Red Riding Hood. </a:t>
            </a:r>
            <a:endParaRPr lang="en-GB" sz="24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3BA97C0-E35D-48CB-B153-FFE778477FA7}"/>
              </a:ext>
            </a:extLst>
          </p:cNvPr>
          <p:cNvGrpSpPr/>
          <p:nvPr/>
        </p:nvGrpSpPr>
        <p:grpSpPr>
          <a:xfrm rot="10800000">
            <a:off x="5303952" y="3316740"/>
            <a:ext cx="538695" cy="933625"/>
            <a:chOff x="7857067" y="4909413"/>
            <a:chExt cx="324000" cy="52845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EA14319-E6EE-46B4-B44D-F628C54382A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57067" y="5113867"/>
              <a:ext cx="324000" cy="324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F5B37F6F-C82B-4D0E-A979-40BA8046E4A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19067" y="4909413"/>
              <a:ext cx="0" cy="194649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336AFB18-B962-4DFF-AB2D-41B347FD9D05}"/>
              </a:ext>
            </a:extLst>
          </p:cNvPr>
          <p:cNvGrpSpPr/>
          <p:nvPr/>
        </p:nvGrpSpPr>
        <p:grpSpPr>
          <a:xfrm rot="10800000">
            <a:off x="3242270" y="1867234"/>
            <a:ext cx="538695" cy="933625"/>
            <a:chOff x="7857067" y="4909413"/>
            <a:chExt cx="324000" cy="528454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9BCBD22-5EFD-4FC6-84CE-37C14AB9287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57067" y="5113867"/>
              <a:ext cx="324000" cy="324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B2169AC9-BE05-4238-AE30-AFE36AC9F2F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19067" y="4909413"/>
              <a:ext cx="0" cy="194649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9DD0CD1-BF6A-4F26-B172-6044CBB1022E}"/>
              </a:ext>
            </a:extLst>
          </p:cNvPr>
          <p:cNvGrpSpPr/>
          <p:nvPr/>
        </p:nvGrpSpPr>
        <p:grpSpPr>
          <a:xfrm rot="10800000">
            <a:off x="324421" y="1867234"/>
            <a:ext cx="538695" cy="933625"/>
            <a:chOff x="7857067" y="4909413"/>
            <a:chExt cx="324000" cy="528454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D2A0DBA-258D-4915-85FB-075698E0EFA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57067" y="5113867"/>
              <a:ext cx="324000" cy="324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2571AACD-366B-4F16-BBB4-96746EB4A28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19067" y="4909413"/>
              <a:ext cx="0" cy="194649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02BF77B-6726-400B-BD12-AB3C32316C7B}"/>
              </a:ext>
            </a:extLst>
          </p:cNvPr>
          <p:cNvGrpSpPr/>
          <p:nvPr/>
        </p:nvGrpSpPr>
        <p:grpSpPr>
          <a:xfrm rot="10800000">
            <a:off x="6942252" y="1867234"/>
            <a:ext cx="538695" cy="933625"/>
            <a:chOff x="7857067" y="4909413"/>
            <a:chExt cx="324000" cy="528454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A9DE2042-5FA2-4186-9CA1-E7203482C82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57067" y="5113867"/>
              <a:ext cx="324000" cy="324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AD13608C-A159-4D48-ABB7-477C99D0D15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19067" y="4909413"/>
              <a:ext cx="0" cy="194649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293083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KeywordTaxHTField xmlns="86144f90-c7b6-48d0-aae5-f5e9e48cc3df">
      <Terms xmlns="http://schemas.microsoft.com/office/infopath/2007/PartnerControls"/>
    </TaxKeywordTaxHTField>
    <_ip_UnifiedCompliancePolicyProperties xmlns="http://schemas.microsoft.com/sharepoint/v3" xsi:nil="true"/>
    <TaxCatchAll xmlns="86144f90-c7b6-48d0-aae5-f5e9e48cc3df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0FAF844F8D8A5418E98F34D21016ED8" ma:contentTypeVersion="17" ma:contentTypeDescription="Create a new document." ma:contentTypeScope="" ma:versionID="2858803b8c6804fdc137be4329942ee3">
  <xsd:schema xmlns:xsd="http://www.w3.org/2001/XMLSchema" xmlns:xs="http://www.w3.org/2001/XMLSchema" xmlns:p="http://schemas.microsoft.com/office/2006/metadata/properties" xmlns:ns1="http://schemas.microsoft.com/sharepoint/v3" xmlns:ns2="86144f90-c7b6-48d0-aae5-f5e9e48cc3df" xmlns:ns3="0f0ae0ff-29c4-4766-b250-c1a9bee8d430" targetNamespace="http://schemas.microsoft.com/office/2006/metadata/properties" ma:root="true" ma:fieldsID="04d8a99e9b37cab27d9252feb61c8588" ns1:_="" ns2:_="" ns3:_="">
    <xsd:import namespace="http://schemas.microsoft.com/sharepoint/v3"/>
    <xsd:import namespace="86144f90-c7b6-48d0-aae5-f5e9e48cc3df"/>
    <xsd:import namespace="0f0ae0ff-29c4-4766-b250-c1a9bee8d43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2:TaxKeywordTaxHTField" minOccurs="0"/>
                <xsd:element ref="ns2:TaxCatchAll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1:_ip_UnifiedCompliancePolicyProperties" minOccurs="0"/>
                <xsd:element ref="ns1:_ip_UnifiedCompliancePolicyUIAction" minOccurs="0"/>
                <xsd:element ref="ns3:MediaServiceOCR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description="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description="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144f90-c7b6-48d0-aae5-f5e9e48cc3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  <xsd:element name="TaxKeywordTaxHTField" ma:index="13" nillable="true" ma:taxonomy="true" ma:internalName="TaxKeywordTaxHTField" ma:taxonomyFieldName="TaxKeyword" ma:displayName="Enterprise Keywords" ma:fieldId="{23f27201-bee3-471e-b2e7-b64fd8b7ca38}" ma:taxonomyMulti="true" ma:sspId="00000000-0000-0000-0000-000000000000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4" nillable="true" ma:displayName="Taxonomy Catch All Column" ma:description="" ma:hidden="true" ma:list="{22ec0cf8-456d-4606-8852-2ed8c6b517f4}" ma:internalName="TaxCatchAll" ma:showField="CatchAllData" ma:web="86144f90-c7b6-48d0-aae5-f5e9e48cc3d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0ae0ff-29c4-4766-b250-c1a9bee8d4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5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6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7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8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9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2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4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EF8F11D-A449-4684-B8E0-461263A2E192}">
  <ds:schemaRefs>
    <ds:schemaRef ds:uri="0f0ae0ff-29c4-4766-b250-c1a9bee8d430"/>
    <ds:schemaRef ds:uri="http://purl.org/dc/terms/"/>
    <ds:schemaRef ds:uri="http://schemas.microsoft.com/office/2006/documentManagement/types"/>
    <ds:schemaRef ds:uri="86144f90-c7b6-48d0-aae5-f5e9e48cc3df"/>
    <ds:schemaRef ds:uri="http://purl.org/dc/dcmitype/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F65AE8F6-CE52-4550-9D7B-C73196E9F0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86144f90-c7b6-48d0-aae5-f5e9e48cc3df"/>
    <ds:schemaRef ds:uri="0f0ae0ff-29c4-4766-b250-c1a9bee8d43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BE7001C-4FE1-4FF1-8D32-419BDEA7C0F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372</TotalTime>
  <Words>727</Words>
  <Application>Microsoft Office PowerPoint</Application>
  <PresentationFormat>On-screen Show (4:3)</PresentationFormat>
  <Paragraphs>208</Paragraphs>
  <Slides>19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Century Gothic</vt:lpstr>
      <vt:lpstr>SassoonCRInfantMedium</vt:lpstr>
      <vt:lpstr>Wingdings</vt:lpstr>
      <vt:lpstr>Office Theme</vt:lpstr>
      <vt:lpstr>PowerPoint Presentation</vt:lpstr>
      <vt:lpstr>What do I want to see?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Ashleigh Sobol</dc:creator>
  <cp:lastModifiedBy>Helen Dewar</cp:lastModifiedBy>
  <cp:revision>4</cp:revision>
  <dcterms:created xsi:type="dcterms:W3CDTF">2018-03-17T10:08:43Z</dcterms:created>
  <dcterms:modified xsi:type="dcterms:W3CDTF">2021-01-14T09:03:57Z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0x01010060FAF844F8D8A5418E98F34D21016ED8</vt:lpwstr>
  </property>
  <property fmtid="{D5CDD505-2E9C-101B-9397-08002B2CF9AE}" pid="3" name="TaxKeyword">
    <vt:lpwstr/>
  </property>
</Properties>
</file>