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90" r:id="rId5"/>
    <p:sldId id="361" r:id="rId6"/>
    <p:sldId id="393" r:id="rId7"/>
    <p:sldId id="394" r:id="rId8"/>
    <p:sldId id="416" r:id="rId9"/>
    <p:sldId id="395" r:id="rId10"/>
    <p:sldId id="396" r:id="rId11"/>
    <p:sldId id="397" r:id="rId12"/>
    <p:sldId id="417" r:id="rId13"/>
    <p:sldId id="399" r:id="rId14"/>
    <p:sldId id="400" r:id="rId15"/>
    <p:sldId id="386" r:id="rId16"/>
    <p:sldId id="401" r:id="rId17"/>
    <p:sldId id="402" r:id="rId18"/>
    <p:sldId id="314" r:id="rId19"/>
    <p:sldId id="403" r:id="rId20"/>
    <p:sldId id="413" r:id="rId21"/>
    <p:sldId id="414" r:id="rId22"/>
    <p:sldId id="415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B3DB7"/>
    <a:srgbClr val="EAB0E2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C0CD6503-388C-4F9E-9FB0-9053D8579D01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4 – Spring Block 3 – Noun Phrases</a:t>
            </a:r>
            <a:br>
              <a:rPr lang="en-GB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GB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8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WALT: Modify Adjectives and Nouns</a:t>
            </a:r>
            <a:endParaRPr lang="en-GB" sz="12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8518E5-B3AE-4980-8705-46765CFA6D41}"/>
              </a:ext>
            </a:extLst>
          </p:cNvPr>
          <p:cNvSpPr txBox="1"/>
          <p:nvPr/>
        </p:nvSpPr>
        <p:spPr>
          <a:xfrm>
            <a:off x="1643865" y="4335694"/>
            <a:ext cx="628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>
                <a:solidFill>
                  <a:srgbClr val="666666"/>
                </a:solidFill>
                <a:effectLst/>
                <a:latin typeface="Roboto"/>
              </a:rPr>
              <a:t>A modifier is </a:t>
            </a:r>
            <a:r>
              <a:rPr lang="en-US" b="1" i="0">
                <a:solidFill>
                  <a:srgbClr val="666666"/>
                </a:solidFill>
                <a:effectLst/>
                <a:latin typeface="Roboto"/>
              </a:rPr>
              <a:t>a word</a:t>
            </a:r>
            <a:r>
              <a:rPr lang="en-US" b="0" i="0">
                <a:solidFill>
                  <a:srgbClr val="666666"/>
                </a:solidFill>
                <a:effectLst/>
                <a:latin typeface="Roboto"/>
              </a:rPr>
              <a:t>, </a:t>
            </a:r>
            <a:r>
              <a:rPr lang="en-US" b="1" i="0">
                <a:solidFill>
                  <a:srgbClr val="666666"/>
                </a:solidFill>
                <a:effectLst/>
                <a:latin typeface="Roboto"/>
              </a:rPr>
              <a:t>phrase</a:t>
            </a:r>
            <a:r>
              <a:rPr lang="en-US" b="0" i="0">
                <a:solidFill>
                  <a:srgbClr val="666666"/>
                </a:solidFill>
                <a:effectLst/>
                <a:latin typeface="Roboto"/>
              </a:rPr>
              <a:t>, or </a:t>
            </a:r>
            <a:r>
              <a:rPr lang="en-US" b="1" i="0">
                <a:solidFill>
                  <a:srgbClr val="666666"/>
                </a:solidFill>
                <a:effectLst/>
                <a:latin typeface="Roboto"/>
              </a:rPr>
              <a:t>clause that describes another word</a:t>
            </a:r>
            <a:r>
              <a:rPr lang="en-US" b="0" i="0">
                <a:solidFill>
                  <a:srgbClr val="666666"/>
                </a:solidFill>
                <a:effectLst/>
                <a:latin typeface="Roboto"/>
              </a:rPr>
              <a:t>, </a:t>
            </a:r>
            <a:r>
              <a:rPr lang="en-US" b="1" i="0">
                <a:solidFill>
                  <a:srgbClr val="666666"/>
                </a:solidFill>
                <a:effectLst/>
                <a:latin typeface="Roboto"/>
              </a:rPr>
              <a:t>phrase</a:t>
            </a:r>
            <a:r>
              <a:rPr lang="en-US" b="0" i="0">
                <a:solidFill>
                  <a:srgbClr val="666666"/>
                </a:solidFill>
                <a:effectLst/>
                <a:latin typeface="Roboto"/>
              </a:rPr>
              <a:t>, or </a:t>
            </a:r>
            <a:r>
              <a:rPr lang="en-US" b="1" i="0">
                <a:solidFill>
                  <a:srgbClr val="666666"/>
                </a:solidFill>
                <a:effectLst/>
                <a:latin typeface="Roboto"/>
              </a:rPr>
              <a:t>clause</a:t>
            </a:r>
            <a:r>
              <a:rPr lang="en-US" b="0" i="0">
                <a:solidFill>
                  <a:srgbClr val="666666"/>
                </a:solidFill>
                <a:effectLst/>
                <a:latin typeface="Roboto"/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1100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6755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does the underlined modifier tell us about the sentence?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</a:t>
            </a:r>
            <a:r>
              <a:rPr lang="en-GB" sz="28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efficient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emergency nurse, who was on the first night shift, quickly helped the patient onto a bed.</a:t>
            </a:r>
          </a:p>
        </p:txBody>
      </p:sp>
    </p:spTree>
    <p:extLst>
      <p:ext uri="{BB962C8B-B14F-4D97-AF65-F5344CB8AC3E}">
        <p14:creationId xmlns:p14="http://schemas.microsoft.com/office/powerpoint/2010/main" val="4246905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6755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does the underlined modifier tell us about the sentence?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</a:t>
            </a:r>
            <a:r>
              <a:rPr lang="en-GB" sz="28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efficient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emergency nurse, who was on the first night shift, quickly helped the patient onto a bed.</a:t>
            </a:r>
          </a:p>
          <a:p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Efficient tells us how good the nurse is at their job.</a:t>
            </a:r>
          </a:p>
        </p:txBody>
      </p:sp>
    </p:spTree>
    <p:extLst>
      <p:ext uri="{BB962C8B-B14F-4D97-AF65-F5344CB8AC3E}">
        <p14:creationId xmlns:p14="http://schemas.microsoft.com/office/powerpoint/2010/main" val="3494980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would including the word ‘interesting’ to describe the book modify the meaning of the sentence? 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lnSpc>
                <a:spcPct val="150000"/>
              </a:lnSpc>
              <a:defRPr/>
            </a:pP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After reading a chapter of his book, Riley paused to think for a while, then put the book down.</a:t>
            </a:r>
          </a:p>
        </p:txBody>
      </p:sp>
    </p:spTree>
    <p:extLst>
      <p:ext uri="{BB962C8B-B14F-4D97-AF65-F5344CB8AC3E}">
        <p14:creationId xmlns:p14="http://schemas.microsoft.com/office/powerpoint/2010/main" val="310986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would including the word ‘interesting’ to describe the book modify the meaning of the sentence? 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lnSpc>
                <a:spcPct val="150000"/>
              </a:lnSpc>
              <a:defRPr/>
            </a:pP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After reading a chapter of his book, Riley paused to think for a while, then put the book down.</a:t>
            </a:r>
          </a:p>
          <a:p>
            <a:pPr lvl="0" defTabSz="514350">
              <a:defRPr/>
            </a:pPr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Various possible answers, for example: ‘Interesting’ shows </a:t>
            </a:r>
            <a: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  <a:t>us why…</a:t>
            </a:r>
            <a:endParaRPr lang="en-GB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dirty="0">
              <a:solidFill>
                <a:srgbClr val="FF0000"/>
              </a:solidFill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685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would including the word ‘interesting’ to describe the book modify the meaning of the sentence? 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lnSpc>
                <a:spcPct val="150000"/>
              </a:lnSpc>
              <a:defRPr/>
            </a:pP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After reading a chapter of his book, Riley paused to think for a while, then put the book down.</a:t>
            </a:r>
          </a:p>
          <a:p>
            <a:pPr lvl="0" defTabSz="514350">
              <a:defRPr/>
            </a:pPr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Various answers, for example: ‘Interesting’ shows us why Riley paused to think about it.</a:t>
            </a:r>
            <a:endParaRPr lang="en-GB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lvl="0" algn="ctr"/>
            <a:endParaRPr lang="en-GB" sz="2400" dirty="0">
              <a:solidFill>
                <a:srgbClr val="FF0000"/>
              </a:solidFill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97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Application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Improve the sentence below by adding two modifiers.</a:t>
            </a:r>
          </a:p>
          <a:p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On Fridays, the family come over to my house and we all have a meal together.</a:t>
            </a: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36014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Application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Improve the sentence below by adding two modifiers.</a:t>
            </a:r>
          </a:p>
          <a:p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On Fridays, the family come over to my house and we all have a meal together.</a:t>
            </a: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Various possible answers using two modifiers, for example: On Fridays, the extended family come over to my house and we all have a takeaway meal together.</a:t>
            </a: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50372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281ED505-9AAC-4D41-A2C3-FD51ADAAFC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37318"/>
            <a:ext cx="8913124" cy="63221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B121C69-C186-441F-B534-9CA6B067480D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Brooke says,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high chair, which the baby was sitting in, was decorated with pictures of rabbits and teddies and looked adorable.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she correct? Explain your answer.</a:t>
            </a:r>
            <a:endParaRPr lang="en-GB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6AA43D91-D70C-480E-BBA3-8D103D4BCDC1}"/>
              </a:ext>
            </a:extLst>
          </p:cNvPr>
          <p:cNvSpPr/>
          <p:nvPr/>
        </p:nvSpPr>
        <p:spPr>
          <a:xfrm>
            <a:off x="3799114" y="1208314"/>
            <a:ext cx="4103915" cy="1371600"/>
          </a:xfrm>
          <a:prstGeom prst="wedgeRoundRectCallout">
            <a:avLst>
              <a:gd name="adj1" fmla="val -58234"/>
              <a:gd name="adj2" fmla="val 39484"/>
              <a:gd name="adj3" fmla="val 16667"/>
            </a:avLst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could add the modifier ‘short’ to the sentence below to describe the high chair. </a:t>
            </a:r>
          </a:p>
        </p:txBody>
      </p:sp>
    </p:spTree>
    <p:extLst>
      <p:ext uri="{BB962C8B-B14F-4D97-AF65-F5344CB8AC3E}">
        <p14:creationId xmlns:p14="http://schemas.microsoft.com/office/powerpoint/2010/main" val="27655009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281ED505-9AAC-4D41-A2C3-FD51ADAAFC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37318"/>
            <a:ext cx="8913124" cy="63221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B121C69-C186-441F-B534-9CA6B067480D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Brooke says,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high chair, which the baby was sitting in, was decorated with pictures of rabbits and teddies and looked adorable.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she correct? Explain your answer.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She is not correct because a high chair…</a:t>
            </a:r>
            <a:endParaRPr lang="en-GB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6AA43D91-D70C-480E-BBA3-8D103D4BCDC1}"/>
              </a:ext>
            </a:extLst>
          </p:cNvPr>
          <p:cNvSpPr/>
          <p:nvPr/>
        </p:nvSpPr>
        <p:spPr>
          <a:xfrm>
            <a:off x="3799114" y="1208314"/>
            <a:ext cx="4103915" cy="1371600"/>
          </a:xfrm>
          <a:prstGeom prst="wedgeRoundRectCallout">
            <a:avLst>
              <a:gd name="adj1" fmla="val -58234"/>
              <a:gd name="adj2" fmla="val 39484"/>
              <a:gd name="adj3" fmla="val 16667"/>
            </a:avLst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could add the modifier ‘short’ to the sentence below to describe the high chair. </a:t>
            </a:r>
          </a:p>
        </p:txBody>
      </p:sp>
    </p:spTree>
    <p:extLst>
      <p:ext uri="{BB962C8B-B14F-4D97-AF65-F5344CB8AC3E}">
        <p14:creationId xmlns:p14="http://schemas.microsoft.com/office/powerpoint/2010/main" val="9738639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281ED505-9AAC-4D41-A2C3-FD51ADAAFC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37318"/>
            <a:ext cx="8913124" cy="63221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B121C69-C186-441F-B534-9CA6B067480D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Brooke says,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high chair, which the baby was sitting in, was decorated with pictures of rabbits and teddies and looked adorable.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she correct? Explain your answer.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She is not correct because a high chair wouldn’t be described as short. </a:t>
            </a:r>
            <a:endParaRPr lang="en-GB" sz="2000" b="1" u="sng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endParaRPr lang="en-GB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6AA43D91-D70C-480E-BBA3-8D103D4BCDC1}"/>
              </a:ext>
            </a:extLst>
          </p:cNvPr>
          <p:cNvSpPr/>
          <p:nvPr/>
        </p:nvSpPr>
        <p:spPr>
          <a:xfrm>
            <a:off x="3799114" y="1208314"/>
            <a:ext cx="4103915" cy="1371600"/>
          </a:xfrm>
          <a:prstGeom prst="wedgeRoundRectCallout">
            <a:avLst>
              <a:gd name="adj1" fmla="val -58234"/>
              <a:gd name="adj2" fmla="val 39484"/>
              <a:gd name="adj3" fmla="val 16667"/>
            </a:avLst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could add the modifier ‘short’ to the sentence below to describe the high chair. </a:t>
            </a:r>
          </a:p>
        </p:txBody>
      </p:sp>
    </p:spTree>
    <p:extLst>
      <p:ext uri="{BB962C8B-B14F-4D97-AF65-F5344CB8AC3E}">
        <p14:creationId xmlns:p14="http://schemas.microsoft.com/office/powerpoint/2010/main" val="1111511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Identify the noun phrases in each of the sentences and phrases below.</a:t>
            </a:r>
          </a:p>
          <a:p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crafty raven with jet black feathers.</a:t>
            </a: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tiny box beside the tree.</a:t>
            </a: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scientist identified the miraculous cure after years of research.</a:t>
            </a:r>
          </a:p>
        </p:txBody>
      </p:sp>
    </p:spTree>
    <p:extLst>
      <p:ext uri="{BB962C8B-B14F-4D97-AF65-F5344CB8AC3E}">
        <p14:creationId xmlns:p14="http://schemas.microsoft.com/office/powerpoint/2010/main" val="1035052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Identify the noun phrases in each of the sentences and phrases below.</a:t>
            </a:r>
          </a:p>
          <a:p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The crafty raven 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with </a:t>
            </a:r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jet black feathers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The tiny box 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beside </a:t>
            </a:r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the tree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The scientist 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identified </a:t>
            </a:r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the miraculous cure 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after </a:t>
            </a:r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years of research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7900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6755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modifier is the most suitable to be added to each noun in the sentence below?</a:t>
            </a:r>
          </a:p>
          <a:p>
            <a:pPr lvl="0" defTabSz="685800">
              <a:defRPr/>
            </a:pPr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US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children ate the cake quickly so they could have more time on the trampoline.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C2EE0E1-AFDF-4CCB-959D-77DB8562C65C}"/>
              </a:ext>
            </a:extLst>
          </p:cNvPr>
          <p:cNvGrpSpPr/>
          <p:nvPr/>
        </p:nvGrpSpPr>
        <p:grpSpPr>
          <a:xfrm>
            <a:off x="640818" y="4435781"/>
            <a:ext cx="7862364" cy="771693"/>
            <a:chOff x="-640954" y="1819076"/>
            <a:chExt cx="4881908" cy="360000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84E0B8AE-ECB1-4ADA-B586-FA9BEDF92485}"/>
                </a:ext>
              </a:extLst>
            </p:cNvPr>
            <p:cNvGrpSpPr/>
            <p:nvPr/>
          </p:nvGrpSpPr>
          <p:grpSpPr>
            <a:xfrm>
              <a:off x="-640954" y="1819076"/>
              <a:ext cx="4881908" cy="360000"/>
              <a:chOff x="-640954" y="1819076"/>
              <a:chExt cx="4881908" cy="360000"/>
            </a:xfrm>
          </p:grpSpPr>
          <p:sp>
            <p:nvSpPr>
              <p:cNvPr id="40" name="Rectangle: Rounded Corners 39">
                <a:extLst>
                  <a:ext uri="{FF2B5EF4-FFF2-40B4-BE49-F238E27FC236}">
                    <a16:creationId xmlns:a16="http://schemas.microsoft.com/office/drawing/2014/main" id="{711EF2CE-F737-4A49-8BF2-8C12F4ED6FA3}"/>
                  </a:ext>
                </a:extLst>
              </p:cNvPr>
              <p:cNvSpPr/>
              <p:nvPr/>
            </p:nvSpPr>
            <p:spPr>
              <a:xfrm>
                <a:off x="-640954" y="1819076"/>
                <a:ext cx="1476000" cy="36000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huge</a:t>
                </a:r>
                <a:endParaRPr lang="en-GB" sz="12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41" name="Rectangle: Rounded Corners 40">
                <a:extLst>
                  <a:ext uri="{FF2B5EF4-FFF2-40B4-BE49-F238E27FC236}">
                    <a16:creationId xmlns:a16="http://schemas.microsoft.com/office/drawing/2014/main" id="{2A8331DC-06FF-4855-934F-C46794B6EE83}"/>
                  </a:ext>
                </a:extLst>
              </p:cNvPr>
              <p:cNvSpPr/>
              <p:nvPr/>
            </p:nvSpPr>
            <p:spPr>
              <a:xfrm>
                <a:off x="2764954" y="1819076"/>
                <a:ext cx="1476000" cy="36000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birthday</a:t>
                </a:r>
              </a:p>
            </p:txBody>
          </p:sp>
        </p:grpSp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4F5D6CEF-4170-4B23-B074-FB1601F831BD}"/>
                </a:ext>
              </a:extLst>
            </p:cNvPr>
            <p:cNvSpPr/>
            <p:nvPr/>
          </p:nvSpPr>
          <p:spPr>
            <a:xfrm>
              <a:off x="1062000" y="1819076"/>
              <a:ext cx="1476000" cy="3600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excited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2069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6755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modifier is the most </a:t>
            </a:r>
            <a:r>
              <a:rPr lang="en-US" sz="2000" b="1">
                <a:solidFill>
                  <a:schemeClr val="tx1"/>
                </a:solidFill>
                <a:latin typeface="Century Gothic" panose="020B0502020202020204" pitchFamily="34" charset="0"/>
              </a:rPr>
              <a:t>suitable to be added to </a:t>
            </a:r>
            <a:r>
              <a:rPr 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each noun in the sentence below?</a:t>
            </a:r>
          </a:p>
          <a:p>
            <a:pPr lvl="0" defTabSz="685800">
              <a:defRPr/>
            </a:pPr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US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</a:t>
            </a:r>
            <a:r>
              <a:rPr lang="en-US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excited</a:t>
            </a:r>
            <a:r>
              <a:rPr lang="en-US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children ate the </a:t>
            </a:r>
            <a:r>
              <a:rPr lang="en-US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birthday</a:t>
            </a:r>
            <a:r>
              <a:rPr lang="en-US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cake quickly so they could have more time on the </a:t>
            </a:r>
            <a:r>
              <a:rPr lang="en-US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huge</a:t>
            </a:r>
            <a:r>
              <a:rPr lang="en-US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trampoline.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9556EC2D-C491-469F-96CA-67AE7A8EDE38}"/>
              </a:ext>
            </a:extLst>
          </p:cNvPr>
          <p:cNvGrpSpPr/>
          <p:nvPr/>
        </p:nvGrpSpPr>
        <p:grpSpPr>
          <a:xfrm>
            <a:off x="640818" y="4435781"/>
            <a:ext cx="7862364" cy="771693"/>
            <a:chOff x="-640954" y="1819076"/>
            <a:chExt cx="4881908" cy="360000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DDE74A24-2DDC-48D5-B2F4-C9171C9B3F9B}"/>
                </a:ext>
              </a:extLst>
            </p:cNvPr>
            <p:cNvGrpSpPr/>
            <p:nvPr/>
          </p:nvGrpSpPr>
          <p:grpSpPr>
            <a:xfrm>
              <a:off x="-640954" y="1819076"/>
              <a:ext cx="4881908" cy="360000"/>
              <a:chOff x="-640954" y="1819076"/>
              <a:chExt cx="4881908" cy="360000"/>
            </a:xfrm>
          </p:grpSpPr>
          <p:sp>
            <p:nvSpPr>
              <p:cNvPr id="35" name="Rectangle: Rounded Corners 34">
                <a:extLst>
                  <a:ext uri="{FF2B5EF4-FFF2-40B4-BE49-F238E27FC236}">
                    <a16:creationId xmlns:a16="http://schemas.microsoft.com/office/drawing/2014/main" id="{47AB6699-3D47-4013-9446-65E6D9B1EC0D}"/>
                  </a:ext>
                </a:extLst>
              </p:cNvPr>
              <p:cNvSpPr/>
              <p:nvPr/>
            </p:nvSpPr>
            <p:spPr>
              <a:xfrm>
                <a:off x="-640954" y="1819076"/>
                <a:ext cx="1476000" cy="36000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huge</a:t>
                </a:r>
                <a:endParaRPr lang="en-GB" sz="12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36" name="Rectangle: Rounded Corners 35">
                <a:extLst>
                  <a:ext uri="{FF2B5EF4-FFF2-40B4-BE49-F238E27FC236}">
                    <a16:creationId xmlns:a16="http://schemas.microsoft.com/office/drawing/2014/main" id="{F298DE7E-E40C-45B8-B7A7-6001F6EF6BC9}"/>
                  </a:ext>
                </a:extLst>
              </p:cNvPr>
              <p:cNvSpPr/>
              <p:nvPr/>
            </p:nvSpPr>
            <p:spPr>
              <a:xfrm>
                <a:off x="2764954" y="1819076"/>
                <a:ext cx="1476000" cy="36000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birthday</a:t>
                </a:r>
              </a:p>
            </p:txBody>
          </p:sp>
        </p:grp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7B329203-5040-49A9-A106-DE9159B97188}"/>
                </a:ext>
              </a:extLst>
            </p:cNvPr>
            <p:cNvSpPr/>
            <p:nvPr/>
          </p:nvSpPr>
          <p:spPr>
            <a:xfrm>
              <a:off x="1062000" y="1819076"/>
              <a:ext cx="1476000" cy="3600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excited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68979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6755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Underline three modifiers in the sentence below.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elegant swan glided gracefully across the wide mountain lake as it waited patiently for its female mate to return. </a:t>
            </a:r>
          </a:p>
        </p:txBody>
      </p:sp>
    </p:spTree>
    <p:extLst>
      <p:ext uri="{BB962C8B-B14F-4D97-AF65-F5344CB8AC3E}">
        <p14:creationId xmlns:p14="http://schemas.microsoft.com/office/powerpoint/2010/main" val="1191457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6755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Underline three modifiers in the sentence below.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</a:t>
            </a:r>
            <a:r>
              <a:rPr lang="en-GB" sz="28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elegant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swan glided gracefully across the </a:t>
            </a:r>
            <a:r>
              <a:rPr lang="en-GB" sz="28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wide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28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mountain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lake as it waited patiently for its </a:t>
            </a:r>
            <a:r>
              <a:rPr lang="en-GB" sz="28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female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mate to return. </a:t>
            </a:r>
          </a:p>
          <a:p>
            <a:pPr>
              <a:lnSpc>
                <a:spcPct val="150000"/>
              </a:lnSpc>
            </a:pPr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Any three of the following: elegant, wide, mountain, female.</a:t>
            </a:r>
          </a:p>
        </p:txBody>
      </p:sp>
    </p:spTree>
    <p:extLst>
      <p:ext uri="{BB962C8B-B14F-4D97-AF65-F5344CB8AC3E}">
        <p14:creationId xmlns:p14="http://schemas.microsoft.com/office/powerpoint/2010/main" val="2274962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6755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sentence contains a modifier?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891FA637-EACF-4035-966F-7D1E0008B9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174151"/>
              </p:ext>
            </p:extLst>
          </p:nvPr>
        </p:nvGraphicFramePr>
        <p:xfrm>
          <a:off x="275302" y="1790894"/>
          <a:ext cx="8432600" cy="2881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5985">
                  <a:extLst>
                    <a:ext uri="{9D8B030D-6E8A-4147-A177-3AD203B41FA5}">
                      <a16:colId xmlns:a16="http://schemas.microsoft.com/office/drawing/2014/main" val="3015163121"/>
                    </a:ext>
                  </a:extLst>
                </a:gridCol>
                <a:gridCol w="7826615">
                  <a:extLst>
                    <a:ext uri="{9D8B030D-6E8A-4147-A177-3AD203B41FA5}">
                      <a16:colId xmlns:a16="http://schemas.microsoft.com/office/drawing/2014/main" val="3952338690"/>
                    </a:ext>
                  </a:extLst>
                </a:gridCol>
              </a:tblGrid>
              <a:tr h="842629"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A.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After lunch, the sleepy office worker, who had got up early, dozed off in his chair.</a:t>
                      </a:r>
                    </a:p>
                    <a:p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642667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7580963"/>
                  </a:ext>
                </a:extLst>
              </a:tr>
              <a:tr h="842629"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B.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Despite the risk, the mouse crept silently around the cat in search of food.</a:t>
                      </a:r>
                    </a:p>
                    <a:p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60390682"/>
                  </a:ext>
                </a:extLst>
              </a:tr>
            </a:tbl>
          </a:graphicData>
        </a:graphic>
      </p:graphicFrame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0273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6755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sentence contains a modifier?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891FA637-EACF-4035-966F-7D1E0008B9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914430"/>
              </p:ext>
            </p:extLst>
          </p:nvPr>
        </p:nvGraphicFramePr>
        <p:xfrm>
          <a:off x="275302" y="1790894"/>
          <a:ext cx="8432600" cy="2881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5985">
                  <a:extLst>
                    <a:ext uri="{9D8B030D-6E8A-4147-A177-3AD203B41FA5}">
                      <a16:colId xmlns:a16="http://schemas.microsoft.com/office/drawing/2014/main" val="3015163121"/>
                    </a:ext>
                  </a:extLst>
                </a:gridCol>
                <a:gridCol w="7826615">
                  <a:extLst>
                    <a:ext uri="{9D8B030D-6E8A-4147-A177-3AD203B41FA5}">
                      <a16:colId xmlns:a16="http://schemas.microsoft.com/office/drawing/2014/main" val="3952338690"/>
                    </a:ext>
                  </a:extLst>
                </a:gridCol>
              </a:tblGrid>
              <a:tr h="842629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After lunch, the sleepy office worker, who had got up early, dozed off in his chair.</a:t>
                      </a:r>
                    </a:p>
                    <a:p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642667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7580963"/>
                  </a:ext>
                </a:extLst>
              </a:tr>
              <a:tr h="842629"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B.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Despite the risk, the mouse crept silently around the cat in search of food.</a:t>
                      </a:r>
                    </a:p>
                    <a:p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60390682"/>
                  </a:ext>
                </a:extLst>
              </a:tr>
            </a:tbl>
          </a:graphicData>
        </a:graphic>
      </p:graphicFrame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4888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F8F11D-A449-4684-B8E0-461263A2E192}">
  <ds:schemaRefs>
    <ds:schemaRef ds:uri="http://schemas.microsoft.com/sharepoint/v3"/>
    <ds:schemaRef ds:uri="http://purl.org/dc/dcmitype/"/>
    <ds:schemaRef ds:uri="http://schemas.microsoft.com/office/2006/documentManagement/types"/>
    <ds:schemaRef ds:uri="86144f90-c7b6-48d0-aae5-f5e9e48cc3df"/>
    <ds:schemaRef ds:uri="http://purl.org/dc/terms/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0f0ae0ff-29c4-4766-b250-c1a9bee8d430"/>
  </ds:schemaRefs>
</ds:datastoreItem>
</file>

<file path=customXml/itemProps2.xml><?xml version="1.0" encoding="utf-8"?>
<ds:datastoreItem xmlns:ds="http://schemas.openxmlformats.org/officeDocument/2006/customXml" ds:itemID="{3D3EBBFD-B279-4A83-8D88-1A23B2D2D0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368</TotalTime>
  <Words>987</Words>
  <Application>Microsoft Office PowerPoint</Application>
  <PresentationFormat>On-screen Show (4:3)</PresentationFormat>
  <Paragraphs>217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Century Gothic</vt:lpstr>
      <vt:lpstr>Roboto</vt:lpstr>
      <vt:lpstr>SassoonCRInfantMedium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Modifying Adjectives and Nouns</dc:title>
  <dc:creator>Ashleigh Sobol</dc:creator>
  <cp:lastModifiedBy>Helen Dewar</cp:lastModifiedBy>
  <cp:revision>11</cp:revision>
  <dcterms:created xsi:type="dcterms:W3CDTF">2018-03-17T10:08:43Z</dcterms:created>
  <dcterms:modified xsi:type="dcterms:W3CDTF">2021-01-16T09:08:25Z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512">
    <vt:lpwstr>184</vt:lpwstr>
  </property>
</Properties>
</file>