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57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EE50-7B2C-45E4-9E2A-EE333D8562CE}" type="datetimeFigureOut">
              <a:rPr lang="en-GB" smtClean="0"/>
              <a:t>16/01/2021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0E2-6B7F-4DA5-9536-F6B2F6D1A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06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EE50-7B2C-45E4-9E2A-EE333D8562CE}" type="datetimeFigureOut">
              <a:rPr lang="en-GB" smtClean="0"/>
              <a:t>16/01/2021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0E2-6B7F-4DA5-9536-F6B2F6D1A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627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EE50-7B2C-45E4-9E2A-EE333D8562CE}" type="datetimeFigureOut">
              <a:rPr lang="en-GB" smtClean="0"/>
              <a:t>16/01/2021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0E2-6B7F-4DA5-9536-F6B2F6D1A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94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EE50-7B2C-45E4-9E2A-EE333D8562CE}" type="datetimeFigureOut">
              <a:rPr lang="en-GB" smtClean="0"/>
              <a:t>16/01/2021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0E2-6B7F-4DA5-9536-F6B2F6D1A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86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EE50-7B2C-45E4-9E2A-EE333D8562CE}" type="datetimeFigureOut">
              <a:rPr lang="en-GB" smtClean="0"/>
              <a:t>16/01/2021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0E2-6B7F-4DA5-9536-F6B2F6D1A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23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EE50-7B2C-45E4-9E2A-EE333D8562CE}" type="datetimeFigureOut">
              <a:rPr lang="en-GB" smtClean="0"/>
              <a:t>16/01/2021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0E2-6B7F-4DA5-9536-F6B2F6D1A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41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EE50-7B2C-45E4-9E2A-EE333D8562CE}" type="datetimeFigureOut">
              <a:rPr lang="en-GB" smtClean="0"/>
              <a:t>16/01/2021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0E2-6B7F-4DA5-9536-F6B2F6D1A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9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EE50-7B2C-45E4-9E2A-EE333D8562CE}" type="datetimeFigureOut">
              <a:rPr lang="en-GB" smtClean="0"/>
              <a:t>16/01/2021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0E2-6B7F-4DA5-9536-F6B2F6D1A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73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EE50-7B2C-45E4-9E2A-EE333D8562CE}" type="datetimeFigureOut">
              <a:rPr lang="en-GB" smtClean="0"/>
              <a:t>16/01/2021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0E2-6B7F-4DA5-9536-F6B2F6D1A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26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EE50-7B2C-45E4-9E2A-EE333D8562CE}" type="datetimeFigureOut">
              <a:rPr lang="en-GB" smtClean="0"/>
              <a:t>16/01/2021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0E2-6B7F-4DA5-9536-F6B2F6D1A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34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EE50-7B2C-45E4-9E2A-EE333D8562CE}" type="datetimeFigureOut">
              <a:rPr lang="en-GB" smtClean="0"/>
              <a:t>16/01/2021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1D0E2-6B7F-4DA5-9536-F6B2F6D1A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83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AEE50-7B2C-45E4-9E2A-EE333D8562CE}" type="datetimeFigureOut">
              <a:rPr lang="en-GB" smtClean="0"/>
              <a:t>16/01/2021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1D0E2-6B7F-4DA5-9536-F6B2F6D1A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28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Thursday Maths lesson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Expanded written method </a:t>
            </a:r>
          </a:p>
          <a:p>
            <a:r>
              <a:rPr lang="en-GB" dirty="0" smtClean="0"/>
              <a:t>addition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23"/>
    </mc:Choice>
    <mc:Fallback>
      <p:transition spd="slow" advTm="23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3600" dirty="0" smtClean="0"/>
              <a:t>WALT: I can add using expanded column addition</a:t>
            </a:r>
            <a:endParaRPr lang="en-GB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66" y="1600200"/>
            <a:ext cx="50398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14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01"/>
    </mc:Choice>
    <mc:Fallback>
      <p:transition spd="slow" advTm="20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are the answers: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549" y="1672125"/>
            <a:ext cx="4848902" cy="438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28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45"/>
    </mc:Choice>
    <mc:Fallback>
      <p:transition spd="slow" advTm="34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Expanded column addition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 going to start looking at a way of adding larger numbers. It is called expanded column addition and helps us add lots of numbers or big numbers. </a:t>
            </a:r>
          </a:p>
          <a:p>
            <a:r>
              <a:rPr lang="en-GB" dirty="0" smtClean="0"/>
              <a:t>There is a video on your Abacus </a:t>
            </a:r>
            <a:r>
              <a:rPr lang="en-GB" dirty="0" err="1" smtClean="0"/>
              <a:t>Activelearn</a:t>
            </a:r>
            <a:r>
              <a:rPr lang="en-GB" dirty="0" smtClean="0"/>
              <a:t> to watch </a:t>
            </a:r>
            <a:r>
              <a:rPr lang="en-GB" dirty="0" smtClean="0"/>
              <a:t>later. </a:t>
            </a:r>
            <a:r>
              <a:rPr lang="en-GB" dirty="0" smtClean="0"/>
              <a:t>It is called 3.16 Pupil video expanded column addition. 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67"/>
    </mc:Choice>
    <mc:Fallback>
      <p:transition spd="slow" advTm="33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800" dirty="0" smtClean="0"/>
              <a:t>Expanded column addition – no crossing boundaries</a:t>
            </a:r>
            <a:endParaRPr lang="en-GB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54" y="1600201"/>
            <a:ext cx="6315091" cy="44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2348880"/>
            <a:ext cx="5544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b="1" dirty="0" smtClean="0"/>
              <a:t>300   20   5           +         600   40    3           =</a:t>
            </a:r>
          </a:p>
          <a:p>
            <a:endParaRPr lang="en-GB" b="1" dirty="0"/>
          </a:p>
          <a:p>
            <a:r>
              <a:rPr lang="en-GB" b="1" dirty="0" smtClean="0"/>
              <a:t>	300  20   5       +</a:t>
            </a:r>
          </a:p>
          <a:p>
            <a:r>
              <a:rPr lang="en-GB" b="1" dirty="0" smtClean="0"/>
              <a:t>	600  40   3</a:t>
            </a:r>
          </a:p>
          <a:p>
            <a:endParaRPr lang="en-GB" b="1" dirty="0"/>
          </a:p>
          <a:p>
            <a:r>
              <a:rPr lang="en-GB" b="1" dirty="0" smtClean="0"/>
              <a:t>	_________</a:t>
            </a:r>
          </a:p>
          <a:p>
            <a:r>
              <a:rPr lang="en-GB" b="1" dirty="0" smtClean="0"/>
              <a:t>	900   60   8</a:t>
            </a:r>
          </a:p>
          <a:p>
            <a:endParaRPr lang="en-GB" b="1" dirty="0"/>
          </a:p>
          <a:p>
            <a:r>
              <a:rPr lang="en-GB" b="1" dirty="0" smtClean="0"/>
              <a:t>	9        6     8</a:t>
            </a:r>
          </a:p>
          <a:p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76056" y="3356992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*Always start adding with the ones column*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2082" y="155679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968</a:t>
            </a:r>
            <a:endParaRPr lang="en-GB" sz="28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26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31"/>
    </mc:Choice>
    <mc:Fallback>
      <p:transition spd="slow" advTm="167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Expanded column addition – crossing boundaries</a:t>
            </a:r>
            <a:endParaRPr lang="en-GB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3638"/>
            <a:ext cx="8229600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347788"/>
            <a:ext cx="5830887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2060848"/>
            <a:ext cx="6480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</a:t>
            </a:r>
            <a:r>
              <a:rPr lang="en-GB" b="1" dirty="0" smtClean="0"/>
              <a:t>200   60   5              +          400   20    7</a:t>
            </a:r>
          </a:p>
          <a:p>
            <a:endParaRPr lang="en-GB" dirty="0" smtClean="0"/>
          </a:p>
          <a:p>
            <a:r>
              <a:rPr lang="en-GB" dirty="0"/>
              <a:t>	</a:t>
            </a:r>
            <a:r>
              <a:rPr lang="en-GB" b="1" dirty="0" smtClean="0"/>
              <a:t>200   60   5     +</a:t>
            </a:r>
          </a:p>
          <a:p>
            <a:r>
              <a:rPr lang="en-GB" b="1" dirty="0"/>
              <a:t>	</a:t>
            </a:r>
            <a:r>
              <a:rPr lang="en-GB" b="1" dirty="0" smtClean="0"/>
              <a:t>400   20   7</a:t>
            </a:r>
          </a:p>
          <a:p>
            <a:endParaRPr lang="en-GB" b="1" dirty="0"/>
          </a:p>
          <a:p>
            <a:r>
              <a:rPr lang="en-GB" b="1" dirty="0" smtClean="0"/>
              <a:t>	          10</a:t>
            </a:r>
          </a:p>
          <a:p>
            <a:r>
              <a:rPr lang="en-GB" b="1" dirty="0"/>
              <a:t>	</a:t>
            </a:r>
            <a:r>
              <a:rPr lang="en-GB" b="1" dirty="0" smtClean="0"/>
              <a:t>__________</a:t>
            </a:r>
          </a:p>
          <a:p>
            <a:r>
              <a:rPr lang="en-GB" b="1" dirty="0" smtClean="0"/>
              <a:t>	        	2</a:t>
            </a:r>
          </a:p>
          <a:p>
            <a:r>
              <a:rPr lang="en-GB" b="1" dirty="0" smtClean="0"/>
              <a:t>	600    90	</a:t>
            </a:r>
            <a:endParaRPr lang="en-GB" b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36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24"/>
    </mc:Choice>
    <mc:Fallback>
      <p:transition spd="slow" advTm="99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Next: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Now watch the video to make sure you are happy with what to do.</a:t>
            </a:r>
          </a:p>
          <a:p>
            <a:r>
              <a:rPr lang="en-GB" dirty="0" smtClean="0"/>
              <a:t>Have a go at some of the questions. They are on Abacus if you want them a bit bigger, or I have copied them onto the next slide (answers on the slide after that.) The questions in the second column are ones that might need the crossing columns bit.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2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82"/>
    </mc:Choice>
    <mc:Fallback>
      <p:transition spd="slow" advTm="50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96652"/>
            <a:ext cx="8400933" cy="63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0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7"/>
    </mc:Choice>
    <mc:Fallback>
      <p:transition spd="slow" advTm="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"/>
    </mc:Choice>
    <mc:Fallback>
      <p:transition spd="slow" advTm="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20.8|6.5|27.2|53.4|6|4.6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2.8|7.3|33.4|2.7|28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179</Words>
  <Application>Microsoft Office PowerPoint</Application>
  <PresentationFormat>On-screen Show (4:3)</PresentationFormat>
  <Paragraphs>33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Thursday Maths lesson</vt:lpstr>
      <vt:lpstr>WALT: I can add using expanded column addition</vt:lpstr>
      <vt:lpstr>Here are the answers:</vt:lpstr>
      <vt:lpstr>Expanded column addition</vt:lpstr>
      <vt:lpstr>Expanded column addition – no crossing boundaries</vt:lpstr>
      <vt:lpstr>Expanded column addition – crossing boundaries</vt:lpstr>
      <vt:lpstr>Next: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Maths lesson</dc:title>
  <dc:creator>Emily Manners</dc:creator>
  <cp:lastModifiedBy>Emily Manners</cp:lastModifiedBy>
  <cp:revision>9</cp:revision>
  <dcterms:created xsi:type="dcterms:W3CDTF">2021-01-12T22:25:01Z</dcterms:created>
  <dcterms:modified xsi:type="dcterms:W3CDTF">2021-01-16T13:02:32Z</dcterms:modified>
</cp:coreProperties>
</file>