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16"/>
  </p:notesMasterIdLst>
  <p:sldIdLst>
    <p:sldId id="256" r:id="rId5"/>
    <p:sldId id="257" r:id="rId6"/>
    <p:sldId id="258" r:id="rId7"/>
    <p:sldId id="295" r:id="rId8"/>
    <p:sldId id="313" r:id="rId9"/>
    <p:sldId id="294" r:id="rId10"/>
    <p:sldId id="264" r:id="rId11"/>
    <p:sldId id="311" r:id="rId12"/>
    <p:sldId id="312" r:id="rId13"/>
    <p:sldId id="298" r:id="rId14"/>
    <p:sldId id="269" r:id="rId15"/>
  </p:sldIdLst>
  <p:sldSz cx="12192000" cy="6858000"/>
  <p:notesSz cx="6797675" cy="9926638"/>
  <p:embeddedFontLst>
    <p:embeddedFont>
      <p:font typeface="MS Mincho" panose="02020609040205080304" pitchFamily="49" charset="-128"/>
      <p:regular r:id="rId17"/>
    </p:embeddedFont>
    <p:embeddedFont>
      <p:font typeface="Yu Mincho" panose="02020400000000000000" pitchFamily="18" charset="-128"/>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Nunito" panose="020B0604020202020204" charset="0"/>
      <p:regular r:id="rId25"/>
      <p:bold r:id="rId26"/>
      <p:italic r:id="rId27"/>
      <p:boldItalic r:id="rId28"/>
    </p:embeddedFont>
    <p:embeddedFont>
      <p:font typeface="Palanquin" panose="020B0604020202020204" charset="0"/>
      <p:regular r:id="rId29"/>
      <p:bold r:id="rId30"/>
    </p:embeddedFont>
    <p:embeddedFont>
      <p:font typeface="Palanquin Dark SemiBold" panose="020B0604020202020204"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AE2"/>
    <a:srgbClr val="8E24AA"/>
    <a:srgbClr val="BE53DB"/>
    <a:srgbClr val="F3E0F8"/>
    <a:srgbClr val="BF5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04" autoAdjust="0"/>
  </p:normalViewPr>
  <p:slideViewPr>
    <p:cSldViewPr snapToGrid="0">
      <p:cViewPr varScale="1">
        <p:scale>
          <a:sx n="68" d="100"/>
          <a:sy n="68" d="100"/>
        </p:scale>
        <p:origin x="138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B699ED-DCBF-443D-BE23-2A84295EB88D}" type="datetimeFigureOut">
              <a:rPr lang="en-GB" smtClean="0"/>
              <a:t>22/10/2021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B01E05-DB08-4C28-BF09-AE681D68E868}" type="slidenum">
              <a:rPr lang="en-GB" smtClean="0"/>
              <a:t>‹#›</a:t>
            </a:fld>
            <a:endParaRPr lang="en-GB"/>
          </a:p>
        </p:txBody>
      </p:sp>
    </p:spTree>
    <p:extLst>
      <p:ext uri="{BB962C8B-B14F-4D97-AF65-F5344CB8AC3E}">
        <p14:creationId xmlns:p14="http://schemas.microsoft.com/office/powerpoint/2010/main" val="17248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rplemash.com/#tab/Teachers/computing_sow/computing_sow_y4/computing_sow_y4_4-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urplemash.com/app/schemes_of_work/computing_schemes_of_work/screen_time_record_card" TargetMode="External"/><Relationship Id="rId5" Type="http://schemas.openxmlformats.org/officeDocument/2006/relationships/hyperlink" Target="https://www.purplemash.com/#app/games/2diy/Plagiarism_Panic_Quiz" TargetMode="External"/><Relationship Id="rId4" Type="http://schemas.openxmlformats.org/officeDocument/2006/relationships/hyperlink" Target="https://www.purplemash.com/app/pup/Tim_Berners_Lee_factfile_plagarise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Unless </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otherwise stated, all resources can be found on the </a:t>
            </a:r>
            <a:r>
              <a:rPr lang="en-GB" sz="1800" u="sng"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main unit 4.2 page</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 </a:t>
            </a:r>
          </a:p>
          <a:p>
            <a:pPr marL="342900" lvl="0" indent="-342900">
              <a:lnSpc>
                <a:spcPct val="115000"/>
              </a:lnSpc>
              <a:spcBef>
                <a:spcPts val="600"/>
              </a:spcBef>
              <a:buFont typeface="Symbol" panose="05050102010706020507" pitchFamily="18" charset="2"/>
              <a:buChar char=""/>
            </a:pPr>
            <a:r>
              <a:rPr lang="en-GB" sz="1800" u="sng"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hlinkClick r:id="rId4">
                  <a:extLst>
                    <a:ext uri="{A12FA001-AC4F-418D-AE19-62706E023703}">
                      <ahyp:hlinkClr xmlns:ahyp="http://schemas.microsoft.com/office/drawing/2018/hyperlinkcolor" val="tx"/>
                    </a:ext>
                  </a:extLst>
                </a:hlinkClick>
              </a:rPr>
              <a:t>Completed Writing Template about Tim Berners Lee</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 This file contains two pages, the first is plagiarised, the second is not. This will be used as a whiteboard resource.</a:t>
            </a:r>
          </a:p>
          <a:p>
            <a:pPr marL="342900" lvl="0" indent="-342900">
              <a:lnSpc>
                <a:spcPct val="115000"/>
              </a:lnSpc>
              <a:buFont typeface="Symbol" panose="05050102010706020507" pitchFamily="18" charset="2"/>
              <a:buChar char=""/>
            </a:pP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Access to Wikipedia.</a:t>
            </a:r>
          </a:p>
          <a:p>
            <a:pPr marL="342900" lvl="0" indent="-342900">
              <a:lnSpc>
                <a:spcPct val="115000"/>
              </a:lnSpc>
              <a:buFont typeface="Symbol" panose="05050102010706020507" pitchFamily="18" charset="2"/>
              <a:buChar char=""/>
            </a:pPr>
            <a:r>
              <a:rPr lang="en-GB" sz="1800" u="sng"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hlinkClick r:id="rId5">
                  <a:extLst>
                    <a:ext uri="{A12FA001-AC4F-418D-AE19-62706E023703}">
                      <ahyp:hlinkClr xmlns:ahyp="http://schemas.microsoft.com/office/drawing/2018/hyperlinkcolor" val="tx"/>
                    </a:ext>
                  </a:extLst>
                </a:hlinkClick>
              </a:rPr>
              <a:t>Plagiarism Quiz</a:t>
            </a:r>
            <a:endPar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Print the </a:t>
            </a:r>
            <a:r>
              <a:rPr lang="en-GB" sz="1800" u="sng"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hlinkClick r:id="rId6">
                  <a:extLst>
                    <a:ext uri="{A12FA001-AC4F-418D-AE19-62706E023703}">
                      <ahyp:hlinkClr xmlns:ahyp="http://schemas.microsoft.com/office/drawing/2018/hyperlinkcolor" val="tx"/>
                    </a:ext>
                  </a:extLst>
                </a:hlinkClick>
              </a:rPr>
              <a:t>Screen-Time Record Card</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 Each child will need a copy (each sheet has two record cards and can be cut in half), this is to hand out at the end of the session for</a:t>
            </a:r>
            <a:r>
              <a:rPr lang="en-GB" sz="1800" b="1"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 </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children to complete over the week in preparation for the next lesson.</a:t>
            </a:r>
          </a:p>
          <a:p>
            <a:pPr>
              <a:spcAft>
                <a:spcPts val="1000"/>
              </a:spcAft>
            </a:pPr>
            <a:endParaRPr lang="en-GB" sz="1800" u="none" dirty="0">
              <a:effectLst/>
              <a:latin typeface="Nunito"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B01E05-DB08-4C28-BF09-AE681D68E868}" type="slidenum">
              <a:rPr lang="en-GB" smtClean="0"/>
              <a:t>1</a:t>
            </a:fld>
            <a:endParaRPr lang="en-GB"/>
          </a:p>
        </p:txBody>
      </p:sp>
    </p:spTree>
    <p:extLst>
      <p:ext uri="{BB962C8B-B14F-4D97-AF65-F5344CB8AC3E}">
        <p14:creationId xmlns:p14="http://schemas.microsoft.com/office/powerpoint/2010/main" val="16989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 10</a:t>
            </a:r>
            <a:r>
              <a:rPr lang="en-GB" sz="1800" dirty="0">
                <a:effectLst/>
                <a:latin typeface="Nunito" panose="00000500000000000000" pitchFamily="2" charset="0"/>
                <a:ea typeface="MS Mincho" panose="02020609040205080304" pitchFamily="49" charset="-128"/>
                <a:cs typeface="Times New Roman" panose="02020603050405020304" pitchFamily="18" charset="0"/>
              </a:rPr>
              <a:t> contains an extension.</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10</a:t>
            </a:fld>
            <a:endParaRPr lang="en-GB"/>
          </a:p>
        </p:txBody>
      </p:sp>
    </p:spTree>
    <p:extLst>
      <p:ext uri="{BB962C8B-B14F-4D97-AF65-F5344CB8AC3E}">
        <p14:creationId xmlns:p14="http://schemas.microsoft.com/office/powerpoint/2010/main" val="4968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Review the success criteria from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3.</a:t>
            </a:r>
            <a:r>
              <a:rPr lang="en-GB" sz="1800" dirty="0">
                <a:effectLst/>
                <a:latin typeface="Nunito" panose="00000500000000000000" pitchFamily="2" charset="0"/>
                <a:ea typeface="Yu Mincho" panose="02020400000000000000" pitchFamily="18" charset="-128"/>
                <a:cs typeface="Times New Roman" panose="02020603050405020304" pitchFamily="18" charset="0"/>
              </a:rPr>
              <a:t> Children could rate how well they achieved this using a show of hands.</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11</a:t>
            </a:fld>
            <a:endParaRPr lang="en-GB"/>
          </a:p>
        </p:txBody>
      </p:sp>
    </p:spTree>
    <p:extLst>
      <p:ext uri="{BB962C8B-B14F-4D97-AF65-F5344CB8AC3E}">
        <p14:creationId xmlns:p14="http://schemas.microsoft.com/office/powerpoint/2010/main" val="92639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2</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lesson aims.</a:t>
            </a:r>
          </a:p>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2</a:t>
            </a:fld>
            <a:endParaRPr lang="en-GB"/>
          </a:p>
        </p:txBody>
      </p:sp>
    </p:spTree>
    <p:extLst>
      <p:ext uri="{BB962C8B-B14F-4D97-AF65-F5344CB8AC3E}">
        <p14:creationId xmlns:p14="http://schemas.microsoft.com/office/powerpoint/2010/main" val="37061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3</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success criteria.</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3</a:t>
            </a:fld>
            <a:endParaRPr lang="en-GB"/>
          </a:p>
        </p:txBody>
      </p:sp>
    </p:spTree>
    <p:extLst>
      <p:ext uri="{BB962C8B-B14F-4D97-AF65-F5344CB8AC3E}">
        <p14:creationId xmlns:p14="http://schemas.microsoft.com/office/powerpoint/2010/main" val="123008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4 -</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7</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and Purple Mash itself as a class on the whiteboard. Click to reveal points for discussion.</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4</a:t>
            </a:fld>
            <a:endParaRPr lang="en-GB"/>
          </a:p>
        </p:txBody>
      </p:sp>
    </p:spTree>
    <p:extLst>
      <p:ext uri="{BB962C8B-B14F-4D97-AF65-F5344CB8AC3E}">
        <p14:creationId xmlns:p14="http://schemas.microsoft.com/office/powerpoint/2010/main" val="1520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4 -</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7</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and Purple Mash itself as a class on the whiteboard. Click to reveal points for discussion.</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5</a:t>
            </a:fld>
            <a:endParaRPr lang="en-GB"/>
          </a:p>
        </p:txBody>
      </p:sp>
    </p:spTree>
    <p:extLst>
      <p:ext uri="{BB962C8B-B14F-4D97-AF65-F5344CB8AC3E}">
        <p14:creationId xmlns:p14="http://schemas.microsoft.com/office/powerpoint/2010/main" val="211964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4 -</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7</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and Purple Mash itself as a class on the whiteboard. Click to reveal points for discussion.</a:t>
            </a:r>
          </a:p>
        </p:txBody>
      </p:sp>
      <p:sp>
        <p:nvSpPr>
          <p:cNvPr id="4" name="Slide Number Placeholder 3"/>
          <p:cNvSpPr>
            <a:spLocks noGrp="1"/>
          </p:cNvSpPr>
          <p:nvPr>
            <p:ph type="sldNum" sz="quarter" idx="5"/>
          </p:nvPr>
        </p:nvSpPr>
        <p:spPr/>
        <p:txBody>
          <a:bodyPr/>
          <a:lstStyle/>
          <a:p>
            <a:fld id="{C2B01E05-DB08-4C28-BF09-AE681D68E868}" type="slidenum">
              <a:rPr lang="en-GB" smtClean="0"/>
              <a:t>6</a:t>
            </a:fld>
            <a:endParaRPr lang="en-GB"/>
          </a:p>
        </p:txBody>
      </p:sp>
    </p:spTree>
    <p:extLst>
      <p:ext uri="{BB962C8B-B14F-4D97-AF65-F5344CB8AC3E}">
        <p14:creationId xmlns:p14="http://schemas.microsoft.com/office/powerpoint/2010/main" val="4222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4 -</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7</a:t>
            </a:r>
            <a:r>
              <a:rPr lang="en-GB" sz="1800" dirty="0">
                <a:effectLst/>
                <a:latin typeface="Nunito" panose="00000500000000000000" pitchFamily="2" charset="0"/>
                <a:ea typeface="MS Mincho" panose="02020609040205080304" pitchFamily="49" charset="-128"/>
                <a:cs typeface="Times New Roman" panose="02020603050405020304" pitchFamily="18" charset="0"/>
              </a:rPr>
              <a:t> and Purple Mash itself as a class on the whiteboard. Click to reveal points for discussion.</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7</a:t>
            </a:fld>
            <a:endParaRPr lang="en-GB"/>
          </a:p>
        </p:txBody>
      </p:sp>
    </p:spTree>
    <p:extLst>
      <p:ext uri="{BB962C8B-B14F-4D97-AF65-F5344CB8AC3E}">
        <p14:creationId xmlns:p14="http://schemas.microsoft.com/office/powerpoint/2010/main" val="75509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 8</a:t>
            </a:r>
            <a:r>
              <a:rPr lang="en-GB" sz="1800" dirty="0">
                <a:effectLst/>
                <a:latin typeface="Nunito" panose="00000500000000000000" pitchFamily="2" charset="0"/>
                <a:ea typeface="MS Mincho" panose="02020609040205080304" pitchFamily="49" charset="-128"/>
                <a:cs typeface="Times New Roman" panose="02020603050405020304" pitchFamily="18" charset="0"/>
              </a:rPr>
              <a:t> to direct the activity.</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8</a:t>
            </a:fld>
            <a:endParaRPr lang="en-GB"/>
          </a:p>
        </p:txBody>
      </p:sp>
    </p:spTree>
    <p:extLst>
      <p:ext uri="{BB962C8B-B14F-4D97-AF65-F5344CB8AC3E}">
        <p14:creationId xmlns:p14="http://schemas.microsoft.com/office/powerpoint/2010/main" val="390350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 9</a:t>
            </a:r>
            <a:r>
              <a:rPr lang="en-GB" sz="1800" dirty="0">
                <a:effectLst/>
                <a:latin typeface="Nunito" panose="00000500000000000000" pitchFamily="2" charset="0"/>
                <a:ea typeface="MS Mincho" panose="02020609040205080304" pitchFamily="49" charset="-128"/>
                <a:cs typeface="Times New Roman" panose="02020603050405020304" pitchFamily="18" charset="0"/>
              </a:rPr>
              <a:t>. Hand out the record-cards to be completed for the next lesson (ideally in a weeks’ time). Discuss how to fill in the cards. Children should record how much time they spend on screen, which device and what they were doing as well as off-screen activities that they do.</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9</a:t>
            </a:fld>
            <a:endParaRPr lang="en-GB"/>
          </a:p>
        </p:txBody>
      </p:sp>
    </p:spTree>
    <p:extLst>
      <p:ext uri="{BB962C8B-B14F-4D97-AF65-F5344CB8AC3E}">
        <p14:creationId xmlns:p14="http://schemas.microsoft.com/office/powerpoint/2010/main" val="409906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22/10/2021</a:t>
            </a:fld>
            <a:endParaRPr lang="en-GB"/>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22/10/2021</a:t>
            </a:fld>
            <a:endParaRPr lang="en-GB"/>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purplemash.com/app/tools/2pubextra/whatihavelearnt"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purplemash.com/app/pup/Tim_Berners_Lee_factfile_plagarised"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purplemash.com/app/games/2diy/Plagiarism_Panic_Quiz"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purplemash.com/app/schemes_of_work/computing_schemes_of_work/screen_time_record_car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dirty="0">
                <a:solidFill>
                  <a:schemeClr val="bg1"/>
                </a:solidFill>
                <a:latin typeface="Palanquin Dark SemiBold" panose="020B0704020203020204" pitchFamily="34" charset="0"/>
                <a:cs typeface="Palanquin Dark SemiBold" panose="020B0704020203020204" pitchFamily="34" charset="0"/>
              </a:rPr>
              <a:t>Lesson 3:</a:t>
            </a:r>
            <a:endParaRPr lang="en-GB" sz="4000" dirty="0">
              <a:solidFill>
                <a:schemeClr val="bg1"/>
              </a:solidFill>
              <a:latin typeface="Palanquin Dark SemiBold" panose="020B0704020203020204" pitchFamily="34" charset="0"/>
              <a:cs typeface="Palanquin Dark SemiBold" panose="020B0704020203020204" pitchFamily="34" charset="0"/>
            </a:endParaRP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Plagiarism </a:t>
            </a:r>
            <a:endParaRPr lang="en-GB" sz="4000" dirty="0">
              <a:solidFill>
                <a:schemeClr val="bg1"/>
              </a:solidFill>
            </a:endParaRPr>
          </a:p>
        </p:txBody>
      </p:sp>
      <p:sp>
        <p:nvSpPr>
          <p:cNvPr id="4" name="TextBox 3">
            <a:extLst>
              <a:ext uri="{FF2B5EF4-FFF2-40B4-BE49-F238E27FC236}">
                <a16:creationId xmlns:a16="http://schemas.microsoft.com/office/drawing/2014/main" id="{77616F28-871B-42AE-8B42-15273F2FB254}"/>
              </a:ext>
            </a:extLst>
          </p:cNvPr>
          <p:cNvSpPr txBox="1"/>
          <p:nvPr/>
        </p:nvSpPr>
        <p:spPr>
          <a:xfrm>
            <a:off x="7999136" y="220950"/>
            <a:ext cx="3584636" cy="707886"/>
          </a:xfrm>
          <a:prstGeom prst="rect">
            <a:avLst/>
          </a:prstGeom>
          <a:noFill/>
        </p:spPr>
        <p:txBody>
          <a:bodyPr wrap="none" rtlCol="0">
            <a:spAutoFit/>
          </a:bodyPr>
          <a:lstStyle/>
          <a:p>
            <a:r>
              <a:rPr lang="en-GB" sz="2000" dirty="0">
                <a:solidFill>
                  <a:schemeClr val="bg1"/>
                </a:solidFill>
                <a:latin typeface="Palanquin Dark SemiBold" panose="020B0704020203020204" pitchFamily="34" charset="0"/>
                <a:cs typeface="Palanquin Dark SemiBold" panose="020B0704020203020204" pitchFamily="34" charset="0"/>
              </a:rPr>
              <a:t>Computing Scheme of Work</a:t>
            </a:r>
            <a:br>
              <a:rPr lang="en-GB" sz="2000" dirty="0">
                <a:solidFill>
                  <a:schemeClr val="bg1"/>
                </a:solidFill>
                <a:latin typeface="Palanquin Dark SemiBold" panose="020B0704020203020204" pitchFamily="34" charset="0"/>
                <a:cs typeface="Palanquin Dark SemiBold" panose="020B0704020203020204" pitchFamily="34" charset="0"/>
              </a:rPr>
            </a:br>
            <a:r>
              <a:rPr lang="en-GB" sz="2000" dirty="0">
                <a:solidFill>
                  <a:schemeClr val="bg1"/>
                </a:solidFill>
                <a:latin typeface="Palanquin Dark SemiBold" panose="020B0704020203020204" pitchFamily="34" charset="0"/>
                <a:cs typeface="Palanquin Dark SemiBold" panose="020B0704020203020204" pitchFamily="34" charset="0"/>
              </a:rPr>
              <a:t>Unit 4.2 – Online Safety</a:t>
            </a:r>
          </a:p>
        </p:txBody>
      </p:sp>
    </p:spTree>
    <p:extLst>
      <p:ext uri="{BB962C8B-B14F-4D97-AF65-F5344CB8AC3E}">
        <p14:creationId xmlns:p14="http://schemas.microsoft.com/office/powerpoint/2010/main" val="8685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cs typeface="Times New Roman" panose="02020603050405020304" pitchFamily="18" charset="0"/>
              </a:rPr>
              <a:t>Activity 4: Extension</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291552"/>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10</a:t>
            </a:r>
            <a:endParaRPr lang="en-GB" sz="1050" dirty="0"/>
          </a:p>
        </p:txBody>
      </p:sp>
      <p:sp>
        <p:nvSpPr>
          <p:cNvPr id="14" name="Content Placeholder 2">
            <a:extLst>
              <a:ext uri="{FF2B5EF4-FFF2-40B4-BE49-F238E27FC236}">
                <a16:creationId xmlns:a16="http://schemas.microsoft.com/office/drawing/2014/main" id="{52981AB0-FBF8-4EB7-84B5-534BD8E3A7F7}"/>
              </a:ext>
            </a:extLst>
          </p:cNvPr>
          <p:cNvSpPr>
            <a:spLocks noGrp="1"/>
          </p:cNvSpPr>
          <p:nvPr>
            <p:ph idx="1"/>
          </p:nvPr>
        </p:nvSpPr>
        <p:spPr>
          <a:xfrm>
            <a:off x="988065" y="2153246"/>
            <a:ext cx="10515600" cy="4038958"/>
          </a:xfrm>
        </p:spPr>
        <p:txBody>
          <a:bodyPr>
            <a:normAutofit/>
          </a:bodyPr>
          <a:lstStyle/>
          <a:p>
            <a:pPr lvl="0">
              <a:lnSpc>
                <a:spcPct val="115000"/>
              </a:lnSpc>
              <a:spcBef>
                <a:spcPts val="600"/>
              </a:spcBef>
              <a:spcAft>
                <a:spcPts val="600"/>
              </a:spcAft>
              <a:buBlip>
                <a:blip r:embed="rId4"/>
              </a:buBlip>
              <a:tabLst>
                <a:tab pos="450850" algn="l"/>
              </a:tabLs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Produce a short report about your chosen subject, whilst remembering what they have been taught about plagiarism.</a:t>
            </a:r>
          </a:p>
          <a:p>
            <a:pPr lvl="0">
              <a:lnSpc>
                <a:spcPct val="115000"/>
              </a:lnSpc>
              <a:spcBef>
                <a:spcPts val="600"/>
              </a:spcBef>
              <a:spcAft>
                <a:spcPts val="600"/>
              </a:spcAft>
              <a:buBlip>
                <a:blip r:embed="rId4"/>
              </a:buBlip>
              <a:tabLst>
                <a:tab pos="450850" algn="l"/>
              </a:tabLs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Use the ‘What I have learnt’ template within 2Publish to write your report.</a:t>
            </a:r>
          </a:p>
          <a:p>
            <a:pPr lvl="0">
              <a:lnSpc>
                <a:spcPct val="115000"/>
              </a:lnSpc>
              <a:spcBef>
                <a:spcPts val="600"/>
              </a:spcBef>
              <a:spcAft>
                <a:spcPts val="600"/>
              </a:spcAft>
              <a:buBlip>
                <a:blip r:embed="rId4"/>
              </a:buBlip>
              <a:tabLst>
                <a:tab pos="450850" algn="l"/>
              </a:tabLs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Can you complete the following tasks?</a:t>
            </a:r>
          </a:p>
          <a:p>
            <a:pPr lvl="1">
              <a:lnSpc>
                <a:spcPct val="115000"/>
              </a:lnSpc>
              <a:spcBef>
                <a:spcPts val="600"/>
              </a:spcBef>
              <a:spcAft>
                <a:spcPts val="600"/>
              </a:spcAft>
              <a:buBlip>
                <a:blip r:embed="rId4"/>
              </a:buBlip>
              <a:tabLst>
                <a:tab pos="450850" algn="l"/>
              </a:tabLst>
            </a:pPr>
            <a:r>
              <a:rPr lang="en-GB" sz="1600" dirty="0">
                <a:effectLst/>
                <a:latin typeface="Nunito" panose="00000500000000000000" pitchFamily="2" charset="0"/>
                <a:ea typeface="Times New Roman" panose="02020603050405020304" pitchFamily="18" charset="0"/>
                <a:cs typeface="Times New Roman" panose="02020603050405020304" pitchFamily="18" charset="0"/>
              </a:rPr>
              <a:t>Paraphrase the information you have read.</a:t>
            </a:r>
          </a:p>
          <a:p>
            <a:pPr lvl="1">
              <a:lnSpc>
                <a:spcPct val="115000"/>
              </a:lnSpc>
              <a:spcBef>
                <a:spcPts val="600"/>
              </a:spcBef>
              <a:spcAft>
                <a:spcPts val="600"/>
              </a:spcAft>
              <a:buBlip>
                <a:blip r:embed="rId4"/>
              </a:buBlip>
              <a:tabLst>
                <a:tab pos="450850" algn="l"/>
              </a:tabLst>
            </a:pPr>
            <a:r>
              <a:rPr lang="en-GB" sz="1600" dirty="0">
                <a:effectLst/>
                <a:latin typeface="Nunito" panose="00000500000000000000" pitchFamily="2" charset="0"/>
                <a:ea typeface="Times New Roman" panose="02020603050405020304" pitchFamily="18" charset="0"/>
                <a:cs typeface="Times New Roman" panose="02020603050405020304" pitchFamily="18" charset="0"/>
              </a:rPr>
              <a:t>Re-state the information you have read.</a:t>
            </a:r>
          </a:p>
          <a:p>
            <a:pPr lvl="1">
              <a:lnSpc>
                <a:spcPct val="115000"/>
              </a:lnSpc>
              <a:spcBef>
                <a:spcPts val="600"/>
              </a:spcBef>
              <a:spcAft>
                <a:spcPts val="600"/>
              </a:spcAft>
              <a:buBlip>
                <a:blip r:embed="rId4"/>
              </a:buBlip>
              <a:tabLst>
                <a:tab pos="450850" algn="l"/>
              </a:tabLst>
            </a:pPr>
            <a:r>
              <a:rPr lang="en-GB" sz="1600" dirty="0">
                <a:effectLst/>
                <a:latin typeface="Nunito" panose="00000500000000000000" pitchFamily="2" charset="0"/>
                <a:ea typeface="Times New Roman" panose="02020603050405020304" pitchFamily="18" charset="0"/>
                <a:cs typeface="Times New Roman" panose="02020603050405020304" pitchFamily="18" charset="0"/>
              </a:rPr>
              <a:t>Leave out irrelevant information.</a:t>
            </a:r>
          </a:p>
          <a:p>
            <a:pPr lvl="1">
              <a:lnSpc>
                <a:spcPct val="115000"/>
              </a:lnSpc>
              <a:spcBef>
                <a:spcPts val="600"/>
              </a:spcBef>
              <a:spcAft>
                <a:spcPts val="600"/>
              </a:spcAft>
              <a:buBlip>
                <a:blip r:embed="rId4"/>
              </a:buBlip>
              <a:tabLst>
                <a:tab pos="450850" algn="l"/>
              </a:tabLst>
            </a:pPr>
            <a:r>
              <a:rPr lang="en-GB" sz="1600" dirty="0">
                <a:effectLst/>
                <a:latin typeface="Nunito" panose="00000500000000000000" pitchFamily="2" charset="0"/>
                <a:ea typeface="Times New Roman" panose="02020603050405020304" pitchFamily="18" charset="0"/>
                <a:cs typeface="Times New Roman" panose="02020603050405020304" pitchFamily="18" charset="0"/>
              </a:rPr>
              <a:t>Cite the source of the information.</a:t>
            </a:r>
          </a:p>
          <a:p>
            <a:pPr lvl="1">
              <a:lnSpc>
                <a:spcPct val="115000"/>
              </a:lnSpc>
              <a:spcBef>
                <a:spcPts val="600"/>
              </a:spcBef>
              <a:spcAft>
                <a:spcPts val="600"/>
              </a:spcAft>
              <a:buBlip>
                <a:blip r:embed="rId4"/>
              </a:buBlip>
              <a:tabLst>
                <a:tab pos="450850" algn="l"/>
              </a:tabLst>
            </a:pPr>
            <a:r>
              <a:rPr lang="en-GB" sz="1600" dirty="0">
                <a:effectLst/>
                <a:latin typeface="Nunito" panose="00000500000000000000" pitchFamily="2" charset="0"/>
                <a:ea typeface="Times New Roman" panose="02020603050405020304" pitchFamily="18" charset="0"/>
                <a:cs typeface="Times New Roman" panose="02020603050405020304" pitchFamily="18" charset="0"/>
              </a:rPr>
              <a:t>(Optional) Search for a suitable image and include it with attribution.</a:t>
            </a:r>
          </a:p>
        </p:txBody>
      </p:sp>
      <p:pic>
        <p:nvPicPr>
          <p:cNvPr id="24" name="Picture 23">
            <a:hlinkClick r:id="rId5"/>
            <a:extLst>
              <a:ext uri="{FF2B5EF4-FFF2-40B4-BE49-F238E27FC236}">
                <a16:creationId xmlns:a16="http://schemas.microsoft.com/office/drawing/2014/main" id="{DA80B3C9-C5C1-41FC-9B27-93E8AE78FAE3}"/>
              </a:ext>
            </a:extLst>
          </p:cNvPr>
          <p:cNvPicPr>
            <a:picLocks noChangeAspect="1"/>
          </p:cNvPicPr>
          <p:nvPr/>
        </p:nvPicPr>
        <p:blipFill>
          <a:blip r:embed="rId6"/>
          <a:stretch>
            <a:fillRect/>
          </a:stretch>
        </p:blipFill>
        <p:spPr>
          <a:xfrm>
            <a:off x="9813090" y="492083"/>
            <a:ext cx="1390844" cy="1381318"/>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046758B6-510C-44EE-9E29-0C1134E64B2F}"/>
              </a:ext>
            </a:extLst>
          </p:cNvPr>
          <p:cNvSpPr txBox="1"/>
          <p:nvPr/>
        </p:nvSpPr>
        <p:spPr>
          <a:xfrm>
            <a:off x="988065" y="1354605"/>
            <a:ext cx="8740725" cy="719043"/>
          </a:xfrm>
          <a:prstGeom prst="rect">
            <a:avLst/>
          </a:prstGeom>
          <a:noFill/>
        </p:spPr>
        <p:txBody>
          <a:bodyPr wrap="square">
            <a:spAutoFit/>
          </a:bodyPr>
          <a:lstStyle/>
          <a:p>
            <a:pPr lvl="0">
              <a:lnSpc>
                <a:spcPct val="115000"/>
              </a:lnSpc>
              <a:spcBef>
                <a:spcPts val="600"/>
              </a:spcBef>
              <a:spcAft>
                <a:spcPts val="600"/>
              </a:spcAft>
              <a:buBlip>
                <a:blip r:embed="rId4"/>
              </a:buBlip>
              <a:tabLst>
                <a:tab pos="450850" algn="l"/>
              </a:tabLs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 Use an online resource, such as the National Geographic for Kids website, to research the Red Panda (or a chosen subject related to a class topic).</a:t>
            </a:r>
          </a:p>
        </p:txBody>
      </p:sp>
    </p:spTree>
    <p:extLst>
      <p:ext uri="{BB962C8B-B14F-4D97-AF65-F5344CB8AC3E}">
        <p14:creationId xmlns:p14="http://schemas.microsoft.com/office/powerpoint/2010/main" val="398504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Review Success </a:t>
            </a:r>
            <a:r>
              <a:rPr lang="en-GB" b="1">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C</a:t>
            </a:r>
            <a:r>
              <a:rPr lang="en-GB" b="1">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riteria</a:t>
            </a:r>
            <a:endParaRPr lang="en-GB">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690688"/>
            <a:ext cx="10515600" cy="2437282"/>
          </a:xfrm>
        </p:spPr>
        <p:txBody>
          <a:bodyPr/>
          <a:lstStyle/>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can work out whether activities that I do online, infringe another person’s copyright.</a:t>
            </a:r>
          </a:p>
          <a:p>
            <a:pPr lvl="0">
              <a:lnSpc>
                <a:spcPct val="100000"/>
              </a:lnSpc>
              <a:spcAft>
                <a:spcPts val="600"/>
              </a:spcAft>
              <a:buBlip>
                <a:blip r:embed="rId3"/>
              </a:buBlip>
            </a:pPr>
            <a:r>
              <a:rPr lang="en-GB" sz="1800" dirty="0">
                <a:latin typeface="Nunito" panose="00000500000000000000" pitchFamily="2" charset="0"/>
                <a:ea typeface="Times New Roman" panose="02020603050405020304" pitchFamily="18" charset="0"/>
                <a:cs typeface="Times New Roman" panose="02020603050405020304" pitchFamily="18" charset="0"/>
              </a:rPr>
              <a:t>I</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know the difference between researching and using information and copying it.</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know about citing sources that I have used.</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a:effectLst/>
                <a:latin typeface="Palanquin" panose="020B0004020203020204" pitchFamily="34" charset="0"/>
                <a:ea typeface="Calibri" panose="020F0502020204030204" pitchFamily="34" charset="0"/>
              </a:rPr>
              <a:t>Slide </a:t>
            </a:r>
            <a:fld id="{55C8F386-4F53-41B5-9FE5-8CDE384B50BF}" type="slidenum">
              <a:rPr lang="en-US" sz="1050" smtClean="0">
                <a:effectLst/>
                <a:latin typeface="Palanquin" panose="020B0004020203020204" pitchFamily="34" charset="0"/>
                <a:ea typeface="Calibri" panose="020F0502020204030204" pitchFamily="34" charset="0"/>
              </a:rPr>
              <a:t>11</a:t>
            </a:fld>
            <a:endParaRPr lang="en-GB" sz="1050"/>
          </a:p>
        </p:txBody>
      </p:sp>
    </p:spTree>
    <p:extLst>
      <p:ext uri="{BB962C8B-B14F-4D97-AF65-F5344CB8AC3E}">
        <p14:creationId xmlns:p14="http://schemas.microsoft.com/office/powerpoint/2010/main" val="42348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lstStyle/>
          <a:p>
            <a:r>
              <a:rPr lang="en-GB">
                <a:latin typeface="Palanquin Dark SemiBold" panose="020B0704020203020204" pitchFamily="34" charset="0"/>
                <a:cs typeface="Palanquin Dark SemiBold" panose="020B0704020203020204" pitchFamily="34" charset="0"/>
              </a:rPr>
              <a:t>Aims</a:t>
            </a: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825625"/>
            <a:ext cx="10515600" cy="2737139"/>
          </a:xfrm>
        </p:spPr>
        <p:txBody>
          <a:bodyPr/>
          <a:lstStyle/>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understand that copying the work of others and presenting it as their own is called 'plagiarism' and to consider the consequences of plagiarism.</a:t>
            </a:r>
          </a:p>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identify appropriate behaviour when participating or contributing to collaborative online projects for learning. </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a:effectLst/>
                <a:latin typeface="Palanquin" panose="020B0004020203020204" pitchFamily="34" charset="0"/>
                <a:ea typeface="Calibri" panose="020F0502020204030204" pitchFamily="34" charset="0"/>
              </a:rPr>
              <a:t>Slide 2</a:t>
            </a:r>
            <a:endParaRPr lang="en-GB" sz="1050"/>
          </a:p>
        </p:txBody>
      </p:sp>
    </p:spTree>
    <p:extLst>
      <p:ext uri="{BB962C8B-B14F-4D97-AF65-F5344CB8AC3E}">
        <p14:creationId xmlns:p14="http://schemas.microsoft.com/office/powerpoint/2010/main" val="20291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Success Criteria</a:t>
            </a:r>
            <a:endParaRPr lang="en-GB">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474643"/>
            <a:ext cx="10515600" cy="4351338"/>
          </a:xfrm>
        </p:spPr>
        <p:txBody>
          <a:bodyPr/>
          <a:lstStyle/>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Children can determine whether activities that they undertake online, infringe another’s’ copyright.</a:t>
            </a:r>
          </a:p>
          <a:p>
            <a:pPr lvl="0">
              <a:lnSpc>
                <a:spcPct val="100000"/>
              </a:lnSpc>
              <a:spcAft>
                <a:spcPts val="600"/>
              </a:spcAft>
              <a:buBlip>
                <a:blip r:embed="rId3"/>
              </a:buBlip>
            </a:pPr>
            <a:r>
              <a:rPr lang="en-GB" sz="1800" dirty="0">
                <a:latin typeface="Nunito" panose="00000500000000000000" pitchFamily="2" charset="0"/>
                <a:ea typeface="Times New Roman" panose="02020603050405020304" pitchFamily="18" charset="0"/>
                <a:cs typeface="Times New Roman" panose="02020603050405020304" pitchFamily="18" charset="0"/>
              </a:rPr>
              <a:t>Children</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know the difference between researching and using information and copying it.</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Children know about citing sources that they have used.</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a:effectLst/>
                <a:latin typeface="Palanquin" panose="020B0004020203020204" pitchFamily="34" charset="0"/>
                <a:ea typeface="Calibri" panose="020F0502020204030204" pitchFamily="34" charset="0"/>
              </a:rPr>
              <a:t>Slide 3</a:t>
            </a:r>
            <a:endParaRPr lang="en-GB" sz="1050"/>
          </a:p>
        </p:txBody>
      </p:sp>
    </p:spTree>
    <p:extLst>
      <p:ext uri="{BB962C8B-B14F-4D97-AF65-F5344CB8AC3E}">
        <p14:creationId xmlns:p14="http://schemas.microsoft.com/office/powerpoint/2010/main" val="42528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Activity 1: Investigating Plagiarism</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711918" y="1444337"/>
            <a:ext cx="10515600" cy="407183"/>
          </a:xfrm>
        </p:spPr>
        <p:txBody>
          <a:bodyPr>
            <a:normAutofit lnSpcReduction="10000"/>
          </a:bodyPr>
          <a:lstStyle/>
          <a:p>
            <a:pPr lvl="0">
              <a:lnSpc>
                <a:spcPct val="115000"/>
              </a:lnSpc>
              <a:spcAft>
                <a:spcPts val="600"/>
              </a:spcAft>
              <a:buBlip>
                <a:blip r:embed="rId3"/>
              </a:buBlip>
            </a:pPr>
            <a:r>
              <a:rPr lang="en-GB" sz="1900" dirty="0">
                <a:latin typeface="Nunito" panose="00000500000000000000" pitchFamily="2" charset="0"/>
                <a:ea typeface="Times New Roman" panose="02020603050405020304" pitchFamily="18" charset="0"/>
                <a:cs typeface="Times New Roman" panose="02020603050405020304" pitchFamily="18" charset="0"/>
              </a:rPr>
              <a:t>Use the link to open this file on the whiteboard.</a:t>
            </a:r>
            <a:endParaRPr lang="en-GB" sz="1900" dirty="0">
              <a:effectLst/>
              <a:latin typeface="Nunito" panose="00000500000000000000" pitchFamily="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4</a:t>
            </a:r>
            <a:endParaRPr lang="en-GB" sz="1050" dirty="0"/>
          </a:p>
        </p:txBody>
      </p:sp>
      <p:pic>
        <p:nvPicPr>
          <p:cNvPr id="27" name="Picture 26">
            <a:hlinkClick r:id="rId5"/>
            <a:extLst>
              <a:ext uri="{FF2B5EF4-FFF2-40B4-BE49-F238E27FC236}">
                <a16:creationId xmlns:a16="http://schemas.microsoft.com/office/drawing/2014/main" id="{0733548A-52A6-46A1-8678-86585ECD6263}"/>
              </a:ext>
            </a:extLst>
          </p:cNvPr>
          <p:cNvPicPr>
            <a:picLocks noChangeAspect="1"/>
          </p:cNvPicPr>
          <p:nvPr/>
        </p:nvPicPr>
        <p:blipFill>
          <a:blip r:embed="rId6"/>
          <a:stretch>
            <a:fillRect/>
          </a:stretch>
        </p:blipFill>
        <p:spPr>
          <a:xfrm>
            <a:off x="10137002" y="371495"/>
            <a:ext cx="1171739" cy="1143160"/>
          </a:xfrm>
          <a:prstGeom prst="rect">
            <a:avLst/>
          </a:prstGeom>
          <a:ln>
            <a:noFill/>
          </a:ln>
          <a:effectLst>
            <a:outerShdw blurRad="292100" dist="139700" dir="2700000" algn="tl" rotWithShape="0">
              <a:srgbClr val="333333">
                <a:alpha val="65000"/>
              </a:srgbClr>
            </a:outerShdw>
          </a:effectLst>
        </p:spPr>
      </p:pic>
      <p:sp>
        <p:nvSpPr>
          <p:cNvPr id="30" name="Content Placeholder 2">
            <a:extLst>
              <a:ext uri="{FF2B5EF4-FFF2-40B4-BE49-F238E27FC236}">
                <a16:creationId xmlns:a16="http://schemas.microsoft.com/office/drawing/2014/main" id="{167B2C6F-E442-4188-A700-9EB20AD7A467}"/>
              </a:ext>
            </a:extLst>
          </p:cNvPr>
          <p:cNvSpPr txBox="1">
            <a:spLocks/>
          </p:cNvSpPr>
          <p:nvPr/>
        </p:nvSpPr>
        <p:spPr>
          <a:xfrm>
            <a:off x="639985" y="2556136"/>
            <a:ext cx="5774598" cy="749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Why are there bits in different colours and numbers on it?</a:t>
            </a:r>
          </a:p>
        </p:txBody>
      </p:sp>
      <p:grpSp>
        <p:nvGrpSpPr>
          <p:cNvPr id="39" name="Group 38">
            <a:extLst>
              <a:ext uri="{FF2B5EF4-FFF2-40B4-BE49-F238E27FC236}">
                <a16:creationId xmlns:a16="http://schemas.microsoft.com/office/drawing/2014/main" id="{7004E076-A453-4CB2-B291-A488256E9CF9}"/>
              </a:ext>
            </a:extLst>
          </p:cNvPr>
          <p:cNvGrpSpPr/>
          <p:nvPr/>
        </p:nvGrpSpPr>
        <p:grpSpPr>
          <a:xfrm>
            <a:off x="639985" y="1887488"/>
            <a:ext cx="11323675" cy="4074768"/>
            <a:chOff x="639985" y="1887488"/>
            <a:chExt cx="11323675" cy="4074768"/>
          </a:xfrm>
        </p:grpSpPr>
        <p:pic>
          <p:nvPicPr>
            <p:cNvPr id="29" name="picture">
              <a:extLst>
                <a:ext uri="{FF2B5EF4-FFF2-40B4-BE49-F238E27FC236}">
                  <a16:creationId xmlns:a16="http://schemas.microsoft.com/office/drawing/2014/main" id="{891DB4B4-D057-49A9-B2F3-3705AF79C86E}"/>
                </a:ext>
              </a:extLst>
            </p:cNvPr>
            <p:cNvPicPr/>
            <p:nvPr/>
          </p:nvPicPr>
          <p:blipFill rotWithShape="1">
            <a:blip r:embed="rId7">
              <a:extLst>
                <a:ext uri="{28A0092B-C50C-407E-A947-70E740481C1C}">
                  <a14:useLocalDpi xmlns:a14="http://schemas.microsoft.com/office/drawing/2010/main" val="0"/>
                </a:ext>
              </a:extLst>
            </a:blip>
            <a:srcRect l="7776" t="6697" r="14459" b="9155"/>
            <a:stretch/>
          </p:blipFill>
          <p:spPr>
            <a:xfrm>
              <a:off x="10722872" y="1909772"/>
              <a:ext cx="454819" cy="502444"/>
            </a:xfrm>
            <a:prstGeom prst="rect">
              <a:avLst/>
            </a:prstGeom>
            <a:ln>
              <a:noFill/>
            </a:ln>
            <a:effectLst>
              <a:outerShdw blurRad="292100" dist="139700" dir="2700000" algn="tl" rotWithShape="0">
                <a:srgbClr val="333333">
                  <a:alpha val="65000"/>
                </a:srgbClr>
              </a:outerShdw>
            </a:effectLst>
          </p:spPr>
        </p:pic>
        <p:grpSp>
          <p:nvGrpSpPr>
            <p:cNvPr id="38" name="Group 37">
              <a:extLst>
                <a:ext uri="{FF2B5EF4-FFF2-40B4-BE49-F238E27FC236}">
                  <a16:creationId xmlns:a16="http://schemas.microsoft.com/office/drawing/2014/main" id="{C5B87B44-C721-4C25-93AC-FE07F4057220}"/>
                </a:ext>
              </a:extLst>
            </p:cNvPr>
            <p:cNvGrpSpPr/>
            <p:nvPr/>
          </p:nvGrpSpPr>
          <p:grpSpPr>
            <a:xfrm>
              <a:off x="639985" y="1887488"/>
              <a:ext cx="11323675" cy="4074768"/>
              <a:chOff x="639985" y="1887488"/>
              <a:chExt cx="11323675" cy="4074768"/>
            </a:xfrm>
          </p:grpSpPr>
          <p:sp>
            <p:nvSpPr>
              <p:cNvPr id="28" name="Content Placeholder 2">
                <a:extLst>
                  <a:ext uri="{FF2B5EF4-FFF2-40B4-BE49-F238E27FC236}">
                    <a16:creationId xmlns:a16="http://schemas.microsoft.com/office/drawing/2014/main" id="{E283E3E0-CF5D-4152-9EF1-1E6C11666131}"/>
                  </a:ext>
                </a:extLst>
              </p:cNvPr>
              <p:cNvSpPr txBox="1">
                <a:spLocks/>
              </p:cNvSpPr>
              <p:nvPr/>
            </p:nvSpPr>
            <p:spPr>
              <a:xfrm>
                <a:off x="639985" y="1887488"/>
                <a:ext cx="10515600" cy="801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Look just at the Early Life section on the first page.  You will need to zoom in using the  button. What do children think of the content?</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CBDD4974-F864-49C0-BAE1-5028E6604DDC}"/>
                  </a:ext>
                </a:extLst>
              </p:cNvPr>
              <p:cNvPicPr>
                <a:picLocks noChangeAspect="1"/>
              </p:cNvPicPr>
              <p:nvPr/>
            </p:nvPicPr>
            <p:blipFill>
              <a:blip r:embed="rId8"/>
              <a:stretch>
                <a:fillRect/>
              </a:stretch>
            </p:blipFill>
            <p:spPr>
              <a:xfrm>
                <a:off x="6684729" y="2631301"/>
                <a:ext cx="5278931" cy="3330955"/>
              </a:xfrm>
              <a:prstGeom prst="rect">
                <a:avLst/>
              </a:prstGeom>
              <a:ln>
                <a:noFill/>
              </a:ln>
              <a:effectLst>
                <a:outerShdw blurRad="292100" dist="139700" dir="2700000" algn="tl" rotWithShape="0">
                  <a:srgbClr val="333333">
                    <a:alpha val="65000"/>
                  </a:srgbClr>
                </a:outerShdw>
              </a:effectLst>
            </p:spPr>
          </p:pic>
        </p:grpSp>
      </p:gr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639985" y="3949140"/>
            <a:ext cx="5774598"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It is called a watermark and indicates that the picture is copyrighted.</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4" name="Content Placeholder 2">
            <a:extLst>
              <a:ext uri="{FF2B5EF4-FFF2-40B4-BE49-F238E27FC236}">
                <a16:creationId xmlns:a16="http://schemas.microsoft.com/office/drawing/2014/main" id="{8FA8C3F3-AFA2-4424-A28F-F4B94BC6CF41}"/>
              </a:ext>
            </a:extLst>
          </p:cNvPr>
          <p:cNvSpPr txBox="1">
            <a:spLocks/>
          </p:cNvSpPr>
          <p:nvPr/>
        </p:nvSpPr>
        <p:spPr>
          <a:xfrm>
            <a:off x="639985" y="4670366"/>
            <a:ext cx="5774598" cy="449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Click on one of the links, where does it take you?</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EAEC8D78-45A4-4B78-83D9-54921871A2AA}"/>
              </a:ext>
            </a:extLst>
          </p:cNvPr>
          <p:cNvSpPr txBox="1">
            <a:spLocks/>
          </p:cNvSpPr>
          <p:nvPr/>
        </p:nvSpPr>
        <p:spPr>
          <a:xfrm>
            <a:off x="639985" y="5050012"/>
            <a:ext cx="5774598"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It takes you to Wikipedia. Why do you think this happens?</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143169D8-35F4-4569-A5F0-CBE8A01F5C13}"/>
              </a:ext>
            </a:extLst>
          </p:cNvPr>
          <p:cNvSpPr txBox="1">
            <a:spLocks/>
          </p:cNvSpPr>
          <p:nvPr/>
        </p:nvSpPr>
        <p:spPr>
          <a:xfrm>
            <a:off x="639985" y="5756078"/>
            <a:ext cx="5774598"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It looks like the author has simply copied and pasted from Wikipedia.</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C63C86CF-8296-4510-A318-3B8B4FF135C3}"/>
              </a:ext>
            </a:extLst>
          </p:cNvPr>
          <p:cNvSpPr txBox="1">
            <a:spLocks/>
          </p:cNvSpPr>
          <p:nvPr/>
        </p:nvSpPr>
        <p:spPr>
          <a:xfrm>
            <a:off x="639985" y="3295350"/>
            <a:ext cx="5774598"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Font typeface="Arial" panose="020B0604020202020204" pitchFamily="34" charset="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Look at the photo, what is the purpose of the writing on the photo? Why do you think it is there?</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5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Activity 1: Investigating Plagiarism</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290528" y="1385568"/>
            <a:ext cx="7199360" cy="850116"/>
          </a:xfrm>
        </p:spPr>
        <p:txBody>
          <a:bodyPr>
            <a:normAutofit/>
          </a:bodyPr>
          <a:lstStyle/>
          <a:p>
            <a:pPr lvl="0">
              <a:lnSpc>
                <a:spcPct val="115000"/>
              </a:lnSpc>
              <a:spcAft>
                <a:spcPts val="600"/>
              </a:spcAft>
              <a:buBlip>
                <a:blip r:embed="rId3"/>
              </a:buBlip>
            </a:pPr>
            <a:r>
              <a:rPr lang="en-GB" sz="1900" dirty="0">
                <a:latin typeface="Nunito" panose="00000500000000000000" pitchFamily="2" charset="0"/>
                <a:ea typeface="Times New Roman" panose="02020603050405020304" pitchFamily="18" charset="0"/>
                <a:cs typeface="Times New Roman" panose="02020603050405020304" pitchFamily="18" charset="0"/>
              </a:rPr>
              <a:t>Scroll down to the second page and compare the two versions. Which is better and why?</a:t>
            </a:r>
            <a:endParaRPr lang="en-GB" sz="1900" dirty="0">
              <a:effectLst/>
              <a:latin typeface="Nunito" panose="00000500000000000000" pitchFamily="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5</a:t>
            </a:r>
            <a:endParaRPr lang="en-GB" sz="1050" dirty="0"/>
          </a:p>
        </p:txBody>
      </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364092" y="4285414"/>
            <a:ext cx="11193397"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3"/>
              </a:buBlip>
            </a:pPr>
            <a:r>
              <a:rPr lang="en-GB" sz="1800" dirty="0">
                <a:latin typeface="Nunito" panose="00000500000000000000" pitchFamily="2" charset="0"/>
                <a:ea typeface="MS Mincho" panose="02020609040205080304" pitchFamily="49" charset="-128"/>
                <a:cs typeface="Times New Roman" panose="02020603050405020304" pitchFamily="18" charset="0"/>
              </a:rPr>
              <a:t>Search for Sir Tim Berners-Lee on Wikipedia in a separate tab of your browser and compare this to the two homework examples. </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4" name="Content Placeholder 2">
            <a:extLst>
              <a:ext uri="{FF2B5EF4-FFF2-40B4-BE49-F238E27FC236}">
                <a16:creationId xmlns:a16="http://schemas.microsoft.com/office/drawing/2014/main" id="{8FA8C3F3-AFA2-4424-A28F-F4B94BC6CF41}"/>
              </a:ext>
            </a:extLst>
          </p:cNvPr>
          <p:cNvSpPr txBox="1">
            <a:spLocks/>
          </p:cNvSpPr>
          <p:nvPr/>
        </p:nvSpPr>
        <p:spPr>
          <a:xfrm>
            <a:off x="376307" y="5020934"/>
            <a:ext cx="11251876" cy="706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3"/>
              </a:buBlip>
            </a:pPr>
            <a:r>
              <a:rPr lang="en-GB" sz="1800" dirty="0">
                <a:latin typeface="Nunito" panose="00000500000000000000" pitchFamily="2" charset="0"/>
                <a:ea typeface="MS Mincho" panose="02020609040205080304" pitchFamily="49" charset="-128"/>
                <a:cs typeface="Times New Roman" panose="02020603050405020304" pitchFamily="18" charset="0"/>
              </a:rPr>
              <a:t>Did you notice that the first example is simply copied and pasted into the template whereas the second uses the information, but it is rewritten.</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EAEC8D78-45A4-4B78-83D9-54921871A2AA}"/>
              </a:ext>
            </a:extLst>
          </p:cNvPr>
          <p:cNvSpPr txBox="1">
            <a:spLocks/>
          </p:cNvSpPr>
          <p:nvPr/>
        </p:nvSpPr>
        <p:spPr>
          <a:xfrm>
            <a:off x="364092" y="5786809"/>
            <a:ext cx="7514533" cy="706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3"/>
              </a:buBlip>
            </a:pPr>
            <a:r>
              <a:rPr lang="en-GB" sz="1800" dirty="0">
                <a:latin typeface="Nunito" panose="00000500000000000000" pitchFamily="2" charset="0"/>
                <a:ea typeface="MS Mincho" panose="02020609040205080304" pitchFamily="49" charset="-128"/>
                <a:cs typeface="Times New Roman" panose="02020603050405020304" pitchFamily="18" charset="0"/>
              </a:rPr>
              <a:t>The first version is </a:t>
            </a:r>
            <a:r>
              <a:rPr lang="en-GB" sz="1800" b="1" u="sng" dirty="0">
                <a:latin typeface="Nunito" panose="00000500000000000000" pitchFamily="2" charset="0"/>
                <a:ea typeface="MS Mincho" panose="02020609040205080304" pitchFamily="49" charset="-128"/>
                <a:cs typeface="Times New Roman" panose="02020603050405020304" pitchFamily="18" charset="0"/>
              </a:rPr>
              <a:t>plagiarised</a:t>
            </a:r>
            <a:r>
              <a:rPr lang="en-GB" sz="1800" dirty="0">
                <a:latin typeface="Nunito" panose="00000500000000000000" pitchFamily="2" charset="0"/>
                <a:ea typeface="MS Mincho" panose="02020609040205080304" pitchFamily="49" charset="-128"/>
                <a:cs typeface="Times New Roman" panose="02020603050405020304" pitchFamily="18" charset="0"/>
              </a:rPr>
              <a:t> from Wikipedia.</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F640E60-72F6-4234-99B5-02CB2D28CF10}"/>
              </a:ext>
            </a:extLst>
          </p:cNvPr>
          <p:cNvPicPr>
            <a:picLocks noChangeAspect="1"/>
          </p:cNvPicPr>
          <p:nvPr/>
        </p:nvPicPr>
        <p:blipFill>
          <a:blip r:embed="rId5"/>
          <a:stretch>
            <a:fillRect/>
          </a:stretch>
        </p:blipFill>
        <p:spPr>
          <a:xfrm>
            <a:off x="8091377" y="1309960"/>
            <a:ext cx="3388705" cy="5011465"/>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9217DBA4-D00F-4EDB-B6D6-92969F5EA5C3}"/>
              </a:ext>
            </a:extLst>
          </p:cNvPr>
          <p:cNvGrpSpPr/>
          <p:nvPr/>
        </p:nvGrpSpPr>
        <p:grpSpPr>
          <a:xfrm>
            <a:off x="290528" y="2231586"/>
            <a:ext cx="11408349" cy="2072201"/>
            <a:chOff x="290528" y="2231586"/>
            <a:chExt cx="11408349" cy="2072201"/>
          </a:xfrm>
        </p:grpSpPr>
        <p:sp>
          <p:nvSpPr>
            <p:cNvPr id="28" name="Content Placeholder 2">
              <a:extLst>
                <a:ext uri="{FF2B5EF4-FFF2-40B4-BE49-F238E27FC236}">
                  <a16:creationId xmlns:a16="http://schemas.microsoft.com/office/drawing/2014/main" id="{E283E3E0-CF5D-4152-9EF1-1E6C11666131}"/>
                </a:ext>
              </a:extLst>
            </p:cNvPr>
            <p:cNvSpPr txBox="1">
              <a:spLocks/>
            </p:cNvSpPr>
            <p:nvPr/>
          </p:nvSpPr>
          <p:spPr>
            <a:xfrm>
              <a:off x="290528" y="2231586"/>
              <a:ext cx="11058324" cy="689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3"/>
                </a:buBlip>
              </a:pPr>
              <a:r>
                <a:rPr lang="en-GB" sz="1800" dirty="0">
                  <a:latin typeface="Nunito" panose="00000500000000000000" pitchFamily="2" charset="0"/>
                  <a:ea typeface="MS Mincho" panose="02020609040205080304" pitchFamily="49" charset="-128"/>
                  <a:cs typeface="Times New Roman" panose="02020603050405020304" pitchFamily="18" charset="0"/>
                </a:rPr>
                <a:t>Compare the Career sections for both. Which contains better information?</a:t>
              </a:r>
              <a:endParaRPr lang="en-GB" sz="1900" dirty="0">
                <a:latin typeface="Nunito" panose="00000500000000000000"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D54D53C-E76D-4C94-B870-6BC6F8F02B0F}"/>
                </a:ext>
              </a:extLst>
            </p:cNvPr>
            <p:cNvPicPr>
              <a:picLocks noChangeAspect="1"/>
            </p:cNvPicPr>
            <p:nvPr/>
          </p:nvPicPr>
          <p:blipFill>
            <a:blip r:embed="rId6"/>
            <a:stretch>
              <a:fillRect/>
            </a:stretch>
          </p:blipFill>
          <p:spPr>
            <a:xfrm>
              <a:off x="1370494" y="2703168"/>
              <a:ext cx="5039428" cy="155279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4421D2C-EEB7-499E-865C-6B5220645CF2}"/>
                </a:ext>
              </a:extLst>
            </p:cNvPr>
            <p:cNvPicPr>
              <a:picLocks noChangeAspect="1"/>
            </p:cNvPicPr>
            <p:nvPr/>
          </p:nvPicPr>
          <p:blipFill>
            <a:blip r:embed="rId7"/>
            <a:stretch>
              <a:fillRect/>
            </a:stretch>
          </p:blipFill>
          <p:spPr>
            <a:xfrm>
              <a:off x="6602291" y="2636679"/>
              <a:ext cx="5096586" cy="166710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394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Plagiarism</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742405" y="1477845"/>
            <a:ext cx="10835701" cy="1456741"/>
          </a:xfrm>
          <a:prstGeom prst="roundRect">
            <a:avLst/>
          </a:prstGeom>
          <a:solidFill>
            <a:srgbClr val="CC7AE2"/>
          </a:solidFill>
        </p:spPr>
        <p:txBody>
          <a:bodyPr>
            <a:noAutofit/>
          </a:bodyPr>
          <a:lstStyle/>
          <a:p>
            <a:pPr lvl="0">
              <a:lnSpc>
                <a:spcPct val="115000"/>
              </a:lnSpc>
              <a:spcBef>
                <a:spcPts val="600"/>
              </a:spcBef>
              <a:spcAft>
                <a:spcPts val="600"/>
              </a:spcAft>
              <a:buBlip>
                <a:blip r:embed="rId3"/>
              </a:buBlip>
              <a:tabLst>
                <a:tab pos="450850" algn="l"/>
              </a:tabLst>
            </a:pPr>
            <a:r>
              <a:rPr lang="en-GB" sz="2000" b="1" dirty="0">
                <a:latin typeface="Nunito" panose="00000500000000000000" pitchFamily="2" charset="0"/>
                <a:ea typeface="Arial" panose="020B0604020202020204" pitchFamily="34" charset="0"/>
                <a:cs typeface="Calibri" panose="020F0502020204030204" pitchFamily="34" charset="0"/>
              </a:rPr>
              <a:t>Plagiarism</a:t>
            </a:r>
            <a:r>
              <a:rPr lang="en-GB" sz="2000" dirty="0">
                <a:latin typeface="Nunito" panose="00000500000000000000" pitchFamily="2" charset="0"/>
                <a:ea typeface="Arial" panose="020B0604020202020204" pitchFamily="34" charset="0"/>
                <a:cs typeface="Calibri" panose="020F0502020204030204" pitchFamily="34" charset="0"/>
              </a:rPr>
              <a:t> is when a person steals another’s work and claims that it is their own. You can copy things in some contexts, such a quoting another person or using an image or video but you must give credit to the original author: This is called ‘</a:t>
            </a:r>
            <a:r>
              <a:rPr lang="en-GB" sz="2000" b="1" dirty="0">
                <a:latin typeface="Nunito" panose="00000500000000000000" pitchFamily="2" charset="0"/>
                <a:ea typeface="Arial" panose="020B0604020202020204" pitchFamily="34" charset="0"/>
                <a:cs typeface="Calibri" panose="020F0502020204030204" pitchFamily="34" charset="0"/>
              </a:rPr>
              <a:t>citation</a:t>
            </a:r>
            <a:r>
              <a:rPr lang="en-GB" sz="2000" dirty="0">
                <a:latin typeface="Nunito" panose="00000500000000000000" pitchFamily="2" charset="0"/>
                <a:ea typeface="Arial" panose="020B0604020202020204" pitchFamily="34" charset="0"/>
                <a:cs typeface="Calibri" panose="020F0502020204030204" pitchFamily="34" charset="0"/>
              </a:rPr>
              <a:t>’.</a:t>
            </a:r>
            <a:endParaRPr lang="en-GB" sz="2000" dirty="0">
              <a:effectLst/>
              <a:latin typeface="Nunito" panose="00000500000000000000" pitchFamily="2" charset="0"/>
              <a:ea typeface="Arial" panose="020B06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6</a:t>
            </a:r>
            <a:endParaRPr lang="en-GB" sz="1050" dirty="0"/>
          </a:p>
        </p:txBody>
      </p:sp>
      <p:sp>
        <p:nvSpPr>
          <p:cNvPr id="9" name="TextBox 8">
            <a:extLst>
              <a:ext uri="{FF2B5EF4-FFF2-40B4-BE49-F238E27FC236}">
                <a16:creationId xmlns:a16="http://schemas.microsoft.com/office/drawing/2014/main" id="{39923F6B-D000-4F41-9404-60FA2ED27B52}"/>
              </a:ext>
            </a:extLst>
          </p:cNvPr>
          <p:cNvSpPr txBox="1"/>
          <p:nvPr/>
        </p:nvSpPr>
        <p:spPr>
          <a:xfrm>
            <a:off x="631883" y="3040822"/>
            <a:ext cx="10928227" cy="646331"/>
          </a:xfrm>
          <a:prstGeom prst="rect">
            <a:avLst/>
          </a:prstGeom>
          <a:noFill/>
        </p:spPr>
        <p:txBody>
          <a:bodyPr wrap="square">
            <a:spAutoFit/>
          </a:bodyPr>
          <a:lstStyle/>
          <a:p>
            <a:pPr marL="285750" indent="-285750">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There are clues that teachers use to tell whether someone has plagiarised work.  The first will be to search the same theme online. </a:t>
            </a:r>
            <a:endParaRPr lang="en-GB" dirty="0"/>
          </a:p>
        </p:txBody>
      </p:sp>
      <p:sp>
        <p:nvSpPr>
          <p:cNvPr id="12" name="TextBox 11">
            <a:extLst>
              <a:ext uri="{FF2B5EF4-FFF2-40B4-BE49-F238E27FC236}">
                <a16:creationId xmlns:a16="http://schemas.microsoft.com/office/drawing/2014/main" id="{42313E68-30CB-4707-AE22-A9AF9266A63C}"/>
              </a:ext>
            </a:extLst>
          </p:cNvPr>
          <p:cNvSpPr txBox="1"/>
          <p:nvPr/>
        </p:nvSpPr>
        <p:spPr>
          <a:xfrm>
            <a:off x="631885" y="3793390"/>
            <a:ext cx="10928227" cy="1200329"/>
          </a:xfrm>
          <a:prstGeom prst="rect">
            <a:avLst/>
          </a:prstGeom>
          <a:noFill/>
        </p:spPr>
        <p:txBody>
          <a:bodyPr wrap="square">
            <a:spAutoFit/>
          </a:bodyPr>
          <a:lstStyle/>
          <a:p>
            <a:pPr marL="285750" indent="-285750">
              <a:buBlip>
                <a:blip r:embed="rId3"/>
              </a:buBlip>
            </a:pPr>
            <a:r>
              <a:rPr lang="en-GB" dirty="0">
                <a:latin typeface="Nunito" panose="00000500000000000000" pitchFamily="2" charset="0"/>
                <a:ea typeface="MS Mincho" panose="02020609040205080304" pitchFamily="49" charset="-128"/>
                <a:cs typeface="Times New Roman" panose="02020603050405020304" pitchFamily="18" charset="0"/>
              </a:rPr>
              <a:t>Comparing the second version about Sir Tim Berners-Lee to the Wikipedia version you can see that the writer has looked up and explained terms. For example, the meaning of ‘inaugural’ in the awards section or what MIT is. They have filtered out some of the information to make it appropriate to the reader.</a:t>
            </a:r>
            <a:endParaRPr lang="en-GB" dirty="0"/>
          </a:p>
        </p:txBody>
      </p:sp>
      <p:sp>
        <p:nvSpPr>
          <p:cNvPr id="15" name="TextBox 14">
            <a:extLst>
              <a:ext uri="{FF2B5EF4-FFF2-40B4-BE49-F238E27FC236}">
                <a16:creationId xmlns:a16="http://schemas.microsoft.com/office/drawing/2014/main" id="{BD4D6565-9AF4-482B-8848-405F1C84B964}"/>
              </a:ext>
            </a:extLst>
          </p:cNvPr>
          <p:cNvSpPr txBox="1"/>
          <p:nvPr/>
        </p:nvSpPr>
        <p:spPr>
          <a:xfrm>
            <a:off x="631883" y="4993719"/>
            <a:ext cx="10928227" cy="646331"/>
          </a:xfrm>
          <a:prstGeom prst="rect">
            <a:avLst/>
          </a:prstGeom>
          <a:noFill/>
        </p:spPr>
        <p:txBody>
          <a:bodyPr wrap="square">
            <a:spAutoFit/>
          </a:bodyPr>
          <a:lstStyle/>
          <a:p>
            <a:pPr marL="285750" indent="-285750">
              <a:buBlip>
                <a:blip r:embed="rId3"/>
              </a:buBlip>
            </a:pPr>
            <a:r>
              <a:rPr lang="en-GB" dirty="0">
                <a:latin typeface="Nunito" panose="00000500000000000000" pitchFamily="2" charset="0"/>
                <a:ea typeface="MS Mincho" panose="02020609040205080304" pitchFamily="49" charset="-128"/>
                <a:cs typeface="Times New Roman" panose="02020603050405020304" pitchFamily="18" charset="0"/>
              </a:rPr>
              <a:t>In the second version, the writer has cited the sources for the image used and for the source of their information (underneath the image and at the bottom of the page).</a:t>
            </a:r>
            <a:endParaRPr lang="en-GB" dirty="0"/>
          </a:p>
        </p:txBody>
      </p:sp>
    </p:spTree>
    <p:extLst>
      <p:ext uri="{BB962C8B-B14F-4D97-AF65-F5344CB8AC3E}">
        <p14:creationId xmlns:p14="http://schemas.microsoft.com/office/powerpoint/2010/main" val="6621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D250-7BD1-4BAC-AD8F-9F7636A25955}"/>
              </a:ext>
            </a:extLst>
          </p:cNvPr>
          <p:cNvSpPr>
            <a:spLocks noGrp="1"/>
          </p:cNvSpPr>
          <p:nvPr>
            <p:ph type="title"/>
          </p:nvPr>
        </p:nvSpPr>
        <p:spPr>
          <a:xfrm>
            <a:off x="655320" y="365125"/>
            <a:ext cx="10360010" cy="1692794"/>
          </a:xfrm>
        </p:spPr>
        <p:txBody>
          <a:bodyPr>
            <a:normAutofit/>
          </a:bodyPr>
          <a:lstStyle/>
          <a:p>
            <a:r>
              <a:rPr lang="en-GB" sz="4800" b="1" dirty="0">
                <a:solidFill>
                  <a:srgbClr val="000000"/>
                </a:solidFill>
                <a:latin typeface="Palanquin Dark SemiBold" panose="020B0704020203020204" pitchFamily="34" charset="0"/>
                <a:cs typeface="Times New Roman" panose="02020603050405020304" pitchFamily="18" charset="0"/>
              </a:rPr>
              <a:t>Collaborating or Copying?</a:t>
            </a:r>
          </a:p>
        </p:txBody>
      </p:sp>
      <p:sp>
        <p:nvSpPr>
          <p:cNvPr id="3" name="Content Placeholder 2">
            <a:extLst>
              <a:ext uri="{FF2B5EF4-FFF2-40B4-BE49-F238E27FC236}">
                <a16:creationId xmlns:a16="http://schemas.microsoft.com/office/drawing/2014/main" id="{B77DDA6C-BBEF-4968-A8E1-72FFBBFF8D2B}"/>
              </a:ext>
            </a:extLst>
          </p:cNvPr>
          <p:cNvSpPr>
            <a:spLocks noGrp="1"/>
          </p:cNvSpPr>
          <p:nvPr>
            <p:ph idx="1"/>
          </p:nvPr>
        </p:nvSpPr>
        <p:spPr>
          <a:xfrm>
            <a:off x="616489" y="1588488"/>
            <a:ext cx="7716203" cy="1087936"/>
          </a:xfrm>
        </p:spPr>
        <p:txBody>
          <a:bodyPr>
            <a:normAutofit/>
          </a:bodyPr>
          <a:lstStyle/>
          <a:p>
            <a:pPr>
              <a:lnSpc>
                <a:spcPct val="100000"/>
              </a:lnSpc>
              <a:buBlip>
                <a:blip r:embed="rId3"/>
              </a:buBlip>
            </a:pPr>
            <a:r>
              <a:rPr lang="en-GB" sz="1800" dirty="0">
                <a:latin typeface="Nunito" panose="00000500000000000000" pitchFamily="2" charset="0"/>
              </a:rPr>
              <a:t>How should a person decide if others are copying when participating or contributing to collaborative online projects for learning. Decide about the following situations:</a:t>
            </a:r>
          </a:p>
        </p:txBody>
      </p:sp>
      <p:sp>
        <p:nvSpPr>
          <p:cNvPr id="8" name="TextBox 7">
            <a:extLst>
              <a:ext uri="{FF2B5EF4-FFF2-40B4-BE49-F238E27FC236}">
                <a16:creationId xmlns:a16="http://schemas.microsoft.com/office/drawing/2014/main" id="{216DBE25-396B-48C8-80B2-3862D79C4F27}"/>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9" name="Picture 8">
            <a:extLst>
              <a:ext uri="{FF2B5EF4-FFF2-40B4-BE49-F238E27FC236}">
                <a16:creationId xmlns:a16="http://schemas.microsoft.com/office/drawing/2014/main" id="{A60E34D9-F945-4860-BAB1-1CA2F38021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1" name="TextBox 10">
            <a:extLst>
              <a:ext uri="{FF2B5EF4-FFF2-40B4-BE49-F238E27FC236}">
                <a16:creationId xmlns:a16="http://schemas.microsoft.com/office/drawing/2014/main" id="{8E456D22-E0CF-47C5-8B8D-F866582AE4AF}"/>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7</a:t>
            </a:r>
            <a:endParaRPr lang="en-GB" sz="1050" dirty="0"/>
          </a:p>
        </p:txBody>
      </p:sp>
      <p:sp>
        <p:nvSpPr>
          <p:cNvPr id="12" name="TextBox 11">
            <a:extLst>
              <a:ext uri="{FF2B5EF4-FFF2-40B4-BE49-F238E27FC236}">
                <a16:creationId xmlns:a16="http://schemas.microsoft.com/office/drawing/2014/main" id="{C7CEBCB4-670B-414A-ABC5-F0A4FF7A5148}"/>
              </a:ext>
            </a:extLst>
          </p:cNvPr>
          <p:cNvSpPr txBox="1"/>
          <p:nvPr/>
        </p:nvSpPr>
        <p:spPr>
          <a:xfrm>
            <a:off x="660877" y="2739618"/>
            <a:ext cx="7638075" cy="646331"/>
          </a:xfrm>
          <a:prstGeom prst="rect">
            <a:avLst/>
          </a:prstGeom>
          <a:noFill/>
        </p:spPr>
        <p:txBody>
          <a:bodyPr wrap="square">
            <a:spAutoFit/>
          </a:bodyPr>
          <a:lstStyle/>
          <a:p>
            <a:pPr>
              <a:buBlip>
                <a:blip r:embed="rId3"/>
              </a:buBlip>
            </a:pPr>
            <a:r>
              <a:rPr lang="en-GB" dirty="0">
                <a:latin typeface="Nunito" panose="00000500000000000000" pitchFamily="2" charset="0"/>
              </a:rPr>
              <a:t> If you share a collaborative 2Connect file, that the class made, on your own blog, what should you do?</a:t>
            </a:r>
            <a:endParaRPr lang="en-GB" sz="1800" dirty="0">
              <a:latin typeface="Nunito" panose="00000500000000000000" pitchFamily="2" charset="0"/>
            </a:endParaRPr>
          </a:p>
        </p:txBody>
      </p:sp>
      <p:sp>
        <p:nvSpPr>
          <p:cNvPr id="14" name="TextBox 13">
            <a:extLst>
              <a:ext uri="{FF2B5EF4-FFF2-40B4-BE49-F238E27FC236}">
                <a16:creationId xmlns:a16="http://schemas.microsoft.com/office/drawing/2014/main" id="{99F5F7C0-2197-43B4-A5F6-1218D89B517F}"/>
              </a:ext>
            </a:extLst>
          </p:cNvPr>
          <p:cNvSpPr txBox="1"/>
          <p:nvPr/>
        </p:nvSpPr>
        <p:spPr>
          <a:xfrm>
            <a:off x="655317" y="3618123"/>
            <a:ext cx="7677375" cy="646331"/>
          </a:xfrm>
          <a:prstGeom prst="rect">
            <a:avLst/>
          </a:prstGeom>
          <a:noFill/>
        </p:spPr>
        <p:txBody>
          <a:bodyPr wrap="square">
            <a:spAutoFit/>
          </a:bodyPr>
          <a:lstStyle/>
          <a:p>
            <a:pPr>
              <a:buBlip>
                <a:blip r:embed="rId3"/>
              </a:buBlip>
            </a:pPr>
            <a:r>
              <a:rPr lang="en-GB" dirty="0">
                <a:latin typeface="Nunito" panose="00000500000000000000" pitchFamily="2" charset="0"/>
              </a:rPr>
              <a:t> If you and a friend create a poster, and then you enter it into a competition as your own individual work, is that correct?</a:t>
            </a:r>
            <a:endParaRPr lang="en-GB" sz="1800" dirty="0">
              <a:latin typeface="Nunito" panose="00000500000000000000" pitchFamily="2" charset="0"/>
            </a:endParaRPr>
          </a:p>
        </p:txBody>
      </p:sp>
      <p:sp>
        <p:nvSpPr>
          <p:cNvPr id="16" name="TextBox 15">
            <a:extLst>
              <a:ext uri="{FF2B5EF4-FFF2-40B4-BE49-F238E27FC236}">
                <a16:creationId xmlns:a16="http://schemas.microsoft.com/office/drawing/2014/main" id="{8D197CAE-033C-43F8-B375-C55A356B9468}"/>
              </a:ext>
            </a:extLst>
          </p:cNvPr>
          <p:cNvSpPr txBox="1"/>
          <p:nvPr/>
        </p:nvSpPr>
        <p:spPr>
          <a:xfrm>
            <a:off x="655317" y="4496628"/>
            <a:ext cx="7485992" cy="646331"/>
          </a:xfrm>
          <a:prstGeom prst="rect">
            <a:avLst/>
          </a:prstGeom>
          <a:noFill/>
        </p:spPr>
        <p:txBody>
          <a:bodyPr wrap="square">
            <a:spAutoFit/>
          </a:bodyPr>
          <a:lstStyle/>
          <a:p>
            <a:pPr>
              <a:buBlip>
                <a:blip r:embed="rId3"/>
              </a:buBlip>
            </a:pPr>
            <a:r>
              <a:rPr lang="en-GB" dirty="0">
                <a:latin typeface="Nunito" panose="00000500000000000000" pitchFamily="2" charset="0"/>
              </a:rPr>
              <a:t> If you find a piece of work in the class shared folder that you like. Can you open it, change it, and call it your own work?</a:t>
            </a:r>
            <a:endParaRPr lang="en-GB" sz="1800" dirty="0">
              <a:latin typeface="Nunito" panose="00000500000000000000" pitchFamily="2" charset="0"/>
            </a:endParaRPr>
          </a:p>
        </p:txBody>
      </p:sp>
      <p:pic>
        <p:nvPicPr>
          <p:cNvPr id="18" name="Picture 17" descr="A picture containing text, person, child, young&#10;&#10;Description automatically generated">
            <a:extLst>
              <a:ext uri="{FF2B5EF4-FFF2-40B4-BE49-F238E27FC236}">
                <a16:creationId xmlns:a16="http://schemas.microsoft.com/office/drawing/2014/main" id="{83582BE8-48E7-4461-A2F9-A7FD6A8AF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163" y="3658447"/>
            <a:ext cx="3484041" cy="2322694"/>
          </a:xfrm>
          <a:prstGeom prst="rect">
            <a:avLst/>
          </a:prstGeom>
          <a:ln>
            <a:noFill/>
          </a:ln>
          <a:effectLst>
            <a:outerShdw blurRad="292100" dist="139700" dir="2700000" algn="tl" rotWithShape="0">
              <a:srgbClr val="333333">
                <a:alpha val="65000"/>
              </a:srgbClr>
            </a:outerShdw>
          </a:effectLst>
        </p:spPr>
      </p:pic>
      <p:pic>
        <p:nvPicPr>
          <p:cNvPr id="20" name="Picture 19" descr="A picture containing text, person, table, indoor&#10;&#10;Description automatically generated">
            <a:extLst>
              <a:ext uri="{FF2B5EF4-FFF2-40B4-BE49-F238E27FC236}">
                <a16:creationId xmlns:a16="http://schemas.microsoft.com/office/drawing/2014/main" id="{A49F8F56-E026-49BB-8F37-F18BE2904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768" y="1281061"/>
            <a:ext cx="3396833" cy="2264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C11E-810D-4241-9EDB-79E2DA6B008C}"/>
              </a:ext>
            </a:extLst>
          </p:cNvPr>
          <p:cNvSpPr>
            <a:spLocks noGrp="1"/>
          </p:cNvSpPr>
          <p:nvPr>
            <p:ph type="title"/>
          </p:nvPr>
        </p:nvSpPr>
        <p:spPr>
          <a:xfrm>
            <a:off x="437286" y="365125"/>
            <a:ext cx="10916514" cy="1645501"/>
          </a:xfrm>
        </p:spPr>
        <p:txBody>
          <a:bodyPr>
            <a:normAutofit/>
          </a:bodyPr>
          <a:lstStyle/>
          <a:p>
            <a:r>
              <a:rPr lang="en-GB" dirty="0">
                <a:latin typeface="Palanquin Dark SemiBold" panose="020B0704020203020204" pitchFamily="34" charset="0"/>
                <a:cs typeface="Palanquin Dark SemiBold" panose="020B0704020203020204" pitchFamily="34" charset="0"/>
              </a:rPr>
              <a:t>Activity 2: Plagiarism Quiz</a:t>
            </a:r>
          </a:p>
        </p:txBody>
      </p:sp>
      <p:sp>
        <p:nvSpPr>
          <p:cNvPr id="3" name="TextBox 2">
            <a:extLst>
              <a:ext uri="{FF2B5EF4-FFF2-40B4-BE49-F238E27FC236}">
                <a16:creationId xmlns:a16="http://schemas.microsoft.com/office/drawing/2014/main" id="{C40515EE-79B7-4FB7-AD9A-669DAAF349B1}"/>
              </a:ext>
            </a:extLst>
          </p:cNvPr>
          <p:cNvSpPr txBox="1"/>
          <p:nvPr/>
        </p:nvSpPr>
        <p:spPr>
          <a:xfrm>
            <a:off x="437286" y="1687460"/>
            <a:ext cx="11411637" cy="1785104"/>
          </a:xfrm>
          <a:prstGeom prst="rect">
            <a:avLst/>
          </a:prstGeom>
          <a:noFill/>
        </p:spPr>
        <p:txBody>
          <a:bodyPr wrap="square" rtlCol="0">
            <a:spAutoFit/>
          </a:bodyPr>
          <a:lstStyle/>
          <a:p>
            <a:pPr marL="285750" indent="-285750">
              <a:spcAft>
                <a:spcPts val="600"/>
              </a:spcAft>
              <a:buBlip>
                <a:blip r:embed="rId3"/>
              </a:buBlip>
            </a:pPr>
            <a:r>
              <a:rPr lang="en-GB" dirty="0">
                <a:latin typeface="Nunito" panose="00000500000000000000" pitchFamily="2" charset="0"/>
              </a:rPr>
              <a:t>Your teacher will split the class into two </a:t>
            </a:r>
            <a:r>
              <a:rPr lang="en-GB">
                <a:latin typeface="Nunito" panose="00000500000000000000" pitchFamily="2" charset="0"/>
              </a:rPr>
              <a:t>or four </a:t>
            </a:r>
            <a:r>
              <a:rPr lang="en-GB" dirty="0">
                <a:latin typeface="Nunito" panose="00000500000000000000" pitchFamily="2" charset="0"/>
              </a:rPr>
              <a:t>groups.</a:t>
            </a:r>
          </a:p>
          <a:p>
            <a:pPr marL="285750" indent="-285750">
              <a:spcAft>
                <a:spcPts val="600"/>
              </a:spcAft>
              <a:buBlip>
                <a:blip r:embed="rId3"/>
              </a:buBlip>
            </a:pPr>
            <a:r>
              <a:rPr lang="en-GB" dirty="0">
                <a:latin typeface="Nunito" panose="00000500000000000000" pitchFamily="2" charset="0"/>
              </a:rPr>
              <a:t>Open the Plagiarism Quiz on the whiteboard using the link above.</a:t>
            </a:r>
          </a:p>
          <a:p>
            <a:pPr marL="285750" indent="-285750">
              <a:spcAft>
                <a:spcPts val="600"/>
              </a:spcAft>
              <a:buBlip>
                <a:blip r:embed="rId3"/>
              </a:buBlip>
            </a:pPr>
            <a:r>
              <a:rPr lang="en-GB" dirty="0">
                <a:latin typeface="Nunito" panose="00000500000000000000" pitchFamily="2" charset="0"/>
              </a:rPr>
              <a:t>If a team gets the question correct, they chose their ‘team colour’.</a:t>
            </a:r>
          </a:p>
          <a:p>
            <a:pPr marL="285750" indent="-285750">
              <a:spcAft>
                <a:spcPts val="600"/>
              </a:spcAft>
              <a:buBlip>
                <a:blip r:embed="rId3"/>
              </a:buBlip>
            </a:pPr>
            <a:r>
              <a:rPr lang="en-GB" dirty="0">
                <a:latin typeface="Nunito" panose="00000500000000000000" pitchFamily="2" charset="0"/>
              </a:rPr>
              <a:t>Select a different question for the next question (otherwise the answer is too obvious!).</a:t>
            </a:r>
          </a:p>
          <a:p>
            <a:pPr marL="285750" indent="-285750">
              <a:buBlip>
                <a:blip r:embed="rId3"/>
              </a:buBlip>
            </a:pPr>
            <a:endParaRPr lang="en-GB" dirty="0">
              <a:latin typeface="Nunito" panose="00000500000000000000" pitchFamily="2" charset="0"/>
            </a:endParaRPr>
          </a:p>
        </p:txBody>
      </p:sp>
      <p:sp>
        <p:nvSpPr>
          <p:cNvPr id="4" name="Rectangle 3">
            <a:extLst>
              <a:ext uri="{FF2B5EF4-FFF2-40B4-BE49-F238E27FC236}">
                <a16:creationId xmlns:a16="http://schemas.microsoft.com/office/drawing/2014/main" id="{508E6239-0932-4E4F-84EC-41AF28ED9323}"/>
              </a:ext>
            </a:extLst>
          </p:cNvPr>
          <p:cNvSpPr/>
          <p:nvPr/>
        </p:nvSpPr>
        <p:spPr>
          <a:xfrm>
            <a:off x="5431480" y="1384427"/>
            <a:ext cx="2478692" cy="369332"/>
          </a:xfrm>
          <a:prstGeom prst="rect">
            <a:avLst/>
          </a:prstGeom>
        </p:spPr>
        <p:txBody>
          <a:bodyPr wrap="none">
            <a:spAutoFit/>
          </a:bodyPr>
          <a:lstStyle/>
          <a:p>
            <a:r>
              <a:rPr lang="en-GB" dirty="0">
                <a:solidFill>
                  <a:schemeClr val="bg1"/>
                </a:solidFill>
              </a:rPr>
              <a:t>It can be very confusing!</a:t>
            </a:r>
          </a:p>
        </p:txBody>
      </p:sp>
      <p:sp>
        <p:nvSpPr>
          <p:cNvPr id="16" name="TextBox 15">
            <a:extLst>
              <a:ext uri="{FF2B5EF4-FFF2-40B4-BE49-F238E27FC236}">
                <a16:creationId xmlns:a16="http://schemas.microsoft.com/office/drawing/2014/main" id="{97742BA4-EE6C-4090-8FE8-7A96953DB21B}"/>
              </a:ext>
            </a:extLst>
          </p:cNvPr>
          <p:cNvSpPr txBox="1"/>
          <p:nvPr/>
        </p:nvSpPr>
        <p:spPr>
          <a:xfrm>
            <a:off x="487855" y="636365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17" name="Picture 16">
            <a:extLst>
              <a:ext uri="{FF2B5EF4-FFF2-40B4-BE49-F238E27FC236}">
                <a16:creationId xmlns:a16="http://schemas.microsoft.com/office/drawing/2014/main" id="{41116566-D100-4AB9-876F-F4506C8ADD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8" name="TextBox 17">
            <a:extLst>
              <a:ext uri="{FF2B5EF4-FFF2-40B4-BE49-F238E27FC236}">
                <a16:creationId xmlns:a16="http://schemas.microsoft.com/office/drawing/2014/main" id="{A9C89949-D020-4286-A9D3-427D2C6D436E}"/>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8</a:t>
            </a:r>
            <a:endParaRPr lang="en-GB" sz="1050" dirty="0"/>
          </a:p>
        </p:txBody>
      </p:sp>
      <p:pic>
        <p:nvPicPr>
          <p:cNvPr id="12" name="Picture 11">
            <a:hlinkClick r:id="rId5"/>
            <a:extLst>
              <a:ext uri="{FF2B5EF4-FFF2-40B4-BE49-F238E27FC236}">
                <a16:creationId xmlns:a16="http://schemas.microsoft.com/office/drawing/2014/main" id="{07C3FE65-BD67-49CA-85A6-638DB20A6D35}"/>
              </a:ext>
            </a:extLst>
          </p:cNvPr>
          <p:cNvPicPr>
            <a:picLocks noChangeAspect="1"/>
          </p:cNvPicPr>
          <p:nvPr/>
        </p:nvPicPr>
        <p:blipFill>
          <a:blip r:embed="rId6"/>
          <a:stretch>
            <a:fillRect/>
          </a:stretch>
        </p:blipFill>
        <p:spPr>
          <a:xfrm>
            <a:off x="9612611" y="686207"/>
            <a:ext cx="1390844" cy="1409897"/>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993276A-EEA3-40F2-9200-DA306012A291}"/>
              </a:ext>
            </a:extLst>
          </p:cNvPr>
          <p:cNvPicPr>
            <a:picLocks noChangeAspect="1"/>
          </p:cNvPicPr>
          <p:nvPr/>
        </p:nvPicPr>
        <p:blipFill>
          <a:blip r:embed="rId7"/>
          <a:stretch>
            <a:fillRect/>
          </a:stretch>
        </p:blipFill>
        <p:spPr>
          <a:xfrm>
            <a:off x="2977312" y="3205843"/>
            <a:ext cx="5836461" cy="3353649"/>
          </a:xfrm>
          <a:prstGeom prst="rect">
            <a:avLst/>
          </a:prstGeom>
        </p:spPr>
      </p:pic>
    </p:spTree>
    <p:extLst>
      <p:ext uri="{BB962C8B-B14F-4D97-AF65-F5344CB8AC3E}">
        <p14:creationId xmlns:p14="http://schemas.microsoft.com/office/powerpoint/2010/main" val="110199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C11E-810D-4241-9EDB-79E2DA6B008C}"/>
              </a:ext>
            </a:extLst>
          </p:cNvPr>
          <p:cNvSpPr>
            <a:spLocks noGrp="1"/>
          </p:cNvSpPr>
          <p:nvPr>
            <p:ph type="title"/>
          </p:nvPr>
        </p:nvSpPr>
        <p:spPr>
          <a:xfrm>
            <a:off x="637743" y="408865"/>
            <a:ext cx="10916514" cy="1645501"/>
          </a:xfrm>
        </p:spPr>
        <p:txBody>
          <a:bodyPr>
            <a:normAutofit/>
          </a:bodyPr>
          <a:lstStyle/>
          <a:p>
            <a:r>
              <a:rPr lang="en-GB" dirty="0">
                <a:latin typeface="Palanquin Dark SemiBold" panose="020B0704020203020204" pitchFamily="34" charset="0"/>
                <a:cs typeface="Palanquin Dark SemiBold" panose="020B0704020203020204" pitchFamily="34" charset="0"/>
              </a:rPr>
              <a:t>Activity 3: Home Study</a:t>
            </a:r>
          </a:p>
        </p:txBody>
      </p:sp>
      <p:sp>
        <p:nvSpPr>
          <p:cNvPr id="3" name="TextBox 2">
            <a:extLst>
              <a:ext uri="{FF2B5EF4-FFF2-40B4-BE49-F238E27FC236}">
                <a16:creationId xmlns:a16="http://schemas.microsoft.com/office/drawing/2014/main" id="{C40515EE-79B7-4FB7-AD9A-669DAAF349B1}"/>
              </a:ext>
            </a:extLst>
          </p:cNvPr>
          <p:cNvSpPr txBox="1"/>
          <p:nvPr/>
        </p:nvSpPr>
        <p:spPr>
          <a:xfrm>
            <a:off x="613948" y="1753759"/>
            <a:ext cx="5021948" cy="1000274"/>
          </a:xfrm>
          <a:prstGeom prst="rect">
            <a:avLst/>
          </a:prstGeom>
          <a:noFill/>
        </p:spPr>
        <p:txBody>
          <a:bodyPr wrap="square" rtlCol="0">
            <a:spAutoFit/>
          </a:bodyPr>
          <a:lstStyle/>
          <a:p>
            <a:pPr marL="285750" indent="-285750">
              <a:spcAft>
                <a:spcPts val="600"/>
              </a:spcAft>
              <a:buBlip>
                <a:blip r:embed="rId3"/>
              </a:buBlip>
            </a:pPr>
            <a:r>
              <a:rPr lang="en-GB" dirty="0">
                <a:latin typeface="Nunito" panose="00000500000000000000" pitchFamily="2" charset="0"/>
              </a:rPr>
              <a:t>You are going to record the amount of screen time that you have this week.</a:t>
            </a:r>
          </a:p>
          <a:p>
            <a:pPr marL="285750" indent="-285750">
              <a:spcAft>
                <a:spcPts val="600"/>
              </a:spcAft>
              <a:buBlip>
                <a:blip r:embed="rId3"/>
              </a:buBlip>
            </a:pPr>
            <a:r>
              <a:rPr lang="en-GB" dirty="0">
                <a:latin typeface="Nunito" panose="00000500000000000000" pitchFamily="2" charset="0"/>
              </a:rPr>
              <a:t>We will use the data in the next lesson.</a:t>
            </a:r>
          </a:p>
        </p:txBody>
      </p:sp>
      <p:sp>
        <p:nvSpPr>
          <p:cNvPr id="4" name="Rectangle 3">
            <a:extLst>
              <a:ext uri="{FF2B5EF4-FFF2-40B4-BE49-F238E27FC236}">
                <a16:creationId xmlns:a16="http://schemas.microsoft.com/office/drawing/2014/main" id="{508E6239-0932-4E4F-84EC-41AF28ED9323}"/>
              </a:ext>
            </a:extLst>
          </p:cNvPr>
          <p:cNvSpPr/>
          <p:nvPr/>
        </p:nvSpPr>
        <p:spPr>
          <a:xfrm>
            <a:off x="5431480" y="1384427"/>
            <a:ext cx="2478692" cy="369332"/>
          </a:xfrm>
          <a:prstGeom prst="rect">
            <a:avLst/>
          </a:prstGeom>
        </p:spPr>
        <p:txBody>
          <a:bodyPr wrap="none">
            <a:spAutoFit/>
          </a:bodyPr>
          <a:lstStyle/>
          <a:p>
            <a:r>
              <a:rPr lang="en-GB" dirty="0">
                <a:solidFill>
                  <a:schemeClr val="bg1"/>
                </a:solidFill>
              </a:rPr>
              <a:t>It can be very confusing!</a:t>
            </a:r>
          </a:p>
        </p:txBody>
      </p:sp>
      <p:sp>
        <p:nvSpPr>
          <p:cNvPr id="16" name="TextBox 15">
            <a:extLst>
              <a:ext uri="{FF2B5EF4-FFF2-40B4-BE49-F238E27FC236}">
                <a16:creationId xmlns:a16="http://schemas.microsoft.com/office/drawing/2014/main" id="{97742BA4-EE6C-4090-8FE8-7A96953DB21B}"/>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17" name="Picture 16">
            <a:extLst>
              <a:ext uri="{FF2B5EF4-FFF2-40B4-BE49-F238E27FC236}">
                <a16:creationId xmlns:a16="http://schemas.microsoft.com/office/drawing/2014/main" id="{41116566-D100-4AB9-876F-F4506C8ADD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8" name="TextBox 17">
            <a:extLst>
              <a:ext uri="{FF2B5EF4-FFF2-40B4-BE49-F238E27FC236}">
                <a16:creationId xmlns:a16="http://schemas.microsoft.com/office/drawing/2014/main" id="{A9C89949-D020-4286-A9D3-427D2C6D436E}"/>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9</a:t>
            </a:r>
            <a:endParaRPr lang="en-GB" sz="1050" dirty="0"/>
          </a:p>
        </p:txBody>
      </p:sp>
      <p:pic>
        <p:nvPicPr>
          <p:cNvPr id="11" name="Picture 10">
            <a:hlinkClick r:id="rId5"/>
            <a:extLst>
              <a:ext uri="{FF2B5EF4-FFF2-40B4-BE49-F238E27FC236}">
                <a16:creationId xmlns:a16="http://schemas.microsoft.com/office/drawing/2014/main" id="{086E6B86-0775-4AAF-945B-039FF9DDBDEC}"/>
              </a:ext>
            </a:extLst>
          </p:cNvPr>
          <p:cNvPicPr>
            <a:picLocks noChangeAspect="1"/>
          </p:cNvPicPr>
          <p:nvPr/>
        </p:nvPicPr>
        <p:blipFill>
          <a:blip r:embed="rId6"/>
          <a:stretch>
            <a:fillRect/>
          </a:stretch>
        </p:blipFill>
        <p:spPr>
          <a:xfrm>
            <a:off x="10020517" y="873671"/>
            <a:ext cx="1428949" cy="139084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C13E3C6-250E-4F3E-9AE8-C3DA674D34BB}"/>
              </a:ext>
            </a:extLst>
          </p:cNvPr>
          <p:cNvPicPr>
            <a:picLocks noChangeAspect="1"/>
          </p:cNvPicPr>
          <p:nvPr/>
        </p:nvPicPr>
        <p:blipFill>
          <a:blip r:embed="rId7"/>
          <a:stretch>
            <a:fillRect/>
          </a:stretch>
        </p:blipFill>
        <p:spPr>
          <a:xfrm>
            <a:off x="5740687" y="1547772"/>
            <a:ext cx="3925075" cy="4987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697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10" ma:contentTypeDescription="Create a new document." ma:contentTypeScope="" ma:versionID="461bfb3530fe8f84ab61e3c17125b04b">
  <xsd:schema xmlns:xsd="http://www.w3.org/2001/XMLSchema" xmlns:xs="http://www.w3.org/2001/XMLSchema" xmlns:p="http://schemas.microsoft.com/office/2006/metadata/properties" xmlns:ns2="13450042-f009-418d-a922-a3175eeea887" targetNamespace="http://schemas.microsoft.com/office/2006/metadata/properties" ma:root="true" ma:fieldsID="cbf52875e240fa3741557331bd4d6006" ns2:_="">
    <xsd:import namespace="13450042-f009-418d-a922-a3175eeea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3F61E-650D-4EC9-9AA3-CD6C03C4BDE1}">
  <ds:schemaRefs>
    <ds:schemaRef ds:uri="http://purl.org/dc/dcmitype/"/>
    <ds:schemaRef ds:uri="http://purl.org/dc/elements/1.1/"/>
    <ds:schemaRef ds:uri="http://schemas.microsoft.com/office/infopath/2007/PartnerControls"/>
    <ds:schemaRef ds:uri="13450042-f009-418d-a922-a3175eeea887"/>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BF07E6E0-C216-4EFD-89C7-E18457231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2F33F-5076-4400-BB2A-AEDD9CA959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8971</TotalTime>
  <Words>1418</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Yu Mincho</vt:lpstr>
      <vt:lpstr>Calibri Light</vt:lpstr>
      <vt:lpstr>Palanquin</vt:lpstr>
      <vt:lpstr>Calibri</vt:lpstr>
      <vt:lpstr>Times New Roman</vt:lpstr>
      <vt:lpstr>Arial</vt:lpstr>
      <vt:lpstr>Palanquin Dark SemiBold</vt:lpstr>
      <vt:lpstr>MS Mincho</vt:lpstr>
      <vt:lpstr>Nunito</vt:lpstr>
      <vt:lpstr>Symbol</vt:lpstr>
      <vt:lpstr>Office Theme</vt:lpstr>
      <vt:lpstr>Lesson 3:</vt:lpstr>
      <vt:lpstr>Aims</vt:lpstr>
      <vt:lpstr>Success Criteria</vt:lpstr>
      <vt:lpstr>Activity 1: Investigating Plagiarism</vt:lpstr>
      <vt:lpstr>Activity 1: Investigating Plagiarism</vt:lpstr>
      <vt:lpstr>Plagiarism</vt:lpstr>
      <vt:lpstr>Collaborating or Copying?</vt:lpstr>
      <vt:lpstr>Activity 2: Plagiarism Quiz</vt:lpstr>
      <vt:lpstr>Activity 3: Home Study</vt:lpstr>
      <vt:lpstr>Activity 4: Extension</vt:lpstr>
      <vt:lpstr>Review Success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4.2 Online Safety - Lesson 3 -  Slideshow</dc:title>
  <dc:creator>©2021 2Simple Limited</dc:creator>
  <cp:lastModifiedBy>Helen Dewar</cp:lastModifiedBy>
  <cp:revision>12</cp:revision>
  <cp:lastPrinted>2021-10-22T11:19:31Z</cp:lastPrinted>
  <dcterms:created xsi:type="dcterms:W3CDTF">2021-04-13T07:23:00Z</dcterms:created>
  <dcterms:modified xsi:type="dcterms:W3CDTF">2021-10-22T11:21:48Z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ies>
</file>