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6" r:id="rId5"/>
    <p:sldId id="365" r:id="rId6"/>
    <p:sldId id="367" r:id="rId7"/>
    <p:sldId id="360" r:id="rId8"/>
    <p:sldId id="412" r:id="rId9"/>
    <p:sldId id="368" r:id="rId10"/>
    <p:sldId id="413" r:id="rId11"/>
    <p:sldId id="369" r:id="rId12"/>
    <p:sldId id="373" r:id="rId13"/>
    <p:sldId id="370" r:id="rId14"/>
    <p:sldId id="374" r:id="rId15"/>
    <p:sldId id="414" r:id="rId16"/>
    <p:sldId id="426" r:id="rId17"/>
    <p:sldId id="425" r:id="rId18"/>
    <p:sldId id="377" r:id="rId19"/>
    <p:sldId id="415" r:id="rId20"/>
    <p:sldId id="422" r:id="rId21"/>
    <p:sldId id="424" r:id="rId22"/>
    <p:sldId id="42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61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4 – Spring Block 3 – Fractions</a:t>
            </a: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WALT</a:t>
            </a:r>
            <a:r>
              <a:rPr lang="en-GB" sz="48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: Identify Equivalent Fractions  Lesson 2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DC0468A-32DD-4433-817E-BF89206D03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05"/>
    </mc:Choice>
    <mc:Fallback>
      <p:transition spd="slow" advTm="66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AFD6AEB-D15F-4CF3-85DA-13A7F36C4579}"/>
              </a:ext>
            </a:extLst>
          </p:cNvPr>
          <p:cNvSpPr/>
          <p:nvPr/>
        </p:nvSpPr>
        <p:spPr>
          <a:xfrm>
            <a:off x="275303" y="272385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a fraction which is equivalent to      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4A64D78-26E1-4A75-B677-0F57E30FEA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501069"/>
              </p:ext>
            </p:extLst>
          </p:nvPr>
        </p:nvGraphicFramePr>
        <p:xfrm>
          <a:off x="4176000" y="1957787"/>
          <a:ext cx="792000" cy="18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1371366868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301758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1609378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3679756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873765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CDE4163-B01C-41E1-BEF0-8A2419FA05ED}"/>
              </a:ext>
            </a:extLst>
          </p:cNvPr>
          <p:cNvSpPr/>
          <p:nvPr/>
        </p:nvSpPr>
        <p:spPr>
          <a:xfrm>
            <a:off x="909962" y="4432177"/>
            <a:ext cx="7324077" cy="123177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multiplied the numerator by </a:t>
            </a:r>
            <a:r>
              <a:rPr lang="en-GB" sz="24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_________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.</a:t>
            </a:r>
            <a:endParaRPr lang="en-GB" sz="2400" b="1" spc="-3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05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multiplied the denominator by </a:t>
            </a:r>
            <a:r>
              <a:rPr lang="en-GB" sz="24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_________   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8273B80-153C-4404-A8F8-3155B859EA00}"/>
              </a:ext>
            </a:extLst>
          </p:cNvPr>
          <p:cNvGraphicFramePr>
            <a:graphicFrameLocks noGrp="1"/>
          </p:cNvGraphicFramePr>
          <p:nvPr/>
        </p:nvGraphicFramePr>
        <p:xfrm>
          <a:off x="5013230" y="703413"/>
          <a:ext cx="347871" cy="695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871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713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a fraction which is equivalent to      .</a:t>
            </a: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BE50547-326D-4E22-B4F3-672D3BC76855}"/>
              </a:ext>
            </a:extLst>
          </p:cNvPr>
          <p:cNvGraphicFramePr>
            <a:graphicFrameLocks noGrp="1"/>
          </p:cNvGraphicFramePr>
          <p:nvPr/>
        </p:nvGraphicFramePr>
        <p:xfrm>
          <a:off x="5013230" y="703413"/>
          <a:ext cx="347871" cy="695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871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28192CC-A65D-4A5E-954A-891B38BDDF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458432"/>
              </p:ext>
            </p:extLst>
          </p:nvPr>
        </p:nvGraphicFramePr>
        <p:xfrm>
          <a:off x="4176000" y="1957787"/>
          <a:ext cx="792000" cy="18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1371366868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301758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1609378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3679756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873765"/>
                  </a:ext>
                </a:extLst>
              </a:tr>
            </a:tbl>
          </a:graphicData>
        </a:graphic>
      </p:graphicFrame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A2905FE-D200-4952-A00A-BB905F6F9FA3}"/>
              </a:ext>
            </a:extLst>
          </p:cNvPr>
          <p:cNvSpPr/>
          <p:nvPr/>
        </p:nvSpPr>
        <p:spPr>
          <a:xfrm>
            <a:off x="909962" y="4432177"/>
            <a:ext cx="7324077" cy="123177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multiplied the numerator by </a:t>
            </a:r>
            <a:r>
              <a:rPr lang="en-GB" sz="24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_________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.</a:t>
            </a:r>
            <a:endParaRPr lang="en-GB" sz="2400" b="1" spc="-3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05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multiplied the denominator by </a:t>
            </a:r>
            <a:r>
              <a:rPr lang="en-GB" sz="24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_________   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CE8EFF-554C-4E0B-97B8-6C32F20C4799}"/>
              </a:ext>
            </a:extLst>
          </p:cNvPr>
          <p:cNvSpPr txBox="1"/>
          <p:nvPr/>
        </p:nvSpPr>
        <p:spPr>
          <a:xfrm>
            <a:off x="6409679" y="4527613"/>
            <a:ext cx="372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1493C1-EB7E-42CD-B81E-922BC77FBC53}"/>
              </a:ext>
            </a:extLst>
          </p:cNvPr>
          <p:cNvSpPr txBox="1"/>
          <p:nvPr/>
        </p:nvSpPr>
        <p:spPr>
          <a:xfrm>
            <a:off x="6608459" y="5065821"/>
            <a:ext cx="372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43849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your knowledge of equivalent fractions to group the fractions below and find the odd one out.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the reasons for your groupings.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EF5D603-1D52-4B7D-92AD-A7121D8F59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645828"/>
              </p:ext>
            </p:extLst>
          </p:nvPr>
        </p:nvGraphicFramePr>
        <p:xfrm>
          <a:off x="5685964" y="1321020"/>
          <a:ext cx="765314" cy="12164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5314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608249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61992" marR="161992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608249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161992" marR="161992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5152A6E-C886-416A-83FF-352EE5208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548810"/>
              </p:ext>
            </p:extLst>
          </p:nvPr>
        </p:nvGraphicFramePr>
        <p:xfrm>
          <a:off x="7259830" y="2633940"/>
          <a:ext cx="765314" cy="12164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5314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608249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61992" marR="161992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608249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161992" marR="161992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593BCDCC-73E5-4C63-A835-E9A653A8A9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749658"/>
              </p:ext>
            </p:extLst>
          </p:nvPr>
        </p:nvGraphicFramePr>
        <p:xfrm>
          <a:off x="4112098" y="2640528"/>
          <a:ext cx="765314" cy="12164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5314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608249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161992" marR="161992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608249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161992" marR="161992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512F1757-2FE2-470D-9EE7-D10AB535AF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320213"/>
              </p:ext>
            </p:extLst>
          </p:nvPr>
        </p:nvGraphicFramePr>
        <p:xfrm>
          <a:off x="964366" y="2652627"/>
          <a:ext cx="765314" cy="12164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5314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608249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61992" marR="161992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608249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161992" marR="161992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58E56C1-4744-46BD-BE10-A84EA9854E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39364"/>
              </p:ext>
            </p:extLst>
          </p:nvPr>
        </p:nvGraphicFramePr>
        <p:xfrm>
          <a:off x="2538232" y="1339707"/>
          <a:ext cx="765314" cy="12164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5314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608249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61992" marR="161992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608249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marL="161992" marR="161992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379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your knowledge of equivalent fractions to group the fractions below and find the odd one out.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the reasons for your groupings.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lnSpc>
                <a:spcPct val="150000"/>
              </a:lnSpc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     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and         can be grouped…</a:t>
            </a:r>
          </a:p>
          <a:p>
            <a:pPr lvl="0"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EF5D603-1D52-4B7D-92AD-A7121D8F59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590100"/>
              </p:ext>
            </p:extLst>
          </p:nvPr>
        </p:nvGraphicFramePr>
        <p:xfrm>
          <a:off x="5685964" y="1321020"/>
          <a:ext cx="765314" cy="12164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5314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608249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61992" marR="161992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608249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161992" marR="161992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6522545-EB6B-424E-B65A-79CD3149FFB0}"/>
              </a:ext>
            </a:extLst>
          </p:cNvPr>
          <p:cNvGraphicFramePr>
            <a:graphicFrameLocks noGrp="1"/>
          </p:cNvGraphicFramePr>
          <p:nvPr/>
        </p:nvGraphicFramePr>
        <p:xfrm>
          <a:off x="364708" y="4594723"/>
          <a:ext cx="504000" cy="8107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37767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37767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5152A6E-C886-416A-83FF-352EE5208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749539"/>
              </p:ext>
            </p:extLst>
          </p:nvPr>
        </p:nvGraphicFramePr>
        <p:xfrm>
          <a:off x="7259830" y="2633940"/>
          <a:ext cx="765314" cy="12164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5314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608249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61992" marR="161992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608249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161992" marR="161992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593BCDCC-73E5-4C63-A835-E9A653A8A9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005489"/>
              </p:ext>
            </p:extLst>
          </p:nvPr>
        </p:nvGraphicFramePr>
        <p:xfrm>
          <a:off x="4112098" y="2640528"/>
          <a:ext cx="765314" cy="12164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5314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608249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161992" marR="161992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608249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161992" marR="161992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512F1757-2FE2-470D-9EE7-D10AB535AF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184140"/>
              </p:ext>
            </p:extLst>
          </p:nvPr>
        </p:nvGraphicFramePr>
        <p:xfrm>
          <a:off x="964366" y="2652627"/>
          <a:ext cx="765314" cy="12164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5314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608249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61992" marR="161992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608249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161992" marR="161992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58E56C1-4744-46BD-BE10-A84EA9854E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303955"/>
              </p:ext>
            </p:extLst>
          </p:nvPr>
        </p:nvGraphicFramePr>
        <p:xfrm>
          <a:off x="2538232" y="1339707"/>
          <a:ext cx="765314" cy="12164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5314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608249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61992" marR="161992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608249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marL="161992" marR="161992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30ADFB94-4515-4A8F-97DA-8C5485DC4B56}"/>
              </a:ext>
            </a:extLst>
          </p:cNvPr>
          <p:cNvGraphicFramePr>
            <a:graphicFrameLocks noGrp="1"/>
          </p:cNvGraphicFramePr>
          <p:nvPr/>
        </p:nvGraphicFramePr>
        <p:xfrm>
          <a:off x="1517648" y="4594723"/>
          <a:ext cx="504000" cy="8107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37767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37767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9273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your knowledge of equivalent fractions to group the fractions below and find the odd one out.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the reasons for your groupings.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lnSpc>
                <a:spcPct val="150000"/>
              </a:lnSpc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      and         can be grouped and          and         can be grouped as they are equivalent.         is the odd one out because it is not equivalent to the others.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EF5D603-1D52-4B7D-92AD-A7121D8F59B4}"/>
              </a:ext>
            </a:extLst>
          </p:cNvPr>
          <p:cNvGraphicFramePr>
            <a:graphicFrameLocks noGrp="1"/>
          </p:cNvGraphicFramePr>
          <p:nvPr/>
        </p:nvGraphicFramePr>
        <p:xfrm>
          <a:off x="7047798" y="1983633"/>
          <a:ext cx="765314" cy="12164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5314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608249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61992" marR="161992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608249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161992" marR="161992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6522545-EB6B-424E-B65A-79CD3149FFB0}"/>
              </a:ext>
            </a:extLst>
          </p:cNvPr>
          <p:cNvGraphicFramePr>
            <a:graphicFrameLocks noGrp="1"/>
          </p:cNvGraphicFramePr>
          <p:nvPr/>
        </p:nvGraphicFramePr>
        <p:xfrm>
          <a:off x="364708" y="4594723"/>
          <a:ext cx="504000" cy="8107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37767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37767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5152A6E-C886-416A-83FF-352EE5208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937319"/>
              </p:ext>
            </p:extLst>
          </p:nvPr>
        </p:nvGraphicFramePr>
        <p:xfrm>
          <a:off x="4769475" y="1983633"/>
          <a:ext cx="765314" cy="12164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5314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608249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61992" marR="161992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608249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161992" marR="161992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593BCDCC-73E5-4C63-A835-E9A653A8A9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55006"/>
              </p:ext>
            </p:extLst>
          </p:nvPr>
        </p:nvGraphicFramePr>
        <p:xfrm>
          <a:off x="3850889" y="1990221"/>
          <a:ext cx="765314" cy="12164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5314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608249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161992" marR="161992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608249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161992" marR="161992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512F1757-2FE2-470D-9EE7-D10AB535AF14}"/>
              </a:ext>
            </a:extLst>
          </p:cNvPr>
          <p:cNvGraphicFramePr>
            <a:graphicFrameLocks noGrp="1"/>
          </p:cNvGraphicFramePr>
          <p:nvPr/>
        </p:nvGraphicFramePr>
        <p:xfrm>
          <a:off x="1713545" y="2002320"/>
          <a:ext cx="765314" cy="12164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5314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608249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61992" marR="161992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608249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161992" marR="161992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58E56C1-4744-46BD-BE10-A84EA9854E43}"/>
              </a:ext>
            </a:extLst>
          </p:cNvPr>
          <p:cNvGraphicFramePr>
            <a:graphicFrameLocks noGrp="1"/>
          </p:cNvGraphicFramePr>
          <p:nvPr/>
        </p:nvGraphicFramePr>
        <p:xfrm>
          <a:off x="752334" y="2002320"/>
          <a:ext cx="765314" cy="12164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5314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608249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61992" marR="161992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608249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marL="161992" marR="161992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30ADFB94-4515-4A8F-97DA-8C5485DC4B56}"/>
              </a:ext>
            </a:extLst>
          </p:cNvPr>
          <p:cNvGraphicFramePr>
            <a:graphicFrameLocks noGrp="1"/>
          </p:cNvGraphicFramePr>
          <p:nvPr/>
        </p:nvGraphicFramePr>
        <p:xfrm>
          <a:off x="1517648" y="4594723"/>
          <a:ext cx="504000" cy="8107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37767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37767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AB299946-5228-49FF-A40A-3CE2EA6A7ECE}"/>
              </a:ext>
            </a:extLst>
          </p:cNvPr>
          <p:cNvGraphicFramePr>
            <a:graphicFrameLocks noGrp="1"/>
          </p:cNvGraphicFramePr>
          <p:nvPr/>
        </p:nvGraphicFramePr>
        <p:xfrm>
          <a:off x="4750600" y="4594723"/>
          <a:ext cx="504000" cy="8107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37767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37767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2D68494C-DBC8-4AF7-8D1B-BA0874899B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466771"/>
              </p:ext>
            </p:extLst>
          </p:nvPr>
        </p:nvGraphicFramePr>
        <p:xfrm>
          <a:off x="5864150" y="4594723"/>
          <a:ext cx="504000" cy="8107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37767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37767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2175419B-F987-4BAE-87A3-116A55802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696066"/>
              </p:ext>
            </p:extLst>
          </p:nvPr>
        </p:nvGraphicFramePr>
        <p:xfrm>
          <a:off x="3266357" y="5151840"/>
          <a:ext cx="504000" cy="8107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37767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37767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07D3C1C-ED70-4667-813B-15D971811269}"/>
              </a:ext>
            </a:extLst>
          </p:cNvPr>
          <p:cNvSpPr txBox="1"/>
          <p:nvPr/>
        </p:nvSpPr>
        <p:spPr>
          <a:xfrm>
            <a:off x="999427" y="1450408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Group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C8AA00-5F58-4E6C-B1BE-DDD4A30CCE49}"/>
              </a:ext>
            </a:extLst>
          </p:cNvPr>
          <p:cNvSpPr txBox="1"/>
          <p:nvPr/>
        </p:nvSpPr>
        <p:spPr>
          <a:xfrm>
            <a:off x="4077375" y="1450408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Group 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B4B18B-295B-43C4-869D-44476195CEBD}"/>
              </a:ext>
            </a:extLst>
          </p:cNvPr>
          <p:cNvSpPr txBox="1"/>
          <p:nvPr/>
        </p:nvSpPr>
        <p:spPr>
          <a:xfrm>
            <a:off x="6610184" y="1450408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Odd one out</a:t>
            </a:r>
          </a:p>
        </p:txBody>
      </p:sp>
    </p:spTree>
    <p:extLst>
      <p:ext uri="{BB962C8B-B14F-4D97-AF65-F5344CB8AC3E}">
        <p14:creationId xmlns:p14="http://schemas.microsoft.com/office/powerpoint/2010/main" val="3598857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Using the digit cards below, create three equivalent fractions.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0798305-DEA5-4CD6-874B-14F0855A45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793205"/>
              </p:ext>
            </p:extLst>
          </p:nvPr>
        </p:nvGraphicFramePr>
        <p:xfrm>
          <a:off x="2226304" y="1547493"/>
          <a:ext cx="648000" cy="151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1174855380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301758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1609378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3679756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873765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8F45C476-0082-4FA0-AA08-BFDDC1F374CA}"/>
              </a:ext>
            </a:extLst>
          </p:cNvPr>
          <p:cNvGrpSpPr/>
          <p:nvPr/>
        </p:nvGrpSpPr>
        <p:grpSpPr>
          <a:xfrm>
            <a:off x="2070576" y="3757941"/>
            <a:ext cx="5002848" cy="1904077"/>
            <a:chOff x="1962576" y="3879861"/>
            <a:chExt cx="5002848" cy="1904077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F71C34FA-8BB6-41F3-9BAA-551E5E87448F}"/>
                </a:ext>
              </a:extLst>
            </p:cNvPr>
            <p:cNvSpPr/>
            <p:nvPr/>
          </p:nvSpPr>
          <p:spPr>
            <a:xfrm>
              <a:off x="5561616" y="4883938"/>
              <a:ext cx="684000" cy="90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3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6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C8E173E-3010-4C43-9D7A-617653EE4D08}"/>
                </a:ext>
              </a:extLst>
            </p:cNvPr>
            <p:cNvSpPr/>
            <p:nvPr/>
          </p:nvSpPr>
          <p:spPr>
            <a:xfrm>
              <a:off x="2682384" y="4883938"/>
              <a:ext cx="684000" cy="90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3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32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0803B692-0740-4B4D-850B-26D805F96930}"/>
                </a:ext>
              </a:extLst>
            </p:cNvPr>
            <p:cNvSpPr/>
            <p:nvPr/>
          </p:nvSpPr>
          <p:spPr>
            <a:xfrm>
              <a:off x="4122000" y="4883938"/>
              <a:ext cx="684000" cy="90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3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24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B9751AE4-073F-44FE-9FDB-2BE28B5043ED}"/>
                </a:ext>
              </a:extLst>
            </p:cNvPr>
            <p:cNvSpPr/>
            <p:nvPr/>
          </p:nvSpPr>
          <p:spPr>
            <a:xfrm>
              <a:off x="1962576" y="3879861"/>
              <a:ext cx="684000" cy="90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3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709C8C53-D9CB-4609-B78E-117EBF5C0CBB}"/>
                </a:ext>
              </a:extLst>
            </p:cNvPr>
            <p:cNvSpPr/>
            <p:nvPr/>
          </p:nvSpPr>
          <p:spPr>
            <a:xfrm>
              <a:off x="3402192" y="3879861"/>
              <a:ext cx="684000" cy="90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3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9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5130A574-DA87-4702-8CFD-0E968D5996C5}"/>
                </a:ext>
              </a:extLst>
            </p:cNvPr>
            <p:cNvSpPr/>
            <p:nvPr/>
          </p:nvSpPr>
          <p:spPr>
            <a:xfrm>
              <a:off x="6281424" y="3879861"/>
              <a:ext cx="684000" cy="90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3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8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66E8BD9E-8DE0-479B-AACD-DEF1F9AB981A}"/>
                </a:ext>
              </a:extLst>
            </p:cNvPr>
            <p:cNvSpPr/>
            <p:nvPr/>
          </p:nvSpPr>
          <p:spPr>
            <a:xfrm>
              <a:off x="4841808" y="3879861"/>
              <a:ext cx="684000" cy="90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3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12</a:t>
              </a:r>
            </a:p>
          </p:txBody>
        </p:sp>
      </p:grp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A7F34A0A-E412-4FC2-8E55-998C3D8539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786418"/>
              </p:ext>
            </p:extLst>
          </p:nvPr>
        </p:nvGraphicFramePr>
        <p:xfrm>
          <a:off x="4241824" y="1547493"/>
          <a:ext cx="648000" cy="151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1174855380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301758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1609378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3679756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873765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2942F87D-EC2E-47A6-A154-D4C7C0CC5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887217"/>
              </p:ext>
            </p:extLst>
          </p:nvPr>
        </p:nvGraphicFramePr>
        <p:xfrm>
          <a:off x="6257344" y="1547493"/>
          <a:ext cx="648000" cy="151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1174855380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301758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1609378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3679756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873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11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Using the digit cards below, create three equivalent fractions.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0798305-DEA5-4CD6-874B-14F0855A45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886496"/>
              </p:ext>
            </p:extLst>
          </p:nvPr>
        </p:nvGraphicFramePr>
        <p:xfrm>
          <a:off x="2226304" y="1547493"/>
          <a:ext cx="648000" cy="151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1174855380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301758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1609378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3679756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873765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A7F34A0A-E412-4FC2-8E55-998C3D8539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750936"/>
              </p:ext>
            </p:extLst>
          </p:nvPr>
        </p:nvGraphicFramePr>
        <p:xfrm>
          <a:off x="4241824" y="1547493"/>
          <a:ext cx="648000" cy="151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1174855380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301758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1609378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3679756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kumimoji="0" lang="en-GB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24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873765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2942F87D-EC2E-47A6-A154-D4C7C0CC5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384061"/>
              </p:ext>
            </p:extLst>
          </p:nvPr>
        </p:nvGraphicFramePr>
        <p:xfrm>
          <a:off x="6257344" y="1547493"/>
          <a:ext cx="648000" cy="151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1174855380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kumimoji="0" lang="en-GB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301758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1609378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/>
                      <a:endParaRPr lang="en-GB" sz="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3679756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kumimoji="0" lang="en-GB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32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873765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A33E7BC-4970-4617-89AF-977B6F33DB48}"/>
              </a:ext>
            </a:extLst>
          </p:cNvPr>
          <p:cNvSpPr/>
          <p:nvPr/>
        </p:nvSpPr>
        <p:spPr>
          <a:xfrm>
            <a:off x="3510192" y="3757941"/>
            <a:ext cx="684000" cy="90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2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55854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Ethan is looking at the fractions below.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Convince me.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725CBCC-DDFD-4454-9CFA-FCA4BEE463AE}"/>
              </a:ext>
            </a:extLst>
          </p:cNvPr>
          <p:cNvGraphicFramePr>
            <a:graphicFrameLocks noGrp="1"/>
          </p:cNvGraphicFramePr>
          <p:nvPr/>
        </p:nvGraphicFramePr>
        <p:xfrm>
          <a:off x="4032000" y="1244100"/>
          <a:ext cx="1080000" cy="82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94496913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57600293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7485538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2301758"/>
                  </a:ext>
                </a:extLst>
              </a:tr>
              <a:tr h="5400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1609378"/>
                  </a:ext>
                </a:extLst>
              </a:tr>
              <a:tr h="5400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367975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5873765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71279576-987E-426B-BB3E-313CBBB9D94A}"/>
              </a:ext>
            </a:extLst>
          </p:cNvPr>
          <p:cNvGrpSpPr/>
          <p:nvPr/>
        </p:nvGrpSpPr>
        <p:grpSpPr>
          <a:xfrm>
            <a:off x="1476755" y="2137491"/>
            <a:ext cx="6190490" cy="2317977"/>
            <a:chOff x="1476755" y="2270011"/>
            <a:chExt cx="6190490" cy="23179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BC2B4DC-73E4-46FD-914A-C24ED86E610C}"/>
                </a:ext>
              </a:extLst>
            </p:cNvPr>
            <p:cNvSpPr txBox="1"/>
            <p:nvPr/>
          </p:nvSpPr>
          <p:spPr>
            <a:xfrm>
              <a:off x="1712060" y="3888695"/>
              <a:ext cx="1039657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Ethan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141BF2D-9D7F-4445-ACB1-9A3AA5F29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6755" y="2500440"/>
              <a:ext cx="1415505" cy="1362089"/>
            </a:xfrm>
            <a:prstGeom prst="rect">
              <a:avLst/>
            </a:prstGeom>
          </p:spPr>
        </p:pic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74A54153-2696-4392-8190-FEB9C2E68680}"/>
                </a:ext>
              </a:extLst>
            </p:cNvPr>
            <p:cNvSpPr/>
            <p:nvPr/>
          </p:nvSpPr>
          <p:spPr>
            <a:xfrm>
              <a:off x="3324459" y="2270011"/>
              <a:ext cx="4342786" cy="2317977"/>
            </a:xfrm>
            <a:prstGeom prst="wedgeRoundRectCallout">
              <a:avLst>
                <a:gd name="adj1" fmla="val -67650"/>
                <a:gd name="adj2" fmla="val 987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 two fractions are equivalent because both the numerator and denominator have added three.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1946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Ethan is looking at the fractions below.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Convince me.</a:t>
            </a:r>
          </a:p>
          <a:p>
            <a:pPr lvl="0" defTabSz="514350">
              <a:lnSpc>
                <a:spcPct val="150000"/>
              </a:lnSpc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Ethan is incorrect because…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725CBCC-DDFD-4454-9CFA-FCA4BEE463AE}"/>
              </a:ext>
            </a:extLst>
          </p:cNvPr>
          <p:cNvGraphicFramePr>
            <a:graphicFrameLocks noGrp="1"/>
          </p:cNvGraphicFramePr>
          <p:nvPr/>
        </p:nvGraphicFramePr>
        <p:xfrm>
          <a:off x="4032000" y="1244100"/>
          <a:ext cx="1080000" cy="82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94496913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57600293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7485538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2301758"/>
                  </a:ext>
                </a:extLst>
              </a:tr>
              <a:tr h="5400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1609378"/>
                  </a:ext>
                </a:extLst>
              </a:tr>
              <a:tr h="5400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367975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5873765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71279576-987E-426B-BB3E-313CBBB9D94A}"/>
              </a:ext>
            </a:extLst>
          </p:cNvPr>
          <p:cNvGrpSpPr/>
          <p:nvPr/>
        </p:nvGrpSpPr>
        <p:grpSpPr>
          <a:xfrm>
            <a:off x="1476755" y="2137491"/>
            <a:ext cx="6190490" cy="2317977"/>
            <a:chOff x="1476755" y="2270011"/>
            <a:chExt cx="6190490" cy="23179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BC2B4DC-73E4-46FD-914A-C24ED86E610C}"/>
                </a:ext>
              </a:extLst>
            </p:cNvPr>
            <p:cNvSpPr txBox="1"/>
            <p:nvPr/>
          </p:nvSpPr>
          <p:spPr>
            <a:xfrm>
              <a:off x="1712060" y="3888695"/>
              <a:ext cx="1039657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Ethan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141BF2D-9D7F-4445-ACB1-9A3AA5F29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6755" y="2500440"/>
              <a:ext cx="1415505" cy="1362089"/>
            </a:xfrm>
            <a:prstGeom prst="rect">
              <a:avLst/>
            </a:prstGeom>
          </p:spPr>
        </p:pic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74A54153-2696-4392-8190-FEB9C2E68680}"/>
                </a:ext>
              </a:extLst>
            </p:cNvPr>
            <p:cNvSpPr/>
            <p:nvPr/>
          </p:nvSpPr>
          <p:spPr>
            <a:xfrm>
              <a:off x="3324459" y="2270011"/>
              <a:ext cx="4342786" cy="2317977"/>
            </a:xfrm>
            <a:prstGeom prst="wedgeRoundRectCallout">
              <a:avLst>
                <a:gd name="adj1" fmla="val -67650"/>
                <a:gd name="adj2" fmla="val 987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 two fractions are equivalent because both the numerator and denominator have added three.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182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Ethan is looking at the fractions below.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Convince me.</a:t>
            </a:r>
          </a:p>
          <a:p>
            <a:pPr lvl="0" defTabSz="514350">
              <a:lnSpc>
                <a:spcPct val="150000"/>
              </a:lnSpc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Ethan is incorrect because the denominator and numerator need to be multiplied by 3, instead of adding 3. The correct fractions would be      =      .   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725CBCC-DDFD-4454-9CFA-FCA4BEE463AE}"/>
              </a:ext>
            </a:extLst>
          </p:cNvPr>
          <p:cNvGraphicFramePr>
            <a:graphicFrameLocks noGrp="1"/>
          </p:cNvGraphicFramePr>
          <p:nvPr/>
        </p:nvGraphicFramePr>
        <p:xfrm>
          <a:off x="4032000" y="1244100"/>
          <a:ext cx="1080000" cy="82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94496913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57600293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7485538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2301758"/>
                  </a:ext>
                </a:extLst>
              </a:tr>
              <a:tr h="5400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1609378"/>
                  </a:ext>
                </a:extLst>
              </a:tr>
              <a:tr h="5400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367975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5873765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71279576-987E-426B-BB3E-313CBBB9D94A}"/>
              </a:ext>
            </a:extLst>
          </p:cNvPr>
          <p:cNvGrpSpPr/>
          <p:nvPr/>
        </p:nvGrpSpPr>
        <p:grpSpPr>
          <a:xfrm>
            <a:off x="1476755" y="2137491"/>
            <a:ext cx="6190490" cy="2317977"/>
            <a:chOff x="1476755" y="2270011"/>
            <a:chExt cx="6190490" cy="23179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BC2B4DC-73E4-46FD-914A-C24ED86E610C}"/>
                </a:ext>
              </a:extLst>
            </p:cNvPr>
            <p:cNvSpPr txBox="1"/>
            <p:nvPr/>
          </p:nvSpPr>
          <p:spPr>
            <a:xfrm>
              <a:off x="1712060" y="3888695"/>
              <a:ext cx="1039657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Ethan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141BF2D-9D7F-4445-ACB1-9A3AA5F29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6755" y="2500440"/>
              <a:ext cx="1415505" cy="1362089"/>
            </a:xfrm>
            <a:prstGeom prst="rect">
              <a:avLst/>
            </a:prstGeom>
          </p:spPr>
        </p:pic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74A54153-2696-4392-8190-FEB9C2E68680}"/>
                </a:ext>
              </a:extLst>
            </p:cNvPr>
            <p:cNvSpPr/>
            <p:nvPr/>
          </p:nvSpPr>
          <p:spPr>
            <a:xfrm>
              <a:off x="3324459" y="2270011"/>
              <a:ext cx="4342786" cy="2317977"/>
            </a:xfrm>
            <a:prstGeom prst="wedgeRoundRectCallout">
              <a:avLst>
                <a:gd name="adj1" fmla="val -67650"/>
                <a:gd name="adj2" fmla="val 987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 two fractions are equivalent because both the numerator and denominator have added three.</a:t>
              </a:r>
            </a:p>
          </p:txBody>
        </p:sp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BB03304-103B-4A23-B75B-A4769E609B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837031"/>
              </p:ext>
            </p:extLst>
          </p:nvPr>
        </p:nvGraphicFramePr>
        <p:xfrm>
          <a:off x="744012" y="5637611"/>
          <a:ext cx="306000" cy="61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000">
                  <a:extLst>
                    <a:ext uri="{9D8B030D-6E8A-4147-A177-3AD203B41FA5}">
                      <a16:colId xmlns:a16="http://schemas.microsoft.com/office/drawing/2014/main" val="394496913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2301758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367975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269AD21-D5C7-4A81-ABBF-F225E4F46F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052158"/>
              </p:ext>
            </p:extLst>
          </p:nvPr>
        </p:nvGraphicFramePr>
        <p:xfrm>
          <a:off x="1375928" y="5637611"/>
          <a:ext cx="306000" cy="61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000">
                  <a:extLst>
                    <a:ext uri="{9D8B030D-6E8A-4147-A177-3AD203B41FA5}">
                      <a16:colId xmlns:a16="http://schemas.microsoft.com/office/drawing/2014/main" val="117485538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2301758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3679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4798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different representations of       below.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F3A7EC6-6020-4406-A274-7D2C40B503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885148"/>
              </p:ext>
            </p:extLst>
          </p:nvPr>
        </p:nvGraphicFramePr>
        <p:xfrm>
          <a:off x="4985012" y="698007"/>
          <a:ext cx="316246" cy="632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246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25FE1F28-6CA6-4802-AD3E-AB6DF0B057D3}"/>
              </a:ext>
            </a:extLst>
          </p:cNvPr>
          <p:cNvGrpSpPr/>
          <p:nvPr/>
        </p:nvGrpSpPr>
        <p:grpSpPr>
          <a:xfrm>
            <a:off x="1645912" y="1918208"/>
            <a:ext cx="2028932" cy="624548"/>
            <a:chOff x="304800" y="1193990"/>
            <a:chExt cx="2970560" cy="9144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DD22470-26EE-4662-BB50-C93D62D2FFBD}"/>
                </a:ext>
              </a:extLst>
            </p:cNvPr>
            <p:cNvSpPr/>
            <p:nvPr/>
          </p:nvSpPr>
          <p:spPr>
            <a:xfrm>
              <a:off x="304800" y="1193990"/>
              <a:ext cx="914400" cy="9144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0C0A904-79F5-4DAF-9D8D-9FCF1A6D5B70}"/>
                </a:ext>
              </a:extLst>
            </p:cNvPr>
            <p:cNvSpPr/>
            <p:nvPr/>
          </p:nvSpPr>
          <p:spPr>
            <a:xfrm>
              <a:off x="1332880" y="1193990"/>
              <a:ext cx="914400" cy="914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E5CFCAD-3090-4AA3-BCA7-5AB838F8C6BD}"/>
                </a:ext>
              </a:extLst>
            </p:cNvPr>
            <p:cNvSpPr/>
            <p:nvPr/>
          </p:nvSpPr>
          <p:spPr>
            <a:xfrm>
              <a:off x="2360960" y="1193990"/>
              <a:ext cx="914400" cy="914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F7AFA7F-4B4E-40C1-876E-0AD129ADC5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01" b="95291" l="870" r="95362">
                        <a14:foregroundMark x1="44058" y1="12188" x2="93623" y2="55956"/>
                        <a14:foregroundMark x1="93623" y1="55956" x2="92754" y2="54848"/>
                        <a14:foregroundMark x1="54783" y1="12465" x2="26377" y2="19391"/>
                        <a14:foregroundMark x1="8116" y1="35457" x2="5507" y2="54571"/>
                        <a14:foregroundMark x1="64638" y1="60942" x2="38841" y2="72299"/>
                        <a14:foregroundMark x1="4638" y1="34626" x2="5797" y2="49584"/>
                        <a14:foregroundMark x1="3188" y1="41274" x2="3188" y2="41274"/>
                        <a14:foregroundMark x1="1739" y1="48753" x2="1739" y2="48753"/>
                        <a14:foregroundMark x1="36232" y1="14681" x2="36232" y2="14681"/>
                        <a14:foregroundMark x1="55942" y1="14127" x2="55942" y2="14127"/>
                        <a14:foregroundMark x1="70435" y1="20222" x2="70435" y2="20222"/>
                        <a14:foregroundMark x1="59420" y1="14404" x2="84348" y2="30748"/>
                        <a14:foregroundMark x1="84348" y1="30748" x2="84928" y2="31579"/>
                        <a14:foregroundMark x1="44058" y1="19945" x2="65507" y2="47368"/>
                        <a14:foregroundMark x1="84058" y1="53186" x2="37681" y2="55956"/>
                        <a14:foregroundMark x1="82899" y1="60942" x2="31884" y2="75346"/>
                        <a14:foregroundMark x1="76232" y1="73407" x2="35072" y2="78670"/>
                        <a14:foregroundMark x1="69275" y1="78670" x2="34783" y2="81163"/>
                        <a14:foregroundMark x1="34783" y1="81163" x2="33623" y2="80609"/>
                        <a14:foregroundMark x1="66957" y1="85319" x2="28696" y2="84488"/>
                        <a14:foregroundMark x1="28696" y1="84488" x2="28696" y2="84488"/>
                        <a14:foregroundMark x1="51014" y1="91413" x2="30435" y2="85319"/>
                        <a14:foregroundMark x1="68696" y1="86427" x2="83768" y2="66482"/>
                        <a14:foregroundMark x1="39420" y1="33795" x2="58841" y2="47645"/>
                        <a14:foregroundMark x1="42609" y1="11911" x2="69275" y2="16898"/>
                        <a14:foregroundMark x1="69275" y1="16898" x2="91884" y2="36565"/>
                        <a14:foregroundMark x1="91884" y1="36565" x2="92464" y2="38781"/>
                        <a14:foregroundMark x1="48986" y1="5817" x2="48986" y2="5817"/>
                        <a14:foregroundMark x1="45507" y1="5817" x2="45507" y2="5817"/>
                        <a14:foregroundMark x1="42899" y1="5817" x2="42899" y2="5817"/>
                        <a14:foregroundMark x1="37681" y1="6648" x2="52464" y2="5540"/>
                        <a14:foregroundMark x1="36232" y1="8033" x2="26957" y2="13573"/>
                        <a14:foregroundMark x1="28116" y1="11357" x2="59710" y2="8310"/>
                        <a14:foregroundMark x1="59710" y1="8310" x2="60580" y2="8310"/>
                        <a14:foregroundMark x1="51884" y1="5263" x2="23478" y2="11080"/>
                        <a14:foregroundMark x1="53333" y1="4986" x2="69565" y2="11634"/>
                        <a14:foregroundMark x1="57391" y1="6925" x2="64348" y2="8587"/>
                        <a14:foregroundMark x1="57101" y1="6094" x2="68696" y2="8587"/>
                        <a14:foregroundMark x1="1449" y1="54571" x2="4928" y2="58172"/>
                        <a14:foregroundMark x1="22609" y1="87812" x2="51014" y2="89751"/>
                        <a14:foregroundMark x1="51594" y1="93352" x2="39130" y2="92521"/>
                        <a14:foregroundMark x1="28116" y1="89474" x2="39130" y2="94183"/>
                        <a14:foregroundMark x1="60870" y1="94737" x2="41159" y2="95291"/>
                        <a14:foregroundMark x1="73043" y1="87258" x2="59130" y2="93075"/>
                        <a14:foregroundMark x1="77971" y1="83657" x2="69565" y2="91136"/>
                        <a14:foregroundMark x1="86957" y1="71191" x2="82319" y2="79501"/>
                        <a14:foregroundMark x1="71014" y1="10249" x2="71014" y2="10249"/>
                        <a14:foregroundMark x1="74203" y1="11911" x2="74203" y2="11911"/>
                        <a14:foregroundMark x1="77391" y1="14681" x2="77391" y2="14681"/>
                        <a14:foregroundMark x1="80000" y1="17175" x2="80000" y2="17175"/>
                        <a14:foregroundMark x1="82609" y1="18837" x2="82609" y2="18837"/>
                        <a14:foregroundMark x1="86667" y1="22438" x2="86667" y2="22438"/>
                        <a14:foregroundMark x1="88986" y1="26039" x2="88986" y2="26039"/>
                        <a14:foregroundMark x1="91014" y1="29640" x2="91014" y2="29640"/>
                        <a14:foregroundMark x1="93043" y1="35180" x2="93043" y2="35180"/>
                        <a14:foregroundMark x1="94783" y1="41274" x2="94783" y2="41274"/>
                        <a14:foregroundMark x1="95362" y1="48753" x2="95362" y2="4875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6321" y="3398515"/>
            <a:ext cx="1776811" cy="1859213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A73CC59-D2E4-4C9F-A000-5FCF7EDD5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972677"/>
              </p:ext>
            </p:extLst>
          </p:nvPr>
        </p:nvGraphicFramePr>
        <p:xfrm>
          <a:off x="1868378" y="3378201"/>
          <a:ext cx="1584000" cy="19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000">
                  <a:extLst>
                    <a:ext uri="{9D8B030D-6E8A-4147-A177-3AD203B41FA5}">
                      <a16:colId xmlns:a16="http://schemas.microsoft.com/office/drawing/2014/main" val="2995497172"/>
                    </a:ext>
                  </a:extLst>
                </a:gridCol>
              </a:tblGrid>
              <a:tr h="475200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0584" marR="100584" marT="50292" marB="5029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592479"/>
                  </a:ext>
                </a:extLst>
              </a:tr>
              <a:tr h="475200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0584" marR="100584" marT="50292" marB="5029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631506"/>
                  </a:ext>
                </a:extLst>
              </a:tr>
              <a:tr h="475200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0584" marR="100584" marT="50292" marB="5029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247993"/>
                  </a:ext>
                </a:extLst>
              </a:tr>
              <a:tr h="475200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0584" marR="100584" marT="50292" marB="5029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456518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22D87EE-E305-4CE3-AD1E-0A90DE7F3A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158384"/>
              </p:ext>
            </p:extLst>
          </p:nvPr>
        </p:nvGraphicFramePr>
        <p:xfrm>
          <a:off x="4886726" y="2022968"/>
          <a:ext cx="2376000" cy="5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221308107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1609869363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1990850793"/>
                    </a:ext>
                  </a:extLst>
                </a:gridCol>
              </a:tblGrid>
              <a:tr h="514800"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00584" marR="100584" marT="50292" marB="5029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00584" marR="100584" marT="50292" marB="5029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0584" marR="100584" marT="50292" marB="5029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709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different representations of       below.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F3A7EC6-6020-4406-A274-7D2C40B50344}"/>
              </a:ext>
            </a:extLst>
          </p:cNvPr>
          <p:cNvGraphicFramePr>
            <a:graphicFrameLocks noGrp="1"/>
          </p:cNvGraphicFramePr>
          <p:nvPr/>
        </p:nvGraphicFramePr>
        <p:xfrm>
          <a:off x="4985012" y="698007"/>
          <a:ext cx="316246" cy="632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246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25FE1F28-6CA6-4802-AD3E-AB6DF0B057D3}"/>
              </a:ext>
            </a:extLst>
          </p:cNvPr>
          <p:cNvGrpSpPr/>
          <p:nvPr/>
        </p:nvGrpSpPr>
        <p:grpSpPr>
          <a:xfrm>
            <a:off x="1645912" y="1918208"/>
            <a:ext cx="2028932" cy="624548"/>
            <a:chOff x="304800" y="1193990"/>
            <a:chExt cx="2970560" cy="9144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DD22470-26EE-4662-BB50-C93D62D2FFBD}"/>
                </a:ext>
              </a:extLst>
            </p:cNvPr>
            <p:cNvSpPr/>
            <p:nvPr/>
          </p:nvSpPr>
          <p:spPr>
            <a:xfrm>
              <a:off x="304800" y="1193990"/>
              <a:ext cx="914400" cy="9144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0C0A904-79F5-4DAF-9D8D-9FCF1A6D5B70}"/>
                </a:ext>
              </a:extLst>
            </p:cNvPr>
            <p:cNvSpPr/>
            <p:nvPr/>
          </p:nvSpPr>
          <p:spPr>
            <a:xfrm>
              <a:off x="1332880" y="1193990"/>
              <a:ext cx="914400" cy="914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E5CFCAD-3090-4AA3-BCA7-5AB838F8C6BD}"/>
                </a:ext>
              </a:extLst>
            </p:cNvPr>
            <p:cNvSpPr/>
            <p:nvPr/>
          </p:nvSpPr>
          <p:spPr>
            <a:xfrm>
              <a:off x="2360960" y="1193990"/>
              <a:ext cx="914400" cy="914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F7AFA7F-4B4E-40C1-876E-0AD129ADC5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01" b="95291" l="870" r="95362">
                        <a14:foregroundMark x1="44058" y1="12188" x2="93623" y2="55956"/>
                        <a14:foregroundMark x1="93623" y1="55956" x2="92754" y2="54848"/>
                        <a14:foregroundMark x1="54783" y1="12465" x2="26377" y2="19391"/>
                        <a14:foregroundMark x1="8116" y1="35457" x2="5507" y2="54571"/>
                        <a14:foregroundMark x1="64638" y1="60942" x2="38841" y2="72299"/>
                        <a14:foregroundMark x1="4638" y1="34626" x2="5797" y2="49584"/>
                        <a14:foregroundMark x1="3188" y1="41274" x2="3188" y2="41274"/>
                        <a14:foregroundMark x1="1739" y1="48753" x2="1739" y2="48753"/>
                        <a14:foregroundMark x1="36232" y1="14681" x2="36232" y2="14681"/>
                        <a14:foregroundMark x1="55942" y1="14127" x2="55942" y2="14127"/>
                        <a14:foregroundMark x1="70435" y1="20222" x2="70435" y2="20222"/>
                        <a14:foregroundMark x1="59420" y1="14404" x2="84348" y2="30748"/>
                        <a14:foregroundMark x1="84348" y1="30748" x2="84928" y2="31579"/>
                        <a14:foregroundMark x1="44058" y1="19945" x2="65507" y2="47368"/>
                        <a14:foregroundMark x1="84058" y1="53186" x2="37681" y2="55956"/>
                        <a14:foregroundMark x1="82899" y1="60942" x2="31884" y2="75346"/>
                        <a14:foregroundMark x1="76232" y1="73407" x2="35072" y2="78670"/>
                        <a14:foregroundMark x1="69275" y1="78670" x2="34783" y2="81163"/>
                        <a14:foregroundMark x1="34783" y1="81163" x2="33623" y2="80609"/>
                        <a14:foregroundMark x1="66957" y1="85319" x2="28696" y2="84488"/>
                        <a14:foregroundMark x1="28696" y1="84488" x2="28696" y2="84488"/>
                        <a14:foregroundMark x1="51014" y1="91413" x2="30435" y2="85319"/>
                        <a14:foregroundMark x1="68696" y1="86427" x2="83768" y2="66482"/>
                        <a14:foregroundMark x1="39420" y1="33795" x2="58841" y2="47645"/>
                        <a14:foregroundMark x1="42609" y1="11911" x2="69275" y2="16898"/>
                        <a14:foregroundMark x1="69275" y1="16898" x2="91884" y2="36565"/>
                        <a14:foregroundMark x1="91884" y1="36565" x2="92464" y2="38781"/>
                        <a14:foregroundMark x1="48986" y1="5817" x2="48986" y2="5817"/>
                        <a14:foregroundMark x1="45507" y1="5817" x2="45507" y2="5817"/>
                        <a14:foregroundMark x1="42899" y1="5817" x2="42899" y2="5817"/>
                        <a14:foregroundMark x1="37681" y1="6648" x2="52464" y2="5540"/>
                        <a14:foregroundMark x1="36232" y1="8033" x2="26957" y2="13573"/>
                        <a14:foregroundMark x1="28116" y1="11357" x2="59710" y2="8310"/>
                        <a14:foregroundMark x1="59710" y1="8310" x2="60580" y2="8310"/>
                        <a14:foregroundMark x1="51884" y1="5263" x2="23478" y2="11080"/>
                        <a14:foregroundMark x1="53333" y1="4986" x2="69565" y2="11634"/>
                        <a14:foregroundMark x1="57391" y1="6925" x2="64348" y2="8587"/>
                        <a14:foregroundMark x1="57101" y1="6094" x2="68696" y2="8587"/>
                        <a14:foregroundMark x1="1449" y1="54571" x2="4928" y2="58172"/>
                        <a14:foregroundMark x1="22609" y1="87812" x2="51014" y2="89751"/>
                        <a14:foregroundMark x1="51594" y1="93352" x2="39130" y2="92521"/>
                        <a14:foregroundMark x1="28116" y1="89474" x2="39130" y2="94183"/>
                        <a14:foregroundMark x1="60870" y1="94737" x2="41159" y2="95291"/>
                        <a14:foregroundMark x1="73043" y1="87258" x2="59130" y2="93075"/>
                        <a14:foregroundMark x1="77971" y1="83657" x2="69565" y2="91136"/>
                        <a14:foregroundMark x1="86957" y1="71191" x2="82319" y2="79501"/>
                        <a14:foregroundMark x1="71014" y1="10249" x2="71014" y2="10249"/>
                        <a14:foregroundMark x1="74203" y1="11911" x2="74203" y2="11911"/>
                        <a14:foregroundMark x1="77391" y1="14681" x2="77391" y2="14681"/>
                        <a14:foregroundMark x1="80000" y1="17175" x2="80000" y2="17175"/>
                        <a14:foregroundMark x1="82609" y1="18837" x2="82609" y2="18837"/>
                        <a14:foregroundMark x1="86667" y1="22438" x2="86667" y2="22438"/>
                        <a14:foregroundMark x1="88986" y1="26039" x2="88986" y2="26039"/>
                        <a14:foregroundMark x1="91014" y1="29640" x2="91014" y2="29640"/>
                        <a14:foregroundMark x1="93043" y1="35180" x2="93043" y2="35180"/>
                        <a14:foregroundMark x1="94783" y1="41274" x2="94783" y2="41274"/>
                        <a14:foregroundMark x1="95362" y1="48753" x2="95362" y2="4875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6321" y="3398515"/>
            <a:ext cx="1776811" cy="1859213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A73CC59-D2E4-4C9F-A000-5FCF7EDD53B4}"/>
              </a:ext>
            </a:extLst>
          </p:cNvPr>
          <p:cNvGraphicFramePr>
            <a:graphicFrameLocks noGrp="1"/>
          </p:cNvGraphicFramePr>
          <p:nvPr/>
        </p:nvGraphicFramePr>
        <p:xfrm>
          <a:off x="1868378" y="3378201"/>
          <a:ext cx="1584000" cy="19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000">
                  <a:extLst>
                    <a:ext uri="{9D8B030D-6E8A-4147-A177-3AD203B41FA5}">
                      <a16:colId xmlns:a16="http://schemas.microsoft.com/office/drawing/2014/main" val="2995497172"/>
                    </a:ext>
                  </a:extLst>
                </a:gridCol>
              </a:tblGrid>
              <a:tr h="475200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0584" marR="100584" marT="50292" marB="5029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592479"/>
                  </a:ext>
                </a:extLst>
              </a:tr>
              <a:tr h="475200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0584" marR="100584" marT="50292" marB="5029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631506"/>
                  </a:ext>
                </a:extLst>
              </a:tr>
              <a:tr h="475200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0584" marR="100584" marT="50292" marB="5029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247993"/>
                  </a:ext>
                </a:extLst>
              </a:tr>
              <a:tr h="475200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0584" marR="100584" marT="50292" marB="5029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456518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22D87EE-E305-4CE3-AD1E-0A90DE7F3A95}"/>
              </a:ext>
            </a:extLst>
          </p:cNvPr>
          <p:cNvGraphicFramePr>
            <a:graphicFrameLocks noGrp="1"/>
          </p:cNvGraphicFramePr>
          <p:nvPr/>
        </p:nvGraphicFramePr>
        <p:xfrm>
          <a:off x="4886726" y="2022968"/>
          <a:ext cx="2376000" cy="5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221308107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1609869363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1990850793"/>
                    </a:ext>
                  </a:extLst>
                </a:gridCol>
              </a:tblGrid>
              <a:tr h="514800"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00584" marR="100584" marT="50292" marB="5029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100584" marR="100584" marT="50292" marB="5029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00584" marR="100584" marT="50292" marB="5029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709834"/>
                  </a:ext>
                </a:extLst>
              </a:tr>
            </a:tbl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id="{20300C32-FE65-4F61-8CB4-D0BD3C3D06C8}"/>
              </a:ext>
            </a:extLst>
          </p:cNvPr>
          <p:cNvSpPr/>
          <p:nvPr/>
        </p:nvSpPr>
        <p:spPr>
          <a:xfrm>
            <a:off x="1394280" y="1682794"/>
            <a:ext cx="2532194" cy="10953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29996DE-45C2-4CA6-A040-2C0F93C65B5B}"/>
              </a:ext>
            </a:extLst>
          </p:cNvPr>
          <p:cNvSpPr/>
          <p:nvPr/>
        </p:nvSpPr>
        <p:spPr>
          <a:xfrm>
            <a:off x="4920658" y="3230237"/>
            <a:ext cx="2265360" cy="22006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232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diagrams to show fractions equivalent to       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DDC1E51-1EB9-4A7E-B3E1-193271057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130332"/>
              </p:ext>
            </p:extLst>
          </p:nvPr>
        </p:nvGraphicFramePr>
        <p:xfrm>
          <a:off x="1297828" y="1975964"/>
          <a:ext cx="6548344" cy="8290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8543">
                  <a:extLst>
                    <a:ext uri="{9D8B030D-6E8A-4147-A177-3AD203B41FA5}">
                      <a16:colId xmlns:a16="http://schemas.microsoft.com/office/drawing/2014/main" val="1136149058"/>
                    </a:ext>
                  </a:extLst>
                </a:gridCol>
                <a:gridCol w="818543">
                  <a:extLst>
                    <a:ext uri="{9D8B030D-6E8A-4147-A177-3AD203B41FA5}">
                      <a16:colId xmlns:a16="http://schemas.microsoft.com/office/drawing/2014/main" val="3382566286"/>
                    </a:ext>
                  </a:extLst>
                </a:gridCol>
                <a:gridCol w="818543">
                  <a:extLst>
                    <a:ext uri="{9D8B030D-6E8A-4147-A177-3AD203B41FA5}">
                      <a16:colId xmlns:a16="http://schemas.microsoft.com/office/drawing/2014/main" val="48732709"/>
                    </a:ext>
                  </a:extLst>
                </a:gridCol>
                <a:gridCol w="818543">
                  <a:extLst>
                    <a:ext uri="{9D8B030D-6E8A-4147-A177-3AD203B41FA5}">
                      <a16:colId xmlns:a16="http://schemas.microsoft.com/office/drawing/2014/main" val="607194368"/>
                    </a:ext>
                  </a:extLst>
                </a:gridCol>
                <a:gridCol w="818543">
                  <a:extLst>
                    <a:ext uri="{9D8B030D-6E8A-4147-A177-3AD203B41FA5}">
                      <a16:colId xmlns:a16="http://schemas.microsoft.com/office/drawing/2014/main" val="2934030656"/>
                    </a:ext>
                  </a:extLst>
                </a:gridCol>
                <a:gridCol w="818543">
                  <a:extLst>
                    <a:ext uri="{9D8B030D-6E8A-4147-A177-3AD203B41FA5}">
                      <a16:colId xmlns:a16="http://schemas.microsoft.com/office/drawing/2014/main" val="588772853"/>
                    </a:ext>
                  </a:extLst>
                </a:gridCol>
                <a:gridCol w="818543">
                  <a:extLst>
                    <a:ext uri="{9D8B030D-6E8A-4147-A177-3AD203B41FA5}">
                      <a16:colId xmlns:a16="http://schemas.microsoft.com/office/drawing/2014/main" val="136624608"/>
                    </a:ext>
                  </a:extLst>
                </a:gridCol>
                <a:gridCol w="818543">
                  <a:extLst>
                    <a:ext uri="{9D8B030D-6E8A-4147-A177-3AD203B41FA5}">
                      <a16:colId xmlns:a16="http://schemas.microsoft.com/office/drawing/2014/main" val="3002648667"/>
                    </a:ext>
                  </a:extLst>
                </a:gridCol>
              </a:tblGrid>
              <a:tr h="829091"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39284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97CF428-F485-43B4-8776-A551EE129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922728"/>
              </p:ext>
            </p:extLst>
          </p:nvPr>
        </p:nvGraphicFramePr>
        <p:xfrm>
          <a:off x="1298336" y="4015802"/>
          <a:ext cx="6547328" cy="8290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9208">
                  <a:extLst>
                    <a:ext uri="{9D8B030D-6E8A-4147-A177-3AD203B41FA5}">
                      <a16:colId xmlns:a16="http://schemas.microsoft.com/office/drawing/2014/main" val="1136149058"/>
                    </a:ext>
                  </a:extLst>
                </a:gridCol>
                <a:gridCol w="409208">
                  <a:extLst>
                    <a:ext uri="{9D8B030D-6E8A-4147-A177-3AD203B41FA5}">
                      <a16:colId xmlns:a16="http://schemas.microsoft.com/office/drawing/2014/main" val="1671287939"/>
                    </a:ext>
                  </a:extLst>
                </a:gridCol>
                <a:gridCol w="409208">
                  <a:extLst>
                    <a:ext uri="{9D8B030D-6E8A-4147-A177-3AD203B41FA5}">
                      <a16:colId xmlns:a16="http://schemas.microsoft.com/office/drawing/2014/main" val="3332512242"/>
                    </a:ext>
                  </a:extLst>
                </a:gridCol>
                <a:gridCol w="409208">
                  <a:extLst>
                    <a:ext uri="{9D8B030D-6E8A-4147-A177-3AD203B41FA5}">
                      <a16:colId xmlns:a16="http://schemas.microsoft.com/office/drawing/2014/main" val="1158788974"/>
                    </a:ext>
                  </a:extLst>
                </a:gridCol>
                <a:gridCol w="409208">
                  <a:extLst>
                    <a:ext uri="{9D8B030D-6E8A-4147-A177-3AD203B41FA5}">
                      <a16:colId xmlns:a16="http://schemas.microsoft.com/office/drawing/2014/main" val="2766798607"/>
                    </a:ext>
                  </a:extLst>
                </a:gridCol>
                <a:gridCol w="409208">
                  <a:extLst>
                    <a:ext uri="{9D8B030D-6E8A-4147-A177-3AD203B41FA5}">
                      <a16:colId xmlns:a16="http://schemas.microsoft.com/office/drawing/2014/main" val="280857340"/>
                    </a:ext>
                  </a:extLst>
                </a:gridCol>
                <a:gridCol w="409208">
                  <a:extLst>
                    <a:ext uri="{9D8B030D-6E8A-4147-A177-3AD203B41FA5}">
                      <a16:colId xmlns:a16="http://schemas.microsoft.com/office/drawing/2014/main" val="3669056412"/>
                    </a:ext>
                  </a:extLst>
                </a:gridCol>
                <a:gridCol w="409208">
                  <a:extLst>
                    <a:ext uri="{9D8B030D-6E8A-4147-A177-3AD203B41FA5}">
                      <a16:colId xmlns:a16="http://schemas.microsoft.com/office/drawing/2014/main" val="886872004"/>
                    </a:ext>
                  </a:extLst>
                </a:gridCol>
                <a:gridCol w="409208">
                  <a:extLst>
                    <a:ext uri="{9D8B030D-6E8A-4147-A177-3AD203B41FA5}">
                      <a16:colId xmlns:a16="http://schemas.microsoft.com/office/drawing/2014/main" val="2173025669"/>
                    </a:ext>
                  </a:extLst>
                </a:gridCol>
                <a:gridCol w="409208">
                  <a:extLst>
                    <a:ext uri="{9D8B030D-6E8A-4147-A177-3AD203B41FA5}">
                      <a16:colId xmlns:a16="http://schemas.microsoft.com/office/drawing/2014/main" val="2509433622"/>
                    </a:ext>
                  </a:extLst>
                </a:gridCol>
                <a:gridCol w="409208">
                  <a:extLst>
                    <a:ext uri="{9D8B030D-6E8A-4147-A177-3AD203B41FA5}">
                      <a16:colId xmlns:a16="http://schemas.microsoft.com/office/drawing/2014/main" val="2675070371"/>
                    </a:ext>
                  </a:extLst>
                </a:gridCol>
                <a:gridCol w="409208">
                  <a:extLst>
                    <a:ext uri="{9D8B030D-6E8A-4147-A177-3AD203B41FA5}">
                      <a16:colId xmlns:a16="http://schemas.microsoft.com/office/drawing/2014/main" val="1743948240"/>
                    </a:ext>
                  </a:extLst>
                </a:gridCol>
                <a:gridCol w="409208">
                  <a:extLst>
                    <a:ext uri="{9D8B030D-6E8A-4147-A177-3AD203B41FA5}">
                      <a16:colId xmlns:a16="http://schemas.microsoft.com/office/drawing/2014/main" val="2792807393"/>
                    </a:ext>
                  </a:extLst>
                </a:gridCol>
                <a:gridCol w="409208">
                  <a:extLst>
                    <a:ext uri="{9D8B030D-6E8A-4147-A177-3AD203B41FA5}">
                      <a16:colId xmlns:a16="http://schemas.microsoft.com/office/drawing/2014/main" val="3280082639"/>
                    </a:ext>
                  </a:extLst>
                </a:gridCol>
                <a:gridCol w="409208">
                  <a:extLst>
                    <a:ext uri="{9D8B030D-6E8A-4147-A177-3AD203B41FA5}">
                      <a16:colId xmlns:a16="http://schemas.microsoft.com/office/drawing/2014/main" val="1384928405"/>
                    </a:ext>
                  </a:extLst>
                </a:gridCol>
                <a:gridCol w="409208">
                  <a:extLst>
                    <a:ext uri="{9D8B030D-6E8A-4147-A177-3AD203B41FA5}">
                      <a16:colId xmlns:a16="http://schemas.microsoft.com/office/drawing/2014/main" val="2279293551"/>
                    </a:ext>
                  </a:extLst>
                </a:gridCol>
              </a:tblGrid>
              <a:tr h="829091"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392841"/>
                  </a:ext>
                </a:extLst>
              </a:tr>
            </a:tbl>
          </a:graphicData>
        </a:graphic>
      </p:graphicFrame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2E438587-5015-469E-9E73-D35A5DC06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64649"/>
              </p:ext>
            </p:extLst>
          </p:nvPr>
        </p:nvGraphicFramePr>
        <p:xfrm>
          <a:off x="7181303" y="660540"/>
          <a:ext cx="36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00584092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30692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246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diagrams to show fractions equivalent to       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DDC1E51-1EB9-4A7E-B3E1-193271057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206500"/>
              </p:ext>
            </p:extLst>
          </p:nvPr>
        </p:nvGraphicFramePr>
        <p:xfrm>
          <a:off x="1297828" y="1975964"/>
          <a:ext cx="6548344" cy="8290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8543">
                  <a:extLst>
                    <a:ext uri="{9D8B030D-6E8A-4147-A177-3AD203B41FA5}">
                      <a16:colId xmlns:a16="http://schemas.microsoft.com/office/drawing/2014/main" val="1136149058"/>
                    </a:ext>
                  </a:extLst>
                </a:gridCol>
                <a:gridCol w="818543">
                  <a:extLst>
                    <a:ext uri="{9D8B030D-6E8A-4147-A177-3AD203B41FA5}">
                      <a16:colId xmlns:a16="http://schemas.microsoft.com/office/drawing/2014/main" val="3382566286"/>
                    </a:ext>
                  </a:extLst>
                </a:gridCol>
                <a:gridCol w="818543">
                  <a:extLst>
                    <a:ext uri="{9D8B030D-6E8A-4147-A177-3AD203B41FA5}">
                      <a16:colId xmlns:a16="http://schemas.microsoft.com/office/drawing/2014/main" val="48732709"/>
                    </a:ext>
                  </a:extLst>
                </a:gridCol>
                <a:gridCol w="818543">
                  <a:extLst>
                    <a:ext uri="{9D8B030D-6E8A-4147-A177-3AD203B41FA5}">
                      <a16:colId xmlns:a16="http://schemas.microsoft.com/office/drawing/2014/main" val="607194368"/>
                    </a:ext>
                  </a:extLst>
                </a:gridCol>
                <a:gridCol w="818543">
                  <a:extLst>
                    <a:ext uri="{9D8B030D-6E8A-4147-A177-3AD203B41FA5}">
                      <a16:colId xmlns:a16="http://schemas.microsoft.com/office/drawing/2014/main" val="2934030656"/>
                    </a:ext>
                  </a:extLst>
                </a:gridCol>
                <a:gridCol w="818543">
                  <a:extLst>
                    <a:ext uri="{9D8B030D-6E8A-4147-A177-3AD203B41FA5}">
                      <a16:colId xmlns:a16="http://schemas.microsoft.com/office/drawing/2014/main" val="588772853"/>
                    </a:ext>
                  </a:extLst>
                </a:gridCol>
                <a:gridCol w="818543">
                  <a:extLst>
                    <a:ext uri="{9D8B030D-6E8A-4147-A177-3AD203B41FA5}">
                      <a16:colId xmlns:a16="http://schemas.microsoft.com/office/drawing/2014/main" val="136624608"/>
                    </a:ext>
                  </a:extLst>
                </a:gridCol>
                <a:gridCol w="818543">
                  <a:extLst>
                    <a:ext uri="{9D8B030D-6E8A-4147-A177-3AD203B41FA5}">
                      <a16:colId xmlns:a16="http://schemas.microsoft.com/office/drawing/2014/main" val="3002648667"/>
                    </a:ext>
                  </a:extLst>
                </a:gridCol>
              </a:tblGrid>
              <a:tr h="829091">
                <a:tc>
                  <a:txBody>
                    <a:bodyPr/>
                    <a:lstStyle/>
                    <a:p>
                      <a:endParaRPr lang="en-GB" sz="3200" dirty="0">
                        <a:solidFill>
                          <a:srgbClr val="FF0000"/>
                        </a:solidFill>
                      </a:endParaRPr>
                    </a:p>
                  </a:txBody>
                  <a:tcPr marL="161992" marR="161992" marT="80995" marB="8099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>
                        <a:solidFill>
                          <a:srgbClr val="FF0000"/>
                        </a:solidFill>
                      </a:endParaRPr>
                    </a:p>
                  </a:txBody>
                  <a:tcPr marL="161992" marR="161992" marT="80995" marB="8099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1992" marR="161992" marT="80995" marB="8099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39284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97CF428-F485-43B4-8776-A551EE129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062973"/>
              </p:ext>
            </p:extLst>
          </p:nvPr>
        </p:nvGraphicFramePr>
        <p:xfrm>
          <a:off x="1298336" y="4015802"/>
          <a:ext cx="6547328" cy="8290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9208">
                  <a:extLst>
                    <a:ext uri="{9D8B030D-6E8A-4147-A177-3AD203B41FA5}">
                      <a16:colId xmlns:a16="http://schemas.microsoft.com/office/drawing/2014/main" val="1136149058"/>
                    </a:ext>
                  </a:extLst>
                </a:gridCol>
                <a:gridCol w="409208">
                  <a:extLst>
                    <a:ext uri="{9D8B030D-6E8A-4147-A177-3AD203B41FA5}">
                      <a16:colId xmlns:a16="http://schemas.microsoft.com/office/drawing/2014/main" val="1671287939"/>
                    </a:ext>
                  </a:extLst>
                </a:gridCol>
                <a:gridCol w="409208">
                  <a:extLst>
                    <a:ext uri="{9D8B030D-6E8A-4147-A177-3AD203B41FA5}">
                      <a16:colId xmlns:a16="http://schemas.microsoft.com/office/drawing/2014/main" val="3332512242"/>
                    </a:ext>
                  </a:extLst>
                </a:gridCol>
                <a:gridCol w="409208">
                  <a:extLst>
                    <a:ext uri="{9D8B030D-6E8A-4147-A177-3AD203B41FA5}">
                      <a16:colId xmlns:a16="http://schemas.microsoft.com/office/drawing/2014/main" val="1158788974"/>
                    </a:ext>
                  </a:extLst>
                </a:gridCol>
                <a:gridCol w="409208">
                  <a:extLst>
                    <a:ext uri="{9D8B030D-6E8A-4147-A177-3AD203B41FA5}">
                      <a16:colId xmlns:a16="http://schemas.microsoft.com/office/drawing/2014/main" val="2766798607"/>
                    </a:ext>
                  </a:extLst>
                </a:gridCol>
                <a:gridCol w="409208">
                  <a:extLst>
                    <a:ext uri="{9D8B030D-6E8A-4147-A177-3AD203B41FA5}">
                      <a16:colId xmlns:a16="http://schemas.microsoft.com/office/drawing/2014/main" val="280857340"/>
                    </a:ext>
                  </a:extLst>
                </a:gridCol>
                <a:gridCol w="409208">
                  <a:extLst>
                    <a:ext uri="{9D8B030D-6E8A-4147-A177-3AD203B41FA5}">
                      <a16:colId xmlns:a16="http://schemas.microsoft.com/office/drawing/2014/main" val="3669056412"/>
                    </a:ext>
                  </a:extLst>
                </a:gridCol>
                <a:gridCol w="409208">
                  <a:extLst>
                    <a:ext uri="{9D8B030D-6E8A-4147-A177-3AD203B41FA5}">
                      <a16:colId xmlns:a16="http://schemas.microsoft.com/office/drawing/2014/main" val="886872004"/>
                    </a:ext>
                  </a:extLst>
                </a:gridCol>
                <a:gridCol w="409208">
                  <a:extLst>
                    <a:ext uri="{9D8B030D-6E8A-4147-A177-3AD203B41FA5}">
                      <a16:colId xmlns:a16="http://schemas.microsoft.com/office/drawing/2014/main" val="2173025669"/>
                    </a:ext>
                  </a:extLst>
                </a:gridCol>
                <a:gridCol w="409208">
                  <a:extLst>
                    <a:ext uri="{9D8B030D-6E8A-4147-A177-3AD203B41FA5}">
                      <a16:colId xmlns:a16="http://schemas.microsoft.com/office/drawing/2014/main" val="2509433622"/>
                    </a:ext>
                  </a:extLst>
                </a:gridCol>
                <a:gridCol w="409208">
                  <a:extLst>
                    <a:ext uri="{9D8B030D-6E8A-4147-A177-3AD203B41FA5}">
                      <a16:colId xmlns:a16="http://schemas.microsoft.com/office/drawing/2014/main" val="2675070371"/>
                    </a:ext>
                  </a:extLst>
                </a:gridCol>
                <a:gridCol w="409208">
                  <a:extLst>
                    <a:ext uri="{9D8B030D-6E8A-4147-A177-3AD203B41FA5}">
                      <a16:colId xmlns:a16="http://schemas.microsoft.com/office/drawing/2014/main" val="1743948240"/>
                    </a:ext>
                  </a:extLst>
                </a:gridCol>
                <a:gridCol w="409208">
                  <a:extLst>
                    <a:ext uri="{9D8B030D-6E8A-4147-A177-3AD203B41FA5}">
                      <a16:colId xmlns:a16="http://schemas.microsoft.com/office/drawing/2014/main" val="2792807393"/>
                    </a:ext>
                  </a:extLst>
                </a:gridCol>
                <a:gridCol w="409208">
                  <a:extLst>
                    <a:ext uri="{9D8B030D-6E8A-4147-A177-3AD203B41FA5}">
                      <a16:colId xmlns:a16="http://schemas.microsoft.com/office/drawing/2014/main" val="3280082639"/>
                    </a:ext>
                  </a:extLst>
                </a:gridCol>
                <a:gridCol w="409208">
                  <a:extLst>
                    <a:ext uri="{9D8B030D-6E8A-4147-A177-3AD203B41FA5}">
                      <a16:colId xmlns:a16="http://schemas.microsoft.com/office/drawing/2014/main" val="1384928405"/>
                    </a:ext>
                  </a:extLst>
                </a:gridCol>
                <a:gridCol w="409208">
                  <a:extLst>
                    <a:ext uri="{9D8B030D-6E8A-4147-A177-3AD203B41FA5}">
                      <a16:colId xmlns:a16="http://schemas.microsoft.com/office/drawing/2014/main" val="2279293551"/>
                    </a:ext>
                  </a:extLst>
                </a:gridCol>
              </a:tblGrid>
              <a:tr h="829091"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392841"/>
                  </a:ext>
                </a:extLst>
              </a:tr>
            </a:tbl>
          </a:graphicData>
        </a:graphic>
      </p:graphicFrame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2E438587-5015-469E-9E73-D35A5DC06457}"/>
              </a:ext>
            </a:extLst>
          </p:cNvPr>
          <p:cNvGraphicFramePr>
            <a:graphicFrameLocks noGrp="1"/>
          </p:cNvGraphicFramePr>
          <p:nvPr/>
        </p:nvGraphicFramePr>
        <p:xfrm>
          <a:off x="7181303" y="660540"/>
          <a:ext cx="36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00584092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30692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246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48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missing numbers in the calculation below.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582E157-8D37-4DF0-AAD4-B82A0C9C45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136021"/>
              </p:ext>
            </p:extLst>
          </p:nvPr>
        </p:nvGraphicFramePr>
        <p:xfrm>
          <a:off x="3276000" y="2837086"/>
          <a:ext cx="2592000" cy="118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088538884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307054518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63251823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1968841"/>
                  </a:ext>
                </a:extLst>
              </a:tr>
              <a:tr h="54000">
                <a:tc>
                  <a:txBody>
                    <a:bodyPr/>
                    <a:lstStyle/>
                    <a:p>
                      <a:pPr algn="ctr"/>
                      <a:endParaRPr lang="en-US" sz="1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9189686"/>
                  </a:ext>
                </a:extLst>
              </a:tr>
              <a:tr h="54000">
                <a:tc>
                  <a:txBody>
                    <a:bodyPr/>
                    <a:lstStyle/>
                    <a:p>
                      <a:pPr algn="ctr"/>
                      <a:endParaRPr lang="en-US" sz="1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333954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500" b="1" i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746090"/>
                  </a:ext>
                </a:extLst>
              </a:tr>
            </a:tbl>
          </a:graphicData>
        </a:graphic>
      </p:graphicFrame>
      <p:sp>
        <p:nvSpPr>
          <p:cNvPr id="10" name="Arrow: Curved Down 53">
            <a:extLst>
              <a:ext uri="{FF2B5EF4-FFF2-40B4-BE49-F238E27FC236}">
                <a16:creationId xmlns:a16="http://schemas.microsoft.com/office/drawing/2014/main" id="{19455FFC-0893-4387-9838-C13AC494D91B}"/>
              </a:ext>
            </a:extLst>
          </p:cNvPr>
          <p:cNvSpPr/>
          <p:nvPr/>
        </p:nvSpPr>
        <p:spPr>
          <a:xfrm>
            <a:off x="3729539" y="2496224"/>
            <a:ext cx="1684923" cy="288908"/>
          </a:xfrm>
          <a:prstGeom prst="curvedDownArrow">
            <a:avLst>
              <a:gd name="adj1" fmla="val 0"/>
              <a:gd name="adj2" fmla="val 56446"/>
              <a:gd name="adj3" fmla="val 42853"/>
            </a:avLst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Rounded Rectangle 72">
            <a:extLst>
              <a:ext uri="{FF2B5EF4-FFF2-40B4-BE49-F238E27FC236}">
                <a16:creationId xmlns:a16="http://schemas.microsoft.com/office/drawing/2014/main" id="{7AF3D866-8ED4-4E3E-9A99-B109B2E3E3E1}"/>
              </a:ext>
            </a:extLst>
          </p:cNvPr>
          <p:cNvSpPr/>
          <p:nvPr/>
        </p:nvSpPr>
        <p:spPr>
          <a:xfrm>
            <a:off x="3999943" y="1361440"/>
            <a:ext cx="1144115" cy="752096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2" name="Table 9">
            <a:extLst>
              <a:ext uri="{FF2B5EF4-FFF2-40B4-BE49-F238E27FC236}">
                <a16:creationId xmlns:a16="http://schemas.microsoft.com/office/drawing/2014/main" id="{441E26D8-1D3C-49A8-AF10-73CD94E63C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695233"/>
              </p:ext>
            </p:extLst>
          </p:nvPr>
        </p:nvGraphicFramePr>
        <p:xfrm>
          <a:off x="4140000" y="1485488"/>
          <a:ext cx="864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28620618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365686054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22044"/>
                  </a:ext>
                </a:extLst>
              </a:tr>
            </a:tbl>
          </a:graphicData>
        </a:graphic>
      </p:graphicFrame>
      <p:sp>
        <p:nvSpPr>
          <p:cNvPr id="21" name="Arrow: Curved Down 53">
            <a:extLst>
              <a:ext uri="{FF2B5EF4-FFF2-40B4-BE49-F238E27FC236}">
                <a16:creationId xmlns:a16="http://schemas.microsoft.com/office/drawing/2014/main" id="{867B533B-D09E-467E-A3B1-77AD0890D303}"/>
              </a:ext>
            </a:extLst>
          </p:cNvPr>
          <p:cNvSpPr/>
          <p:nvPr/>
        </p:nvSpPr>
        <p:spPr>
          <a:xfrm flipV="1">
            <a:off x="3729539" y="4098636"/>
            <a:ext cx="1684923" cy="288908"/>
          </a:xfrm>
          <a:prstGeom prst="curvedDownArrow">
            <a:avLst>
              <a:gd name="adj1" fmla="val 0"/>
              <a:gd name="adj2" fmla="val 56446"/>
              <a:gd name="adj3" fmla="val 42853"/>
            </a:avLst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Rounded Rectangle 72">
            <a:extLst>
              <a:ext uri="{FF2B5EF4-FFF2-40B4-BE49-F238E27FC236}">
                <a16:creationId xmlns:a16="http://schemas.microsoft.com/office/drawing/2014/main" id="{3B6E9EC4-8C4C-49F7-ABC8-59C35767F0B5}"/>
              </a:ext>
            </a:extLst>
          </p:cNvPr>
          <p:cNvSpPr/>
          <p:nvPr/>
        </p:nvSpPr>
        <p:spPr>
          <a:xfrm>
            <a:off x="3999943" y="4748636"/>
            <a:ext cx="1144115" cy="752096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8" name="Table 9">
            <a:extLst>
              <a:ext uri="{FF2B5EF4-FFF2-40B4-BE49-F238E27FC236}">
                <a16:creationId xmlns:a16="http://schemas.microsoft.com/office/drawing/2014/main" id="{DFAEB4A6-5050-4A38-8CE3-860CA3CDE6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421253"/>
              </p:ext>
            </p:extLst>
          </p:nvPr>
        </p:nvGraphicFramePr>
        <p:xfrm>
          <a:off x="4140000" y="4872684"/>
          <a:ext cx="864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28620618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365686054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122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039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missing numbers in the calculation below.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9F052EC-2C1A-44EF-85CA-9BC8C79C3D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92732"/>
              </p:ext>
            </p:extLst>
          </p:nvPr>
        </p:nvGraphicFramePr>
        <p:xfrm>
          <a:off x="3276000" y="2837086"/>
          <a:ext cx="2592000" cy="118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088538884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307054518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63251823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1968841"/>
                  </a:ext>
                </a:extLst>
              </a:tr>
              <a:tr h="54000">
                <a:tc>
                  <a:txBody>
                    <a:bodyPr/>
                    <a:lstStyle/>
                    <a:p>
                      <a:pPr algn="ctr"/>
                      <a:endParaRPr lang="en-US" sz="1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9189686"/>
                  </a:ext>
                </a:extLst>
              </a:tr>
              <a:tr h="54000">
                <a:tc>
                  <a:txBody>
                    <a:bodyPr/>
                    <a:lstStyle/>
                    <a:p>
                      <a:pPr algn="ctr"/>
                      <a:endParaRPr lang="en-US" sz="1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333954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500" b="1" i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28</a:t>
                      </a:r>
                      <a:endParaRPr lang="en-US" sz="20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746090"/>
                  </a:ext>
                </a:extLst>
              </a:tr>
            </a:tbl>
          </a:graphicData>
        </a:graphic>
      </p:graphicFrame>
      <p:sp>
        <p:nvSpPr>
          <p:cNvPr id="14" name="Arrow: Curved Down 53">
            <a:extLst>
              <a:ext uri="{FF2B5EF4-FFF2-40B4-BE49-F238E27FC236}">
                <a16:creationId xmlns:a16="http://schemas.microsoft.com/office/drawing/2014/main" id="{6293057D-A473-4F53-9D6B-01E3AFA8E5E3}"/>
              </a:ext>
            </a:extLst>
          </p:cNvPr>
          <p:cNvSpPr/>
          <p:nvPr/>
        </p:nvSpPr>
        <p:spPr>
          <a:xfrm>
            <a:off x="3729539" y="2496224"/>
            <a:ext cx="1684923" cy="288908"/>
          </a:xfrm>
          <a:prstGeom prst="curvedDownArrow">
            <a:avLst>
              <a:gd name="adj1" fmla="val 0"/>
              <a:gd name="adj2" fmla="val 56446"/>
              <a:gd name="adj3" fmla="val 42853"/>
            </a:avLst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Rounded Rectangle 72">
            <a:extLst>
              <a:ext uri="{FF2B5EF4-FFF2-40B4-BE49-F238E27FC236}">
                <a16:creationId xmlns:a16="http://schemas.microsoft.com/office/drawing/2014/main" id="{7A6C22F3-A1B6-42AF-B939-D919221BD018}"/>
              </a:ext>
            </a:extLst>
          </p:cNvPr>
          <p:cNvSpPr/>
          <p:nvPr/>
        </p:nvSpPr>
        <p:spPr>
          <a:xfrm>
            <a:off x="3999943" y="1361440"/>
            <a:ext cx="1144115" cy="752096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6" name="Table 9">
            <a:extLst>
              <a:ext uri="{FF2B5EF4-FFF2-40B4-BE49-F238E27FC236}">
                <a16:creationId xmlns:a16="http://schemas.microsoft.com/office/drawing/2014/main" id="{7D268BBB-B82F-49C5-B26D-B9E99701B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490702"/>
              </p:ext>
            </p:extLst>
          </p:nvPr>
        </p:nvGraphicFramePr>
        <p:xfrm>
          <a:off x="4140000" y="1485488"/>
          <a:ext cx="864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28620618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365686054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22044"/>
                  </a:ext>
                </a:extLst>
              </a:tr>
            </a:tbl>
          </a:graphicData>
        </a:graphic>
      </p:graphicFrame>
      <p:sp>
        <p:nvSpPr>
          <p:cNvPr id="17" name="Arrow: Curved Down 53">
            <a:extLst>
              <a:ext uri="{FF2B5EF4-FFF2-40B4-BE49-F238E27FC236}">
                <a16:creationId xmlns:a16="http://schemas.microsoft.com/office/drawing/2014/main" id="{0350F311-AB3C-4E90-8A4A-8FCB08688E01}"/>
              </a:ext>
            </a:extLst>
          </p:cNvPr>
          <p:cNvSpPr/>
          <p:nvPr/>
        </p:nvSpPr>
        <p:spPr>
          <a:xfrm flipV="1">
            <a:off x="3729539" y="4098636"/>
            <a:ext cx="1684923" cy="288908"/>
          </a:xfrm>
          <a:prstGeom prst="curvedDownArrow">
            <a:avLst>
              <a:gd name="adj1" fmla="val 0"/>
              <a:gd name="adj2" fmla="val 56446"/>
              <a:gd name="adj3" fmla="val 42853"/>
            </a:avLst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Rounded Rectangle 72">
            <a:extLst>
              <a:ext uri="{FF2B5EF4-FFF2-40B4-BE49-F238E27FC236}">
                <a16:creationId xmlns:a16="http://schemas.microsoft.com/office/drawing/2014/main" id="{9F32401E-F6C6-4F97-A896-33FC43033289}"/>
              </a:ext>
            </a:extLst>
          </p:cNvPr>
          <p:cNvSpPr/>
          <p:nvPr/>
        </p:nvSpPr>
        <p:spPr>
          <a:xfrm>
            <a:off x="3999943" y="4748636"/>
            <a:ext cx="1144115" cy="752096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2" name="Table 9">
            <a:extLst>
              <a:ext uri="{FF2B5EF4-FFF2-40B4-BE49-F238E27FC236}">
                <a16:creationId xmlns:a16="http://schemas.microsoft.com/office/drawing/2014/main" id="{69F134CD-1593-46B8-B2BB-152FC3447D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048431"/>
              </p:ext>
            </p:extLst>
          </p:nvPr>
        </p:nvGraphicFramePr>
        <p:xfrm>
          <a:off x="4140000" y="4872684"/>
          <a:ext cx="864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28620618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365686054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122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195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fractions which are equivalent to       .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745AD3-C986-4DD2-AABD-A247540E5B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149695"/>
              </p:ext>
            </p:extLst>
          </p:nvPr>
        </p:nvGraphicFramePr>
        <p:xfrm>
          <a:off x="5727189" y="655757"/>
          <a:ext cx="347871" cy="695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871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2D25E67-8568-465F-AB33-78194FC06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479027"/>
              </p:ext>
            </p:extLst>
          </p:nvPr>
        </p:nvGraphicFramePr>
        <p:xfrm>
          <a:off x="1310589" y="1865210"/>
          <a:ext cx="841845" cy="1338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1845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66907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66907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F3F0AF3-38C1-4D68-BB1B-A1929E03B2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17316"/>
              </p:ext>
            </p:extLst>
          </p:nvPr>
        </p:nvGraphicFramePr>
        <p:xfrm>
          <a:off x="4022739" y="1865210"/>
          <a:ext cx="841845" cy="1338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1845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66907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66907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A60CCB5-5795-4786-BAFE-E1E57F81E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60567"/>
              </p:ext>
            </p:extLst>
          </p:nvPr>
        </p:nvGraphicFramePr>
        <p:xfrm>
          <a:off x="6734889" y="1865210"/>
          <a:ext cx="841845" cy="1338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1845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66907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66907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2B78F04-25EA-4591-B04D-2946848AD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902431"/>
              </p:ext>
            </p:extLst>
          </p:nvPr>
        </p:nvGraphicFramePr>
        <p:xfrm>
          <a:off x="2666664" y="3761861"/>
          <a:ext cx="841845" cy="1338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1845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66907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66907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F966FE2-7B30-4349-AD38-FDDEC4536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469014"/>
              </p:ext>
            </p:extLst>
          </p:nvPr>
        </p:nvGraphicFramePr>
        <p:xfrm>
          <a:off x="5378814" y="3761861"/>
          <a:ext cx="841845" cy="1338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1845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66907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66907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755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fractions which are equivalent to       .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745AD3-C986-4DD2-AABD-A247540E5B1A}"/>
              </a:ext>
            </a:extLst>
          </p:cNvPr>
          <p:cNvGraphicFramePr>
            <a:graphicFrameLocks noGrp="1"/>
          </p:cNvGraphicFramePr>
          <p:nvPr/>
        </p:nvGraphicFramePr>
        <p:xfrm>
          <a:off x="5727189" y="655757"/>
          <a:ext cx="347871" cy="695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871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2D25E67-8568-465F-AB33-78194FC06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861427"/>
              </p:ext>
            </p:extLst>
          </p:nvPr>
        </p:nvGraphicFramePr>
        <p:xfrm>
          <a:off x="1310589" y="1865210"/>
          <a:ext cx="841845" cy="1338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1845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66907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66907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F3F0AF3-38C1-4D68-BB1B-A1929E03B2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590427"/>
              </p:ext>
            </p:extLst>
          </p:nvPr>
        </p:nvGraphicFramePr>
        <p:xfrm>
          <a:off x="4022739" y="1865210"/>
          <a:ext cx="841845" cy="1338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1845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66907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66907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A60CCB5-5795-4786-BAFE-E1E57F81E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399387"/>
              </p:ext>
            </p:extLst>
          </p:nvPr>
        </p:nvGraphicFramePr>
        <p:xfrm>
          <a:off x="6734889" y="1865210"/>
          <a:ext cx="841845" cy="1338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1845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66907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66907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2B78F04-25EA-4591-B04D-2946848AD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269849"/>
              </p:ext>
            </p:extLst>
          </p:nvPr>
        </p:nvGraphicFramePr>
        <p:xfrm>
          <a:off x="2666664" y="3761861"/>
          <a:ext cx="841845" cy="1338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1845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66907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66907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F966FE2-7B30-4349-AD38-FDDEC4536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557766"/>
              </p:ext>
            </p:extLst>
          </p:nvPr>
        </p:nvGraphicFramePr>
        <p:xfrm>
          <a:off x="5378814" y="3761861"/>
          <a:ext cx="841845" cy="1338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1845">
                  <a:extLst>
                    <a:ext uri="{9D8B030D-6E8A-4147-A177-3AD203B41FA5}">
                      <a16:colId xmlns:a16="http://schemas.microsoft.com/office/drawing/2014/main" val="2108132895"/>
                    </a:ext>
                  </a:extLst>
                </a:gridCol>
              </a:tblGrid>
              <a:tr h="66907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143569"/>
                  </a:ext>
                </a:extLst>
              </a:tr>
              <a:tr h="66907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619225"/>
                  </a:ext>
                </a:extLst>
              </a:tr>
            </a:tbl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39B7E54F-DA1E-4687-B8A1-200BBE6E4133}"/>
              </a:ext>
            </a:extLst>
          </p:cNvPr>
          <p:cNvSpPr/>
          <p:nvPr/>
        </p:nvSpPr>
        <p:spPr>
          <a:xfrm>
            <a:off x="1028206" y="1850256"/>
            <a:ext cx="1406610" cy="13664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C52B5C6-3C0F-4DB3-A058-934F4ADED846}"/>
              </a:ext>
            </a:extLst>
          </p:cNvPr>
          <p:cNvSpPr/>
          <p:nvPr/>
        </p:nvSpPr>
        <p:spPr>
          <a:xfrm>
            <a:off x="6452507" y="1850256"/>
            <a:ext cx="1406610" cy="13664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5739563-9AC2-4AD6-A89C-599979E424F0}"/>
              </a:ext>
            </a:extLst>
          </p:cNvPr>
          <p:cNvSpPr/>
          <p:nvPr/>
        </p:nvSpPr>
        <p:spPr>
          <a:xfrm>
            <a:off x="5096431" y="3747706"/>
            <a:ext cx="1406610" cy="13664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5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66ddb0580c6cb957c158bf950613a88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b6edf0ecd0c2312d28fd762618f18263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schemas.microsoft.com/office/infopath/2007/PartnerControls"/>
    <ds:schemaRef ds:uri="http://schemas.microsoft.com/sharepoint/v3"/>
    <ds:schemaRef ds:uri="http://purl.org/dc/dcmitype/"/>
    <ds:schemaRef ds:uri="86144f90-c7b6-48d0-aae5-f5e9e48cc3df"/>
    <ds:schemaRef ds:uri="http://schemas.microsoft.com/office/2006/documentManagement/types"/>
    <ds:schemaRef ds:uri="http://www.w3.org/XML/1998/namespace"/>
    <ds:schemaRef ds:uri="http://purl.org/dc/terms/"/>
    <ds:schemaRef ds:uri="0f0ae0ff-29c4-4766-b250-c1a9bee8d430"/>
    <ds:schemaRef ds:uri="http://schemas.microsoft.com/office/2006/metadata/propertie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6DBEF8F-3AF8-47FA-8E61-F875FC39D2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3084</TotalTime>
  <Words>676</Words>
  <Application>Microsoft Office PowerPoint</Application>
  <PresentationFormat>On-screen Show (4:3)</PresentationFormat>
  <Paragraphs>317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Helen Dewar</cp:lastModifiedBy>
  <cp:revision>52</cp:revision>
  <dcterms:created xsi:type="dcterms:W3CDTF">2018-03-17T10:08:43Z</dcterms:created>
  <dcterms:modified xsi:type="dcterms:W3CDTF">2021-01-18T07:59:32Z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