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 SemiBold" pitchFamily="2" charset="0"/>
      <p:bold r:id="rId16"/>
    </p:embeddedFont>
    <p:embeddedFont>
      <p:font typeface="Twinkl" pitchFamily="2" charset="0"/>
      <p:regular r:id="rId17"/>
      <p:bold r:id="rId18"/>
    </p:embeddedFont>
    <p:embeddedFont>
      <p:font typeface="Sassoon Infant Rg" panose="02000503030000020003" pitchFamily="50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57" userDrawn="1">
          <p15:clr>
            <a:srgbClr val="A4A3A4"/>
          </p15:clr>
        </p15:guide>
        <p15:guide id="3" pos="238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5171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 userDrawn="1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217"/>
    <a:srgbClr val="E9506C"/>
    <a:srgbClr val="00A7E6"/>
    <a:srgbClr val="6A9324"/>
    <a:srgbClr val="EC6D76"/>
    <a:srgbClr val="F8CACA"/>
    <a:srgbClr val="4DB1E2"/>
    <a:srgbClr val="4DB1E3"/>
    <a:srgbClr val="AEDFF8"/>
    <a:srgbClr val="C9E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26" y="108"/>
      </p:cViewPr>
      <p:guideLst>
        <p:guide pos="2857"/>
        <p:guide pos="2381"/>
        <p:guide orient="horz" pos="3952"/>
        <p:guide pos="5171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44F1D6-13B0-4C78-BB7F-0108728247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FDFC0-314E-47F3-80A3-F9244B8520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7F756C-83ED-4B15-B6A6-3B6795032895}" type="datetimeFigureOut">
              <a:rPr lang="en-GB"/>
              <a:pPr>
                <a:defRPr/>
              </a:pPr>
              <a:t>24/04/2019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ABDB9-698B-4E70-A456-C6F18AD6F9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7A075-9411-44A0-8132-4F85280C46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5E83F6-0454-4B6C-B666-32B6350D95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9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51974-D985-400F-A6C4-C43D287DD3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BFD2D-BF10-430C-BB36-F8F1B1D4AA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C9CD1B-ABA4-430E-980B-A2B22B38856A}" type="datetimeFigureOut">
              <a:rPr lang="en-GB"/>
              <a:pPr>
                <a:defRPr/>
              </a:pPr>
              <a:t>24/04/2019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E18CF3-D960-4AD8-9E9C-3ACF2F6299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1E8878-20C8-4832-B039-68FB351DD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C84C1-B003-491C-B2CC-2A0D3C4CB5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405A6-789A-44A9-8B1E-DC77C1BC8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68F2F8-D24E-4D7E-B346-ADF9D2FDAE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77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5B262C2-24A8-43BD-B7A4-D6BCF624F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BBB160E-137C-47D7-BC10-C71CC8BCDC1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54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5A2032E-DAD3-4C62-ABF0-F4AF7BBD28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2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7F1E357-B396-4756-A3DE-E8E60E3A84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0903C9-6E15-479E-98F3-2DB0B9030B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5" r:id="rId2"/>
    <p:sldLayoutId id="2147483797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9.png"/><Relationship Id="rId5" Type="http://schemas.openxmlformats.org/officeDocument/2006/relationships/slide" Target="slide6.xml"/><Relationship Id="rId10" Type="http://schemas.openxmlformats.org/officeDocument/2006/relationships/image" Target="../media/image8.png"/><Relationship Id="rId4" Type="http://schemas.openxmlformats.org/officeDocument/2006/relationships/slide" Target="slide5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2.xml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38151" y="765175"/>
            <a:ext cx="8248650" cy="5327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3133724" y="1346201"/>
            <a:ext cx="2876552" cy="42844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E2730505-8581-4423-A042-677C948B3393}"/>
              </a:ext>
            </a:extLst>
          </p:cNvPr>
          <p:cNvSpPr/>
          <p:nvPr/>
        </p:nvSpPr>
        <p:spPr>
          <a:xfrm>
            <a:off x="3703271" y="1817230"/>
            <a:ext cx="1737458" cy="419100"/>
          </a:xfrm>
          <a:prstGeom prst="rect">
            <a:avLst/>
          </a:prstGeom>
          <a:solidFill>
            <a:srgbClr val="F0811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Monday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C2C69EC6-03F8-4C0A-93DE-229DFB6E4C6C}"/>
              </a:ext>
            </a:extLst>
          </p:cNvPr>
          <p:cNvSpPr/>
          <p:nvPr/>
        </p:nvSpPr>
        <p:spPr>
          <a:xfrm>
            <a:off x="3703271" y="2538665"/>
            <a:ext cx="1737458" cy="419100"/>
          </a:xfrm>
          <a:prstGeom prst="rect">
            <a:avLst/>
          </a:prstGeom>
          <a:solidFill>
            <a:srgbClr val="EA6E7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Tuesday</a:t>
            </a:r>
          </a:p>
        </p:txBody>
      </p:sp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D01D2A22-74DA-4FB8-A07E-1C0F5ECD4672}"/>
              </a:ext>
            </a:extLst>
          </p:cNvPr>
          <p:cNvSpPr/>
          <p:nvPr/>
        </p:nvSpPr>
        <p:spPr>
          <a:xfrm>
            <a:off x="3703271" y="3260100"/>
            <a:ext cx="1737458" cy="419100"/>
          </a:xfrm>
          <a:prstGeom prst="rect">
            <a:avLst/>
          </a:prstGeom>
          <a:solidFill>
            <a:srgbClr val="FAB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Wednesday</a:t>
            </a:r>
          </a:p>
        </p:txBody>
      </p:sp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30090FCF-2630-4076-B1D1-0222F8E2424C}"/>
              </a:ext>
            </a:extLst>
          </p:cNvPr>
          <p:cNvSpPr/>
          <p:nvPr/>
        </p:nvSpPr>
        <p:spPr>
          <a:xfrm>
            <a:off x="3703271" y="3981535"/>
            <a:ext cx="1737458" cy="419100"/>
          </a:xfrm>
          <a:prstGeom prst="rect">
            <a:avLst/>
          </a:prstGeom>
          <a:solidFill>
            <a:srgbClr val="6B9C6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Thursday</a:t>
            </a:r>
          </a:p>
        </p:txBody>
      </p:sp>
      <p:sp>
        <p:nvSpPr>
          <p:cNvPr id="9" name="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BB091D01-49F8-4733-ADAA-0BE8739314E2}"/>
              </a:ext>
            </a:extLst>
          </p:cNvPr>
          <p:cNvSpPr/>
          <p:nvPr/>
        </p:nvSpPr>
        <p:spPr>
          <a:xfrm>
            <a:off x="3703271" y="4702971"/>
            <a:ext cx="1737458" cy="420687"/>
          </a:xfrm>
          <a:prstGeom prst="rect">
            <a:avLst/>
          </a:prstGeom>
          <a:solidFill>
            <a:srgbClr val="A772B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/>
              <a:t>Friday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740491"/>
            <a:ext cx="2070100" cy="2070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238">
            <a:off x="870813" y="4096375"/>
            <a:ext cx="1031902" cy="17579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6589">
            <a:off x="1587486" y="4070865"/>
            <a:ext cx="1127076" cy="19201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9140">
            <a:off x="1664360" y="1114624"/>
            <a:ext cx="2200745" cy="794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32" y="4131194"/>
            <a:ext cx="1849381" cy="1799471"/>
          </a:xfrm>
          <a:prstGeom prst="rect">
            <a:avLst/>
          </a:prstGeom>
        </p:spPr>
      </p:pic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116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17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17">
            <a:extLst>
              <a:ext uri="{FF2B5EF4-FFF2-40B4-BE49-F238E27FC236}">
                <a16:creationId xmlns:a16="http://schemas.microsoft.com/office/drawing/2014/main" id="{7F1179DC-E347-455E-87E0-215AE9C23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309" y="506880"/>
            <a:ext cx="14895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3 Monday</a:t>
            </a: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549A8405-78B5-4C32-8D8D-6664E72C4D62}"/>
              </a:ext>
            </a:extLst>
          </p:cNvPr>
          <p:cNvSpPr/>
          <p:nvPr/>
        </p:nvSpPr>
        <p:spPr>
          <a:xfrm>
            <a:off x="771525" y="526958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261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092" y="2398549"/>
            <a:ext cx="3530874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Alison buys a book for £3.75 and pays with a £5 note. With which coins could she receive her change?</a:t>
            </a:r>
          </a:p>
        </p:txBody>
      </p:sp>
      <p:sp>
        <p:nvSpPr>
          <p:cNvPr id="171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994" y="3245413"/>
            <a:ext cx="3080599" cy="533205"/>
          </a:xfrm>
          <a:prstGeom prst="rect">
            <a:avLst/>
          </a:prstGeom>
          <a:noFill/>
          <a:ln w="25400">
            <a:solidFill>
              <a:srgbClr val="6A93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tIns="72000" rIns="108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400" b="1" dirty="0"/>
              <a:t>£1, 20p, 5p or any combination with a  total of £1.25</a:t>
            </a:r>
          </a:p>
        </p:txBody>
      </p:sp>
      <p:sp>
        <p:nvSpPr>
          <p:cNvPr id="173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226" y="5540714"/>
            <a:ext cx="2320793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/>
              <a:t>Is Jamil correct?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1" dirty="0"/>
              <a:t>Explain your reasoning.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767790"/>
            <a:ext cx="3774768" cy="1232284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4615775" y="770589"/>
            <a:ext cx="3773517" cy="12266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57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7212103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1115070"/>
            <a:ext cx="3603907" cy="369061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4718992" y="1141847"/>
            <a:ext cx="3604358" cy="7538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97" y="1286131"/>
            <a:ext cx="214518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Write four thousand and thirty-six in numbers.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3546" y="2077639"/>
            <a:ext cx="3763881" cy="40151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6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189" y="1251610"/>
            <a:ext cx="958777" cy="540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4036</a:t>
            </a:r>
          </a:p>
        </p:txBody>
      </p:sp>
      <p:sp>
        <p:nvSpPr>
          <p:cNvPr id="70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736" y="1148768"/>
            <a:ext cx="20329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2800  +  400  =   3200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1560835"/>
            <a:ext cx="3603907" cy="369061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1193406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73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163761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2448750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2912038"/>
            <a:ext cx="3611072" cy="3088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6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586445"/>
            <a:ext cx="1951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6030  -  700  =  5330</a:t>
            </a:r>
          </a:p>
        </p:txBody>
      </p:sp>
      <p:sp>
        <p:nvSpPr>
          <p:cNvPr id="7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47" y="2484304"/>
            <a:ext cx="1598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3  ×  4  ×  7  =  84</a:t>
            </a:r>
          </a:p>
        </p:txBody>
      </p:sp>
      <p:sp>
        <p:nvSpPr>
          <p:cNvPr id="78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40" y="2978919"/>
            <a:ext cx="1045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37  </a:t>
            </a:r>
            <a:r>
              <a:rPr lang="en-GB" sz="1400" b="1" dirty="0">
                <a:solidFill>
                  <a:sysClr val="windowText" lastClr="000000"/>
                </a:solidFill>
              </a:rPr>
              <a:t>÷  4</a:t>
            </a:r>
            <a:r>
              <a:rPr lang="en-GB" altLang="en-US" sz="1400" b="1" dirty="0">
                <a:solidFill>
                  <a:schemeClr val="tx1"/>
                </a:solidFill>
              </a:rPr>
              <a:t>  = </a:t>
            </a:r>
          </a:p>
        </p:txBody>
      </p:sp>
      <p:sp>
        <p:nvSpPr>
          <p:cNvPr id="79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2533133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81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910" y="306833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74" y="2234866"/>
            <a:ext cx="535714" cy="62965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6" y="1086396"/>
            <a:ext cx="618797" cy="36064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598">
            <a:off x="2151347" y="1563614"/>
            <a:ext cx="377820" cy="38311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88360" y="2973520"/>
            <a:ext cx="1407758" cy="30777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400" b="1" dirty="0"/>
              <a:t>9  remainder  1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598">
            <a:off x="4092852" y="5417274"/>
            <a:ext cx="315207" cy="319628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963095" y="3524110"/>
            <a:ext cx="842830" cy="610876"/>
            <a:chOff x="1294673" y="5271741"/>
            <a:chExt cx="842830" cy="610876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294673" y="5271742"/>
              <a:ext cx="315207" cy="319628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651975" y="5271741"/>
              <a:ext cx="315207" cy="319628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464994" y="5562989"/>
              <a:ext cx="315207" cy="319628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822296" y="5562988"/>
              <a:ext cx="315207" cy="319628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>
            <a:off x="2041142" y="3524110"/>
            <a:ext cx="842830" cy="610876"/>
            <a:chOff x="1294673" y="5271741"/>
            <a:chExt cx="842830" cy="610876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294673" y="5271742"/>
              <a:ext cx="315207" cy="319628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651975" y="5271741"/>
              <a:ext cx="315207" cy="319628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464994" y="5562989"/>
              <a:ext cx="315207" cy="319628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822296" y="5562988"/>
              <a:ext cx="315207" cy="319628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3119189" y="3524110"/>
            <a:ext cx="842830" cy="610876"/>
            <a:chOff x="1294673" y="5271741"/>
            <a:chExt cx="842830" cy="610876"/>
          </a:xfrm>
        </p:grpSpPr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294673" y="5271742"/>
              <a:ext cx="315207" cy="319628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651975" y="5271741"/>
              <a:ext cx="315207" cy="319628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464994" y="5562989"/>
              <a:ext cx="315207" cy="319628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822296" y="5562988"/>
              <a:ext cx="315207" cy="319628"/>
            </a:xfrm>
            <a:prstGeom prst="rect">
              <a:avLst/>
            </a:prstGeom>
          </p:spPr>
        </p:pic>
      </p:grpSp>
      <p:grpSp>
        <p:nvGrpSpPr>
          <p:cNvPr id="153" name="Group 152"/>
          <p:cNvGrpSpPr/>
          <p:nvPr/>
        </p:nvGrpSpPr>
        <p:grpSpPr>
          <a:xfrm>
            <a:off x="963095" y="4327331"/>
            <a:ext cx="842830" cy="610876"/>
            <a:chOff x="1294673" y="5271741"/>
            <a:chExt cx="842830" cy="610876"/>
          </a:xfrm>
        </p:grpSpPr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294673" y="5271742"/>
              <a:ext cx="315207" cy="319628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651975" y="5271741"/>
              <a:ext cx="315207" cy="319628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464994" y="5562989"/>
              <a:ext cx="315207" cy="319628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822296" y="5562988"/>
              <a:ext cx="315207" cy="319628"/>
            </a:xfrm>
            <a:prstGeom prst="rect">
              <a:avLst/>
            </a:prstGeom>
          </p:spPr>
        </p:pic>
      </p:grpSp>
      <p:grpSp>
        <p:nvGrpSpPr>
          <p:cNvPr id="158" name="Group 157"/>
          <p:cNvGrpSpPr/>
          <p:nvPr/>
        </p:nvGrpSpPr>
        <p:grpSpPr>
          <a:xfrm>
            <a:off x="2041142" y="4327331"/>
            <a:ext cx="842830" cy="610876"/>
            <a:chOff x="1294673" y="5271741"/>
            <a:chExt cx="842830" cy="610876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294673" y="5271742"/>
              <a:ext cx="315207" cy="319628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651975" y="5271741"/>
              <a:ext cx="315207" cy="319628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464994" y="5562989"/>
              <a:ext cx="315207" cy="319628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822296" y="5562988"/>
              <a:ext cx="315207" cy="319628"/>
            </a:xfrm>
            <a:prstGeom prst="rect">
              <a:avLst/>
            </a:prstGeom>
          </p:spPr>
        </p:pic>
      </p:grpSp>
      <p:grpSp>
        <p:nvGrpSpPr>
          <p:cNvPr id="164" name="Group 163"/>
          <p:cNvGrpSpPr/>
          <p:nvPr/>
        </p:nvGrpSpPr>
        <p:grpSpPr>
          <a:xfrm>
            <a:off x="3119189" y="4327331"/>
            <a:ext cx="842830" cy="610876"/>
            <a:chOff x="1294673" y="5271741"/>
            <a:chExt cx="842830" cy="610876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294673" y="5271742"/>
              <a:ext cx="315207" cy="319628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651975" y="5271741"/>
              <a:ext cx="315207" cy="319628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464994" y="5562989"/>
              <a:ext cx="315207" cy="319628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822296" y="5562988"/>
              <a:ext cx="315207" cy="319628"/>
            </a:xfrm>
            <a:prstGeom prst="rect">
              <a:avLst/>
            </a:prstGeom>
          </p:spPr>
        </p:pic>
      </p:grpSp>
      <p:grpSp>
        <p:nvGrpSpPr>
          <p:cNvPr id="169" name="Group 168"/>
          <p:cNvGrpSpPr/>
          <p:nvPr/>
        </p:nvGrpSpPr>
        <p:grpSpPr>
          <a:xfrm>
            <a:off x="963095" y="5119331"/>
            <a:ext cx="842830" cy="610876"/>
            <a:chOff x="1294673" y="5271741"/>
            <a:chExt cx="842830" cy="610876"/>
          </a:xfrm>
        </p:grpSpPr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294673" y="5271742"/>
              <a:ext cx="315207" cy="319628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651975" y="5271741"/>
              <a:ext cx="315207" cy="319628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464994" y="5562989"/>
              <a:ext cx="315207" cy="319628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822296" y="5562988"/>
              <a:ext cx="315207" cy="319628"/>
            </a:xfrm>
            <a:prstGeom prst="rect">
              <a:avLst/>
            </a:prstGeom>
          </p:spPr>
        </p:pic>
      </p:grpSp>
      <p:grpSp>
        <p:nvGrpSpPr>
          <p:cNvPr id="176" name="Group 175"/>
          <p:cNvGrpSpPr/>
          <p:nvPr/>
        </p:nvGrpSpPr>
        <p:grpSpPr>
          <a:xfrm>
            <a:off x="2041142" y="5119331"/>
            <a:ext cx="842830" cy="610876"/>
            <a:chOff x="1294673" y="5271741"/>
            <a:chExt cx="842830" cy="610876"/>
          </a:xfrm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294673" y="5271742"/>
              <a:ext cx="315207" cy="319628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651975" y="5271741"/>
              <a:ext cx="315207" cy="319628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464994" y="5562989"/>
              <a:ext cx="315207" cy="319628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822296" y="5562988"/>
              <a:ext cx="315207" cy="319628"/>
            </a:xfrm>
            <a:prstGeom prst="rect">
              <a:avLst/>
            </a:prstGeom>
          </p:spPr>
        </p:pic>
      </p:grpSp>
      <p:grpSp>
        <p:nvGrpSpPr>
          <p:cNvPr id="181" name="Group 180"/>
          <p:cNvGrpSpPr/>
          <p:nvPr/>
        </p:nvGrpSpPr>
        <p:grpSpPr>
          <a:xfrm>
            <a:off x="3119189" y="5119331"/>
            <a:ext cx="842830" cy="610876"/>
            <a:chOff x="1294673" y="5271741"/>
            <a:chExt cx="842830" cy="610876"/>
          </a:xfrm>
        </p:grpSpPr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294673" y="5271742"/>
              <a:ext cx="315207" cy="319628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651975" y="5271741"/>
              <a:ext cx="315207" cy="319628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464994" y="5562989"/>
              <a:ext cx="315207" cy="319628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0598">
              <a:off x="1822296" y="5562988"/>
              <a:ext cx="315207" cy="319628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911684" y="3462711"/>
            <a:ext cx="964853" cy="700660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ounded Rectangle 185"/>
          <p:cNvSpPr/>
          <p:nvPr/>
        </p:nvSpPr>
        <p:spPr>
          <a:xfrm>
            <a:off x="1974132" y="3462711"/>
            <a:ext cx="964853" cy="700660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ounded Rectangle 186"/>
          <p:cNvSpPr/>
          <p:nvPr/>
        </p:nvSpPr>
        <p:spPr>
          <a:xfrm>
            <a:off x="3033453" y="3462711"/>
            <a:ext cx="964853" cy="700660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ounded Rectangle 187"/>
          <p:cNvSpPr/>
          <p:nvPr/>
        </p:nvSpPr>
        <p:spPr>
          <a:xfrm>
            <a:off x="911684" y="4263343"/>
            <a:ext cx="964853" cy="700660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ounded Rectangle 188"/>
          <p:cNvSpPr/>
          <p:nvPr/>
        </p:nvSpPr>
        <p:spPr>
          <a:xfrm>
            <a:off x="1974132" y="4270138"/>
            <a:ext cx="964853" cy="700660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ounded Rectangle 189"/>
          <p:cNvSpPr/>
          <p:nvPr/>
        </p:nvSpPr>
        <p:spPr>
          <a:xfrm>
            <a:off x="3033453" y="4270138"/>
            <a:ext cx="964853" cy="700660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ounded Rectangle 191"/>
          <p:cNvSpPr/>
          <p:nvPr/>
        </p:nvSpPr>
        <p:spPr>
          <a:xfrm>
            <a:off x="911684" y="5063976"/>
            <a:ext cx="964853" cy="700660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ounded Rectangle 192"/>
          <p:cNvSpPr/>
          <p:nvPr/>
        </p:nvSpPr>
        <p:spPr>
          <a:xfrm>
            <a:off x="1974132" y="5063976"/>
            <a:ext cx="964853" cy="700660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ounded Rectangle 193"/>
          <p:cNvSpPr/>
          <p:nvPr/>
        </p:nvSpPr>
        <p:spPr>
          <a:xfrm>
            <a:off x="3033453" y="5063976"/>
            <a:ext cx="964853" cy="700660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9572" y="4182617"/>
            <a:ext cx="963251" cy="191431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/>
        </p:nvSpPr>
        <p:spPr bwMode="auto">
          <a:xfrm>
            <a:off x="5989181" y="4173306"/>
            <a:ext cx="1869472" cy="624406"/>
          </a:xfrm>
          <a:custGeom>
            <a:avLst/>
            <a:gdLst>
              <a:gd name="T0" fmla="*/ 302 w 302"/>
              <a:gd name="T1" fmla="*/ 174 h 209"/>
              <a:gd name="T2" fmla="*/ 232 w 302"/>
              <a:gd name="T3" fmla="*/ 182 h 209"/>
              <a:gd name="T4" fmla="*/ 285 w 302"/>
              <a:gd name="T5" fmla="*/ 103 h 209"/>
              <a:gd name="T6" fmla="*/ 143 w 302"/>
              <a:gd name="T7" fmla="*/ 0 h 209"/>
              <a:gd name="T8" fmla="*/ 0 w 302"/>
              <a:gd name="T9" fmla="*/ 103 h 209"/>
              <a:gd name="T10" fmla="*/ 143 w 302"/>
              <a:gd name="T11" fmla="*/ 205 h 209"/>
              <a:gd name="T12" fmla="*/ 163 w 302"/>
              <a:gd name="T13" fmla="*/ 204 h 209"/>
              <a:gd name="T14" fmla="*/ 302 w 302"/>
              <a:gd name="T15" fmla="*/ 17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" h="209">
                <a:moveTo>
                  <a:pt x="302" y="174"/>
                </a:moveTo>
                <a:cubicBezTo>
                  <a:pt x="302" y="174"/>
                  <a:pt x="265" y="188"/>
                  <a:pt x="232" y="182"/>
                </a:cubicBezTo>
                <a:cubicBezTo>
                  <a:pt x="264" y="164"/>
                  <a:pt x="285" y="135"/>
                  <a:pt x="285" y="103"/>
                </a:cubicBezTo>
                <a:cubicBezTo>
                  <a:pt x="285" y="46"/>
                  <a:pt x="221" y="0"/>
                  <a:pt x="143" y="0"/>
                </a:cubicBezTo>
                <a:cubicBezTo>
                  <a:pt x="64" y="0"/>
                  <a:pt x="0" y="46"/>
                  <a:pt x="0" y="103"/>
                </a:cubicBezTo>
                <a:cubicBezTo>
                  <a:pt x="0" y="159"/>
                  <a:pt x="64" y="205"/>
                  <a:pt x="143" y="205"/>
                </a:cubicBezTo>
                <a:cubicBezTo>
                  <a:pt x="149" y="205"/>
                  <a:pt x="156" y="205"/>
                  <a:pt x="163" y="204"/>
                </a:cubicBezTo>
                <a:cubicBezTo>
                  <a:pt x="189" y="206"/>
                  <a:pt x="261" y="209"/>
                  <a:pt x="302" y="1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0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772" y="4236391"/>
            <a:ext cx="160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1400" b="1" dirty="0"/>
              <a:t>Is my part-whole model correct?</a:t>
            </a:r>
          </a:p>
        </p:txBody>
      </p:sp>
      <p:sp>
        <p:nvSpPr>
          <p:cNvPr id="12" name="Oval 11"/>
          <p:cNvSpPr/>
          <p:nvPr/>
        </p:nvSpPr>
        <p:spPr>
          <a:xfrm>
            <a:off x="5343181" y="4588609"/>
            <a:ext cx="508525" cy="31454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382862" y="4608985"/>
            <a:ext cx="452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21.4</a:t>
            </a:r>
          </a:p>
        </p:txBody>
      </p:sp>
      <p:sp>
        <p:nvSpPr>
          <p:cNvPr id="195" name="Oval 194"/>
          <p:cNvSpPr/>
          <p:nvPr/>
        </p:nvSpPr>
        <p:spPr>
          <a:xfrm>
            <a:off x="4703731" y="5169612"/>
            <a:ext cx="508525" cy="31454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/>
          <p:cNvSpPr/>
          <p:nvPr/>
        </p:nvSpPr>
        <p:spPr>
          <a:xfrm>
            <a:off x="4757701" y="5189988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6.7</a:t>
            </a:r>
          </a:p>
        </p:txBody>
      </p:sp>
      <p:sp>
        <p:nvSpPr>
          <p:cNvPr id="197" name="Oval 196"/>
          <p:cNvSpPr/>
          <p:nvPr/>
        </p:nvSpPr>
        <p:spPr>
          <a:xfrm>
            <a:off x="5342730" y="5169612"/>
            <a:ext cx="508525" cy="31454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/>
          <p:cNvSpPr/>
          <p:nvPr/>
        </p:nvSpPr>
        <p:spPr>
          <a:xfrm>
            <a:off x="5396700" y="5189988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5.6</a:t>
            </a:r>
          </a:p>
        </p:txBody>
      </p:sp>
      <p:sp>
        <p:nvSpPr>
          <p:cNvPr id="199" name="Oval 198"/>
          <p:cNvSpPr/>
          <p:nvPr/>
        </p:nvSpPr>
        <p:spPr>
          <a:xfrm>
            <a:off x="5983136" y="5169612"/>
            <a:ext cx="508525" cy="31454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/>
          <p:cNvSpPr/>
          <p:nvPr/>
        </p:nvSpPr>
        <p:spPr>
          <a:xfrm>
            <a:off x="6051395" y="5189988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8.1</a:t>
            </a:r>
          </a:p>
        </p:txBody>
      </p:sp>
      <p:cxnSp>
        <p:nvCxnSpPr>
          <p:cNvPr id="15" name="Straight Connector 14"/>
          <p:cNvCxnSpPr>
            <a:stCxn id="195" idx="7"/>
            <a:endCxn id="12" idx="3"/>
          </p:cNvCxnSpPr>
          <p:nvPr/>
        </p:nvCxnSpPr>
        <p:spPr>
          <a:xfrm flipV="1">
            <a:off x="5137784" y="4857091"/>
            <a:ext cx="279869" cy="35858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99" idx="1"/>
            <a:endCxn id="12" idx="5"/>
          </p:cNvCxnSpPr>
          <p:nvPr/>
        </p:nvCxnSpPr>
        <p:spPr>
          <a:xfrm flipH="1" flipV="1">
            <a:off x="5777234" y="4857091"/>
            <a:ext cx="280374" cy="35858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97" idx="0"/>
            <a:endCxn id="12" idx="4"/>
          </p:cNvCxnSpPr>
          <p:nvPr/>
        </p:nvCxnSpPr>
        <p:spPr>
          <a:xfrm flipV="1">
            <a:off x="5596993" y="4903155"/>
            <a:ext cx="451" cy="2664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2" name="Picture 20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68" y="1213245"/>
            <a:ext cx="1000598" cy="649717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598">
            <a:off x="2391299" y="1566891"/>
            <a:ext cx="377820" cy="383119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37361 0.00023 " pathEditMode="relative" rAng="0" ptsTypes="AA">
                                      <p:cBhvr>
                                        <p:cTn id="23" dur="16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4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27" grpId="0" animBg="1"/>
      <p:bldP spid="57" grpId="0" animBg="1"/>
      <p:bldP spid="69" grpId="0"/>
      <p:bldP spid="72" grpId="0" animBg="1"/>
      <p:bldP spid="73" grpId="0" animBg="1"/>
      <p:bldP spid="79" grpId="0" animBg="1"/>
      <p:bldP spid="8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7">
            <a:extLst>
              <a:ext uri="{FF2B5EF4-FFF2-40B4-BE49-F238E27FC236}">
                <a16:creationId xmlns:a16="http://schemas.microsoft.com/office/drawing/2014/main" id="{38DAC323-5513-47D0-A68A-357E33C33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350" y="506880"/>
            <a:ext cx="15119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3 Tuesday</a:t>
            </a:r>
          </a:p>
        </p:txBody>
      </p:sp>
      <p:sp>
        <p:nvSpPr>
          <p:cNvPr id="11272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1273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7E0517F1-CD54-41DE-82FC-6DF4436EB565}"/>
              </a:ext>
            </a:extLst>
          </p:cNvPr>
          <p:cNvSpPr/>
          <p:nvPr/>
        </p:nvSpPr>
        <p:spPr>
          <a:xfrm>
            <a:off x="771525" y="527131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58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59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71" y="2352829"/>
            <a:ext cx="377228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How many lines of symmetry has </a:t>
            </a:r>
            <a:br>
              <a:rPr lang="en-GB" sz="1400" dirty="0"/>
            </a:br>
            <a:r>
              <a:rPr lang="en-GB" sz="1400" dirty="0"/>
              <a:t>this rectangle?</a:t>
            </a:r>
          </a:p>
        </p:txBody>
      </p:sp>
      <p:sp>
        <p:nvSpPr>
          <p:cNvPr id="60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670" y="3055667"/>
            <a:ext cx="699375" cy="588605"/>
          </a:xfrm>
          <a:prstGeom prst="rect">
            <a:avLst/>
          </a:prstGeom>
          <a:noFill/>
          <a:ln w="25400">
            <a:solidFill>
              <a:srgbClr val="6A932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8000" tIns="72000" rIns="108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3200" b="1" dirty="0"/>
              <a:t>2</a:t>
            </a:r>
          </a:p>
        </p:txBody>
      </p:sp>
      <p:sp>
        <p:nvSpPr>
          <p:cNvPr id="61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226" y="5502644"/>
            <a:ext cx="2320793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/>
              <a:t>Is Alana correct?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1" dirty="0"/>
              <a:t>Explain your reasoning.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767790"/>
            <a:ext cx="3774768" cy="1232284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4615775" y="770589"/>
            <a:ext cx="3773517" cy="12266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73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7212103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4718992" y="1141847"/>
            <a:ext cx="3604358" cy="7538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6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298" y="1185463"/>
            <a:ext cx="191369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How many if I have </a:t>
            </a:r>
            <a:r>
              <a:rPr lang="en-GB" sz="1400" b="1" dirty="0"/>
              <a:t>one hundred less</a:t>
            </a:r>
            <a:r>
              <a:rPr lang="en-GB" sz="1400" dirty="0"/>
              <a:t>?</a:t>
            </a:r>
            <a:endParaRPr lang="en-GB" sz="1400" b="1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3546" y="2077639"/>
            <a:ext cx="3763881" cy="40151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78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0503" y="1258942"/>
            <a:ext cx="958777" cy="540112"/>
          </a:xfrm>
          <a:prstGeom prst="rect">
            <a:avLst/>
          </a:prstGeom>
          <a:noFill/>
          <a:ln w="254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b="1" dirty="0"/>
              <a:t>6903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1745453" y="832513"/>
            <a:ext cx="2707669" cy="1097384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050" y="126009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2448750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2912038"/>
            <a:ext cx="3611072" cy="3088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6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47" y="2484304"/>
            <a:ext cx="17347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4  ×  7  ×  5  =  140 </a:t>
            </a:r>
          </a:p>
        </p:txBody>
      </p:sp>
      <p:sp>
        <p:nvSpPr>
          <p:cNvPr id="87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40" y="2986539"/>
            <a:ext cx="1045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25  </a:t>
            </a:r>
            <a:r>
              <a:rPr lang="en-GB" sz="1400" b="1" dirty="0">
                <a:solidFill>
                  <a:sysClr val="windowText" lastClr="000000"/>
                </a:solidFill>
              </a:rPr>
              <a:t>÷  </a:t>
            </a:r>
            <a:r>
              <a:rPr lang="en-GB" sz="1400" b="1" dirty="0">
                <a:solidFill>
                  <a:schemeClr val="tx1"/>
                </a:solidFill>
              </a:rPr>
              <a:t>7</a:t>
            </a:r>
            <a:r>
              <a:rPr lang="en-GB" altLang="en-US" sz="1400" b="1" dirty="0">
                <a:solidFill>
                  <a:schemeClr val="tx1"/>
                </a:solidFill>
              </a:rPr>
              <a:t> = </a:t>
            </a:r>
          </a:p>
        </p:txBody>
      </p:sp>
      <p:sp>
        <p:nvSpPr>
          <p:cNvPr id="88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2533133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89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910" y="306833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1823528" y="2982398"/>
            <a:ext cx="1380506" cy="30777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400" b="1" dirty="0"/>
              <a:t>3  remainder 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99031" y="1096684"/>
            <a:ext cx="1180776" cy="911882"/>
            <a:chOff x="5994339" y="1214088"/>
            <a:chExt cx="1180776" cy="911882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339" y="1214088"/>
              <a:ext cx="1022098" cy="911882"/>
            </a:xfrm>
            <a:prstGeom prst="rect">
              <a:avLst/>
            </a:prstGeom>
          </p:spPr>
        </p:pic>
        <p:sp>
          <p:nvSpPr>
            <p:cNvPr id="166" name="Rectangle 98">
              <a:extLst>
                <a:ext uri="{FF2B5EF4-FFF2-40B4-BE49-F238E27FC236}">
                  <a16:creationId xmlns:a16="http://schemas.microsoft.com/office/drawing/2014/main" id="{E66590E7-93C9-4F30-B1B4-239DA07BE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6970" y="1391094"/>
              <a:ext cx="1168145" cy="62321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144000" tIns="144000" rIns="144000" bIns="144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sz="2400" b="1" dirty="0"/>
                <a:t>7003</a:t>
              </a:r>
            </a:p>
          </p:txBody>
        </p:sp>
      </p:grpSp>
      <p:pic>
        <p:nvPicPr>
          <p:cNvPr id="169" name="Picture 1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13" y="2382882"/>
            <a:ext cx="516765" cy="470594"/>
          </a:xfrm>
          <a:prstGeom prst="rect">
            <a:avLst/>
          </a:prstGeom>
        </p:spPr>
      </p:pic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1201"/>
              </p:ext>
            </p:extLst>
          </p:nvPr>
        </p:nvGraphicFramePr>
        <p:xfrm>
          <a:off x="1509590" y="872950"/>
          <a:ext cx="169714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57">
                  <a:extLst>
                    <a:ext uri="{9D8B030D-6E8A-4147-A177-3AD203B41FA5}">
                      <a16:colId xmlns:a16="http://schemas.microsoft.com/office/drawing/2014/main" val="2404461376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2485368579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3660406420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3211014619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401965216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3363881561"/>
                    </a:ext>
                  </a:extLst>
                </a:gridCol>
              </a:tblGrid>
              <a:tr h="225600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887027"/>
                  </a:ext>
                </a:extLst>
              </a:tr>
              <a:tr h="235404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061936"/>
                  </a:ext>
                </a:extLst>
              </a:tr>
              <a:tr h="23540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16733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16335"/>
              </p:ext>
            </p:extLst>
          </p:nvPr>
        </p:nvGraphicFramePr>
        <p:xfrm>
          <a:off x="1784058" y="1547916"/>
          <a:ext cx="141428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57">
                  <a:extLst>
                    <a:ext uri="{9D8B030D-6E8A-4147-A177-3AD203B41FA5}">
                      <a16:colId xmlns:a16="http://schemas.microsoft.com/office/drawing/2014/main" val="1610426924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3371215972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1830844281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3640942043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440144944"/>
                    </a:ext>
                  </a:extLst>
                </a:gridCol>
              </a:tblGrid>
              <a:tr h="23540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188646"/>
                  </a:ext>
                </a:extLst>
              </a:tr>
            </a:tbl>
          </a:graphicData>
        </a:graphic>
      </p:graphicFrame>
      <p:grpSp>
        <p:nvGrpSpPr>
          <p:cNvPr id="98" name="Group 97"/>
          <p:cNvGrpSpPr/>
          <p:nvPr/>
        </p:nvGrpSpPr>
        <p:grpSpPr>
          <a:xfrm>
            <a:off x="1768184" y="1562983"/>
            <a:ext cx="1410726" cy="281305"/>
            <a:chOff x="1407086" y="4065728"/>
            <a:chExt cx="1650977" cy="329213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7086" y="4065728"/>
              <a:ext cx="329213" cy="329213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7527" y="4065728"/>
              <a:ext cx="329213" cy="329213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67968" y="4065728"/>
              <a:ext cx="329213" cy="329213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8409" y="4065728"/>
              <a:ext cx="329213" cy="329213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8850" y="4065728"/>
              <a:ext cx="329213" cy="32921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19764" y="3463319"/>
            <a:ext cx="1360328" cy="577903"/>
            <a:chOff x="1008229" y="4548354"/>
            <a:chExt cx="1360328" cy="577903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008229" y="4816449"/>
              <a:ext cx="305524" cy="309808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169273" y="4548355"/>
              <a:ext cx="305524" cy="309808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364078" y="4816449"/>
              <a:ext cx="305524" cy="309808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523516" y="4548355"/>
              <a:ext cx="305524" cy="309808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719927" y="4816449"/>
              <a:ext cx="305524" cy="309808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866622" y="4548354"/>
              <a:ext cx="305524" cy="309808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2063033" y="4816448"/>
              <a:ext cx="305524" cy="309808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2808735" y="3777303"/>
            <a:ext cx="1360328" cy="577903"/>
            <a:chOff x="1008229" y="4548354"/>
            <a:chExt cx="1360328" cy="577903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008229" y="4816449"/>
              <a:ext cx="305524" cy="309808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169273" y="4548355"/>
              <a:ext cx="305524" cy="309808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364078" y="4816449"/>
              <a:ext cx="305524" cy="309808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523516" y="4548355"/>
              <a:ext cx="305524" cy="309808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719927" y="4816449"/>
              <a:ext cx="305524" cy="309808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866622" y="4548354"/>
              <a:ext cx="305524" cy="309808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2063033" y="4816448"/>
              <a:ext cx="305524" cy="309808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1031879" y="4253536"/>
            <a:ext cx="1360328" cy="577903"/>
            <a:chOff x="1008229" y="4548354"/>
            <a:chExt cx="1360328" cy="577903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008229" y="4816449"/>
              <a:ext cx="305524" cy="309808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169273" y="4548355"/>
              <a:ext cx="305524" cy="309808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364078" y="4816449"/>
              <a:ext cx="305524" cy="309808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523516" y="4548355"/>
              <a:ext cx="305524" cy="309808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719927" y="4816449"/>
              <a:ext cx="305524" cy="309808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866622" y="4548354"/>
              <a:ext cx="305524" cy="309808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2063033" y="4816448"/>
              <a:ext cx="305524" cy="309808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808735" y="4633522"/>
            <a:ext cx="1360328" cy="577903"/>
            <a:chOff x="1008229" y="4548354"/>
            <a:chExt cx="1360328" cy="577903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008229" y="4816449"/>
              <a:ext cx="305524" cy="309808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169273" y="4548355"/>
              <a:ext cx="305524" cy="309808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364078" y="4816449"/>
              <a:ext cx="305524" cy="309808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523516" y="4548355"/>
              <a:ext cx="305524" cy="309808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719927" y="4816449"/>
              <a:ext cx="305524" cy="309808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866622" y="4548354"/>
              <a:ext cx="305524" cy="309808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2063033" y="4816448"/>
              <a:ext cx="305524" cy="309808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1031879" y="5043754"/>
            <a:ext cx="1360328" cy="577903"/>
            <a:chOff x="1008229" y="4548354"/>
            <a:chExt cx="1360328" cy="577903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008229" y="4816449"/>
              <a:ext cx="305524" cy="309808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169273" y="4548355"/>
              <a:ext cx="305524" cy="309808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364078" y="4816449"/>
              <a:ext cx="305524" cy="309808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523516" y="4548355"/>
              <a:ext cx="305524" cy="309808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719927" y="4816449"/>
              <a:ext cx="305524" cy="309808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866622" y="4548354"/>
              <a:ext cx="305524" cy="309808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2063033" y="4816448"/>
              <a:ext cx="305524" cy="30980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812517" y="5502693"/>
            <a:ext cx="1332913" cy="309811"/>
            <a:chOff x="2932958" y="5549238"/>
            <a:chExt cx="1332913" cy="309811"/>
          </a:xfrm>
        </p:grpSpPr>
        <p:pic>
          <p:nvPicPr>
            <p:cNvPr id="229" name="Picture 2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2932958" y="5549241"/>
              <a:ext cx="305524" cy="309808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3275421" y="5549240"/>
              <a:ext cx="305524" cy="309808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3617884" y="5549239"/>
              <a:ext cx="305524" cy="309808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3960347" y="5549238"/>
              <a:ext cx="305524" cy="309808"/>
            </a:xfrm>
            <a:prstGeom prst="rect">
              <a:avLst/>
            </a:prstGeom>
          </p:spPr>
        </p:pic>
      </p:grpSp>
      <p:sp>
        <p:nvSpPr>
          <p:cNvPr id="148" name="Rounded Rectangle 147"/>
          <p:cNvSpPr/>
          <p:nvPr/>
        </p:nvSpPr>
        <p:spPr>
          <a:xfrm>
            <a:off x="911684" y="3438896"/>
            <a:ext cx="1555157" cy="636294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ounded Rectangle 148"/>
          <p:cNvSpPr/>
          <p:nvPr/>
        </p:nvSpPr>
        <p:spPr>
          <a:xfrm>
            <a:off x="911684" y="4234911"/>
            <a:ext cx="1555157" cy="636294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ounded Rectangle 149"/>
          <p:cNvSpPr/>
          <p:nvPr/>
        </p:nvSpPr>
        <p:spPr>
          <a:xfrm>
            <a:off x="911684" y="5021303"/>
            <a:ext cx="1555157" cy="636294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ounded Rectangle 150"/>
          <p:cNvSpPr/>
          <p:nvPr/>
        </p:nvSpPr>
        <p:spPr>
          <a:xfrm>
            <a:off x="2683587" y="4613098"/>
            <a:ext cx="1555157" cy="636294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ounded Rectangle 153"/>
          <p:cNvSpPr/>
          <p:nvPr/>
        </p:nvSpPr>
        <p:spPr>
          <a:xfrm>
            <a:off x="2683587" y="3761511"/>
            <a:ext cx="1555157" cy="636294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32500" y="2849555"/>
            <a:ext cx="1898650" cy="919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949739" y="2703789"/>
            <a:ext cx="0" cy="120164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5843172" y="3309056"/>
            <a:ext cx="2277957" cy="44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4232" y="4154771"/>
            <a:ext cx="999831" cy="1926503"/>
          </a:xfrm>
          <a:prstGeom prst="rect">
            <a:avLst/>
          </a:prstGeom>
        </p:spPr>
      </p:pic>
      <p:sp>
        <p:nvSpPr>
          <p:cNvPr id="26" name="Freeform 9"/>
          <p:cNvSpPr>
            <a:spLocks/>
          </p:cNvSpPr>
          <p:nvPr/>
        </p:nvSpPr>
        <p:spPr bwMode="auto">
          <a:xfrm>
            <a:off x="5551497" y="4519225"/>
            <a:ext cx="1985413" cy="941817"/>
          </a:xfrm>
          <a:custGeom>
            <a:avLst/>
            <a:gdLst>
              <a:gd name="T0" fmla="*/ 317 w 317"/>
              <a:gd name="T1" fmla="*/ 28 h 205"/>
              <a:gd name="T2" fmla="*/ 249 w 317"/>
              <a:gd name="T3" fmla="*/ 34 h 205"/>
              <a:gd name="T4" fmla="*/ 143 w 317"/>
              <a:gd name="T5" fmla="*/ 0 h 205"/>
              <a:gd name="T6" fmla="*/ 0 w 317"/>
              <a:gd name="T7" fmla="*/ 103 h 205"/>
              <a:gd name="T8" fmla="*/ 143 w 317"/>
              <a:gd name="T9" fmla="*/ 205 h 205"/>
              <a:gd name="T10" fmla="*/ 285 w 317"/>
              <a:gd name="T11" fmla="*/ 103 h 205"/>
              <a:gd name="T12" fmla="*/ 263 w 317"/>
              <a:gd name="T13" fmla="*/ 47 h 205"/>
              <a:gd name="T14" fmla="*/ 317 w 317"/>
              <a:gd name="T15" fmla="*/ 2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7" h="205">
                <a:moveTo>
                  <a:pt x="317" y="28"/>
                </a:moveTo>
                <a:cubicBezTo>
                  <a:pt x="295" y="22"/>
                  <a:pt x="271" y="26"/>
                  <a:pt x="249" y="34"/>
                </a:cubicBezTo>
                <a:cubicBezTo>
                  <a:pt x="223" y="13"/>
                  <a:pt x="185" y="0"/>
                  <a:pt x="143" y="0"/>
                </a:cubicBezTo>
                <a:cubicBezTo>
                  <a:pt x="64" y="0"/>
                  <a:pt x="0" y="46"/>
                  <a:pt x="0" y="103"/>
                </a:cubicBezTo>
                <a:cubicBezTo>
                  <a:pt x="0" y="159"/>
                  <a:pt x="64" y="205"/>
                  <a:pt x="143" y="205"/>
                </a:cubicBezTo>
                <a:cubicBezTo>
                  <a:pt x="222" y="205"/>
                  <a:pt x="285" y="159"/>
                  <a:pt x="285" y="103"/>
                </a:cubicBezTo>
                <a:cubicBezTo>
                  <a:pt x="285" y="82"/>
                  <a:pt x="277" y="63"/>
                  <a:pt x="263" y="47"/>
                </a:cubicBezTo>
                <a:cubicBezTo>
                  <a:pt x="288" y="32"/>
                  <a:pt x="317" y="28"/>
                  <a:pt x="31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385" y="4579853"/>
            <a:ext cx="1696147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400" b="1" dirty="0"/>
              <a:t>If I count in multiples of seven I will say the number 147.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58" grpId="0" animBg="1"/>
      <p:bldP spid="73" grpId="0" animBg="1"/>
      <p:bldP spid="78" grpId="0" animBg="1"/>
      <p:bldP spid="81" grpId="0" animBg="1"/>
      <p:bldP spid="88" grpId="0" animBg="1"/>
      <p:bldP spid="89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7">
            <a:extLst>
              <a:ext uri="{FF2B5EF4-FFF2-40B4-BE49-F238E27FC236}">
                <a16:creationId xmlns:a16="http://schemas.microsoft.com/office/drawing/2014/main" id="{6C3071DF-B09E-4B65-B744-091BE783A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562" y="506880"/>
            <a:ext cx="17347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3 Wednesday</a:t>
            </a:r>
          </a:p>
        </p:txBody>
      </p:sp>
      <p:sp>
        <p:nvSpPr>
          <p:cNvPr id="82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83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A7201880-6017-4710-896A-72855B797507}"/>
              </a:ext>
            </a:extLst>
          </p:cNvPr>
          <p:cNvSpPr/>
          <p:nvPr/>
        </p:nvSpPr>
        <p:spPr>
          <a:xfrm>
            <a:off x="771525" y="53592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84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71" y="2407622"/>
            <a:ext cx="2031521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Find three different ways to complete this part whole model.</a:t>
            </a:r>
          </a:p>
        </p:txBody>
      </p:sp>
      <p:sp>
        <p:nvSpPr>
          <p:cNvPr id="86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200" y="5503916"/>
            <a:ext cx="2320793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/>
              <a:t>Is Jamil correct?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1" dirty="0"/>
              <a:t>Explain your reasoning.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767790"/>
            <a:ext cx="3774768" cy="1232284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4615775" y="770589"/>
            <a:ext cx="3773517" cy="12266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89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7212953" y="856479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1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676" y="1044834"/>
            <a:ext cx="3782674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Put these numbers in order from smallest to greatest: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3546" y="2077639"/>
            <a:ext cx="3763881" cy="40151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2448750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2912038"/>
            <a:ext cx="3611072" cy="3088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8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47" y="2484304"/>
            <a:ext cx="2119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9   </a:t>
            </a:r>
            <a:r>
              <a:rPr lang="en-GB" sz="1400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sz="1400" b="1" dirty="0">
                <a:solidFill>
                  <a:schemeClr val="tx1"/>
                </a:solidFill>
              </a:rPr>
              <a:t>   5   </a:t>
            </a:r>
            <a:r>
              <a:rPr lang="en-GB" sz="1400" b="1" dirty="0">
                <a:solidFill>
                  <a:sysClr val="windowText" lastClr="000000"/>
                </a:solidFill>
              </a:rPr>
              <a:t>×   8    </a:t>
            </a:r>
            <a:r>
              <a:rPr lang="en-GB" altLang="en-US" sz="1400" b="1" dirty="0">
                <a:solidFill>
                  <a:schemeClr val="tx1"/>
                </a:solidFill>
              </a:rPr>
              <a:t>=    360</a:t>
            </a:r>
          </a:p>
        </p:txBody>
      </p:sp>
      <p:sp>
        <p:nvSpPr>
          <p:cNvPr id="99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40" y="2986539"/>
            <a:ext cx="1045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30  </a:t>
            </a:r>
            <a:r>
              <a:rPr lang="en-GB" sz="1400" b="1" dirty="0">
                <a:solidFill>
                  <a:sysClr val="windowText" lastClr="000000"/>
                </a:solidFill>
              </a:rPr>
              <a:t>÷  </a:t>
            </a:r>
            <a:r>
              <a:rPr lang="en-GB" sz="1400" b="1" dirty="0">
                <a:solidFill>
                  <a:schemeClr val="tx1"/>
                </a:solidFill>
              </a:rPr>
              <a:t>4</a:t>
            </a:r>
            <a:r>
              <a:rPr lang="en-GB" altLang="en-US" sz="1400" b="1" dirty="0">
                <a:solidFill>
                  <a:schemeClr val="tx1"/>
                </a:solidFill>
              </a:rPr>
              <a:t> = </a:t>
            </a:r>
          </a:p>
        </p:txBody>
      </p:sp>
      <p:sp>
        <p:nvSpPr>
          <p:cNvPr id="101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2533133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2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910" y="299692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823528" y="2982398"/>
            <a:ext cx="1435008" cy="30777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400" b="1" dirty="0"/>
              <a:t>7  remainder  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1115070"/>
            <a:ext cx="3603907" cy="369061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6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736" y="1148768"/>
            <a:ext cx="18662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35   +   66   =      101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1560835"/>
            <a:ext cx="3603907" cy="369061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8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1193406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69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163761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70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586445"/>
            <a:ext cx="2024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500   -   201    =     299</a:t>
            </a:r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881" y="1014878"/>
            <a:ext cx="786856" cy="45859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7087">
            <a:off x="2492809" y="1407290"/>
            <a:ext cx="421712" cy="718445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13" y="2157791"/>
            <a:ext cx="572802" cy="673245"/>
          </a:xfrm>
          <a:prstGeom prst="rect">
            <a:avLst/>
          </a:prstGeom>
        </p:spPr>
      </p:pic>
      <p:sp>
        <p:nvSpPr>
          <p:cNvPr id="232" name="Oval 231"/>
          <p:cNvSpPr/>
          <p:nvPr/>
        </p:nvSpPr>
        <p:spPr>
          <a:xfrm>
            <a:off x="5483999" y="1373846"/>
            <a:ext cx="508996" cy="508994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300" dirty="0"/>
              <a:t>6218</a:t>
            </a:r>
          </a:p>
        </p:txBody>
      </p:sp>
      <p:sp>
        <p:nvSpPr>
          <p:cNvPr id="233" name="Oval 232"/>
          <p:cNvSpPr/>
          <p:nvPr/>
        </p:nvSpPr>
        <p:spPr>
          <a:xfrm>
            <a:off x="6200816" y="1373846"/>
            <a:ext cx="508996" cy="508994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300" dirty="0"/>
              <a:t>6281</a:t>
            </a:r>
          </a:p>
        </p:txBody>
      </p:sp>
      <p:sp>
        <p:nvSpPr>
          <p:cNvPr id="234" name="Oval 233"/>
          <p:cNvSpPr/>
          <p:nvPr/>
        </p:nvSpPr>
        <p:spPr>
          <a:xfrm>
            <a:off x="6917633" y="1373846"/>
            <a:ext cx="508996" cy="508994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300" dirty="0"/>
              <a:t>6182</a:t>
            </a:r>
          </a:p>
        </p:txBody>
      </p:sp>
      <p:sp>
        <p:nvSpPr>
          <p:cNvPr id="235" name="Oval 234"/>
          <p:cNvSpPr/>
          <p:nvPr/>
        </p:nvSpPr>
        <p:spPr>
          <a:xfrm>
            <a:off x="7634450" y="1373846"/>
            <a:ext cx="508996" cy="508994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300" dirty="0"/>
              <a:t>6128</a:t>
            </a:r>
          </a:p>
        </p:txBody>
      </p:sp>
      <p:sp>
        <p:nvSpPr>
          <p:cNvPr id="237" name="Oval 236"/>
          <p:cNvSpPr/>
          <p:nvPr/>
        </p:nvSpPr>
        <p:spPr>
          <a:xfrm>
            <a:off x="5489615" y="1373846"/>
            <a:ext cx="508996" cy="508994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300" dirty="0">
                <a:solidFill>
                  <a:sysClr val="windowText" lastClr="000000"/>
                </a:solidFill>
              </a:rPr>
              <a:t>6128</a:t>
            </a:r>
          </a:p>
        </p:txBody>
      </p:sp>
      <p:sp>
        <p:nvSpPr>
          <p:cNvPr id="238" name="Oval 237"/>
          <p:cNvSpPr/>
          <p:nvPr/>
        </p:nvSpPr>
        <p:spPr>
          <a:xfrm>
            <a:off x="6205006" y="1373846"/>
            <a:ext cx="508996" cy="508994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300" dirty="0">
                <a:solidFill>
                  <a:sysClr val="windowText" lastClr="000000"/>
                </a:solidFill>
              </a:rPr>
              <a:t>6182</a:t>
            </a:r>
          </a:p>
        </p:txBody>
      </p:sp>
      <p:sp>
        <p:nvSpPr>
          <p:cNvPr id="239" name="Oval 238"/>
          <p:cNvSpPr/>
          <p:nvPr/>
        </p:nvSpPr>
        <p:spPr>
          <a:xfrm>
            <a:off x="6926790" y="1373846"/>
            <a:ext cx="508996" cy="508994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300" dirty="0">
                <a:solidFill>
                  <a:sysClr val="windowText" lastClr="000000"/>
                </a:solidFill>
              </a:rPr>
              <a:t>6218</a:t>
            </a:r>
          </a:p>
        </p:txBody>
      </p:sp>
      <p:sp>
        <p:nvSpPr>
          <p:cNvPr id="240" name="Oval 239"/>
          <p:cNvSpPr/>
          <p:nvPr/>
        </p:nvSpPr>
        <p:spPr>
          <a:xfrm>
            <a:off x="7633508" y="1373846"/>
            <a:ext cx="508996" cy="508994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300" dirty="0">
                <a:solidFill>
                  <a:sysClr val="windowText" lastClr="000000"/>
                </a:solidFill>
              </a:rPr>
              <a:t>6281</a:t>
            </a: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227">
            <a:off x="2294028" y="5472482"/>
            <a:ext cx="372405" cy="377627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9227">
            <a:off x="2701392" y="5472482"/>
            <a:ext cx="372405" cy="3776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26257" y="3618144"/>
            <a:ext cx="628948" cy="666081"/>
            <a:chOff x="1159467" y="4209634"/>
            <a:chExt cx="749628" cy="793886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9" y="4207123"/>
              <a:ext cx="358199" cy="363221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8" y="4642810"/>
              <a:ext cx="358199" cy="363221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5" y="4207123"/>
              <a:ext cx="358199" cy="363221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4" y="4642810"/>
              <a:ext cx="358199" cy="363221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2312880" y="3618144"/>
            <a:ext cx="628948" cy="666081"/>
            <a:chOff x="1159467" y="4209634"/>
            <a:chExt cx="749628" cy="793886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9" y="4207123"/>
              <a:ext cx="358199" cy="36322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8" y="4642810"/>
              <a:ext cx="358199" cy="363221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5" y="4207123"/>
              <a:ext cx="358199" cy="363221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4" y="4642810"/>
              <a:ext cx="358199" cy="363221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3261403" y="3618144"/>
            <a:ext cx="628948" cy="666081"/>
            <a:chOff x="1159467" y="4209634"/>
            <a:chExt cx="749628" cy="793886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9" y="4207123"/>
              <a:ext cx="358199" cy="363221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8" y="4642810"/>
              <a:ext cx="358199" cy="363221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5" y="4207123"/>
              <a:ext cx="358199" cy="36322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4" y="4642810"/>
              <a:ext cx="358199" cy="363221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990422" y="4601046"/>
            <a:ext cx="628948" cy="666081"/>
            <a:chOff x="1159467" y="4209634"/>
            <a:chExt cx="749628" cy="793886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9" y="4207123"/>
              <a:ext cx="358199" cy="363221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8" y="4642810"/>
              <a:ext cx="358199" cy="363221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5" y="4207123"/>
              <a:ext cx="358199" cy="36322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4" y="4642810"/>
              <a:ext cx="358199" cy="363221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1916025" y="4601046"/>
            <a:ext cx="628948" cy="666081"/>
            <a:chOff x="1159467" y="4209634"/>
            <a:chExt cx="749628" cy="793886"/>
          </a:xfrm>
        </p:grpSpPr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9" y="4207123"/>
              <a:ext cx="358199" cy="363221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8" y="4642810"/>
              <a:ext cx="358199" cy="36322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5" y="4207123"/>
              <a:ext cx="358199" cy="36322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4" y="4642810"/>
              <a:ext cx="358199" cy="363221"/>
            </a:xfrm>
            <a:prstGeom prst="rect">
              <a:avLst/>
            </a:prstGeom>
          </p:spPr>
        </p:pic>
      </p:grpSp>
      <p:grpSp>
        <p:nvGrpSpPr>
          <p:cNvPr id="149" name="Group 148"/>
          <p:cNvGrpSpPr/>
          <p:nvPr/>
        </p:nvGrpSpPr>
        <p:grpSpPr>
          <a:xfrm>
            <a:off x="2784472" y="4601046"/>
            <a:ext cx="628948" cy="666081"/>
            <a:chOff x="1159467" y="4209634"/>
            <a:chExt cx="749628" cy="793886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9" y="4207123"/>
              <a:ext cx="358199" cy="363221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8" y="4642810"/>
              <a:ext cx="358199" cy="363221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5" y="4207123"/>
              <a:ext cx="358199" cy="363221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4" y="4642810"/>
              <a:ext cx="358199" cy="363221"/>
            </a:xfrm>
            <a:prstGeom prst="rect">
              <a:avLst/>
            </a:prstGeom>
          </p:spPr>
        </p:pic>
      </p:grpSp>
      <p:grpSp>
        <p:nvGrpSpPr>
          <p:cNvPr id="154" name="Group 153"/>
          <p:cNvGrpSpPr/>
          <p:nvPr/>
        </p:nvGrpSpPr>
        <p:grpSpPr>
          <a:xfrm>
            <a:off x="3652918" y="4601046"/>
            <a:ext cx="628948" cy="666081"/>
            <a:chOff x="1159467" y="4209634"/>
            <a:chExt cx="749628" cy="793886"/>
          </a:xfrm>
        </p:grpSpPr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9" y="4207123"/>
              <a:ext cx="358199" cy="363221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161978" y="4642810"/>
              <a:ext cx="358199" cy="363221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5" y="4207123"/>
              <a:ext cx="358199" cy="363221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29227">
              <a:off x="1548384" y="4642810"/>
              <a:ext cx="358199" cy="363221"/>
            </a:xfrm>
            <a:prstGeom prst="rect">
              <a:avLst/>
            </a:prstGeom>
          </p:spPr>
        </p:pic>
      </p:grpSp>
      <p:sp>
        <p:nvSpPr>
          <p:cNvPr id="159" name="Rounded Rectangle 158"/>
          <p:cNvSpPr/>
          <p:nvPr/>
        </p:nvSpPr>
        <p:spPr>
          <a:xfrm>
            <a:off x="1244341" y="3536991"/>
            <a:ext cx="773802" cy="810627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ounded Rectangle 161"/>
          <p:cNvSpPr/>
          <p:nvPr/>
        </p:nvSpPr>
        <p:spPr>
          <a:xfrm>
            <a:off x="2219678" y="3536991"/>
            <a:ext cx="773802" cy="810627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Rounded Rectangle 162"/>
          <p:cNvSpPr/>
          <p:nvPr/>
        </p:nvSpPr>
        <p:spPr>
          <a:xfrm>
            <a:off x="3173363" y="3536991"/>
            <a:ext cx="773802" cy="810627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ounded Rectangle 163"/>
          <p:cNvSpPr/>
          <p:nvPr/>
        </p:nvSpPr>
        <p:spPr>
          <a:xfrm>
            <a:off x="944300" y="4519894"/>
            <a:ext cx="773802" cy="810627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Rounded Rectangle 171"/>
          <p:cNvSpPr/>
          <p:nvPr/>
        </p:nvSpPr>
        <p:spPr>
          <a:xfrm>
            <a:off x="3585797" y="4519894"/>
            <a:ext cx="773802" cy="810627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ounded Rectangle 173"/>
          <p:cNvSpPr/>
          <p:nvPr/>
        </p:nvSpPr>
        <p:spPr>
          <a:xfrm>
            <a:off x="1824799" y="4519894"/>
            <a:ext cx="773802" cy="810627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ounded Rectangle 174"/>
          <p:cNvSpPr/>
          <p:nvPr/>
        </p:nvSpPr>
        <p:spPr>
          <a:xfrm>
            <a:off x="2705298" y="4519894"/>
            <a:ext cx="773802" cy="810627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973989" y="2563274"/>
            <a:ext cx="2082930" cy="1262405"/>
            <a:chOff x="6276888" y="2771705"/>
            <a:chExt cx="1787930" cy="895549"/>
          </a:xfrm>
        </p:grpSpPr>
        <p:sp>
          <p:nvSpPr>
            <p:cNvPr id="176" name="Oval 175"/>
            <p:cNvSpPr/>
            <p:nvPr/>
          </p:nvSpPr>
          <p:spPr>
            <a:xfrm>
              <a:off x="6916338" y="2771705"/>
              <a:ext cx="508525" cy="31454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970422" y="2821836"/>
              <a:ext cx="413068" cy="2183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/>
                <a:t>17.5</a:t>
              </a:r>
            </a:p>
          </p:txBody>
        </p:sp>
        <p:sp>
          <p:nvSpPr>
            <p:cNvPr id="178" name="Oval 177"/>
            <p:cNvSpPr/>
            <p:nvPr/>
          </p:nvSpPr>
          <p:spPr>
            <a:xfrm>
              <a:off x="6276888" y="3352708"/>
              <a:ext cx="508525" cy="31454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/>
            <p:cNvSpPr/>
            <p:nvPr/>
          </p:nvSpPr>
          <p:spPr>
            <a:xfrm>
              <a:off x="6915887" y="3352708"/>
              <a:ext cx="508525" cy="31454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/>
            <p:cNvSpPr/>
            <p:nvPr/>
          </p:nvSpPr>
          <p:spPr>
            <a:xfrm>
              <a:off x="7556293" y="3352708"/>
              <a:ext cx="508525" cy="31454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4" name="Straight Connector 183"/>
            <p:cNvCxnSpPr>
              <a:stCxn id="178" idx="7"/>
              <a:endCxn id="176" idx="3"/>
            </p:cNvCxnSpPr>
            <p:nvPr/>
          </p:nvCxnSpPr>
          <p:spPr>
            <a:xfrm flipV="1">
              <a:off x="6710941" y="3040187"/>
              <a:ext cx="279869" cy="35858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82" idx="1"/>
              <a:endCxn id="176" idx="5"/>
            </p:cNvCxnSpPr>
            <p:nvPr/>
          </p:nvCxnSpPr>
          <p:spPr>
            <a:xfrm flipH="1" flipV="1">
              <a:off x="7350391" y="3040187"/>
              <a:ext cx="280374" cy="35858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80" idx="0"/>
              <a:endCxn id="176" idx="4"/>
            </p:cNvCxnSpPr>
            <p:nvPr/>
          </p:nvCxnSpPr>
          <p:spPr>
            <a:xfrm flipV="1">
              <a:off x="7170150" y="3086251"/>
              <a:ext cx="451" cy="26645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7" name="Picture 1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3852" y="4182617"/>
            <a:ext cx="963251" cy="1914310"/>
          </a:xfrm>
          <a:prstGeom prst="rect">
            <a:avLst/>
          </a:prstGeom>
        </p:spPr>
      </p:pic>
      <p:sp>
        <p:nvSpPr>
          <p:cNvPr id="188" name="Freeform 5"/>
          <p:cNvSpPr>
            <a:spLocks/>
          </p:cNvSpPr>
          <p:nvPr/>
        </p:nvSpPr>
        <p:spPr bwMode="auto">
          <a:xfrm>
            <a:off x="5909730" y="4156528"/>
            <a:ext cx="1911592" cy="777142"/>
          </a:xfrm>
          <a:custGeom>
            <a:avLst/>
            <a:gdLst>
              <a:gd name="T0" fmla="*/ 302 w 302"/>
              <a:gd name="T1" fmla="*/ 174 h 209"/>
              <a:gd name="T2" fmla="*/ 232 w 302"/>
              <a:gd name="T3" fmla="*/ 182 h 209"/>
              <a:gd name="T4" fmla="*/ 285 w 302"/>
              <a:gd name="T5" fmla="*/ 103 h 209"/>
              <a:gd name="T6" fmla="*/ 143 w 302"/>
              <a:gd name="T7" fmla="*/ 0 h 209"/>
              <a:gd name="T8" fmla="*/ 0 w 302"/>
              <a:gd name="T9" fmla="*/ 103 h 209"/>
              <a:gd name="T10" fmla="*/ 143 w 302"/>
              <a:gd name="T11" fmla="*/ 205 h 209"/>
              <a:gd name="T12" fmla="*/ 163 w 302"/>
              <a:gd name="T13" fmla="*/ 204 h 209"/>
              <a:gd name="T14" fmla="*/ 302 w 302"/>
              <a:gd name="T15" fmla="*/ 17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2" h="209">
                <a:moveTo>
                  <a:pt x="302" y="174"/>
                </a:moveTo>
                <a:cubicBezTo>
                  <a:pt x="302" y="174"/>
                  <a:pt x="265" y="188"/>
                  <a:pt x="232" y="182"/>
                </a:cubicBezTo>
                <a:cubicBezTo>
                  <a:pt x="264" y="164"/>
                  <a:pt x="285" y="135"/>
                  <a:pt x="285" y="103"/>
                </a:cubicBezTo>
                <a:cubicBezTo>
                  <a:pt x="285" y="46"/>
                  <a:pt x="221" y="0"/>
                  <a:pt x="143" y="0"/>
                </a:cubicBezTo>
                <a:cubicBezTo>
                  <a:pt x="64" y="0"/>
                  <a:pt x="0" y="46"/>
                  <a:pt x="0" y="103"/>
                </a:cubicBezTo>
                <a:cubicBezTo>
                  <a:pt x="0" y="159"/>
                  <a:pt x="64" y="205"/>
                  <a:pt x="143" y="205"/>
                </a:cubicBezTo>
                <a:cubicBezTo>
                  <a:pt x="149" y="205"/>
                  <a:pt x="156" y="205"/>
                  <a:pt x="163" y="204"/>
                </a:cubicBezTo>
                <a:cubicBezTo>
                  <a:pt x="189" y="206"/>
                  <a:pt x="261" y="209"/>
                  <a:pt x="302" y="1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4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869" y="4204052"/>
            <a:ext cx="171636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400" b="1" dirty="0"/>
              <a:t>I have drawn a line of symmetry on this triangle.</a:t>
            </a:r>
          </a:p>
        </p:txBody>
      </p:sp>
      <p:sp>
        <p:nvSpPr>
          <p:cNvPr id="5" name="Right Triangle 4"/>
          <p:cNvSpPr/>
          <p:nvPr/>
        </p:nvSpPr>
        <p:spPr>
          <a:xfrm>
            <a:off x="5089452" y="4422533"/>
            <a:ext cx="943702" cy="943702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50393" y="4713689"/>
            <a:ext cx="827336" cy="78499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  <p:bldLst>
      <p:bldP spid="89" grpId="0" animBg="1"/>
      <p:bldP spid="101" grpId="0" animBg="1"/>
      <p:bldP spid="102" grpId="0" animBg="1"/>
      <p:bldP spid="104" grpId="0" animBg="1"/>
      <p:bldP spid="168" grpId="0" animBg="1"/>
      <p:bldP spid="169" grpId="0" animBg="1"/>
      <p:bldP spid="232" grpId="0" animBg="1"/>
      <p:bldP spid="233" grpId="0" animBg="1"/>
      <p:bldP spid="234" grpId="0" animBg="1"/>
      <p:bldP spid="235" grpId="0" animBg="1"/>
      <p:bldP spid="237" grpId="0" animBg="1"/>
      <p:bldP spid="238" grpId="0" animBg="1"/>
      <p:bldP spid="239" grpId="0" animBg="1"/>
      <p:bldP spid="2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17">
            <a:extLst>
              <a:ext uri="{FF2B5EF4-FFF2-40B4-BE49-F238E27FC236}">
                <a16:creationId xmlns:a16="http://schemas.microsoft.com/office/drawing/2014/main" id="{69712812-92E5-4B47-85C9-FF054DA35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836" y="506880"/>
            <a:ext cx="15953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3 Thursday</a:t>
            </a:r>
          </a:p>
        </p:txBody>
      </p:sp>
      <p:sp>
        <p:nvSpPr>
          <p:cNvPr id="67" name="Rectangle 22">
            <a:extLst>
              <a:ext uri="{FF2B5EF4-FFF2-40B4-BE49-F238E27FC236}">
                <a16:creationId xmlns:a16="http://schemas.microsoft.com/office/drawing/2014/main" id="{1B73A38E-3F19-4F46-AF6E-D41E53E83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3004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78" name="Picture 23">
            <a:extLst>
              <a:ext uri="{FF2B5EF4-FFF2-40B4-BE49-F238E27FC236}">
                <a16:creationId xmlns:a16="http://schemas.microsoft.com/office/drawing/2014/main" id="{C2616534-4F48-46A0-BF91-0B64783EE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703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55382121-37EC-4E34-BC02-3454884258E2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76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81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71" y="2352829"/>
            <a:ext cx="377228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How many parts of this shape need to be coloured in to show    ?</a:t>
            </a:r>
          </a:p>
        </p:txBody>
      </p:sp>
      <p:sp>
        <p:nvSpPr>
          <p:cNvPr id="88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226" y="5539109"/>
            <a:ext cx="2320793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/>
              <a:t>Is Alison correct?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1" dirty="0"/>
              <a:t>Explain your reasoning.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767790"/>
            <a:ext cx="3774768" cy="1232284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4615775" y="770589"/>
            <a:ext cx="3773517" cy="12266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91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7212103" y="85541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4703752" y="1382571"/>
            <a:ext cx="3604358" cy="5435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3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775" y="1064371"/>
            <a:ext cx="3873912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300" dirty="0"/>
              <a:t>What numbers are hidden on the number line?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3546" y="2077639"/>
            <a:ext cx="3763881" cy="40151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1745453" y="832513"/>
            <a:ext cx="2707669" cy="1097384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7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050" y="908124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2448750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2912038"/>
            <a:ext cx="3611072" cy="3088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0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47" y="2484304"/>
            <a:ext cx="20120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7   </a:t>
            </a:r>
            <a:r>
              <a:rPr lang="en-GB" sz="1400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sz="1400" b="1" dirty="0">
                <a:solidFill>
                  <a:schemeClr val="tx1"/>
                </a:solidFill>
              </a:rPr>
              <a:t>   2   </a:t>
            </a:r>
            <a:r>
              <a:rPr lang="en-GB" sz="1400" b="1" dirty="0">
                <a:solidFill>
                  <a:sysClr val="windowText" lastClr="000000"/>
                </a:solidFill>
              </a:rPr>
              <a:t>×   9    </a:t>
            </a:r>
            <a:r>
              <a:rPr lang="en-GB" altLang="en-US" sz="1400" b="1" dirty="0">
                <a:solidFill>
                  <a:schemeClr val="tx1"/>
                </a:solidFill>
              </a:rPr>
              <a:t>=   126</a:t>
            </a:r>
          </a:p>
        </p:txBody>
      </p:sp>
      <p:sp>
        <p:nvSpPr>
          <p:cNvPr id="122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40" y="2986539"/>
            <a:ext cx="1045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37  </a:t>
            </a:r>
            <a:r>
              <a:rPr lang="en-GB" sz="1400" b="1" dirty="0">
                <a:solidFill>
                  <a:sysClr val="windowText" lastClr="000000"/>
                </a:solidFill>
              </a:rPr>
              <a:t>÷  </a:t>
            </a:r>
            <a:r>
              <a:rPr lang="en-GB" sz="1400" b="1" dirty="0">
                <a:solidFill>
                  <a:schemeClr val="tx1"/>
                </a:solidFill>
              </a:rPr>
              <a:t>9</a:t>
            </a:r>
            <a:r>
              <a:rPr lang="en-GB" altLang="en-US" sz="1400" b="1" dirty="0">
                <a:solidFill>
                  <a:schemeClr val="tx1"/>
                </a:solidFill>
              </a:rPr>
              <a:t> = </a:t>
            </a:r>
          </a:p>
        </p:txBody>
      </p:sp>
      <p:sp>
        <p:nvSpPr>
          <p:cNvPr id="133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2533133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5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910" y="306833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1823528" y="2982398"/>
            <a:ext cx="1361270" cy="30777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400" b="1" dirty="0"/>
              <a:t>4  remainder 1</a:t>
            </a:r>
          </a:p>
        </p:txBody>
      </p:sp>
      <p:sp>
        <p:nvSpPr>
          <p:cNvPr id="13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750" y="1301559"/>
            <a:ext cx="791671" cy="4570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200" b="1" dirty="0"/>
              <a:t>2098</a:t>
            </a:r>
          </a:p>
        </p:txBody>
      </p:sp>
      <p:pic>
        <p:nvPicPr>
          <p:cNvPr id="142" name="Picture 1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6686">
            <a:off x="1057482" y="1068612"/>
            <a:ext cx="507306" cy="864266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78" y="2269892"/>
            <a:ext cx="484201" cy="556088"/>
          </a:xfrm>
          <a:prstGeom prst="rect">
            <a:avLst/>
          </a:prstGeom>
        </p:spPr>
      </p:pic>
      <p:sp>
        <p:nvSpPr>
          <p:cNvPr id="356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557" y="1308332"/>
            <a:ext cx="815331" cy="4570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200" b="1" dirty="0"/>
              <a:t>2108</a:t>
            </a:r>
          </a:p>
        </p:txBody>
      </p:sp>
      <p:sp>
        <p:nvSpPr>
          <p:cNvPr id="357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024" y="1308332"/>
            <a:ext cx="740234" cy="4570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200" b="1" dirty="0"/>
              <a:t>2118</a:t>
            </a:r>
          </a:p>
        </p:txBody>
      </p:sp>
      <p:sp>
        <p:nvSpPr>
          <p:cNvPr id="358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7394" y="1308332"/>
            <a:ext cx="816193" cy="4570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200" b="1" dirty="0"/>
              <a:t>2128</a:t>
            </a:r>
          </a:p>
        </p:txBody>
      </p:sp>
      <p:sp>
        <p:nvSpPr>
          <p:cNvPr id="359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532" y="1308332"/>
            <a:ext cx="772082" cy="4570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200" b="1" dirty="0"/>
              <a:t>2088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87924" y="1819099"/>
            <a:ext cx="3064782" cy="0"/>
          </a:xfrm>
          <a:prstGeom prst="line">
            <a:avLst/>
          </a:prstGeom>
          <a:ln w="19050">
            <a:solidFill>
              <a:srgbClr val="EF82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flipV="1">
            <a:off x="5606279" y="1691640"/>
            <a:ext cx="0" cy="127459"/>
          </a:xfrm>
          <a:prstGeom prst="line">
            <a:avLst/>
          </a:prstGeom>
          <a:ln w="19050">
            <a:solidFill>
              <a:srgbClr val="EF82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flipV="1">
            <a:off x="6823937" y="1691640"/>
            <a:ext cx="0" cy="127459"/>
          </a:xfrm>
          <a:prstGeom prst="line">
            <a:avLst/>
          </a:prstGeom>
          <a:ln w="19050">
            <a:solidFill>
              <a:srgbClr val="EF82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997450" y="1630536"/>
            <a:ext cx="2435316" cy="188564"/>
            <a:chOff x="4997450" y="1691640"/>
            <a:chExt cx="2435316" cy="127459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4997450" y="1691640"/>
              <a:ext cx="0" cy="127459"/>
            </a:xfrm>
            <a:prstGeom prst="line">
              <a:avLst/>
            </a:prstGeom>
            <a:ln w="19050">
              <a:solidFill>
                <a:srgbClr val="EF82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flipV="1">
              <a:off x="6215108" y="1691640"/>
              <a:ext cx="0" cy="127459"/>
            </a:xfrm>
            <a:prstGeom prst="line">
              <a:avLst/>
            </a:prstGeom>
            <a:ln w="19050">
              <a:solidFill>
                <a:srgbClr val="EF82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V="1">
              <a:off x="7432766" y="1691640"/>
              <a:ext cx="0" cy="127459"/>
            </a:xfrm>
            <a:prstGeom prst="line">
              <a:avLst/>
            </a:prstGeom>
            <a:ln w="19050">
              <a:solidFill>
                <a:srgbClr val="EF82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6" name="Rectangle 98">
            <a:extLst>
              <a:ext uri="{FF2B5EF4-FFF2-40B4-BE49-F238E27FC236}">
                <a16:creationId xmlns:a16="http://schemas.microsoft.com/office/drawing/2014/main" id="{E66590E7-93C9-4F30-B1B4-239DA07B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910" y="1308332"/>
            <a:ext cx="816193" cy="4570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44000" tIns="144000" rIns="144000" b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200" b="1" dirty="0"/>
              <a:t>2078</a:t>
            </a:r>
          </a:p>
        </p:txBody>
      </p:sp>
      <p:cxnSp>
        <p:nvCxnSpPr>
          <p:cNvPr id="367" name="Straight Connector 366"/>
          <p:cNvCxnSpPr/>
          <p:nvPr/>
        </p:nvCxnSpPr>
        <p:spPr>
          <a:xfrm flipV="1">
            <a:off x="8041595" y="1691640"/>
            <a:ext cx="0" cy="127459"/>
          </a:xfrm>
          <a:prstGeom prst="line">
            <a:avLst/>
          </a:prstGeom>
          <a:ln w="19050">
            <a:solidFill>
              <a:srgbClr val="EF82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355144"/>
              </p:ext>
            </p:extLst>
          </p:nvPr>
        </p:nvGraphicFramePr>
        <p:xfrm>
          <a:off x="1578170" y="872950"/>
          <a:ext cx="169714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57">
                  <a:extLst>
                    <a:ext uri="{9D8B030D-6E8A-4147-A177-3AD203B41FA5}">
                      <a16:colId xmlns:a16="http://schemas.microsoft.com/office/drawing/2014/main" val="2404461376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2485368579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3660406420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3211014619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401965216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3363881561"/>
                    </a:ext>
                  </a:extLst>
                </a:gridCol>
              </a:tblGrid>
              <a:tr h="186230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887027"/>
                  </a:ext>
                </a:extLst>
              </a:tr>
              <a:tr h="235404"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061936"/>
                  </a:ext>
                </a:extLst>
              </a:tr>
              <a:tr h="23540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167338"/>
                  </a:ext>
                </a:extLst>
              </a:tr>
            </a:tbl>
          </a:graphicData>
        </a:graphic>
      </p:graphicFrame>
      <p:graphicFrame>
        <p:nvGraphicFramePr>
          <p:cNvPr id="146" name="Table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69132"/>
              </p:ext>
            </p:extLst>
          </p:nvPr>
        </p:nvGraphicFramePr>
        <p:xfrm>
          <a:off x="1852638" y="1547916"/>
          <a:ext cx="141428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57">
                  <a:extLst>
                    <a:ext uri="{9D8B030D-6E8A-4147-A177-3AD203B41FA5}">
                      <a16:colId xmlns:a16="http://schemas.microsoft.com/office/drawing/2014/main" val="1610426924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3371215972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1830844281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3640942043"/>
                    </a:ext>
                  </a:extLst>
                </a:gridCol>
                <a:gridCol w="282857">
                  <a:extLst>
                    <a:ext uri="{9D8B030D-6E8A-4147-A177-3AD203B41FA5}">
                      <a16:colId xmlns:a16="http://schemas.microsoft.com/office/drawing/2014/main" val="440144944"/>
                    </a:ext>
                  </a:extLst>
                </a:gridCol>
              </a:tblGrid>
              <a:tr h="235404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188646"/>
                  </a:ext>
                </a:extLst>
              </a:tr>
            </a:tbl>
          </a:graphicData>
        </a:graphic>
      </p:graphicFrame>
      <p:grpSp>
        <p:nvGrpSpPr>
          <p:cNvPr id="147" name="Group 146"/>
          <p:cNvGrpSpPr/>
          <p:nvPr/>
        </p:nvGrpSpPr>
        <p:grpSpPr>
          <a:xfrm>
            <a:off x="1827490" y="1562363"/>
            <a:ext cx="1410726" cy="281305"/>
            <a:chOff x="1407086" y="4065728"/>
            <a:chExt cx="1650977" cy="329213"/>
          </a:xfrm>
        </p:grpSpPr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7086" y="4065728"/>
              <a:ext cx="329213" cy="329213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7527" y="4065728"/>
              <a:ext cx="329213" cy="329213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67968" y="4065728"/>
              <a:ext cx="329213" cy="329213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8409" y="4065728"/>
              <a:ext cx="329213" cy="329213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28850" y="4065728"/>
              <a:ext cx="329213" cy="32921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87547" y="3549992"/>
            <a:ext cx="1194139" cy="959945"/>
            <a:chOff x="1087547" y="3473792"/>
            <a:chExt cx="1194139" cy="959945"/>
          </a:xfrm>
        </p:grpSpPr>
        <p:pic>
          <p:nvPicPr>
            <p:cNvPr id="300" name="Picture 2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124690" y="3473792"/>
              <a:ext cx="322129" cy="326645"/>
            </a:xfrm>
            <a:prstGeom prst="rect">
              <a:avLst/>
            </a:prstGeom>
          </p:spPr>
        </p:pic>
        <p:pic>
          <p:nvPicPr>
            <p:cNvPr id="158" name="Picture 1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473363" y="3473792"/>
              <a:ext cx="322129" cy="326645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822036" y="3473792"/>
              <a:ext cx="322129" cy="326645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262211" y="3790442"/>
              <a:ext cx="322129" cy="326645"/>
            </a:xfrm>
            <a:prstGeom prst="rect">
              <a:avLst/>
            </a:prstGeom>
          </p:spPr>
        </p:pic>
        <p:pic>
          <p:nvPicPr>
            <p:cNvPr id="161" name="Picture 16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610884" y="3790442"/>
              <a:ext cx="322129" cy="326645"/>
            </a:xfrm>
            <a:prstGeom prst="rect">
              <a:avLst/>
            </a:prstGeom>
          </p:spPr>
        </p:pic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959557" y="3790442"/>
              <a:ext cx="322129" cy="326645"/>
            </a:xfrm>
            <a:prstGeom prst="rect">
              <a:avLst/>
            </a:prstGeom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087547" y="4107092"/>
              <a:ext cx="322129" cy="326645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436220" y="4107092"/>
              <a:ext cx="322129" cy="326645"/>
            </a:xfrm>
            <a:prstGeom prst="rect">
              <a:avLst/>
            </a:prstGeom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784893" y="4107092"/>
              <a:ext cx="322129" cy="326645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43766" y="3549992"/>
            <a:ext cx="1194139" cy="959945"/>
            <a:chOff x="1087547" y="3473792"/>
            <a:chExt cx="1194139" cy="959945"/>
          </a:xfrm>
        </p:grpSpPr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124690" y="3473792"/>
              <a:ext cx="322129" cy="326645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473363" y="3473792"/>
              <a:ext cx="322129" cy="326645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822036" y="3473792"/>
              <a:ext cx="322129" cy="326645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262211" y="3790442"/>
              <a:ext cx="322129" cy="326645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610884" y="3790442"/>
              <a:ext cx="322129" cy="326645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959557" y="3790442"/>
              <a:ext cx="322129" cy="326645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087547" y="4107092"/>
              <a:ext cx="322129" cy="326645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436220" y="4107092"/>
              <a:ext cx="322129" cy="326645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784893" y="4107092"/>
              <a:ext cx="322129" cy="326645"/>
            </a:xfrm>
            <a:prstGeom prst="rect">
              <a:avLst/>
            </a:prstGeom>
          </p:spPr>
        </p:pic>
      </p:grpSp>
      <p:grpSp>
        <p:nvGrpSpPr>
          <p:cNvPr id="176" name="Group 175"/>
          <p:cNvGrpSpPr/>
          <p:nvPr/>
        </p:nvGrpSpPr>
        <p:grpSpPr>
          <a:xfrm>
            <a:off x="2643766" y="4749271"/>
            <a:ext cx="1194139" cy="959945"/>
            <a:chOff x="1087547" y="3473792"/>
            <a:chExt cx="1194139" cy="959945"/>
          </a:xfrm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124690" y="3473792"/>
              <a:ext cx="322129" cy="326645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473363" y="3473792"/>
              <a:ext cx="322129" cy="326645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822036" y="3473792"/>
              <a:ext cx="322129" cy="326645"/>
            </a:xfrm>
            <a:prstGeom prst="rect">
              <a:avLst/>
            </a:prstGeom>
          </p:spPr>
        </p:pic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262211" y="3790442"/>
              <a:ext cx="322129" cy="326645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610884" y="3790442"/>
              <a:ext cx="322129" cy="326645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959557" y="3790442"/>
              <a:ext cx="322129" cy="326645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087547" y="4107092"/>
              <a:ext cx="322129" cy="326645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436220" y="4107092"/>
              <a:ext cx="322129" cy="326645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784893" y="4107092"/>
              <a:ext cx="322129" cy="326645"/>
            </a:xfrm>
            <a:prstGeom prst="rect">
              <a:avLst/>
            </a:prstGeom>
          </p:spPr>
        </p:pic>
      </p:grpSp>
      <p:grpSp>
        <p:nvGrpSpPr>
          <p:cNvPr id="186" name="Group 185"/>
          <p:cNvGrpSpPr/>
          <p:nvPr/>
        </p:nvGrpSpPr>
        <p:grpSpPr>
          <a:xfrm>
            <a:off x="1087547" y="4749271"/>
            <a:ext cx="1194139" cy="959945"/>
            <a:chOff x="1087547" y="3473792"/>
            <a:chExt cx="1194139" cy="959945"/>
          </a:xfrm>
        </p:grpSpPr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124690" y="3473792"/>
              <a:ext cx="322129" cy="326645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473363" y="3473792"/>
              <a:ext cx="322129" cy="326645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822036" y="3473792"/>
              <a:ext cx="322129" cy="326645"/>
            </a:xfrm>
            <a:prstGeom prst="rect">
              <a:avLst/>
            </a:prstGeom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262211" y="3790442"/>
              <a:ext cx="322129" cy="326645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610884" y="3790442"/>
              <a:ext cx="322129" cy="326645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959557" y="3790442"/>
              <a:ext cx="322129" cy="326645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087547" y="4107092"/>
              <a:ext cx="322129" cy="326645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436220" y="4107092"/>
              <a:ext cx="322129" cy="326645"/>
            </a:xfrm>
            <a:prstGeom prst="rect">
              <a:avLst/>
            </a:prstGeom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488">
              <a:off x="1784893" y="4107092"/>
              <a:ext cx="322129" cy="326645"/>
            </a:xfrm>
            <a:prstGeom prst="rect">
              <a:avLst/>
            </a:prstGeom>
          </p:spPr>
        </p:pic>
      </p:grpSp>
      <p:pic>
        <p:nvPicPr>
          <p:cNvPr id="196" name="Picture 1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488">
            <a:off x="3988698" y="4431507"/>
            <a:ext cx="322129" cy="326645"/>
          </a:xfrm>
          <a:prstGeom prst="rect">
            <a:avLst/>
          </a:prstGeom>
        </p:spPr>
      </p:pic>
      <p:sp>
        <p:nvSpPr>
          <p:cNvPr id="198" name="Rounded Rectangle 197"/>
          <p:cNvSpPr/>
          <p:nvPr/>
        </p:nvSpPr>
        <p:spPr>
          <a:xfrm>
            <a:off x="999596" y="3483109"/>
            <a:ext cx="1349228" cy="1073274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ounded Rectangle 198"/>
          <p:cNvSpPr/>
          <p:nvPr/>
        </p:nvSpPr>
        <p:spPr>
          <a:xfrm>
            <a:off x="2537522" y="3483109"/>
            <a:ext cx="1349228" cy="1073274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ounded Rectangle 199"/>
          <p:cNvSpPr/>
          <p:nvPr/>
        </p:nvSpPr>
        <p:spPr>
          <a:xfrm>
            <a:off x="999596" y="4693344"/>
            <a:ext cx="1349228" cy="1073274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ounded Rectangle 200"/>
          <p:cNvSpPr/>
          <p:nvPr/>
        </p:nvSpPr>
        <p:spPr>
          <a:xfrm>
            <a:off x="2537522" y="4693344"/>
            <a:ext cx="1349228" cy="1073274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4" name="Picture 3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89" y="1321407"/>
            <a:ext cx="338371" cy="397706"/>
          </a:xfrm>
          <a:prstGeom prst="rect">
            <a:avLst/>
          </a:prstGeom>
        </p:spPr>
      </p:pic>
      <p:pic>
        <p:nvPicPr>
          <p:cNvPr id="365" name="Picture 3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04" y="1342460"/>
            <a:ext cx="400122" cy="364373"/>
          </a:xfrm>
          <a:prstGeom prst="rect">
            <a:avLst/>
          </a:prstGeom>
        </p:spPr>
      </p:pic>
      <p:pic>
        <p:nvPicPr>
          <p:cNvPr id="368" name="Picture 3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886" y="1344066"/>
            <a:ext cx="303376" cy="34841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53750"/>
              </p:ext>
            </p:extLst>
          </p:nvPr>
        </p:nvGraphicFramePr>
        <p:xfrm>
          <a:off x="4732588" y="2839736"/>
          <a:ext cx="208571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43">
                  <a:extLst>
                    <a:ext uri="{9D8B030D-6E8A-4147-A177-3AD203B41FA5}">
                      <a16:colId xmlns:a16="http://schemas.microsoft.com/office/drawing/2014/main" val="356201124"/>
                    </a:ext>
                  </a:extLst>
                </a:gridCol>
                <a:gridCol w="417143">
                  <a:extLst>
                    <a:ext uri="{9D8B030D-6E8A-4147-A177-3AD203B41FA5}">
                      <a16:colId xmlns:a16="http://schemas.microsoft.com/office/drawing/2014/main" val="1322802256"/>
                    </a:ext>
                  </a:extLst>
                </a:gridCol>
                <a:gridCol w="417143">
                  <a:extLst>
                    <a:ext uri="{9D8B030D-6E8A-4147-A177-3AD203B41FA5}">
                      <a16:colId xmlns:a16="http://schemas.microsoft.com/office/drawing/2014/main" val="3895000591"/>
                    </a:ext>
                  </a:extLst>
                </a:gridCol>
                <a:gridCol w="417143">
                  <a:extLst>
                    <a:ext uri="{9D8B030D-6E8A-4147-A177-3AD203B41FA5}">
                      <a16:colId xmlns:a16="http://schemas.microsoft.com/office/drawing/2014/main" val="119956387"/>
                    </a:ext>
                  </a:extLst>
                </a:gridCol>
                <a:gridCol w="417143">
                  <a:extLst>
                    <a:ext uri="{9D8B030D-6E8A-4147-A177-3AD203B41FA5}">
                      <a16:colId xmlns:a16="http://schemas.microsoft.com/office/drawing/2014/main" val="2851787098"/>
                    </a:ext>
                  </a:extLst>
                </a:gridCol>
              </a:tblGrid>
              <a:tr h="2249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70936"/>
                  </a:ext>
                </a:extLst>
              </a:tr>
              <a:tr h="2249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61592"/>
                  </a:ext>
                </a:extLst>
              </a:tr>
              <a:tr h="2249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35343"/>
                  </a:ext>
                </a:extLst>
              </a:tr>
            </a:tbl>
          </a:graphicData>
        </a:graphic>
      </p:graphicFrame>
      <p:grpSp>
        <p:nvGrpSpPr>
          <p:cNvPr id="222" name="Group 221"/>
          <p:cNvGrpSpPr/>
          <p:nvPr/>
        </p:nvGrpSpPr>
        <p:grpSpPr>
          <a:xfrm>
            <a:off x="6258059" y="2483103"/>
            <a:ext cx="256802" cy="393095"/>
            <a:chOff x="1210000" y="3744998"/>
            <a:chExt cx="256802" cy="393095"/>
          </a:xfrm>
        </p:grpSpPr>
        <p:sp>
          <p:nvSpPr>
            <p:cNvPr id="223" name="Rectangle 222"/>
            <p:cNvSpPr/>
            <p:nvPr/>
          </p:nvSpPr>
          <p:spPr>
            <a:xfrm>
              <a:off x="1214810" y="3744998"/>
              <a:ext cx="25199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2</a:t>
              </a: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1210000" y="3876483"/>
              <a:ext cx="25519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100" dirty="0"/>
                <a:t>3</a:t>
              </a:r>
            </a:p>
          </p:txBody>
        </p:sp>
        <p:cxnSp>
          <p:nvCxnSpPr>
            <p:cNvPr id="225" name="Straight Connector 224"/>
            <p:cNvCxnSpPr/>
            <p:nvPr/>
          </p:nvCxnSpPr>
          <p:spPr>
            <a:xfrm>
              <a:off x="1273922" y="3933411"/>
              <a:ext cx="123862" cy="2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6" name="Table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087522"/>
              </p:ext>
            </p:extLst>
          </p:nvPr>
        </p:nvGraphicFramePr>
        <p:xfrm>
          <a:off x="4732588" y="2839736"/>
          <a:ext cx="208571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43">
                  <a:extLst>
                    <a:ext uri="{9D8B030D-6E8A-4147-A177-3AD203B41FA5}">
                      <a16:colId xmlns:a16="http://schemas.microsoft.com/office/drawing/2014/main" val="356201124"/>
                    </a:ext>
                  </a:extLst>
                </a:gridCol>
                <a:gridCol w="417143">
                  <a:extLst>
                    <a:ext uri="{9D8B030D-6E8A-4147-A177-3AD203B41FA5}">
                      <a16:colId xmlns:a16="http://schemas.microsoft.com/office/drawing/2014/main" val="1322802256"/>
                    </a:ext>
                  </a:extLst>
                </a:gridCol>
                <a:gridCol w="417143">
                  <a:extLst>
                    <a:ext uri="{9D8B030D-6E8A-4147-A177-3AD203B41FA5}">
                      <a16:colId xmlns:a16="http://schemas.microsoft.com/office/drawing/2014/main" val="3895000591"/>
                    </a:ext>
                  </a:extLst>
                </a:gridCol>
                <a:gridCol w="417143">
                  <a:extLst>
                    <a:ext uri="{9D8B030D-6E8A-4147-A177-3AD203B41FA5}">
                      <a16:colId xmlns:a16="http://schemas.microsoft.com/office/drawing/2014/main" val="119956387"/>
                    </a:ext>
                  </a:extLst>
                </a:gridCol>
                <a:gridCol w="417143">
                  <a:extLst>
                    <a:ext uri="{9D8B030D-6E8A-4147-A177-3AD203B41FA5}">
                      <a16:colId xmlns:a16="http://schemas.microsoft.com/office/drawing/2014/main" val="2851787098"/>
                    </a:ext>
                  </a:extLst>
                </a:gridCol>
              </a:tblGrid>
              <a:tr h="2249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70936"/>
                  </a:ext>
                </a:extLst>
              </a:tr>
              <a:tr h="2249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61592"/>
                  </a:ext>
                </a:extLst>
              </a:tr>
              <a:tr h="2249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3534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310185" y="3122965"/>
            <a:ext cx="57099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b="1" dirty="0"/>
              <a:t>10</a:t>
            </a:r>
            <a:r>
              <a:rPr lang="en-GB" dirty="0"/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1242" y="4419133"/>
            <a:ext cx="1115665" cy="1109568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4232" y="4154771"/>
            <a:ext cx="999831" cy="1926503"/>
          </a:xfrm>
          <a:prstGeom prst="rect">
            <a:avLst/>
          </a:prstGeom>
        </p:spPr>
      </p:pic>
      <p:sp>
        <p:nvSpPr>
          <p:cNvPr id="228" name="Freeform 9"/>
          <p:cNvSpPr>
            <a:spLocks/>
          </p:cNvSpPr>
          <p:nvPr/>
        </p:nvSpPr>
        <p:spPr bwMode="auto">
          <a:xfrm>
            <a:off x="6068937" y="4533680"/>
            <a:ext cx="1568262" cy="743934"/>
          </a:xfrm>
          <a:custGeom>
            <a:avLst/>
            <a:gdLst>
              <a:gd name="T0" fmla="*/ 317 w 317"/>
              <a:gd name="T1" fmla="*/ 28 h 205"/>
              <a:gd name="T2" fmla="*/ 249 w 317"/>
              <a:gd name="T3" fmla="*/ 34 h 205"/>
              <a:gd name="T4" fmla="*/ 143 w 317"/>
              <a:gd name="T5" fmla="*/ 0 h 205"/>
              <a:gd name="T6" fmla="*/ 0 w 317"/>
              <a:gd name="T7" fmla="*/ 103 h 205"/>
              <a:gd name="T8" fmla="*/ 143 w 317"/>
              <a:gd name="T9" fmla="*/ 205 h 205"/>
              <a:gd name="T10" fmla="*/ 285 w 317"/>
              <a:gd name="T11" fmla="*/ 103 h 205"/>
              <a:gd name="T12" fmla="*/ 263 w 317"/>
              <a:gd name="T13" fmla="*/ 47 h 205"/>
              <a:gd name="T14" fmla="*/ 317 w 317"/>
              <a:gd name="T15" fmla="*/ 2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7" h="205">
                <a:moveTo>
                  <a:pt x="317" y="28"/>
                </a:moveTo>
                <a:cubicBezTo>
                  <a:pt x="295" y="22"/>
                  <a:pt x="271" y="26"/>
                  <a:pt x="249" y="34"/>
                </a:cubicBezTo>
                <a:cubicBezTo>
                  <a:pt x="223" y="13"/>
                  <a:pt x="185" y="0"/>
                  <a:pt x="143" y="0"/>
                </a:cubicBezTo>
                <a:cubicBezTo>
                  <a:pt x="64" y="0"/>
                  <a:pt x="0" y="46"/>
                  <a:pt x="0" y="103"/>
                </a:cubicBezTo>
                <a:cubicBezTo>
                  <a:pt x="0" y="159"/>
                  <a:pt x="64" y="205"/>
                  <a:pt x="143" y="205"/>
                </a:cubicBezTo>
                <a:cubicBezTo>
                  <a:pt x="222" y="205"/>
                  <a:pt x="285" y="159"/>
                  <a:pt x="285" y="103"/>
                </a:cubicBezTo>
                <a:cubicBezTo>
                  <a:pt x="285" y="82"/>
                  <a:pt x="277" y="63"/>
                  <a:pt x="263" y="47"/>
                </a:cubicBezTo>
                <a:cubicBezTo>
                  <a:pt x="288" y="32"/>
                  <a:pt x="317" y="28"/>
                  <a:pt x="31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008" y="4568631"/>
            <a:ext cx="1453407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1400" b="1" dirty="0"/>
              <a:t>In forty minutes it will be midnight.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76" grpId="0" animBg="1"/>
      <p:bldP spid="91" grpId="0" animBg="1"/>
      <p:bldP spid="97" grpId="0" animBg="1"/>
      <p:bldP spid="133" grpId="0" animBg="1"/>
      <p:bldP spid="135" grpId="0" animBg="1"/>
      <p:bldP spid="136" grpId="0" animBg="1"/>
      <p:bldP spid="139" grpId="0"/>
      <p:bldP spid="356" grpId="0"/>
      <p:bldP spid="366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17">
            <a:extLst>
              <a:ext uri="{FF2B5EF4-FFF2-40B4-BE49-F238E27FC236}">
                <a16:creationId xmlns:a16="http://schemas.microsoft.com/office/drawing/2014/main" id="{9B941ACA-8F76-4CCB-A8A8-3648EBE81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0058" y="506880"/>
            <a:ext cx="13885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Summer 3 Friday</a:t>
            </a:r>
          </a:p>
        </p:txBody>
      </p:sp>
      <p:sp>
        <p:nvSpPr>
          <p:cNvPr id="14343" name="Rectangle 22">
            <a:extLst>
              <a:ext uri="{FF2B5EF4-FFF2-40B4-BE49-F238E27FC236}">
                <a16:creationId xmlns:a16="http://schemas.microsoft.com/office/drawing/2014/main" id="{A8C906A4-5906-4AD0-B717-5E0AB6ECF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525428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4344" name="Picture 23">
            <a:extLst>
              <a:ext uri="{FF2B5EF4-FFF2-40B4-BE49-F238E27FC236}">
                <a16:creationId xmlns:a16="http://schemas.microsoft.com/office/drawing/2014/main" id="{825A8EB1-D788-4214-AE40-60D6C1BAE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45839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8A7B699B-836A-44AC-8700-C4CDA20EFAD9}"/>
              </a:ext>
            </a:extLst>
          </p:cNvPr>
          <p:cNvSpPr/>
          <p:nvPr/>
        </p:nvSpPr>
        <p:spPr>
          <a:xfrm>
            <a:off x="771525" y="526439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76154FD-9F07-4673-969F-497F74BBE2D9}"/>
              </a:ext>
            </a:extLst>
          </p:cNvPr>
          <p:cNvSpPr/>
          <p:nvPr/>
        </p:nvSpPr>
        <p:spPr>
          <a:xfrm>
            <a:off x="4615775" y="4115111"/>
            <a:ext cx="3775669" cy="19777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B2F9C45-3519-4383-971C-780A5627AB39}"/>
              </a:ext>
            </a:extLst>
          </p:cNvPr>
          <p:cNvSpPr/>
          <p:nvPr/>
        </p:nvSpPr>
        <p:spPr>
          <a:xfrm>
            <a:off x="4615775" y="2077640"/>
            <a:ext cx="3772575" cy="1957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0400" bIns="432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77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72" y="2415784"/>
            <a:ext cx="1717368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400" dirty="0"/>
              <a:t>Describe the translation from point A to point B. </a:t>
            </a:r>
          </a:p>
        </p:txBody>
      </p:sp>
      <p:sp>
        <p:nvSpPr>
          <p:cNvPr id="79" name="Rectangle 90">
            <a:extLst>
              <a:ext uri="{FF2B5EF4-FFF2-40B4-BE49-F238E27FC236}">
                <a16:creationId xmlns:a16="http://schemas.microsoft.com/office/drawing/2014/main" id="{65BBA750-5EB7-47CA-AD3C-374157A5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226" y="5542144"/>
            <a:ext cx="2320793" cy="5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dirty="0"/>
              <a:t>Is Jamil correct?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1" dirty="0"/>
              <a:t>Explain your reasoning.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55005" y="767790"/>
            <a:ext cx="3774768" cy="1232284"/>
          </a:xfrm>
          <a:prstGeom prst="rect">
            <a:avLst/>
          </a:prstGeom>
          <a:solidFill>
            <a:srgbClr val="ED9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+ and −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9D8B0D8-D488-4B76-8FA5-F0D7B06AD3BE}"/>
              </a:ext>
            </a:extLst>
          </p:cNvPr>
          <p:cNvSpPr/>
          <p:nvPr/>
        </p:nvSpPr>
        <p:spPr>
          <a:xfrm>
            <a:off x="4615775" y="770589"/>
            <a:ext cx="3773517" cy="12266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Place Value</a:t>
            </a:r>
          </a:p>
        </p:txBody>
      </p:sp>
      <p:sp>
        <p:nvSpPr>
          <p:cNvPr id="84" name="Reveal Answer 1">
            <a:extLst>
              <a:ext uri="{FF2B5EF4-FFF2-40B4-BE49-F238E27FC236}">
                <a16:creationId xmlns:a16="http://schemas.microsoft.com/office/drawing/2014/main" id="{5920F95F-BAF8-41D0-A937-C101AC3228D7}"/>
              </a:ext>
            </a:extLst>
          </p:cNvPr>
          <p:cNvSpPr/>
          <p:nvPr/>
        </p:nvSpPr>
        <p:spPr>
          <a:xfrm>
            <a:off x="7212953" y="856479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93" name="Rectangle 58">
            <a:extLst>
              <a:ext uri="{FF2B5EF4-FFF2-40B4-BE49-F238E27FC236}">
                <a16:creationId xmlns:a16="http://schemas.microsoft.com/office/drawing/2014/main" id="{1350AB95-C201-4A82-BD91-64A02F1EE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70" y="1044834"/>
            <a:ext cx="376588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en-GB" sz="1200" dirty="0"/>
              <a:t>What are the next three numbers in this sequence?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AFCE710-8659-4070-A6B8-72630ED79817}"/>
              </a:ext>
            </a:extLst>
          </p:cNvPr>
          <p:cNvSpPr/>
          <p:nvPr/>
        </p:nvSpPr>
        <p:spPr>
          <a:xfrm>
            <a:off x="763546" y="2077639"/>
            <a:ext cx="3763881" cy="40151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ysClr val="windowText" lastClr="000000"/>
                </a:solidFill>
              </a:rPr>
              <a:t>× and ÷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2448750"/>
            <a:ext cx="3611072" cy="385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45733" y="2912038"/>
            <a:ext cx="3611072" cy="3088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268" y="2499450"/>
            <a:ext cx="21130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3   </a:t>
            </a:r>
            <a:r>
              <a:rPr lang="en-GB" sz="1400" b="1" dirty="0">
                <a:solidFill>
                  <a:sysClr val="windowText" lastClr="000000"/>
                </a:solidFill>
              </a:rPr>
              <a:t>×</a:t>
            </a:r>
            <a:r>
              <a:rPr lang="en-GB" altLang="en-US" sz="1400" b="1" dirty="0">
                <a:solidFill>
                  <a:schemeClr val="tx1"/>
                </a:solidFill>
              </a:rPr>
              <a:t>   6   </a:t>
            </a:r>
            <a:r>
              <a:rPr lang="en-GB" sz="1400" b="1" dirty="0">
                <a:solidFill>
                  <a:sysClr val="windowText" lastClr="000000"/>
                </a:solidFill>
              </a:rPr>
              <a:t>×    7    </a:t>
            </a:r>
            <a:r>
              <a:rPr lang="en-GB" altLang="en-US" sz="1400" b="1" dirty="0">
                <a:solidFill>
                  <a:schemeClr val="tx1"/>
                </a:solidFill>
              </a:rPr>
              <a:t>=    126</a:t>
            </a:r>
          </a:p>
        </p:txBody>
      </p:sp>
      <p:sp>
        <p:nvSpPr>
          <p:cNvPr id="134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40" y="2986539"/>
            <a:ext cx="1045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39  </a:t>
            </a:r>
            <a:r>
              <a:rPr lang="en-GB" sz="1400" b="1" dirty="0">
                <a:solidFill>
                  <a:sysClr val="windowText" lastClr="000000"/>
                </a:solidFill>
              </a:rPr>
              <a:t>÷  </a:t>
            </a:r>
            <a:r>
              <a:rPr lang="en-GB" sz="1400" b="1" dirty="0">
                <a:solidFill>
                  <a:schemeClr val="tx1"/>
                </a:solidFill>
              </a:rPr>
              <a:t>8 </a:t>
            </a:r>
            <a:r>
              <a:rPr lang="en-GB" altLang="en-US" sz="1400" b="1" dirty="0">
                <a:solidFill>
                  <a:schemeClr val="tx1"/>
                </a:solidFill>
              </a:rPr>
              <a:t> = </a:t>
            </a:r>
          </a:p>
        </p:txBody>
      </p:sp>
      <p:sp>
        <p:nvSpPr>
          <p:cNvPr id="135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558" y="2533133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6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45910" y="2996921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1838768" y="2982398"/>
            <a:ext cx="1326004" cy="307777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400" b="1" dirty="0"/>
              <a:t>4 remainder 7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1115070"/>
            <a:ext cx="3603907" cy="369061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9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736" y="1148768"/>
            <a:ext cx="22140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7000   +   30   =     7030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837191" y="1560835"/>
            <a:ext cx="3603907" cy="369061"/>
          </a:xfrm>
          <a:prstGeom prst="rect">
            <a:avLst/>
          </a:prstGeom>
          <a:solidFill>
            <a:srgbClr val="F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1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1193406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2" name="Reveal Answer 2">
            <a:extLst>
              <a:ext uri="{FF2B5EF4-FFF2-40B4-BE49-F238E27FC236}">
                <a16:creationId xmlns:a16="http://schemas.microsoft.com/office/drawing/2014/main" id="{E568D5EC-9B99-4748-ADCF-A2DDF818A089}"/>
              </a:ext>
            </a:extLst>
          </p:cNvPr>
          <p:cNvSpPr/>
          <p:nvPr/>
        </p:nvSpPr>
        <p:spPr>
          <a:xfrm>
            <a:off x="3337016" y="1637612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3" name="Rectangle 65">
            <a:extLst>
              <a:ext uri="{FF2B5EF4-FFF2-40B4-BE49-F238E27FC236}">
                <a16:creationId xmlns:a16="http://schemas.microsoft.com/office/drawing/2014/main" id="{8E82F121-CA6F-45F3-A491-59964351B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586445"/>
            <a:ext cx="21339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tx1"/>
                </a:solidFill>
              </a:rPr>
              <a:t>4050   -   400   =   3650</a:t>
            </a: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59" y="1487488"/>
            <a:ext cx="786856" cy="458595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7087">
            <a:off x="2495446" y="926364"/>
            <a:ext cx="421712" cy="718445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07" y="2235327"/>
            <a:ext cx="572802" cy="673245"/>
          </a:xfrm>
          <a:prstGeom prst="rect">
            <a:avLst/>
          </a:prstGeom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C5C5B79D-4E2D-45BB-B90E-6638316ADEF4}"/>
              </a:ext>
            </a:extLst>
          </p:cNvPr>
          <p:cNvSpPr/>
          <p:nvPr/>
        </p:nvSpPr>
        <p:spPr>
          <a:xfrm>
            <a:off x="4718992" y="1303365"/>
            <a:ext cx="3586808" cy="6177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8" name="Oval 187"/>
          <p:cNvSpPr/>
          <p:nvPr/>
        </p:nvSpPr>
        <p:spPr>
          <a:xfrm>
            <a:off x="4811016" y="1381679"/>
            <a:ext cx="447948" cy="461112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/>
              <a:t>75</a:t>
            </a:r>
          </a:p>
        </p:txBody>
      </p:sp>
      <p:sp>
        <p:nvSpPr>
          <p:cNvPr id="189" name="Oval 188"/>
          <p:cNvSpPr/>
          <p:nvPr/>
        </p:nvSpPr>
        <p:spPr>
          <a:xfrm>
            <a:off x="5394073" y="1381679"/>
            <a:ext cx="447948" cy="461112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/>
              <a:t>100</a:t>
            </a:r>
          </a:p>
        </p:txBody>
      </p:sp>
      <p:sp>
        <p:nvSpPr>
          <p:cNvPr id="190" name="Oval 189"/>
          <p:cNvSpPr/>
          <p:nvPr/>
        </p:nvSpPr>
        <p:spPr>
          <a:xfrm>
            <a:off x="5977130" y="1381679"/>
            <a:ext cx="447948" cy="461112"/>
          </a:xfrm>
          <a:prstGeom prst="ellipse">
            <a:avLst/>
          </a:prstGeom>
          <a:solidFill>
            <a:srgbClr val="EF8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 dirty="0"/>
              <a:t>125</a:t>
            </a:r>
          </a:p>
        </p:txBody>
      </p:sp>
      <p:sp>
        <p:nvSpPr>
          <p:cNvPr id="218" name="Oval 217"/>
          <p:cNvSpPr/>
          <p:nvPr/>
        </p:nvSpPr>
        <p:spPr>
          <a:xfrm>
            <a:off x="6554311" y="1394312"/>
            <a:ext cx="441355" cy="441353"/>
          </a:xfrm>
          <a:prstGeom prst="ellipse">
            <a:avLst/>
          </a:prstGeom>
          <a:noFill/>
          <a:ln w="28575">
            <a:solidFill>
              <a:srgbClr val="EF821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300" dirty="0">
              <a:solidFill>
                <a:sysClr val="windowText" lastClr="000000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7136651" y="1391559"/>
            <a:ext cx="441355" cy="441353"/>
          </a:xfrm>
          <a:prstGeom prst="ellipse">
            <a:avLst/>
          </a:prstGeom>
          <a:noFill/>
          <a:ln w="28575">
            <a:solidFill>
              <a:srgbClr val="EF821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300" dirty="0">
              <a:solidFill>
                <a:sysClr val="windowText" lastClr="000000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7713115" y="1391559"/>
            <a:ext cx="441355" cy="441353"/>
          </a:xfrm>
          <a:prstGeom prst="ellipse">
            <a:avLst/>
          </a:prstGeom>
          <a:noFill/>
          <a:ln w="28575">
            <a:solidFill>
              <a:srgbClr val="EF821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300" dirty="0">
              <a:solidFill>
                <a:sysClr val="windowText" lastClr="000000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6553594" y="1392264"/>
            <a:ext cx="441355" cy="441353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300" dirty="0">
                <a:solidFill>
                  <a:sysClr val="windowText" lastClr="000000"/>
                </a:solidFill>
              </a:rPr>
              <a:t>150</a:t>
            </a:r>
          </a:p>
        </p:txBody>
      </p:sp>
      <p:sp>
        <p:nvSpPr>
          <p:cNvPr id="216" name="Oval 215"/>
          <p:cNvSpPr/>
          <p:nvPr/>
        </p:nvSpPr>
        <p:spPr>
          <a:xfrm>
            <a:off x="7136650" y="1392264"/>
            <a:ext cx="441355" cy="441353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300" dirty="0">
                <a:solidFill>
                  <a:sysClr val="windowText" lastClr="000000"/>
                </a:solidFill>
              </a:rPr>
              <a:t>175</a:t>
            </a:r>
          </a:p>
        </p:txBody>
      </p:sp>
      <p:sp>
        <p:nvSpPr>
          <p:cNvPr id="217" name="Oval 216"/>
          <p:cNvSpPr/>
          <p:nvPr/>
        </p:nvSpPr>
        <p:spPr>
          <a:xfrm>
            <a:off x="7709855" y="1392264"/>
            <a:ext cx="441355" cy="441353"/>
          </a:xfrm>
          <a:prstGeom prst="ellipse">
            <a:avLst/>
          </a:prstGeom>
          <a:noFill/>
          <a:ln w="28575">
            <a:solidFill>
              <a:srgbClr val="EF82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300" dirty="0">
                <a:solidFill>
                  <a:sysClr val="windowText" lastClr="000000"/>
                </a:solidFill>
              </a:rPr>
              <a:t>200</a:t>
            </a:r>
          </a:p>
        </p:txBody>
      </p:sp>
      <p:sp>
        <p:nvSpPr>
          <p:cNvPr id="225" name="Reveal Answer 3">
            <a:extLst>
              <a:ext uri="{FF2B5EF4-FFF2-40B4-BE49-F238E27FC236}">
                <a16:creationId xmlns:a16="http://schemas.microsoft.com/office/drawing/2014/main" id="{F4FF832E-ACC2-435E-B520-0E5AA5DD38A4}"/>
              </a:ext>
            </a:extLst>
          </p:cNvPr>
          <p:cNvSpPr/>
          <p:nvPr/>
        </p:nvSpPr>
        <p:spPr>
          <a:xfrm>
            <a:off x="7211510" y="2168292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27630" y="3177843"/>
            <a:ext cx="1265527" cy="656025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tIns="72000" bIns="90000" rtlCol="0">
            <a:spAutoFit/>
          </a:bodyPr>
          <a:lstStyle/>
          <a:p>
            <a:pPr algn="ctr"/>
            <a:r>
              <a:rPr lang="en-GB" sz="1600" dirty="0"/>
              <a:t>2 right </a:t>
            </a:r>
            <a:br>
              <a:rPr lang="en-GB" sz="1600" dirty="0"/>
            </a:br>
            <a:r>
              <a:rPr lang="en-GB" sz="1600" dirty="0"/>
              <a:t>and 3 up</a:t>
            </a:r>
          </a:p>
        </p:txBody>
      </p:sp>
      <p:pic>
        <p:nvPicPr>
          <p:cNvPr id="237" name="Picture 2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26" y="3096391"/>
            <a:ext cx="767239" cy="698690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49" y="3205822"/>
            <a:ext cx="513172" cy="58936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50173" y="3666122"/>
            <a:ext cx="577332" cy="1151941"/>
            <a:chOff x="934921" y="3468318"/>
            <a:chExt cx="491865" cy="981410"/>
          </a:xfrm>
        </p:grpSpPr>
        <p:grpSp>
          <p:nvGrpSpPr>
            <p:cNvPr id="443" name="Group 442"/>
            <p:cNvGrpSpPr/>
            <p:nvPr/>
          </p:nvGrpSpPr>
          <p:grpSpPr>
            <a:xfrm rot="16200000">
              <a:off x="559368" y="3843871"/>
              <a:ext cx="981410" cy="230304"/>
              <a:chOff x="1005054" y="3827860"/>
              <a:chExt cx="1570859" cy="368629"/>
            </a:xfrm>
          </p:grpSpPr>
          <p:pic>
            <p:nvPicPr>
              <p:cNvPr id="444" name="Picture 44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220470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445" name="Picture 44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007638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446" name="Picture 44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80568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447" name="Picture 4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406659" y="3825276"/>
                <a:ext cx="368629" cy="373797"/>
              </a:xfrm>
              <a:prstGeom prst="rect">
                <a:avLst/>
              </a:prstGeom>
            </p:spPr>
          </p:pic>
        </p:grpSp>
        <p:grpSp>
          <p:nvGrpSpPr>
            <p:cNvPr id="123" name="Group 122"/>
            <p:cNvGrpSpPr/>
            <p:nvPr/>
          </p:nvGrpSpPr>
          <p:grpSpPr>
            <a:xfrm rot="16200000">
              <a:off x="820929" y="3843871"/>
              <a:ext cx="981410" cy="230304"/>
              <a:chOff x="1005054" y="3827860"/>
              <a:chExt cx="1570859" cy="368629"/>
            </a:xfrm>
          </p:grpSpPr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220470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25" name="Picture 1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007638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80568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406659" y="3825276"/>
                <a:ext cx="368629" cy="373797"/>
              </a:xfrm>
              <a:prstGeom prst="rect">
                <a:avLst/>
              </a:prstGeom>
            </p:spPr>
          </p:pic>
        </p:grpSp>
      </p:grpSp>
      <p:grpSp>
        <p:nvGrpSpPr>
          <p:cNvPr id="129" name="Group 128"/>
          <p:cNvGrpSpPr/>
          <p:nvPr/>
        </p:nvGrpSpPr>
        <p:grpSpPr>
          <a:xfrm>
            <a:off x="1900587" y="3666122"/>
            <a:ext cx="577332" cy="1151941"/>
            <a:chOff x="934921" y="3468318"/>
            <a:chExt cx="491865" cy="981410"/>
          </a:xfrm>
        </p:grpSpPr>
        <p:grpSp>
          <p:nvGrpSpPr>
            <p:cNvPr id="130" name="Group 129"/>
            <p:cNvGrpSpPr/>
            <p:nvPr/>
          </p:nvGrpSpPr>
          <p:grpSpPr>
            <a:xfrm rot="16200000">
              <a:off x="559368" y="3843871"/>
              <a:ext cx="981410" cy="230304"/>
              <a:chOff x="1005054" y="3827860"/>
              <a:chExt cx="1570859" cy="368629"/>
            </a:xfrm>
          </p:grpSpPr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220470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007638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80568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406659" y="3825276"/>
                <a:ext cx="368629" cy="373797"/>
              </a:xfrm>
              <a:prstGeom prst="rect">
                <a:avLst/>
              </a:prstGeom>
            </p:spPr>
          </p:pic>
        </p:grpSp>
        <p:grpSp>
          <p:nvGrpSpPr>
            <p:cNvPr id="146" name="Group 145"/>
            <p:cNvGrpSpPr/>
            <p:nvPr/>
          </p:nvGrpSpPr>
          <p:grpSpPr>
            <a:xfrm rot="16200000">
              <a:off x="820929" y="3843871"/>
              <a:ext cx="981410" cy="230304"/>
              <a:chOff x="1005054" y="3827860"/>
              <a:chExt cx="1570859" cy="368629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220470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007638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80568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50" name="Picture 1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406659" y="3825276"/>
                <a:ext cx="368629" cy="373797"/>
              </a:xfrm>
              <a:prstGeom prst="rect">
                <a:avLst/>
              </a:prstGeom>
            </p:spPr>
          </p:pic>
        </p:grpSp>
      </p:grpSp>
      <p:grpSp>
        <p:nvGrpSpPr>
          <p:cNvPr id="155" name="Group 154"/>
          <p:cNvGrpSpPr/>
          <p:nvPr/>
        </p:nvGrpSpPr>
        <p:grpSpPr>
          <a:xfrm>
            <a:off x="2751001" y="3666122"/>
            <a:ext cx="577332" cy="1151941"/>
            <a:chOff x="934921" y="3468318"/>
            <a:chExt cx="491865" cy="981410"/>
          </a:xfrm>
        </p:grpSpPr>
        <p:grpSp>
          <p:nvGrpSpPr>
            <p:cNvPr id="156" name="Group 155"/>
            <p:cNvGrpSpPr/>
            <p:nvPr/>
          </p:nvGrpSpPr>
          <p:grpSpPr>
            <a:xfrm rot="16200000">
              <a:off x="559368" y="3843871"/>
              <a:ext cx="981410" cy="230304"/>
              <a:chOff x="1005054" y="3827860"/>
              <a:chExt cx="1570859" cy="368629"/>
            </a:xfrm>
          </p:grpSpPr>
          <p:pic>
            <p:nvPicPr>
              <p:cNvPr id="162" name="Picture 16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220470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007638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80568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406659" y="3825276"/>
                <a:ext cx="368629" cy="373797"/>
              </a:xfrm>
              <a:prstGeom prst="rect">
                <a:avLst/>
              </a:prstGeom>
            </p:spPr>
          </p:pic>
        </p:grpSp>
        <p:grpSp>
          <p:nvGrpSpPr>
            <p:cNvPr id="157" name="Group 156"/>
            <p:cNvGrpSpPr/>
            <p:nvPr/>
          </p:nvGrpSpPr>
          <p:grpSpPr>
            <a:xfrm rot="16200000">
              <a:off x="820929" y="3843871"/>
              <a:ext cx="981410" cy="230304"/>
              <a:chOff x="1005054" y="3827860"/>
              <a:chExt cx="1570859" cy="368629"/>
            </a:xfrm>
          </p:grpSpPr>
          <p:pic>
            <p:nvPicPr>
              <p:cNvPr id="158" name="Picture 15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220470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59" name="Picture 15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007638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60" name="Picture 15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80568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61" name="Picture 16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406659" y="3825276"/>
                <a:ext cx="368629" cy="373797"/>
              </a:xfrm>
              <a:prstGeom prst="rect">
                <a:avLst/>
              </a:prstGeom>
            </p:spPr>
          </p:pic>
        </p:grpSp>
      </p:grpSp>
      <p:grpSp>
        <p:nvGrpSpPr>
          <p:cNvPr id="166" name="Group 165"/>
          <p:cNvGrpSpPr/>
          <p:nvPr/>
        </p:nvGrpSpPr>
        <p:grpSpPr>
          <a:xfrm>
            <a:off x="3601416" y="3666122"/>
            <a:ext cx="577332" cy="1151941"/>
            <a:chOff x="934921" y="3468318"/>
            <a:chExt cx="491865" cy="981410"/>
          </a:xfrm>
        </p:grpSpPr>
        <p:grpSp>
          <p:nvGrpSpPr>
            <p:cNvPr id="167" name="Group 166"/>
            <p:cNvGrpSpPr/>
            <p:nvPr/>
          </p:nvGrpSpPr>
          <p:grpSpPr>
            <a:xfrm rot="16200000">
              <a:off x="559368" y="3843871"/>
              <a:ext cx="981410" cy="230304"/>
              <a:chOff x="1005054" y="3827860"/>
              <a:chExt cx="1570859" cy="368629"/>
            </a:xfrm>
          </p:grpSpPr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220470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007638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80568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406659" y="3825276"/>
                <a:ext cx="368629" cy="373797"/>
              </a:xfrm>
              <a:prstGeom prst="rect">
                <a:avLst/>
              </a:prstGeom>
            </p:spPr>
          </p:pic>
        </p:grpSp>
        <p:grpSp>
          <p:nvGrpSpPr>
            <p:cNvPr id="168" name="Group 167"/>
            <p:cNvGrpSpPr/>
            <p:nvPr/>
          </p:nvGrpSpPr>
          <p:grpSpPr>
            <a:xfrm rot="16200000">
              <a:off x="820929" y="3843871"/>
              <a:ext cx="981410" cy="230304"/>
              <a:chOff x="1005054" y="3827860"/>
              <a:chExt cx="1570859" cy="368629"/>
            </a:xfrm>
          </p:grpSpPr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220470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007638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71" name="Picture 17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805680" y="3825276"/>
                <a:ext cx="368629" cy="373797"/>
              </a:xfrm>
              <a:prstGeom prst="rect">
                <a:avLst/>
              </a:prstGeom>
            </p:spPr>
          </p:pic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929227">
                <a:off x="1406659" y="3825276"/>
                <a:ext cx="368629" cy="373797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1945763" y="5162932"/>
            <a:ext cx="1190299" cy="562427"/>
            <a:chOff x="1836048" y="6210860"/>
            <a:chExt cx="1190299" cy="562427"/>
          </a:xfrm>
        </p:grpSpPr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2582364" y="6210860"/>
              <a:ext cx="270322" cy="274113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836048" y="6499174"/>
              <a:ext cx="270322" cy="274113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2449014" y="6493944"/>
              <a:ext cx="270322" cy="274113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1969398" y="6216089"/>
              <a:ext cx="270322" cy="274113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2143059" y="6499174"/>
              <a:ext cx="270322" cy="274113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2756025" y="6493944"/>
              <a:ext cx="270322" cy="274113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9227">
              <a:off x="2276409" y="6216089"/>
              <a:ext cx="270322" cy="274113"/>
            </a:xfrm>
            <a:prstGeom prst="rect">
              <a:avLst/>
            </a:prstGeom>
          </p:spPr>
        </p:pic>
      </p:grpSp>
      <p:sp>
        <p:nvSpPr>
          <p:cNvPr id="193" name="Rounded Rectangle 192"/>
          <p:cNvSpPr/>
          <p:nvPr/>
        </p:nvSpPr>
        <p:spPr>
          <a:xfrm>
            <a:off x="987881" y="3608376"/>
            <a:ext cx="701632" cy="1290348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ounded Rectangle 193"/>
          <p:cNvSpPr/>
          <p:nvPr/>
        </p:nvSpPr>
        <p:spPr>
          <a:xfrm>
            <a:off x="1825772" y="3608376"/>
            <a:ext cx="701632" cy="1290348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ounded Rectangle 195"/>
          <p:cNvSpPr/>
          <p:nvPr/>
        </p:nvSpPr>
        <p:spPr>
          <a:xfrm>
            <a:off x="2682572" y="3608376"/>
            <a:ext cx="701632" cy="1290348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ounded Rectangle 196"/>
          <p:cNvSpPr/>
          <p:nvPr/>
        </p:nvSpPr>
        <p:spPr>
          <a:xfrm>
            <a:off x="3520463" y="3608376"/>
            <a:ext cx="701632" cy="1290348"/>
          </a:xfrm>
          <a:prstGeom prst="roundRect">
            <a:avLst>
              <a:gd name="adj" fmla="val 9963"/>
            </a:avLst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8" name="Table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99185"/>
              </p:ext>
            </p:extLst>
          </p:nvPr>
        </p:nvGraphicFramePr>
        <p:xfrm>
          <a:off x="6446768" y="2458255"/>
          <a:ext cx="1309330" cy="141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66">
                  <a:extLst>
                    <a:ext uri="{9D8B030D-6E8A-4147-A177-3AD203B41FA5}">
                      <a16:colId xmlns:a16="http://schemas.microsoft.com/office/drawing/2014/main" val="356201124"/>
                    </a:ext>
                  </a:extLst>
                </a:gridCol>
                <a:gridCol w="261866">
                  <a:extLst>
                    <a:ext uri="{9D8B030D-6E8A-4147-A177-3AD203B41FA5}">
                      <a16:colId xmlns:a16="http://schemas.microsoft.com/office/drawing/2014/main" val="1322802256"/>
                    </a:ext>
                  </a:extLst>
                </a:gridCol>
                <a:gridCol w="261866">
                  <a:extLst>
                    <a:ext uri="{9D8B030D-6E8A-4147-A177-3AD203B41FA5}">
                      <a16:colId xmlns:a16="http://schemas.microsoft.com/office/drawing/2014/main" val="3895000591"/>
                    </a:ext>
                  </a:extLst>
                </a:gridCol>
                <a:gridCol w="261866">
                  <a:extLst>
                    <a:ext uri="{9D8B030D-6E8A-4147-A177-3AD203B41FA5}">
                      <a16:colId xmlns:a16="http://schemas.microsoft.com/office/drawing/2014/main" val="119956387"/>
                    </a:ext>
                  </a:extLst>
                </a:gridCol>
                <a:gridCol w="261866">
                  <a:extLst>
                    <a:ext uri="{9D8B030D-6E8A-4147-A177-3AD203B41FA5}">
                      <a16:colId xmlns:a16="http://schemas.microsoft.com/office/drawing/2014/main" val="2851787098"/>
                    </a:ext>
                  </a:extLst>
                </a:gridCol>
              </a:tblGrid>
              <a:tr h="28375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70936"/>
                  </a:ext>
                </a:extLst>
              </a:tr>
              <a:tr h="283751"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98147" marR="98147" marT="49074" marB="49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61592"/>
                  </a:ext>
                </a:extLst>
              </a:tr>
              <a:tr h="28375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35343"/>
                  </a:ext>
                </a:extLst>
              </a:tr>
              <a:tr h="28375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39003"/>
                  </a:ext>
                </a:extLst>
              </a:tr>
              <a:tr h="283751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48434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64329" y="3519613"/>
            <a:ext cx="323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6670229" y="3555077"/>
            <a:ext cx="71073" cy="710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/>
          <p:cNvSpPr/>
          <p:nvPr/>
        </p:nvSpPr>
        <p:spPr>
          <a:xfrm>
            <a:off x="6991774" y="2667484"/>
            <a:ext cx="3238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B</a:t>
            </a:r>
          </a:p>
        </p:txBody>
      </p:sp>
      <p:sp>
        <p:nvSpPr>
          <p:cNvPr id="200" name="Oval 199"/>
          <p:cNvSpPr/>
          <p:nvPr/>
        </p:nvSpPr>
        <p:spPr>
          <a:xfrm>
            <a:off x="7197674" y="2702948"/>
            <a:ext cx="71073" cy="710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1" name="Table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23228"/>
              </p:ext>
            </p:extLst>
          </p:nvPr>
        </p:nvGraphicFramePr>
        <p:xfrm>
          <a:off x="4754863" y="4533700"/>
          <a:ext cx="1446475" cy="88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95">
                  <a:extLst>
                    <a:ext uri="{9D8B030D-6E8A-4147-A177-3AD203B41FA5}">
                      <a16:colId xmlns:a16="http://schemas.microsoft.com/office/drawing/2014/main" val="356201124"/>
                    </a:ext>
                  </a:extLst>
                </a:gridCol>
                <a:gridCol w="289295">
                  <a:extLst>
                    <a:ext uri="{9D8B030D-6E8A-4147-A177-3AD203B41FA5}">
                      <a16:colId xmlns:a16="http://schemas.microsoft.com/office/drawing/2014/main" val="1322802256"/>
                    </a:ext>
                  </a:extLst>
                </a:gridCol>
                <a:gridCol w="289295">
                  <a:extLst>
                    <a:ext uri="{9D8B030D-6E8A-4147-A177-3AD203B41FA5}">
                      <a16:colId xmlns:a16="http://schemas.microsoft.com/office/drawing/2014/main" val="3895000591"/>
                    </a:ext>
                  </a:extLst>
                </a:gridCol>
                <a:gridCol w="289295">
                  <a:extLst>
                    <a:ext uri="{9D8B030D-6E8A-4147-A177-3AD203B41FA5}">
                      <a16:colId xmlns:a16="http://schemas.microsoft.com/office/drawing/2014/main" val="119956387"/>
                    </a:ext>
                  </a:extLst>
                </a:gridCol>
                <a:gridCol w="289295">
                  <a:extLst>
                    <a:ext uri="{9D8B030D-6E8A-4147-A177-3AD203B41FA5}">
                      <a16:colId xmlns:a16="http://schemas.microsoft.com/office/drawing/2014/main" val="2851787098"/>
                    </a:ext>
                  </a:extLst>
                </a:gridCol>
              </a:tblGrid>
              <a:tr h="441845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21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21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21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21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70936"/>
                  </a:ext>
                </a:extLst>
              </a:tr>
              <a:tr h="441845"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400" dirty="0"/>
                    </a:p>
                  </a:txBody>
                  <a:tcPr marL="98147" marR="98147" marT="49074" marB="4907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484340"/>
                  </a:ext>
                </a:extLst>
              </a:tr>
            </a:tbl>
          </a:graphicData>
        </a:graphic>
      </p:graphicFrame>
      <p:sp>
        <p:nvSpPr>
          <p:cNvPr id="202" name="Freeform 9"/>
          <p:cNvSpPr>
            <a:spLocks/>
          </p:cNvSpPr>
          <p:nvPr/>
        </p:nvSpPr>
        <p:spPr bwMode="auto">
          <a:xfrm>
            <a:off x="6256150" y="4527815"/>
            <a:ext cx="1643406" cy="1041097"/>
          </a:xfrm>
          <a:custGeom>
            <a:avLst/>
            <a:gdLst>
              <a:gd name="T0" fmla="*/ 317 w 317"/>
              <a:gd name="T1" fmla="*/ 28 h 205"/>
              <a:gd name="T2" fmla="*/ 249 w 317"/>
              <a:gd name="T3" fmla="*/ 34 h 205"/>
              <a:gd name="T4" fmla="*/ 143 w 317"/>
              <a:gd name="T5" fmla="*/ 0 h 205"/>
              <a:gd name="T6" fmla="*/ 0 w 317"/>
              <a:gd name="T7" fmla="*/ 103 h 205"/>
              <a:gd name="T8" fmla="*/ 143 w 317"/>
              <a:gd name="T9" fmla="*/ 205 h 205"/>
              <a:gd name="T10" fmla="*/ 285 w 317"/>
              <a:gd name="T11" fmla="*/ 103 h 205"/>
              <a:gd name="T12" fmla="*/ 263 w 317"/>
              <a:gd name="T13" fmla="*/ 47 h 205"/>
              <a:gd name="T14" fmla="*/ 317 w 317"/>
              <a:gd name="T15" fmla="*/ 28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7" h="205">
                <a:moveTo>
                  <a:pt x="317" y="28"/>
                </a:moveTo>
                <a:cubicBezTo>
                  <a:pt x="295" y="22"/>
                  <a:pt x="271" y="26"/>
                  <a:pt x="249" y="34"/>
                </a:cubicBezTo>
                <a:cubicBezTo>
                  <a:pt x="223" y="13"/>
                  <a:pt x="185" y="0"/>
                  <a:pt x="143" y="0"/>
                </a:cubicBezTo>
                <a:cubicBezTo>
                  <a:pt x="64" y="0"/>
                  <a:pt x="0" y="46"/>
                  <a:pt x="0" y="103"/>
                </a:cubicBezTo>
                <a:cubicBezTo>
                  <a:pt x="0" y="159"/>
                  <a:pt x="64" y="205"/>
                  <a:pt x="143" y="205"/>
                </a:cubicBezTo>
                <a:cubicBezTo>
                  <a:pt x="222" y="205"/>
                  <a:pt x="285" y="159"/>
                  <a:pt x="285" y="103"/>
                </a:cubicBezTo>
                <a:cubicBezTo>
                  <a:pt x="285" y="82"/>
                  <a:pt x="277" y="63"/>
                  <a:pt x="263" y="47"/>
                </a:cubicBezTo>
                <a:cubicBezTo>
                  <a:pt x="288" y="32"/>
                  <a:pt x="317" y="28"/>
                  <a:pt x="317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7" name="Rectangle 104">
            <a:extLst>
              <a:ext uri="{FF2B5EF4-FFF2-40B4-BE49-F238E27FC236}">
                <a16:creationId xmlns:a16="http://schemas.microsoft.com/office/drawing/2014/main" id="{A3EF2B91-5C40-4C62-A163-23BED7D24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497" y="4563864"/>
            <a:ext cx="14073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400" b="1" dirty="0"/>
              <a:t>I need to colour in three more parts to show    . 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90200" y="5189047"/>
            <a:ext cx="366495" cy="379866"/>
            <a:chOff x="7861550" y="4492061"/>
            <a:chExt cx="366495" cy="379866"/>
          </a:xfrm>
        </p:grpSpPr>
        <p:cxnSp>
          <p:nvCxnSpPr>
            <p:cNvPr id="479" name="Straight Connector 478"/>
            <p:cNvCxnSpPr/>
            <p:nvPr/>
          </p:nvCxnSpPr>
          <p:spPr>
            <a:xfrm>
              <a:off x="7990105" y="4679396"/>
              <a:ext cx="8558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TextBox 479"/>
            <p:cNvSpPr txBox="1"/>
            <p:nvPr/>
          </p:nvSpPr>
          <p:spPr>
            <a:xfrm>
              <a:off x="7911631" y="4492061"/>
              <a:ext cx="24888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/>
                <a:t>9</a:t>
              </a:r>
            </a:p>
          </p:txBody>
        </p:sp>
        <p:sp>
          <p:nvSpPr>
            <p:cNvPr id="481" name="TextBox 480"/>
            <p:cNvSpPr txBox="1"/>
            <p:nvPr/>
          </p:nvSpPr>
          <p:spPr>
            <a:xfrm>
              <a:off x="7861550" y="4625706"/>
              <a:ext cx="3664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/>
                <a:t>10</a:t>
              </a:r>
            </a:p>
          </p:txBody>
        </p:sp>
      </p:grpSp>
      <p:pic>
        <p:nvPicPr>
          <p:cNvPr id="203" name="Picture 2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2902" y="4182617"/>
            <a:ext cx="963251" cy="191431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</p:childTnLst>
        </p:cTn>
      </p:par>
    </p:tnLst>
    <p:bldLst>
      <p:bldP spid="84" grpId="0" animBg="1"/>
      <p:bldP spid="135" grpId="0" animBg="1"/>
      <p:bldP spid="136" grpId="0" animBg="1"/>
      <p:bldP spid="137" grpId="0" animBg="1"/>
      <p:bldP spid="141" grpId="0" animBg="1"/>
      <p:bldP spid="142" grpId="0" animBg="1"/>
      <p:bldP spid="218" grpId="0" animBg="1"/>
      <p:bldP spid="221" grpId="0" animBg="1"/>
      <p:bldP spid="223" grpId="0" animBg="1"/>
      <p:bldP spid="195" grpId="0" animBg="1"/>
      <p:bldP spid="216" grpId="0" animBg="1"/>
      <p:bldP spid="217" grpId="0" animBg="1"/>
      <p:bldP spid="2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2245</TotalTime>
  <Words>515</Words>
  <Application>Microsoft Office PowerPoint</Application>
  <PresentationFormat>On-screen Show (4:3)</PresentationFormat>
  <Paragraphs>177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Twinkl SemiBold</vt:lpstr>
      <vt:lpstr>Twinkl</vt:lpstr>
      <vt:lpstr>Arial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Oliver Wallace</dc:creator>
  <cp:lastModifiedBy>Tony Anderson</cp:lastModifiedBy>
  <cp:revision>486</cp:revision>
  <dcterms:created xsi:type="dcterms:W3CDTF">2018-07-16T12:29:28Z</dcterms:created>
  <dcterms:modified xsi:type="dcterms:W3CDTF">2019-04-24T10:55:41Z</dcterms:modified>
</cp:coreProperties>
</file>