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1" autoAdjust="0"/>
    <p:restoredTop sz="94660"/>
  </p:normalViewPr>
  <p:slideViewPr>
    <p:cSldViewPr snapToGrid="0">
      <p:cViewPr>
        <p:scale>
          <a:sx n="100" d="100"/>
          <a:sy n="100" d="100"/>
        </p:scale>
        <p:origin x="576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8B731-8DAE-82EC-E360-77D0AF8C5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6088ED-5604-BFB3-43E9-3EC4620DC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E1A51-2823-A487-F933-D8CA4AE77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F6D62-A51D-770D-7FE7-0DD25D39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7DF3D7-0E53-1A7E-70DD-262CC38FA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731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DC0C8-6499-B078-8866-029FA3865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503CA0-DD82-B111-5E72-FF4573446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ADD73-06FA-D024-0F16-0BA5B921C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59496-7C05-682E-C67C-3CA7ADD57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7D20B-E49C-28D5-9F40-28820F40D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16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C64A7C-A5C5-A031-09F4-1E2C7A1049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A4D6BF-4BE0-4901-59A8-16DC421F4E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4D554-0CF3-3A91-A6E7-88F76B038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51B83-5565-EA8B-9F78-FA2A5DD5A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6F5F9-D600-739B-87EC-D80B0B96D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42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9282C-A153-B26B-B194-FD19CBBD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4AFF5-21EF-FB4A-70AE-4614C9572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66DEA-FA6F-8AAB-62F1-6785C2360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AC2BD-1BCD-64F3-3AF9-AB24AECE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66530-214B-5D74-5927-A234EE574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128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6A6ED-7A34-EFBC-B62A-F6AD10BA9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F41DD-F198-FE5E-48B2-5B58BD1D2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6B25A-2F36-8233-F7A9-87A2B71BB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A8733-C412-4E75-499C-993A0E752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D0BDE-B3AF-ADC3-3E2B-E185635F6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26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61B14-2BF7-15DB-4427-211F80DBC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71C2C-05CC-1DAB-C43B-B150CD40E8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660E47-0518-4A28-23CF-CC96C1433F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360C52-3383-EA31-80CC-7CC50610C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DAC90-C16C-802A-A638-1C7EA1229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723CC1-CFB0-9A99-02D2-7F8903560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40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F70D1-B02A-D2BD-601B-CDFE807C7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EEDDD0-6A0D-298E-2177-030F1C715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9E07C6-4BBF-ED8C-1705-6C561E182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4C6DE6-8000-EC9B-E699-348E1F5C56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694D6B-AC1B-FA90-55CD-E1E89223C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91FBAE-4194-4A3E-30A4-E2E4D6256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ADA4C0-F606-2CD4-E21E-5D5B95B63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4A7BD7-CAB9-521C-B92E-998C5F8AF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120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1B3B4-BD9A-D9AB-10B3-2F2E777F6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F72BF0-5F8E-7CE8-1FA8-9B7CA7350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486D12-6E23-9302-6393-0AFD6143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F5D21F-B217-D34F-67AA-AB4FEB4E7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79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7CE7A5-59F8-A5D3-62D3-D6B2E1447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CC3FFF-0B0B-3D3F-F183-6855D4F3F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9519F9-D3F8-B039-673A-C98CD6851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43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43FC6-BADF-A97B-3D0D-6D6F86743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50764-D43A-21B9-5102-2BB9CF190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875127-E337-1EAD-8ADC-A6A3BCD9D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C17679-DD0C-48FD-3A0F-1A9253217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AEEDF9-A3AE-F5B3-C930-BE8316FC1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03844D-1D87-EB50-DB29-FCE9A3E70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75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2901B-1FCD-7057-E377-422B90703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CA3189-B3AD-D8B4-7A1B-CB2C8BB7E4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D6F3A-03DD-4DD5-4841-3BFEBED17C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9CF7E0-45D2-EFB2-21EB-57F77D2D5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51786-67A3-FDFB-24E0-DE5004D57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AF2985-D851-9E19-413B-97D91E00B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7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305A6E-A070-76DB-2501-1F65BE4C4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7750D-EA63-1815-1FD1-7425ACA41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CF66D-5B4D-21F5-37F9-15CD7B8220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249786-04D8-49EB-9651-A04F9A9008B2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98997-8CA3-51C7-9C51-553D7D0BD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D7505-45CD-3D8C-DA21-9B91CFEE69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C8D88-0C29-4B8B-8C28-3B8B7E2DD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79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1615E9-AACF-1BDE-1E0F-8CCCEB214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43" y="185873"/>
            <a:ext cx="860080" cy="6365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0F78E24-DFB7-C250-74F0-65CE43C803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110" y="67815"/>
            <a:ext cx="443127" cy="75465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99B1583-D210-3BEF-E034-8AA0879F4331}"/>
              </a:ext>
            </a:extLst>
          </p:cNvPr>
          <p:cNvSpPr txBox="1"/>
          <p:nvPr/>
        </p:nvSpPr>
        <p:spPr>
          <a:xfrm>
            <a:off x="1931824" y="350281"/>
            <a:ext cx="416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Staff Induction/Training 2025-26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3FC967F-3DA3-FD50-BC27-C221C2856CB8}"/>
              </a:ext>
            </a:extLst>
          </p:cNvPr>
          <p:cNvCxnSpPr>
            <a:cxnSpLocks/>
          </p:cNvCxnSpPr>
          <p:nvPr/>
        </p:nvCxnSpPr>
        <p:spPr>
          <a:xfrm flipV="1">
            <a:off x="167443" y="923742"/>
            <a:ext cx="10912324" cy="715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E78C45A-2A7E-D9C0-94A8-A585DDC3147A}"/>
              </a:ext>
            </a:extLst>
          </p:cNvPr>
          <p:cNvGrpSpPr/>
          <p:nvPr/>
        </p:nvGrpSpPr>
        <p:grpSpPr>
          <a:xfrm>
            <a:off x="161872" y="1417929"/>
            <a:ext cx="1533795" cy="1655380"/>
            <a:chOff x="113747" y="1620054"/>
            <a:chExt cx="1533795" cy="165538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9C24FF4-A90B-5325-079B-0C32D9900E1E}"/>
                </a:ext>
              </a:extLst>
            </p:cNvPr>
            <p:cNvSpPr txBox="1"/>
            <p:nvPr/>
          </p:nvSpPr>
          <p:spPr>
            <a:xfrm>
              <a:off x="113747" y="1620054"/>
              <a:ext cx="1533795" cy="793606"/>
            </a:xfrm>
            <a:prstGeom prst="rect">
              <a:avLst/>
            </a:prstGeom>
            <a:solidFill>
              <a:srgbClr val="FF5050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NCS Cyber Security Training</a:t>
              </a: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E7828E6-7FF8-3583-7FC5-5AA644DA154C}"/>
                </a:ext>
              </a:extLst>
            </p:cNvPr>
            <p:cNvSpPr txBox="1"/>
            <p:nvPr/>
          </p:nvSpPr>
          <p:spPr>
            <a:xfrm>
              <a:off x="113747" y="2413660"/>
              <a:ext cx="1533795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 </a:t>
              </a:r>
              <a:r>
                <a:rPr lang="en-GB" sz="1000" dirty="0"/>
                <a:t>30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Insurance policy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C1D32DA9-71EA-E536-49B2-CCDA52329545}"/>
              </a:ext>
            </a:extLst>
          </p:cNvPr>
          <p:cNvSpPr txBox="1"/>
          <p:nvPr/>
        </p:nvSpPr>
        <p:spPr>
          <a:xfrm>
            <a:off x="167442" y="1092096"/>
            <a:ext cx="333697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/>
              <a:t>Trust Conference Day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088A8EE-955E-51F5-4DEE-9F4173965FBC}"/>
              </a:ext>
            </a:extLst>
          </p:cNvPr>
          <p:cNvSpPr txBox="1"/>
          <p:nvPr/>
        </p:nvSpPr>
        <p:spPr>
          <a:xfrm>
            <a:off x="5329102" y="1427369"/>
            <a:ext cx="1533795" cy="769441"/>
          </a:xfrm>
          <a:prstGeom prst="rect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en-GB" sz="1100" b="1" i="0" u="none" strike="noStrike" dirty="0">
              <a:solidFill>
                <a:srgbClr val="000000"/>
              </a:solidFill>
              <a:effectLst/>
            </a:endParaRPr>
          </a:p>
          <a:p>
            <a:pPr algn="ctr"/>
            <a:r>
              <a:rPr lang="en-GB" sz="1100" b="1" i="0" u="none" strike="noStrike" dirty="0">
                <a:solidFill>
                  <a:srgbClr val="000000"/>
                </a:solidFill>
                <a:effectLst/>
              </a:rPr>
              <a:t>Child Safeguarding Level 2</a:t>
            </a:r>
          </a:p>
          <a:p>
            <a:pPr algn="ctr"/>
            <a:r>
              <a:rPr lang="en-GB" sz="1100" b="1" dirty="0"/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871C752-F509-1F8F-0847-DF447D5240AA}"/>
              </a:ext>
            </a:extLst>
          </p:cNvPr>
          <p:cNvSpPr txBox="1"/>
          <p:nvPr/>
        </p:nvSpPr>
        <p:spPr>
          <a:xfrm>
            <a:off x="5329102" y="2201725"/>
            <a:ext cx="1533795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Time:</a:t>
            </a:r>
            <a:r>
              <a:rPr lang="en-GB" sz="1000" dirty="0"/>
              <a:t> 81 mins</a:t>
            </a:r>
          </a:p>
          <a:p>
            <a:r>
              <a:rPr lang="en-GB" sz="1000" b="1" dirty="0"/>
              <a:t>Who: </a:t>
            </a:r>
            <a:r>
              <a:rPr lang="en-GB" sz="1000" dirty="0"/>
              <a:t>Everyone</a:t>
            </a:r>
          </a:p>
          <a:p>
            <a:r>
              <a:rPr lang="en-GB" sz="1000" b="1" dirty="0"/>
              <a:t>Frequency: </a:t>
            </a:r>
            <a:r>
              <a:rPr lang="en-GB" sz="1000" dirty="0"/>
              <a:t>Annually</a:t>
            </a:r>
          </a:p>
          <a:p>
            <a:r>
              <a:rPr lang="en-GB" sz="1000" b="1" dirty="0"/>
              <a:t>Reset Date:</a:t>
            </a:r>
            <a:r>
              <a:rPr lang="en-GB" sz="1000" dirty="0"/>
              <a:t> </a:t>
            </a:r>
            <a:r>
              <a:rPr lang="en-GB" sz="1000" dirty="0">
                <a:highlight>
                  <a:srgbClr val="FFFF00"/>
                </a:highlight>
              </a:rPr>
              <a:t>25</a:t>
            </a:r>
            <a:r>
              <a:rPr lang="en-GB" sz="1000" baseline="30000" dirty="0">
                <a:highlight>
                  <a:srgbClr val="FFFF00"/>
                </a:highlight>
              </a:rPr>
              <a:t>th</a:t>
            </a:r>
            <a:r>
              <a:rPr lang="en-GB" sz="1000" dirty="0">
                <a:highlight>
                  <a:srgbClr val="FFFF00"/>
                </a:highlight>
              </a:rPr>
              <a:t> August</a:t>
            </a:r>
            <a:endParaRPr lang="en-GB" sz="1000" b="1" dirty="0">
              <a:highlight>
                <a:srgbClr val="FFFF00"/>
              </a:highlight>
            </a:endParaRPr>
          </a:p>
          <a:p>
            <a:r>
              <a:rPr lang="en-GB" sz="1000" b="1" dirty="0"/>
              <a:t>Why: </a:t>
            </a:r>
            <a:r>
              <a:rPr lang="en-GB" sz="1000" dirty="0"/>
              <a:t>Safeguarding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788869" y="1410511"/>
            <a:ext cx="1545184" cy="1631056"/>
            <a:chOff x="1989951" y="3235177"/>
            <a:chExt cx="1545184" cy="1631056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8389698-D02D-C04F-9039-4AF72C02B02A}"/>
                </a:ext>
              </a:extLst>
            </p:cNvPr>
            <p:cNvSpPr txBox="1"/>
            <p:nvPr/>
          </p:nvSpPr>
          <p:spPr>
            <a:xfrm>
              <a:off x="1989951" y="3235177"/>
              <a:ext cx="1533795" cy="769441"/>
            </a:xfrm>
            <a:prstGeom prst="rect">
              <a:avLst/>
            </a:prstGeom>
            <a:solidFill>
              <a:srgbClr val="FF5050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>
                  <a:solidFill>
                    <a:srgbClr val="000000"/>
                  </a:solidFill>
                </a:rPr>
                <a:t>Keeping Children Safe in Education (KCSIE)</a:t>
              </a:r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3582A04-7E71-39AB-9EED-6FB3B1A1AF69}"/>
                </a:ext>
              </a:extLst>
            </p:cNvPr>
            <p:cNvSpPr txBox="1"/>
            <p:nvPr/>
          </p:nvSpPr>
          <p:spPr>
            <a:xfrm>
              <a:off x="2001340" y="4004459"/>
              <a:ext cx="1533795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 </a:t>
              </a:r>
              <a:r>
                <a:rPr lang="en-GB" sz="1000" dirty="0"/>
                <a:t>60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</a:t>
              </a:r>
              <a:r>
                <a:rPr lang="en-GB" sz="1000" dirty="0"/>
                <a:t> </a:t>
              </a:r>
              <a:r>
                <a:rPr lang="en-GB" sz="1000" dirty="0">
                  <a:highlight>
                    <a:srgbClr val="FFFF00"/>
                  </a:highlight>
                </a:rPr>
                <a:t>25</a:t>
              </a:r>
              <a:r>
                <a:rPr lang="en-GB" sz="1000" baseline="30000" dirty="0">
                  <a:highlight>
                    <a:srgbClr val="FFFF00"/>
                  </a:highlight>
                </a:rPr>
                <a:t>th</a:t>
              </a:r>
              <a:r>
                <a:rPr lang="en-GB" sz="1000" dirty="0">
                  <a:highlight>
                    <a:srgbClr val="FFFF00"/>
                  </a:highlight>
                </a:rPr>
                <a:t> August</a:t>
              </a:r>
              <a:endParaRPr lang="en-GB" sz="1000" b="1" dirty="0">
                <a:highlight>
                  <a:srgbClr val="FFFF00"/>
                </a:highlight>
              </a:endParaRPr>
            </a:p>
            <a:p>
              <a:r>
                <a:rPr lang="en-GB" sz="1000" b="1" dirty="0"/>
                <a:t>Why: </a:t>
              </a:r>
              <a:r>
                <a:rPr lang="en-GB" sz="1000" dirty="0"/>
                <a:t>Safeguarding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7830FCB4-D46A-B269-E805-F6049A26AC7C}"/>
              </a:ext>
            </a:extLst>
          </p:cNvPr>
          <p:cNvSpPr txBox="1"/>
          <p:nvPr/>
        </p:nvSpPr>
        <p:spPr>
          <a:xfrm>
            <a:off x="3672851" y="1410828"/>
            <a:ext cx="1533795" cy="769441"/>
          </a:xfrm>
          <a:prstGeom prst="rect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en-GB" sz="1100" b="1" i="0" u="none" strike="noStrike" dirty="0">
              <a:solidFill>
                <a:srgbClr val="000000"/>
              </a:solidFill>
              <a:effectLst/>
            </a:endParaRPr>
          </a:p>
          <a:p>
            <a:pPr algn="ctr"/>
            <a:r>
              <a:rPr lang="en-GB" sz="1100" b="1" i="0" u="none" strike="noStrike" dirty="0">
                <a:solidFill>
                  <a:srgbClr val="000000"/>
                </a:solidFill>
                <a:effectLst/>
              </a:rPr>
              <a:t>Trust Child Protection Policy</a:t>
            </a:r>
          </a:p>
          <a:p>
            <a:pPr algn="ctr"/>
            <a:r>
              <a:rPr lang="en-GB" sz="1100" b="1" dirty="0"/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1472DA6-6162-6EB2-5C73-4AE9B9FB2891}"/>
              </a:ext>
            </a:extLst>
          </p:cNvPr>
          <p:cNvSpPr txBox="1"/>
          <p:nvPr/>
        </p:nvSpPr>
        <p:spPr>
          <a:xfrm>
            <a:off x="3672851" y="2173300"/>
            <a:ext cx="1533795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Time: </a:t>
            </a:r>
            <a:r>
              <a:rPr lang="en-GB" sz="1000" dirty="0"/>
              <a:t>5 mins</a:t>
            </a:r>
          </a:p>
          <a:p>
            <a:r>
              <a:rPr lang="en-GB" sz="1000" b="1" dirty="0"/>
              <a:t>Who: </a:t>
            </a:r>
            <a:r>
              <a:rPr lang="en-GB" sz="1000" dirty="0"/>
              <a:t>Everyone</a:t>
            </a:r>
          </a:p>
          <a:p>
            <a:r>
              <a:rPr lang="en-GB" sz="1000" b="1" dirty="0"/>
              <a:t>Frequency: </a:t>
            </a:r>
            <a:r>
              <a:rPr lang="en-GB" sz="1000" dirty="0"/>
              <a:t>Annually</a:t>
            </a:r>
          </a:p>
          <a:p>
            <a:r>
              <a:rPr lang="en-GB" sz="1000" b="1" dirty="0"/>
              <a:t>Reset Date: </a:t>
            </a:r>
            <a:r>
              <a:rPr lang="en-GB" sz="1000" dirty="0"/>
              <a:t>1</a:t>
            </a:r>
            <a:r>
              <a:rPr lang="en-GB" sz="1000" baseline="30000" dirty="0"/>
              <a:t>st</a:t>
            </a:r>
            <a:r>
              <a:rPr lang="en-GB" sz="1000" dirty="0"/>
              <a:t> July</a:t>
            </a:r>
          </a:p>
          <a:p>
            <a:r>
              <a:rPr lang="en-GB" sz="1000" b="1" dirty="0"/>
              <a:t>Why: </a:t>
            </a:r>
            <a:r>
              <a:rPr lang="en-GB" sz="1000" dirty="0"/>
              <a:t>Safeguarding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239509B-7302-890A-60F6-B96627BE0105}"/>
              </a:ext>
            </a:extLst>
          </p:cNvPr>
          <p:cNvCxnSpPr>
            <a:cxnSpLocks/>
          </p:cNvCxnSpPr>
          <p:nvPr/>
        </p:nvCxnSpPr>
        <p:spPr>
          <a:xfrm>
            <a:off x="3523667" y="921276"/>
            <a:ext cx="11388" cy="400061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6B4B4BCE-0D6F-AFA4-D13D-BF26F64A8E73}"/>
              </a:ext>
            </a:extLst>
          </p:cNvPr>
          <p:cNvGrpSpPr/>
          <p:nvPr/>
        </p:nvGrpSpPr>
        <p:grpSpPr>
          <a:xfrm>
            <a:off x="4505372" y="3163822"/>
            <a:ext cx="1533795" cy="1630739"/>
            <a:chOff x="3672850" y="3235494"/>
            <a:chExt cx="1533795" cy="1630739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22BC1D3-8966-0DCA-B0F5-A27BAAD185B6}"/>
                </a:ext>
              </a:extLst>
            </p:cNvPr>
            <p:cNvSpPr txBox="1"/>
            <p:nvPr/>
          </p:nvSpPr>
          <p:spPr>
            <a:xfrm>
              <a:off x="3672850" y="3235494"/>
              <a:ext cx="1533795" cy="769441"/>
            </a:xfrm>
            <a:prstGeom prst="rect">
              <a:avLst/>
            </a:prstGeom>
            <a:solidFill>
              <a:srgbClr val="FF5050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Trust Staff Code of Conduct</a:t>
              </a: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9A20547-AFC7-4D98-527A-3383824FA07A}"/>
                </a:ext>
              </a:extLst>
            </p:cNvPr>
            <p:cNvSpPr txBox="1"/>
            <p:nvPr/>
          </p:nvSpPr>
          <p:spPr>
            <a:xfrm>
              <a:off x="3672850" y="4004459"/>
              <a:ext cx="1533795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 </a:t>
              </a:r>
              <a:r>
                <a:rPr lang="en-GB" sz="1000" dirty="0"/>
                <a:t>5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Employment</a:t>
              </a:r>
            </a:p>
          </p:txBody>
        </p: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D0E36C6-A04A-5A23-1CC2-0C159E05EA1B}"/>
              </a:ext>
            </a:extLst>
          </p:cNvPr>
          <p:cNvCxnSpPr>
            <a:cxnSpLocks/>
          </p:cNvCxnSpPr>
          <p:nvPr/>
        </p:nvCxnSpPr>
        <p:spPr>
          <a:xfrm>
            <a:off x="8983065" y="899892"/>
            <a:ext cx="0" cy="40131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1174499F-0291-F401-208F-5A2289CEA886}"/>
              </a:ext>
            </a:extLst>
          </p:cNvPr>
          <p:cNvSpPr/>
          <p:nvPr/>
        </p:nvSpPr>
        <p:spPr>
          <a:xfrm>
            <a:off x="8858780" y="2356009"/>
            <a:ext cx="243840" cy="4354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E5B7528-6609-7102-8DBC-3FA3782D6B5D}"/>
              </a:ext>
            </a:extLst>
          </p:cNvPr>
          <p:cNvCxnSpPr>
            <a:cxnSpLocks/>
          </p:cNvCxnSpPr>
          <p:nvPr/>
        </p:nvCxnSpPr>
        <p:spPr>
          <a:xfrm flipH="1">
            <a:off x="7039366" y="957642"/>
            <a:ext cx="16092" cy="39663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E7A2EF32-2209-8C1F-3AEE-C3BF940A53F8}"/>
              </a:ext>
            </a:extLst>
          </p:cNvPr>
          <p:cNvSpPr txBox="1"/>
          <p:nvPr/>
        </p:nvSpPr>
        <p:spPr>
          <a:xfrm>
            <a:off x="3504415" y="1092096"/>
            <a:ext cx="3557494" cy="237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/>
              <a:t>School Day 1 Induction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EA7DB98-FB18-044D-AF94-5B740AAE05F8}"/>
              </a:ext>
            </a:extLst>
          </p:cNvPr>
          <p:cNvSpPr txBox="1"/>
          <p:nvPr/>
        </p:nvSpPr>
        <p:spPr>
          <a:xfrm>
            <a:off x="7055459" y="1112631"/>
            <a:ext cx="190258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/>
              <a:t>School Day 2 Induction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033360" y="3144135"/>
            <a:ext cx="1533795" cy="1465268"/>
            <a:chOff x="5584378" y="1633115"/>
            <a:chExt cx="1533795" cy="1465268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F640166-2B6E-13FD-00AD-13904721E40D}"/>
                </a:ext>
              </a:extLst>
            </p:cNvPr>
            <p:cNvSpPr txBox="1"/>
            <p:nvPr/>
          </p:nvSpPr>
          <p:spPr>
            <a:xfrm>
              <a:off x="5584378" y="1633115"/>
              <a:ext cx="1533795" cy="600164"/>
            </a:xfrm>
            <a:prstGeom prst="rect">
              <a:avLst/>
            </a:prstGeom>
            <a:solidFill>
              <a:srgbClr val="FF5050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FF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Local Arrangements</a:t>
              </a: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0A5C2068-9CB7-8534-9C00-F4457002A96B}"/>
                </a:ext>
              </a:extLst>
            </p:cNvPr>
            <p:cNvSpPr txBox="1"/>
            <p:nvPr/>
          </p:nvSpPr>
          <p:spPr>
            <a:xfrm>
              <a:off x="5584378" y="2236609"/>
              <a:ext cx="1533795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 1</a:t>
              </a:r>
              <a:r>
                <a:rPr lang="en-GB" sz="1000" dirty="0"/>
                <a:t>0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Safeguarding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464728" y="5016526"/>
            <a:ext cx="1533796" cy="1454615"/>
            <a:chOff x="9214996" y="4229924"/>
            <a:chExt cx="1533796" cy="1454615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3DAF2CA-88D5-5FA0-8D19-C7E5D8F6C90B}"/>
                </a:ext>
              </a:extLst>
            </p:cNvPr>
            <p:cNvSpPr txBox="1"/>
            <p:nvPr/>
          </p:nvSpPr>
          <p:spPr>
            <a:xfrm>
              <a:off x="9214997" y="4229924"/>
              <a:ext cx="1533795" cy="60016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Equality &amp; Diversity</a:t>
              </a: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E1CD26D8-A12D-5D70-3F77-91552413C264}"/>
                </a:ext>
              </a:extLst>
            </p:cNvPr>
            <p:cNvSpPr txBox="1"/>
            <p:nvPr/>
          </p:nvSpPr>
          <p:spPr>
            <a:xfrm>
              <a:off x="9214996" y="4822765"/>
              <a:ext cx="1533795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30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Employment</a:t>
              </a:r>
            </a:p>
          </p:txBody>
        </p:sp>
      </p:grp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90BC8970-6880-812F-F091-11BA5133C383}"/>
              </a:ext>
            </a:extLst>
          </p:cNvPr>
          <p:cNvSpPr/>
          <p:nvPr/>
        </p:nvSpPr>
        <p:spPr>
          <a:xfrm>
            <a:off x="6929706" y="2368420"/>
            <a:ext cx="243840" cy="4354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0924574-925B-2EDC-8FC5-6A013484902E}"/>
              </a:ext>
            </a:extLst>
          </p:cNvPr>
          <p:cNvGrpSpPr/>
          <p:nvPr/>
        </p:nvGrpSpPr>
        <p:grpSpPr>
          <a:xfrm>
            <a:off x="9243098" y="3148736"/>
            <a:ext cx="1643102" cy="1445716"/>
            <a:chOff x="7470528" y="3398845"/>
            <a:chExt cx="1533797" cy="1445716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26CAA91-CC3A-B3CC-4D44-179CAB577009}"/>
                </a:ext>
              </a:extLst>
            </p:cNvPr>
            <p:cNvSpPr txBox="1"/>
            <p:nvPr/>
          </p:nvSpPr>
          <p:spPr>
            <a:xfrm>
              <a:off x="7470530" y="3398845"/>
              <a:ext cx="1533795" cy="430887"/>
            </a:xfrm>
            <a:prstGeom prst="rect">
              <a:avLst/>
            </a:prstGeom>
            <a:solidFill>
              <a:srgbClr val="FF5050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Fire Safety Basics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65F9AF43-E94D-F6BE-3D75-B85784B6BC15}"/>
                </a:ext>
              </a:extLst>
            </p:cNvPr>
            <p:cNvSpPr txBox="1"/>
            <p:nvPr/>
          </p:nvSpPr>
          <p:spPr>
            <a:xfrm>
              <a:off x="7470528" y="3828898"/>
              <a:ext cx="1533795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8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>
                  <a:highlight>
                    <a:srgbClr val="00FFFF"/>
                  </a:highlight>
                </a:rPr>
                <a:t>Every 3 years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from completion (will vary)</a:t>
              </a:r>
              <a:endParaRPr lang="en-GB" sz="1000" b="1" dirty="0"/>
            </a:p>
            <a:p>
              <a:r>
                <a:rPr lang="en-GB" sz="1000" b="1" dirty="0"/>
                <a:t>Why: </a:t>
              </a:r>
              <a:r>
                <a:rPr lang="en-GB" sz="1000" dirty="0"/>
                <a:t>H&amp;S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3796492-2033-EF58-AB86-401DDDF2C873}"/>
              </a:ext>
            </a:extLst>
          </p:cNvPr>
          <p:cNvGrpSpPr/>
          <p:nvPr/>
        </p:nvGrpSpPr>
        <p:grpSpPr>
          <a:xfrm>
            <a:off x="9214214" y="1436194"/>
            <a:ext cx="1643105" cy="1457140"/>
            <a:chOff x="9079464" y="1436194"/>
            <a:chExt cx="1643105" cy="1457140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AE5B7E9-CE2E-E18C-CA8E-08AD56378FE5}"/>
                </a:ext>
              </a:extLst>
            </p:cNvPr>
            <p:cNvSpPr txBox="1"/>
            <p:nvPr/>
          </p:nvSpPr>
          <p:spPr>
            <a:xfrm>
              <a:off x="9079464" y="1436194"/>
              <a:ext cx="1643104" cy="430887"/>
            </a:xfrm>
            <a:prstGeom prst="rect">
              <a:avLst/>
            </a:prstGeom>
            <a:solidFill>
              <a:srgbClr val="FF5050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Health &amp; Safety Intro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51A1777-4738-396C-C649-1E9B1D28AC7D}"/>
                </a:ext>
              </a:extLst>
            </p:cNvPr>
            <p:cNvSpPr txBox="1"/>
            <p:nvPr/>
          </p:nvSpPr>
          <p:spPr>
            <a:xfrm>
              <a:off x="9079465" y="1877671"/>
              <a:ext cx="1643104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24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</a:t>
              </a:r>
              <a:r>
                <a:rPr lang="en-GB" sz="1000" b="1" dirty="0">
                  <a:highlight>
                    <a:srgbClr val="00FFFF"/>
                  </a:highlight>
                </a:rPr>
                <a:t>: </a:t>
              </a:r>
              <a:r>
                <a:rPr lang="en-GB" sz="1000" dirty="0">
                  <a:highlight>
                    <a:srgbClr val="00FFFF"/>
                  </a:highlight>
                </a:rPr>
                <a:t>Every 3 years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from completion (will vary)</a:t>
              </a:r>
              <a:endParaRPr lang="en-GB" sz="1000" b="1" dirty="0"/>
            </a:p>
            <a:p>
              <a:r>
                <a:rPr lang="en-GB" sz="1000" b="1" dirty="0"/>
                <a:t>Why: </a:t>
              </a:r>
              <a:r>
                <a:rPr lang="en-GB" sz="1000" dirty="0"/>
                <a:t>H&amp;S</a:t>
              </a: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AC68C5F1-F8BB-0C28-D8E3-120DE1D47035}"/>
              </a:ext>
            </a:extLst>
          </p:cNvPr>
          <p:cNvSpPr txBox="1"/>
          <p:nvPr/>
        </p:nvSpPr>
        <p:spPr>
          <a:xfrm>
            <a:off x="8983064" y="1105611"/>
            <a:ext cx="207167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/>
              <a:t>School Day 3 Induction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A406DF4-0CFA-CD36-A3D2-526326453B19}"/>
              </a:ext>
            </a:extLst>
          </p:cNvPr>
          <p:cNvGrpSpPr/>
          <p:nvPr/>
        </p:nvGrpSpPr>
        <p:grpSpPr>
          <a:xfrm>
            <a:off x="7261167" y="1419919"/>
            <a:ext cx="1533796" cy="1454615"/>
            <a:chOff x="7261167" y="1448794"/>
            <a:chExt cx="1533796" cy="1454615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BD6BD5E7-4F1E-B4C6-D89B-193E98E50528}"/>
                </a:ext>
              </a:extLst>
            </p:cNvPr>
            <p:cNvSpPr txBox="1"/>
            <p:nvPr/>
          </p:nvSpPr>
          <p:spPr>
            <a:xfrm>
              <a:off x="7261168" y="1448794"/>
              <a:ext cx="1533795" cy="600164"/>
            </a:xfrm>
            <a:prstGeom prst="rect">
              <a:avLst/>
            </a:prstGeom>
            <a:solidFill>
              <a:srgbClr val="FF5050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Online Safety</a:t>
              </a: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B22873D3-B7E7-1871-5B02-E2D322C8038E}"/>
                </a:ext>
              </a:extLst>
            </p:cNvPr>
            <p:cNvSpPr txBox="1"/>
            <p:nvPr/>
          </p:nvSpPr>
          <p:spPr>
            <a:xfrm>
              <a:off x="7261167" y="2041635"/>
              <a:ext cx="1533795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38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>
                  <a:highlight>
                    <a:srgbClr val="FFFF00"/>
                  </a:highlight>
                </a:rPr>
                <a:t>25</a:t>
              </a:r>
              <a:r>
                <a:rPr lang="en-GB" sz="1000" baseline="30000" dirty="0">
                  <a:highlight>
                    <a:srgbClr val="FFFF00"/>
                  </a:highlight>
                </a:rPr>
                <a:t>th</a:t>
              </a:r>
              <a:r>
                <a:rPr lang="en-GB" sz="1000" dirty="0">
                  <a:highlight>
                    <a:srgbClr val="FFFF00"/>
                  </a:highlight>
                </a:rPr>
                <a:t> August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Safeguarding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43193AE6-7228-E247-6EF6-3407ABE0F28A}"/>
              </a:ext>
            </a:extLst>
          </p:cNvPr>
          <p:cNvGrpSpPr/>
          <p:nvPr/>
        </p:nvGrpSpPr>
        <p:grpSpPr>
          <a:xfrm>
            <a:off x="7261167" y="3150649"/>
            <a:ext cx="1533795" cy="1624246"/>
            <a:chOff x="3977252" y="2028257"/>
            <a:chExt cx="1533795" cy="1624246"/>
          </a:xfrm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FCD1D638-49F2-3744-E2B6-834D65410462}"/>
                </a:ext>
              </a:extLst>
            </p:cNvPr>
            <p:cNvSpPr txBox="1"/>
            <p:nvPr/>
          </p:nvSpPr>
          <p:spPr>
            <a:xfrm>
              <a:off x="3977252" y="2028257"/>
              <a:ext cx="1533795" cy="769441"/>
            </a:xfrm>
            <a:prstGeom prst="rect">
              <a:avLst/>
            </a:prstGeom>
            <a:solidFill>
              <a:srgbClr val="FF5050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Trust Online Safety Policy Agreement</a:t>
              </a: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0DC1E2CD-BD4A-03CB-FE81-7626FAECD440}"/>
                </a:ext>
              </a:extLst>
            </p:cNvPr>
            <p:cNvSpPr txBox="1"/>
            <p:nvPr/>
          </p:nvSpPr>
          <p:spPr>
            <a:xfrm>
              <a:off x="3977252" y="2790729"/>
              <a:ext cx="1533795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 </a:t>
              </a:r>
              <a:r>
                <a:rPr lang="en-GB" sz="1000" dirty="0"/>
                <a:t>5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Employment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1BD645D5-D548-70F8-7D5E-DE583ED13607}"/>
              </a:ext>
            </a:extLst>
          </p:cNvPr>
          <p:cNvGrpSpPr/>
          <p:nvPr/>
        </p:nvGrpSpPr>
        <p:grpSpPr>
          <a:xfrm>
            <a:off x="5304908" y="5008940"/>
            <a:ext cx="1557989" cy="1453051"/>
            <a:chOff x="7454591" y="5046613"/>
            <a:chExt cx="1557989" cy="1453051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C1E2736-FFBA-71F4-5FDB-52FB4F61A02D}"/>
                </a:ext>
              </a:extLst>
            </p:cNvPr>
            <p:cNvSpPr txBox="1"/>
            <p:nvPr/>
          </p:nvSpPr>
          <p:spPr>
            <a:xfrm>
              <a:off x="7454591" y="5046613"/>
              <a:ext cx="1557989" cy="60016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>
                  <a:solidFill>
                    <a:srgbClr val="000000"/>
                  </a:solidFill>
                </a:rPr>
                <a:t>Trust H&amp;S Policy</a:t>
              </a:r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72146809-5FFD-0776-17ED-1278B44B0853}"/>
                </a:ext>
              </a:extLst>
            </p:cNvPr>
            <p:cNvSpPr txBox="1"/>
            <p:nvPr/>
          </p:nvSpPr>
          <p:spPr>
            <a:xfrm>
              <a:off x="7461821" y="5637890"/>
              <a:ext cx="1533795" cy="861774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5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H&amp;S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0647894-B94E-9769-9F5F-7F36E714961C}"/>
              </a:ext>
            </a:extLst>
          </p:cNvPr>
          <p:cNvGrpSpPr/>
          <p:nvPr/>
        </p:nvGrpSpPr>
        <p:grpSpPr>
          <a:xfrm>
            <a:off x="9311357" y="5016284"/>
            <a:ext cx="1702341" cy="1790471"/>
            <a:chOff x="5570154" y="3897121"/>
            <a:chExt cx="1533796" cy="1790471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1A9F77EC-E9D7-13C5-10CD-BC2713821F6E}"/>
                </a:ext>
              </a:extLst>
            </p:cNvPr>
            <p:cNvSpPr txBox="1"/>
            <p:nvPr/>
          </p:nvSpPr>
          <p:spPr>
            <a:xfrm>
              <a:off x="5570155" y="3897121"/>
              <a:ext cx="1533795" cy="76944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>
                  <a:solidFill>
                    <a:srgbClr val="000000"/>
                  </a:solidFill>
                </a:rPr>
                <a:t>Display Screen Equipment</a:t>
              </a:r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53D8F6D0-CF84-8C11-9B4C-F4B29B410765}"/>
                </a:ext>
              </a:extLst>
            </p:cNvPr>
            <p:cNvSpPr txBox="1"/>
            <p:nvPr/>
          </p:nvSpPr>
          <p:spPr>
            <a:xfrm>
              <a:off x="5570154" y="4671929"/>
              <a:ext cx="1533795" cy="101566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8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>
                  <a:highlight>
                    <a:srgbClr val="00FFFF"/>
                  </a:highlight>
                </a:rPr>
                <a:t>Every 3 years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from completion (will vary)</a:t>
              </a:r>
              <a:endParaRPr lang="en-GB" sz="1000" b="1" dirty="0"/>
            </a:p>
            <a:p>
              <a:r>
                <a:rPr lang="en-GB" sz="1000" b="1" dirty="0"/>
                <a:t>Why: </a:t>
              </a:r>
              <a:r>
                <a:rPr lang="en-GB" sz="1000" dirty="0"/>
                <a:t>H&amp;S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A8FE50A0-FFA4-4089-ACA2-761522802F32}"/>
              </a:ext>
            </a:extLst>
          </p:cNvPr>
          <p:cNvGrpSpPr/>
          <p:nvPr/>
        </p:nvGrpSpPr>
        <p:grpSpPr>
          <a:xfrm>
            <a:off x="7218433" y="4990980"/>
            <a:ext cx="1702339" cy="1790471"/>
            <a:chOff x="9423762" y="3336259"/>
            <a:chExt cx="1533796" cy="1790471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CB76985D-F041-5A6C-7D02-16504FCDF86B}"/>
                </a:ext>
              </a:extLst>
            </p:cNvPr>
            <p:cNvSpPr txBox="1"/>
            <p:nvPr/>
          </p:nvSpPr>
          <p:spPr>
            <a:xfrm>
              <a:off x="9423763" y="3336259"/>
              <a:ext cx="1533795" cy="76944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>
                  <a:solidFill>
                    <a:srgbClr val="000000"/>
                  </a:solidFill>
                </a:rPr>
                <a:t>Stress</a:t>
              </a:r>
            </a:p>
            <a:p>
              <a:pPr algn="ctr"/>
              <a:r>
                <a:rPr lang="en-GB" sz="1100" b="1" dirty="0">
                  <a:solidFill>
                    <a:srgbClr val="000000"/>
                  </a:solidFill>
                </a:rPr>
                <a:t>Awareness</a:t>
              </a:r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920DBD-E57C-DE06-8738-A292A4E68C6C}"/>
                </a:ext>
              </a:extLst>
            </p:cNvPr>
            <p:cNvSpPr txBox="1"/>
            <p:nvPr/>
          </p:nvSpPr>
          <p:spPr>
            <a:xfrm>
              <a:off x="9423762" y="4111067"/>
              <a:ext cx="1533795" cy="1015663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8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>
                  <a:highlight>
                    <a:srgbClr val="00FFFF"/>
                  </a:highlight>
                </a:rPr>
                <a:t>Every 3 years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from completion (will vary)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H&amp;S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245E133A-DCBB-C83E-9A51-1A4358263721}"/>
              </a:ext>
            </a:extLst>
          </p:cNvPr>
          <p:cNvGrpSpPr/>
          <p:nvPr/>
        </p:nvGrpSpPr>
        <p:grpSpPr>
          <a:xfrm>
            <a:off x="3438411" y="4990939"/>
            <a:ext cx="1533795" cy="1632234"/>
            <a:chOff x="9423762" y="4981056"/>
            <a:chExt cx="1533795" cy="1632234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464C239-498A-2F51-F6A0-A226BA4F95CF}"/>
                </a:ext>
              </a:extLst>
            </p:cNvPr>
            <p:cNvSpPr txBox="1"/>
            <p:nvPr/>
          </p:nvSpPr>
          <p:spPr>
            <a:xfrm>
              <a:off x="9423762" y="4981056"/>
              <a:ext cx="1533795" cy="76944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>
                  <a:solidFill>
                    <a:srgbClr val="000000"/>
                  </a:solidFill>
                </a:rPr>
                <a:t>Data Protection &amp; GDPR</a:t>
              </a:r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FCBF798D-448D-ECAE-F5F1-272EA7944059}"/>
                </a:ext>
              </a:extLst>
            </p:cNvPr>
            <p:cNvSpPr txBox="1"/>
            <p:nvPr/>
          </p:nvSpPr>
          <p:spPr>
            <a:xfrm>
              <a:off x="9423762" y="5751516"/>
              <a:ext cx="1533795" cy="861774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</a:t>
              </a:r>
              <a:r>
                <a:rPr lang="en-GB" sz="1000" dirty="0"/>
                <a:t>: 10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Everyone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GDPR</a:t>
              </a:r>
            </a:p>
          </p:txBody>
        </p:sp>
      </p:grp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F50DE80-6795-EA58-B278-7849584D028D}"/>
              </a:ext>
            </a:extLst>
          </p:cNvPr>
          <p:cNvCxnSpPr>
            <a:cxnSpLocks/>
          </p:cNvCxnSpPr>
          <p:nvPr/>
        </p:nvCxnSpPr>
        <p:spPr>
          <a:xfrm flipV="1">
            <a:off x="161871" y="4894751"/>
            <a:ext cx="10917896" cy="175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FE9F8BCD-B4EB-D408-FE1A-61BEFD352437}"/>
              </a:ext>
            </a:extLst>
          </p:cNvPr>
          <p:cNvSpPr/>
          <p:nvPr/>
        </p:nvSpPr>
        <p:spPr>
          <a:xfrm>
            <a:off x="3392552" y="2390994"/>
            <a:ext cx="243840" cy="4354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86C388-AAF7-2B1C-8192-0869C85DDFB2}"/>
              </a:ext>
            </a:extLst>
          </p:cNvPr>
          <p:cNvSpPr txBox="1"/>
          <p:nvPr/>
        </p:nvSpPr>
        <p:spPr>
          <a:xfrm>
            <a:off x="4972206" y="51794"/>
            <a:ext cx="74038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/>
              <a:t>Red</a:t>
            </a:r>
            <a:r>
              <a:rPr lang="en-GB" sz="1100" dirty="0"/>
              <a:t> shows the priority courses which need to be </a:t>
            </a:r>
            <a:r>
              <a:rPr lang="en-GB" sz="1100" b="1" dirty="0"/>
              <a:t>completed before start of term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Note that staff with additional responsibilities will have more courses allocated.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Courses which are renewed every 3 years – allocation will depend on date you completed them previously</a:t>
            </a:r>
          </a:p>
          <a:p>
            <a:r>
              <a:rPr lang="en-GB" sz="1100" dirty="0"/>
              <a:t>      (unless new staff member).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072DD8EF-9912-23E7-0AE2-17825F66F8F8}"/>
              </a:ext>
            </a:extLst>
          </p:cNvPr>
          <p:cNvGrpSpPr/>
          <p:nvPr/>
        </p:nvGrpSpPr>
        <p:grpSpPr>
          <a:xfrm>
            <a:off x="275369" y="5230117"/>
            <a:ext cx="902934" cy="945268"/>
            <a:chOff x="9173249" y="4424158"/>
            <a:chExt cx="1833871" cy="592840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D49B9A5C-21A7-21A0-0440-EE66150F78EA}"/>
                </a:ext>
              </a:extLst>
            </p:cNvPr>
            <p:cNvSpPr txBox="1"/>
            <p:nvPr/>
          </p:nvSpPr>
          <p:spPr>
            <a:xfrm>
              <a:off x="9173249" y="4549911"/>
              <a:ext cx="182679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900" b="1" dirty="0"/>
                <a:t>Staff Performance</a:t>
              </a:r>
            </a:p>
            <a:p>
              <a:pPr algn="ctr"/>
              <a:r>
                <a:rPr lang="en-GB" sz="900" b="1" dirty="0"/>
                <a:t>Management Day</a:t>
              </a: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F1858D60-1BB9-1C75-AAA8-E992958F2A87}"/>
                </a:ext>
              </a:extLst>
            </p:cNvPr>
            <p:cNvSpPr/>
            <p:nvPr/>
          </p:nvSpPr>
          <p:spPr>
            <a:xfrm>
              <a:off x="9180326" y="4424158"/>
              <a:ext cx="1826794" cy="59284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78537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>
            <a:extLst>
              <a:ext uri="{FF2B5EF4-FFF2-40B4-BE49-F238E27FC236}">
                <a16:creationId xmlns:a16="http://schemas.microsoft.com/office/drawing/2014/main" id="{A6C11597-400E-151E-1F0D-0F5E9F636985}"/>
              </a:ext>
            </a:extLst>
          </p:cNvPr>
          <p:cNvSpPr txBox="1"/>
          <p:nvPr/>
        </p:nvSpPr>
        <p:spPr>
          <a:xfrm>
            <a:off x="321508" y="143361"/>
            <a:ext cx="10628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These </a:t>
            </a:r>
            <a:r>
              <a:rPr lang="en-GB" b="1" dirty="0"/>
              <a:t>annual</a:t>
            </a:r>
            <a:r>
              <a:rPr lang="en-GB" dirty="0"/>
              <a:t> courses (allocated to SLT, HOD, HOY and other managers) are also being reset on </a:t>
            </a:r>
            <a:r>
              <a:rPr lang="en-GB" b="1" dirty="0"/>
              <a:t>1</a:t>
            </a:r>
            <a:r>
              <a:rPr lang="en-GB" b="1" baseline="30000" dirty="0"/>
              <a:t>st</a:t>
            </a:r>
            <a:r>
              <a:rPr lang="en-GB" b="1" dirty="0"/>
              <a:t> July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4A715E4-44A5-CA43-19C8-84979A080133}"/>
              </a:ext>
            </a:extLst>
          </p:cNvPr>
          <p:cNvGrpSpPr/>
          <p:nvPr/>
        </p:nvGrpSpPr>
        <p:grpSpPr>
          <a:xfrm>
            <a:off x="369676" y="577690"/>
            <a:ext cx="1533796" cy="1786629"/>
            <a:chOff x="9214996" y="4229924"/>
            <a:chExt cx="1533796" cy="1786629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831C9DB-4C20-AACF-2220-9D721DD1C8C9}"/>
                </a:ext>
              </a:extLst>
            </p:cNvPr>
            <p:cNvSpPr txBox="1"/>
            <p:nvPr/>
          </p:nvSpPr>
          <p:spPr>
            <a:xfrm>
              <a:off x="9214997" y="4229924"/>
              <a:ext cx="1533795" cy="76944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Equality &amp; Diversity</a:t>
              </a:r>
              <a:r>
                <a:rPr lang="en-GB" sz="1100" b="1" dirty="0">
                  <a:solidFill>
                    <a:srgbClr val="000000"/>
                  </a:solidFill>
                </a:rPr>
                <a:t> for Managers</a:t>
              </a:r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C8DE22B-A3FB-503F-1F3B-D5E8049F8882}"/>
                </a:ext>
              </a:extLst>
            </p:cNvPr>
            <p:cNvSpPr txBox="1"/>
            <p:nvPr/>
          </p:nvSpPr>
          <p:spPr>
            <a:xfrm>
              <a:off x="9214996" y="5000890"/>
              <a:ext cx="1533795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16 mins</a:t>
              </a:r>
            </a:p>
            <a:p>
              <a:r>
                <a:rPr lang="en-GB" sz="1000" b="1" dirty="0"/>
                <a:t>Who:</a:t>
              </a:r>
              <a:r>
                <a:rPr lang="en-GB" sz="1000" dirty="0"/>
                <a:t> SLT, HOD , HOY and other Managers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Employment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4C35772-B557-7E8E-5213-436D7AC5B30D}"/>
              </a:ext>
            </a:extLst>
          </p:cNvPr>
          <p:cNvGrpSpPr/>
          <p:nvPr/>
        </p:nvGrpSpPr>
        <p:grpSpPr>
          <a:xfrm>
            <a:off x="2080934" y="585623"/>
            <a:ext cx="1533796" cy="1620379"/>
            <a:chOff x="9214996" y="4229924"/>
            <a:chExt cx="1533796" cy="1620379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F22B0E7-C6D5-292E-8966-AF4B4E8E132A}"/>
                </a:ext>
              </a:extLst>
            </p:cNvPr>
            <p:cNvSpPr txBox="1"/>
            <p:nvPr/>
          </p:nvSpPr>
          <p:spPr>
            <a:xfrm>
              <a:off x="9214997" y="4229924"/>
              <a:ext cx="1533795" cy="60016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Trust key staffing &amp; financial policies</a:t>
              </a:r>
              <a:endParaRPr lang="en-GB" sz="1100" b="1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2730C7A-B4C5-547D-F4E5-B6A38C7B6E42}"/>
                </a:ext>
              </a:extLst>
            </p:cNvPr>
            <p:cNvSpPr txBox="1"/>
            <p:nvPr/>
          </p:nvSpPr>
          <p:spPr>
            <a:xfrm>
              <a:off x="9214996" y="4834640"/>
              <a:ext cx="1533795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10 mins</a:t>
              </a:r>
            </a:p>
            <a:p>
              <a:r>
                <a:rPr lang="en-GB" sz="1000" b="1" dirty="0"/>
                <a:t>Who:</a:t>
              </a:r>
              <a:r>
                <a:rPr lang="en-GB" sz="1000" dirty="0"/>
                <a:t> SLT, HOD , HOY and other Managers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  <a:endParaRPr lang="en-GB" sz="1000" b="1" dirty="0"/>
            </a:p>
            <a:p>
              <a:r>
                <a:rPr lang="en-GB" sz="1000" b="1" dirty="0"/>
                <a:t>Why: </a:t>
              </a:r>
              <a:r>
                <a:rPr lang="en-GB" sz="1000" dirty="0"/>
                <a:t>Employment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9A0A4C78-E849-EF6A-5D39-7C01B85B1FCC}"/>
              </a:ext>
            </a:extLst>
          </p:cNvPr>
          <p:cNvSpPr txBox="1"/>
          <p:nvPr/>
        </p:nvSpPr>
        <p:spPr>
          <a:xfrm>
            <a:off x="4955977" y="585623"/>
            <a:ext cx="1533795" cy="6001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100" b="1" i="0" u="none" strike="noStrike" dirty="0">
                <a:solidFill>
                  <a:srgbClr val="000000"/>
                </a:solidFill>
                <a:effectLst/>
              </a:rPr>
              <a:t>Confirmation RA hav</a:t>
            </a:r>
            <a:r>
              <a:rPr lang="en-GB" sz="1100" b="1" dirty="0">
                <a:solidFill>
                  <a:srgbClr val="000000"/>
                </a:solidFill>
              </a:rPr>
              <a:t>e been shared with dept</a:t>
            </a:r>
            <a:endParaRPr lang="en-GB" sz="1100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1D9C3AC-3761-01E8-E4C6-D5E5FFD94410}"/>
              </a:ext>
            </a:extLst>
          </p:cNvPr>
          <p:cNvSpPr txBox="1"/>
          <p:nvPr/>
        </p:nvSpPr>
        <p:spPr>
          <a:xfrm>
            <a:off x="4960089" y="1174586"/>
            <a:ext cx="153379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Time:</a:t>
            </a:r>
            <a:r>
              <a:rPr lang="en-GB" sz="1000" dirty="0"/>
              <a:t> 5 mins</a:t>
            </a:r>
          </a:p>
          <a:p>
            <a:r>
              <a:rPr lang="en-GB" sz="1000" b="1" dirty="0"/>
              <a:t>Who: </a:t>
            </a:r>
            <a:r>
              <a:rPr lang="en-GB" sz="1000" dirty="0"/>
              <a:t>HOD Science, Art, Music, Drama, PE</a:t>
            </a:r>
          </a:p>
          <a:p>
            <a:r>
              <a:rPr lang="en-GB" sz="1000" b="1" dirty="0"/>
              <a:t>Frequency: </a:t>
            </a:r>
            <a:r>
              <a:rPr lang="en-GB" sz="1000" dirty="0"/>
              <a:t>Annually</a:t>
            </a:r>
          </a:p>
          <a:p>
            <a:r>
              <a:rPr lang="en-GB" sz="1000" b="1" dirty="0"/>
              <a:t>Reset Date: </a:t>
            </a:r>
            <a:r>
              <a:rPr lang="en-GB" sz="1000" dirty="0"/>
              <a:t>1</a:t>
            </a:r>
            <a:r>
              <a:rPr lang="en-GB" sz="1000" baseline="30000" dirty="0"/>
              <a:t>st</a:t>
            </a:r>
            <a:r>
              <a:rPr lang="en-GB" sz="1000" dirty="0"/>
              <a:t> July</a:t>
            </a:r>
          </a:p>
          <a:p>
            <a:r>
              <a:rPr lang="en-GB" sz="1000" b="1" dirty="0"/>
              <a:t>Why: </a:t>
            </a:r>
            <a:r>
              <a:rPr lang="en-GB" sz="1000" dirty="0"/>
              <a:t>H&amp;S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874F58A-69C7-0CF0-1726-FE7C01BA8F37}"/>
              </a:ext>
            </a:extLst>
          </p:cNvPr>
          <p:cNvGrpSpPr/>
          <p:nvPr/>
        </p:nvGrpSpPr>
        <p:grpSpPr>
          <a:xfrm>
            <a:off x="6667235" y="592524"/>
            <a:ext cx="1533796" cy="1312115"/>
            <a:chOff x="9214996" y="4229924"/>
            <a:chExt cx="1533796" cy="1312115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9B0C0CA8-7311-6C2C-766F-0D92B3B23D8A}"/>
                </a:ext>
              </a:extLst>
            </p:cNvPr>
            <p:cNvSpPr txBox="1"/>
            <p:nvPr/>
          </p:nvSpPr>
          <p:spPr>
            <a:xfrm>
              <a:off x="9214997" y="4229924"/>
              <a:ext cx="1533795" cy="43088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Legionella</a:t>
              </a:r>
              <a:endParaRPr lang="en-GB" sz="1100" b="1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EB09531-0943-B1E6-1D7A-1BC7DBBDB455}"/>
                </a:ext>
              </a:extLst>
            </p:cNvPr>
            <p:cNvSpPr txBox="1"/>
            <p:nvPr/>
          </p:nvSpPr>
          <p:spPr>
            <a:xfrm>
              <a:off x="9214996" y="4680265"/>
              <a:ext cx="1533795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39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Site Team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H&amp;S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13F58DF-299F-D670-5CD0-37A1EBF64E33}"/>
              </a:ext>
            </a:extLst>
          </p:cNvPr>
          <p:cNvGrpSpPr/>
          <p:nvPr/>
        </p:nvGrpSpPr>
        <p:grpSpPr>
          <a:xfrm>
            <a:off x="8369603" y="592524"/>
            <a:ext cx="1533796" cy="1312115"/>
            <a:chOff x="9214996" y="4229924"/>
            <a:chExt cx="1533796" cy="1312115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723E96B9-9851-162B-7CC9-B0EFB06DC2B9}"/>
                </a:ext>
              </a:extLst>
            </p:cNvPr>
            <p:cNvSpPr txBox="1"/>
            <p:nvPr/>
          </p:nvSpPr>
          <p:spPr>
            <a:xfrm>
              <a:off x="9214997" y="4229924"/>
              <a:ext cx="1533795" cy="43088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Asbestos Awareness</a:t>
              </a:r>
              <a:endParaRPr lang="en-GB" sz="1100" b="1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FA71E8F-0EAF-E6D1-9770-56077A247E6D}"/>
                </a:ext>
              </a:extLst>
            </p:cNvPr>
            <p:cNvSpPr txBox="1"/>
            <p:nvPr/>
          </p:nvSpPr>
          <p:spPr>
            <a:xfrm>
              <a:off x="9214996" y="4680265"/>
              <a:ext cx="1533795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50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Site Team TWY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H&amp;S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111F129D-E7D2-B7C1-64A0-49402F5CBC66}"/>
              </a:ext>
            </a:extLst>
          </p:cNvPr>
          <p:cNvGrpSpPr/>
          <p:nvPr/>
        </p:nvGrpSpPr>
        <p:grpSpPr>
          <a:xfrm>
            <a:off x="6674470" y="2173432"/>
            <a:ext cx="1533796" cy="1312115"/>
            <a:chOff x="9214996" y="4229924"/>
            <a:chExt cx="1533796" cy="1312115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C47BDFB3-2311-4310-1F99-6B3187CA25C2}"/>
                </a:ext>
              </a:extLst>
            </p:cNvPr>
            <p:cNvSpPr txBox="1"/>
            <p:nvPr/>
          </p:nvSpPr>
          <p:spPr>
            <a:xfrm>
              <a:off x="9214997" y="4229924"/>
              <a:ext cx="1533795" cy="43088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Financial Crime</a:t>
              </a:r>
              <a:endParaRPr lang="en-GB" sz="1100" b="1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3516AD2-79C0-1DF9-A017-9831605694FA}"/>
                </a:ext>
              </a:extLst>
            </p:cNvPr>
            <p:cNvSpPr txBox="1"/>
            <p:nvPr/>
          </p:nvSpPr>
          <p:spPr>
            <a:xfrm>
              <a:off x="9214996" y="4680265"/>
              <a:ext cx="1533795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119 mins</a:t>
              </a:r>
            </a:p>
            <a:p>
              <a:r>
                <a:rPr lang="en-GB" sz="1000" b="1" dirty="0"/>
                <a:t>Who: </a:t>
              </a:r>
              <a:r>
                <a:rPr lang="en-GB" sz="1000" dirty="0"/>
                <a:t>Finance Team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H&amp;S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EBA4C15-045D-2486-F250-B9F50B69A481}"/>
              </a:ext>
            </a:extLst>
          </p:cNvPr>
          <p:cNvGrpSpPr/>
          <p:nvPr/>
        </p:nvGrpSpPr>
        <p:grpSpPr>
          <a:xfrm>
            <a:off x="8369602" y="2173432"/>
            <a:ext cx="1533796" cy="1312115"/>
            <a:chOff x="9214996" y="4229924"/>
            <a:chExt cx="1533796" cy="1312115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56C22D5-8D42-35B9-09DD-4022BA0506C0}"/>
                </a:ext>
              </a:extLst>
            </p:cNvPr>
            <p:cNvSpPr txBox="1"/>
            <p:nvPr/>
          </p:nvSpPr>
          <p:spPr>
            <a:xfrm>
              <a:off x="9214997" y="4229924"/>
              <a:ext cx="1533795" cy="43088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Information Security</a:t>
              </a:r>
              <a:endParaRPr lang="en-GB" sz="1100" b="1" dirty="0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C14C63E8-A147-6E43-1E87-4F79380DFEE9}"/>
                </a:ext>
              </a:extLst>
            </p:cNvPr>
            <p:cNvSpPr txBox="1"/>
            <p:nvPr/>
          </p:nvSpPr>
          <p:spPr>
            <a:xfrm>
              <a:off x="9214996" y="4680265"/>
              <a:ext cx="1533795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39 mins</a:t>
              </a:r>
            </a:p>
            <a:p>
              <a:r>
                <a:rPr lang="en-GB" sz="1000" b="1" dirty="0"/>
                <a:t>Who</a:t>
              </a:r>
              <a:r>
                <a:rPr lang="en-GB" sz="1000" dirty="0"/>
                <a:t>: IT team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/>
                <a:t>1</a:t>
              </a:r>
              <a:r>
                <a:rPr lang="en-GB" sz="1000" baseline="30000" dirty="0"/>
                <a:t>st</a:t>
              </a:r>
              <a:r>
                <a:rPr lang="en-GB" sz="1000" dirty="0"/>
                <a:t> July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H&amp;S</a:t>
              </a:r>
            </a:p>
          </p:txBody>
        </p:sp>
      </p:grpSp>
      <p:pic>
        <p:nvPicPr>
          <p:cNvPr id="58" name="Picture 57">
            <a:extLst>
              <a:ext uri="{FF2B5EF4-FFF2-40B4-BE49-F238E27FC236}">
                <a16:creationId xmlns:a16="http://schemas.microsoft.com/office/drawing/2014/main" id="{04F458E9-7CD8-414D-C07A-277D1076A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8580" y="196548"/>
            <a:ext cx="443127" cy="7546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D21E132-6FCB-DC30-22EA-1862253BEE84}"/>
              </a:ext>
            </a:extLst>
          </p:cNvPr>
          <p:cNvSpPr txBox="1"/>
          <p:nvPr/>
        </p:nvSpPr>
        <p:spPr>
          <a:xfrm>
            <a:off x="321507" y="3892933"/>
            <a:ext cx="11870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These </a:t>
            </a:r>
            <a:r>
              <a:rPr lang="en-GB" b="1" dirty="0"/>
              <a:t>annual</a:t>
            </a:r>
            <a:r>
              <a:rPr lang="en-GB" dirty="0"/>
              <a:t> courses (allocated to SLT and CP team) are still being reset on </a:t>
            </a:r>
            <a:r>
              <a:rPr lang="en-GB" b="1" dirty="0"/>
              <a:t>25</a:t>
            </a:r>
            <a:r>
              <a:rPr lang="en-GB" b="1" baseline="30000" dirty="0"/>
              <a:t>th</a:t>
            </a:r>
            <a:r>
              <a:rPr lang="en-GB" b="1" dirty="0"/>
              <a:t> August </a:t>
            </a:r>
            <a:r>
              <a:rPr lang="en-GB" dirty="0"/>
              <a:t>as affected by KCSIE updates</a:t>
            </a:r>
            <a:endParaRPr lang="en-GB" b="1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3E3D911-7F86-81C5-98D1-98532618A508}"/>
              </a:ext>
            </a:extLst>
          </p:cNvPr>
          <p:cNvGrpSpPr/>
          <p:nvPr/>
        </p:nvGrpSpPr>
        <p:grpSpPr>
          <a:xfrm>
            <a:off x="466725" y="4436335"/>
            <a:ext cx="1623735" cy="1632740"/>
            <a:chOff x="9125057" y="4229924"/>
            <a:chExt cx="1623735" cy="163274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2922809-D81C-8AED-3E4F-208D013B5366}"/>
                </a:ext>
              </a:extLst>
            </p:cNvPr>
            <p:cNvSpPr txBox="1"/>
            <p:nvPr/>
          </p:nvSpPr>
          <p:spPr>
            <a:xfrm>
              <a:off x="9125057" y="4229924"/>
              <a:ext cx="1623735" cy="76944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Prevention of Radicalisation</a:t>
              </a: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2004BAB-7730-6757-4E4C-DCB117D4175A}"/>
                </a:ext>
              </a:extLst>
            </p:cNvPr>
            <p:cNvSpPr txBox="1"/>
            <p:nvPr/>
          </p:nvSpPr>
          <p:spPr>
            <a:xfrm>
              <a:off x="9125058" y="5000890"/>
              <a:ext cx="1623734" cy="8617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57 mins</a:t>
              </a:r>
            </a:p>
            <a:p>
              <a:r>
                <a:rPr lang="en-GB" sz="1000" b="1" dirty="0"/>
                <a:t>Who:</a:t>
              </a:r>
              <a:r>
                <a:rPr lang="en-GB" sz="1000" dirty="0"/>
                <a:t> SLT, CP team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Safeguarding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:</a:t>
              </a:r>
              <a:r>
                <a:rPr lang="en-GB" sz="1000" dirty="0"/>
                <a:t> </a:t>
              </a:r>
              <a:r>
                <a:rPr lang="en-GB" sz="1000" dirty="0">
                  <a:highlight>
                    <a:srgbClr val="FFFF00"/>
                  </a:highlight>
                </a:rPr>
                <a:t>25</a:t>
              </a:r>
              <a:r>
                <a:rPr lang="en-GB" sz="1000" baseline="30000" dirty="0">
                  <a:highlight>
                    <a:srgbClr val="FFFF00"/>
                  </a:highlight>
                </a:rPr>
                <a:t>th</a:t>
              </a:r>
              <a:r>
                <a:rPr lang="en-GB" sz="1000" dirty="0">
                  <a:highlight>
                    <a:srgbClr val="FFFF00"/>
                  </a:highlight>
                </a:rPr>
                <a:t> August</a:t>
              </a:r>
              <a:endParaRPr lang="en-GB" sz="1000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AB02108-D393-7391-354D-90ED765718E1}"/>
              </a:ext>
            </a:extLst>
          </p:cNvPr>
          <p:cNvGrpSpPr/>
          <p:nvPr/>
        </p:nvGrpSpPr>
        <p:grpSpPr>
          <a:xfrm>
            <a:off x="2381193" y="4426958"/>
            <a:ext cx="1716798" cy="1632254"/>
            <a:chOff x="9214996" y="4229924"/>
            <a:chExt cx="1533796" cy="1632254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A597F70-BFCE-C9D6-50A2-EEE7FDDE9CA9}"/>
                </a:ext>
              </a:extLst>
            </p:cNvPr>
            <p:cNvSpPr txBox="1"/>
            <p:nvPr/>
          </p:nvSpPr>
          <p:spPr>
            <a:xfrm>
              <a:off x="9214997" y="4229924"/>
              <a:ext cx="1533795" cy="60016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>
                  <a:solidFill>
                    <a:srgbClr val="000000"/>
                  </a:solidFill>
                </a:rPr>
                <a:t>FGM</a:t>
              </a:r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B6590CD-0E4C-4426-27BF-8B42FE511680}"/>
                </a:ext>
              </a:extLst>
            </p:cNvPr>
            <p:cNvSpPr txBox="1"/>
            <p:nvPr/>
          </p:nvSpPr>
          <p:spPr>
            <a:xfrm>
              <a:off x="9214996" y="4846515"/>
              <a:ext cx="1533795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24 mins</a:t>
              </a:r>
            </a:p>
            <a:p>
              <a:r>
                <a:rPr lang="en-GB" sz="1000" b="1" dirty="0"/>
                <a:t>Who:</a:t>
              </a:r>
              <a:r>
                <a:rPr lang="en-GB" sz="1000" dirty="0"/>
                <a:t> SLT, CP team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Safeguarding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:</a:t>
              </a:r>
              <a:r>
                <a:rPr lang="en-GB" sz="1000" dirty="0"/>
                <a:t> </a:t>
              </a:r>
              <a:r>
                <a:rPr lang="en-GB" sz="1000" dirty="0">
                  <a:highlight>
                    <a:srgbClr val="FFFF00"/>
                  </a:highlight>
                </a:rPr>
                <a:t>25</a:t>
              </a:r>
              <a:r>
                <a:rPr lang="en-GB" sz="1000" baseline="30000" dirty="0">
                  <a:highlight>
                    <a:srgbClr val="FFFF00"/>
                  </a:highlight>
                </a:rPr>
                <a:t>th</a:t>
              </a:r>
              <a:r>
                <a:rPr lang="en-GB" sz="1000" dirty="0">
                  <a:highlight>
                    <a:srgbClr val="FFFF00"/>
                  </a:highlight>
                </a:rPr>
                <a:t> August</a:t>
              </a:r>
              <a:endParaRPr lang="en-GB" sz="1000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EB0A091-8AA9-129C-EFA4-0159042637A8}"/>
              </a:ext>
            </a:extLst>
          </p:cNvPr>
          <p:cNvGrpSpPr/>
          <p:nvPr/>
        </p:nvGrpSpPr>
        <p:grpSpPr>
          <a:xfrm>
            <a:off x="4385637" y="4438833"/>
            <a:ext cx="1716800" cy="1620379"/>
            <a:chOff x="9214996" y="4229924"/>
            <a:chExt cx="1533796" cy="1620379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094B94A-559E-0160-EC76-A1798B6C43FB}"/>
                </a:ext>
              </a:extLst>
            </p:cNvPr>
            <p:cNvSpPr txBox="1"/>
            <p:nvPr/>
          </p:nvSpPr>
          <p:spPr>
            <a:xfrm>
              <a:off x="9214997" y="4229924"/>
              <a:ext cx="1533795" cy="60016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Preventing Bullying</a:t>
              </a: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67DCBE39-5AF8-765D-DB91-3B1688732E71}"/>
                </a:ext>
              </a:extLst>
            </p:cNvPr>
            <p:cNvSpPr txBox="1"/>
            <p:nvPr/>
          </p:nvSpPr>
          <p:spPr>
            <a:xfrm>
              <a:off x="9214996" y="4834640"/>
              <a:ext cx="1533795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23 mins</a:t>
              </a:r>
            </a:p>
            <a:p>
              <a:r>
                <a:rPr lang="en-GB" sz="1000" b="1" dirty="0"/>
                <a:t>Who:</a:t>
              </a:r>
              <a:r>
                <a:rPr lang="en-GB" sz="1000" dirty="0"/>
                <a:t> SLT, CP team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Safeguarding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:</a:t>
              </a:r>
              <a:r>
                <a:rPr lang="en-GB" sz="1000" dirty="0"/>
                <a:t> </a:t>
              </a:r>
              <a:r>
                <a:rPr lang="en-GB" sz="1000" dirty="0">
                  <a:highlight>
                    <a:srgbClr val="FFFF00"/>
                  </a:highlight>
                </a:rPr>
                <a:t>25</a:t>
              </a:r>
              <a:r>
                <a:rPr lang="en-GB" sz="1000" baseline="30000" dirty="0">
                  <a:highlight>
                    <a:srgbClr val="FFFF00"/>
                  </a:highlight>
                </a:rPr>
                <a:t>th</a:t>
              </a:r>
              <a:r>
                <a:rPr lang="en-GB" sz="1000" dirty="0">
                  <a:highlight>
                    <a:srgbClr val="FFFF00"/>
                  </a:highlight>
                </a:rPr>
                <a:t> August</a:t>
              </a:r>
              <a:endParaRPr lang="en-GB" sz="1000" dirty="0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ECC8CA39-A5A6-196A-C95D-39EE2A28D63B}"/>
              </a:ext>
            </a:extLst>
          </p:cNvPr>
          <p:cNvGrpSpPr/>
          <p:nvPr/>
        </p:nvGrpSpPr>
        <p:grpSpPr>
          <a:xfrm>
            <a:off x="6396259" y="4436335"/>
            <a:ext cx="1716802" cy="1644129"/>
            <a:chOff x="9214996" y="4229924"/>
            <a:chExt cx="1533796" cy="1644129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99942E5-D632-A3A6-05B4-7680324C7B17}"/>
                </a:ext>
              </a:extLst>
            </p:cNvPr>
            <p:cNvSpPr txBox="1"/>
            <p:nvPr/>
          </p:nvSpPr>
          <p:spPr>
            <a:xfrm>
              <a:off x="9214997" y="4229924"/>
              <a:ext cx="1533795" cy="60016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Domestic Abuse</a:t>
              </a: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82EF658-4F91-C811-49FB-5566C2004A83}"/>
                </a:ext>
              </a:extLst>
            </p:cNvPr>
            <p:cNvSpPr txBox="1"/>
            <p:nvPr/>
          </p:nvSpPr>
          <p:spPr>
            <a:xfrm>
              <a:off x="9214996" y="4858390"/>
              <a:ext cx="1533795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33 mins</a:t>
              </a:r>
            </a:p>
            <a:p>
              <a:r>
                <a:rPr lang="en-GB" sz="1000" b="1" dirty="0"/>
                <a:t>Who:</a:t>
              </a:r>
              <a:r>
                <a:rPr lang="en-GB" sz="1000" dirty="0"/>
                <a:t> SLT, CP team</a:t>
              </a:r>
            </a:p>
            <a:p>
              <a:r>
                <a:rPr lang="en-GB" sz="1000" b="1" dirty="0"/>
                <a:t>Why: </a:t>
              </a:r>
              <a:r>
                <a:rPr lang="en-GB" sz="1000" dirty="0"/>
                <a:t>Safeguarding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:</a:t>
              </a:r>
              <a:r>
                <a:rPr lang="en-GB" sz="1000" dirty="0"/>
                <a:t> </a:t>
              </a:r>
              <a:r>
                <a:rPr lang="en-GB" sz="1000" dirty="0">
                  <a:highlight>
                    <a:srgbClr val="FFFF00"/>
                  </a:highlight>
                </a:rPr>
                <a:t>25</a:t>
              </a:r>
              <a:r>
                <a:rPr lang="en-GB" sz="1000" baseline="30000" dirty="0">
                  <a:highlight>
                    <a:srgbClr val="FFFF00"/>
                  </a:highlight>
                </a:rPr>
                <a:t>th</a:t>
              </a:r>
              <a:r>
                <a:rPr lang="en-GB" sz="1000" dirty="0">
                  <a:highlight>
                    <a:srgbClr val="FFFF00"/>
                  </a:highlight>
                </a:rPr>
                <a:t> August</a:t>
              </a:r>
              <a:endParaRPr lang="en-GB" sz="1000" dirty="0"/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A33CA6C7-D902-403B-9711-C382B1F8E644}"/>
              </a:ext>
            </a:extLst>
          </p:cNvPr>
          <p:cNvSpPr txBox="1"/>
          <p:nvPr/>
        </p:nvSpPr>
        <p:spPr>
          <a:xfrm>
            <a:off x="331032" y="6183513"/>
            <a:ext cx="1169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may also have to do some courses which are </a:t>
            </a:r>
            <a:r>
              <a:rPr lang="en-GB" b="1" dirty="0"/>
              <a:t>renewed every 3 years </a:t>
            </a:r>
            <a:r>
              <a:rPr lang="en-GB" dirty="0"/>
              <a:t>(depends on date you completed them)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B5583FA-998A-652D-4C21-7F7FDE99B66D}"/>
              </a:ext>
            </a:extLst>
          </p:cNvPr>
          <p:cNvGrpSpPr/>
          <p:nvPr/>
        </p:nvGrpSpPr>
        <p:grpSpPr>
          <a:xfrm>
            <a:off x="8406883" y="4438833"/>
            <a:ext cx="1533796" cy="1620379"/>
            <a:chOff x="9214996" y="4229924"/>
            <a:chExt cx="1533796" cy="1620379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96C3568-C444-23DE-CD78-7C99D8845491}"/>
                </a:ext>
              </a:extLst>
            </p:cNvPr>
            <p:cNvSpPr txBox="1"/>
            <p:nvPr/>
          </p:nvSpPr>
          <p:spPr>
            <a:xfrm>
              <a:off x="9214997" y="4229924"/>
              <a:ext cx="1533795" cy="60016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endParaRPr lang="en-GB" sz="1100" b="1" i="0" u="none" strike="noStrike" dirty="0">
                <a:solidFill>
                  <a:srgbClr val="000000"/>
                </a:solidFill>
                <a:effectLst/>
              </a:endParaRPr>
            </a:p>
            <a:p>
              <a:pPr algn="ctr"/>
              <a:r>
                <a:rPr lang="en-GB" sz="1100" b="1" i="0" u="none" strike="noStrike" dirty="0">
                  <a:solidFill>
                    <a:srgbClr val="000000"/>
                  </a:solidFill>
                  <a:effectLst/>
                </a:rPr>
                <a:t>Safer Recruitment</a:t>
              </a:r>
            </a:p>
            <a:p>
              <a:pPr algn="ctr"/>
              <a:r>
                <a:rPr lang="en-GB" sz="1100" b="1" dirty="0"/>
                <a:t> 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4E2A62C-301E-6477-9DCF-1CC81FD34C1A}"/>
                </a:ext>
              </a:extLst>
            </p:cNvPr>
            <p:cNvSpPr txBox="1"/>
            <p:nvPr/>
          </p:nvSpPr>
          <p:spPr>
            <a:xfrm>
              <a:off x="9214996" y="4834640"/>
              <a:ext cx="1533795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/>
                <a:t>Time:</a:t>
              </a:r>
              <a:r>
                <a:rPr lang="en-GB" sz="1000" dirty="0"/>
                <a:t> 42 mins</a:t>
              </a:r>
            </a:p>
            <a:p>
              <a:r>
                <a:rPr lang="en-GB" sz="1000" b="1" dirty="0"/>
                <a:t>Who:</a:t>
              </a:r>
              <a:r>
                <a:rPr lang="en-GB" sz="1000" dirty="0"/>
                <a:t> SLT, HOD , HOY and other Managers</a:t>
              </a:r>
            </a:p>
            <a:p>
              <a:r>
                <a:rPr lang="en-GB" sz="1000" b="1" dirty="0"/>
                <a:t>Frequency: </a:t>
              </a:r>
              <a:r>
                <a:rPr lang="en-GB" sz="1000" dirty="0"/>
                <a:t>Annually</a:t>
              </a:r>
            </a:p>
            <a:p>
              <a:r>
                <a:rPr lang="en-GB" sz="1000" b="1" dirty="0"/>
                <a:t>Reset Date: </a:t>
              </a:r>
              <a:r>
                <a:rPr lang="en-GB" sz="1000" dirty="0">
                  <a:highlight>
                    <a:srgbClr val="FFFF00"/>
                  </a:highlight>
                </a:rPr>
                <a:t>25</a:t>
              </a:r>
              <a:r>
                <a:rPr lang="en-GB" sz="1000" baseline="30000" dirty="0">
                  <a:highlight>
                    <a:srgbClr val="FFFF00"/>
                  </a:highlight>
                </a:rPr>
                <a:t>th</a:t>
              </a:r>
              <a:r>
                <a:rPr lang="en-GB" sz="1000" dirty="0">
                  <a:highlight>
                    <a:srgbClr val="FFFF00"/>
                  </a:highlight>
                </a:rPr>
                <a:t> August</a:t>
              </a:r>
              <a:endParaRPr lang="en-GB" sz="1000" dirty="0"/>
            </a:p>
            <a:p>
              <a:r>
                <a:rPr lang="en-GB" sz="1000" b="1" dirty="0"/>
                <a:t>Why: </a:t>
              </a:r>
              <a:r>
                <a:rPr lang="en-GB" sz="1000" dirty="0"/>
                <a:t>Safeguarding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7060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835</Words>
  <Application>Microsoft Office PowerPoint</Application>
  <PresentationFormat>Widescreen</PresentationFormat>
  <Paragraphs>222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>Twford C of E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Riddiough</dc:creator>
  <cp:lastModifiedBy>Susan Riddiough</cp:lastModifiedBy>
  <cp:revision>5</cp:revision>
  <dcterms:created xsi:type="dcterms:W3CDTF">2024-06-26T09:16:25Z</dcterms:created>
  <dcterms:modified xsi:type="dcterms:W3CDTF">2025-06-25T11:05:37Z</dcterms:modified>
</cp:coreProperties>
</file>