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833A2-7E3E-9FF4-0F34-E8BB10436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AC882-A582-5A39-AF7E-91ABB19EE5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0F1DD-2BA4-C622-A892-42976CC6C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3C716-FF97-B9DE-132D-209BA8A9A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13325-6540-126D-152B-5A57E5BE0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15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111BD-D84D-8F1B-9D30-849326869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5EF2E2-489F-2BEF-8BE4-16F589E34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5E680-45FE-F5DD-A727-3E8AF7DDA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9EC9E-617E-54AF-A36F-2A1B659A7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6E378-F03A-5BF1-4428-81D515AD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17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FAE51E-483C-3184-0E43-FDCA79F1A5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A99B37-2959-4B46-4C50-A696A21E8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EE778-25F8-4541-BFC8-C6181CC6D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A47ED-A93B-C510-9505-1FD1AC340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2440F-793E-D861-E924-FAB6FD63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3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92E61-D46E-D57F-0658-C14CDFCFA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D5274-DD41-DD6D-DF1B-CF8586CDB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0F8B3-DE65-EB89-6907-18A17A3B5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06AFF-DBAB-DE6A-BC64-64BC809E9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91D38-8CD1-1334-E09F-724FB9A8A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86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81F9A-1FC3-962E-3AF5-240A96CEC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100311-4960-1C2D-5267-01AD09AE0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E9DDC-7B54-0DBE-57FE-953755107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F74B1-821E-4949-62A5-EFF2E65E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55EFC-7172-0BDA-6312-C21940387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93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28711-20BD-F6DA-9D70-2276FB4A5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2BD46-7693-84F7-67D2-C1D92DC9F2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0A03C-0C11-3BEA-7247-9FFB605B3E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6C397-6238-A196-9A32-12E8E146A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E2F0F5-3FFE-32DF-AF85-997A2381D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00B22-6B4C-3055-845D-0DBF13F6D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3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8E8D7-0606-2CCC-DC28-4EBC7C48A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EB1B4-4FC9-3DF3-4689-93A75610C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07943-E9F7-B16C-41CA-8D5E12587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8AB676-AA1D-748E-C5BF-7413ED6D60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ECE799-A1D6-B612-AC88-997AE94922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C76E97-48DA-5DC3-5F71-61A48AF0B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9755B4-2734-AA61-BB4F-142817AAA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125AF8-C1D1-CEDB-310C-B56926575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31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287B8-DA48-49D7-346B-369486C20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9A5BD2-DC74-DA0F-8F6C-1DE6821E7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0709D-1620-6AC7-3D5E-F873CCC11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C47F63-8304-5DD4-7A52-0FF817999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5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5BC34A-1EC6-3469-ABA9-39F501F0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E4DD37-B7C7-5544-D414-019DDD3B1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C6F6A-8938-6163-854F-262D1D25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77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E166-FB0A-C441-30C6-1A447A717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8BEEC-7EF5-E684-A3BC-7C28E56DA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29EF74-FCD1-D0DA-89B7-7EEC4B1B1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C2320-A046-811D-C72D-CBDF4666B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999A4-AC53-CB44-0141-8F4DBE055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2F37D-E728-3FBE-4A2D-AAF32F16C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33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F94F8-29A6-EBDB-7E6B-E030FAEB6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5018BF-EBB0-C19C-0802-2B8F5B482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B5956A-0FA8-1A6C-CAB1-04767C50D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A7F1C-0C52-34D7-9F3D-5E2A73EB2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ECC2F-E4D7-4A2E-70FE-1C629B6D4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1A57B6-3901-521B-0447-8BE7C4678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14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4A2F2E-811D-5250-B486-F439F0DE5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0BE1D-41CE-FE84-3845-A8FB2ADD8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7B6C0-9492-3C8F-2C92-E05EBE37F5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C61EE5-4CF9-4C39-926D-9856691E2F71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56F34-BCF4-B86E-8B1A-EC9DE99E89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64B7C-7A1A-D7B9-2619-781BDCB99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580841-8FF2-4EC1-9B11-0F64561BED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472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2A182F4F-A958-4D88-9F37-2794D93F275F}"/>
              </a:ext>
            </a:extLst>
          </p:cNvPr>
          <p:cNvCxnSpPr>
            <a:cxnSpLocks/>
          </p:cNvCxnSpPr>
          <p:nvPr/>
        </p:nvCxnSpPr>
        <p:spPr>
          <a:xfrm>
            <a:off x="2297934" y="342741"/>
            <a:ext cx="7380086" cy="0"/>
          </a:xfrm>
          <a:prstGeom prst="line">
            <a:avLst/>
          </a:prstGeom>
          <a:ln w="28575">
            <a:solidFill>
              <a:srgbClr val="0026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C496140-1FAC-2992-4230-635143648D18}"/>
              </a:ext>
            </a:extLst>
          </p:cNvPr>
          <p:cNvSpPr/>
          <p:nvPr/>
        </p:nvSpPr>
        <p:spPr>
          <a:xfrm>
            <a:off x="3950918" y="162406"/>
            <a:ext cx="4387422" cy="995411"/>
          </a:xfrm>
          <a:prstGeom prst="rect">
            <a:avLst/>
          </a:prstGeom>
          <a:solidFill>
            <a:srgbClr val="002664"/>
          </a:solidFill>
          <a:ln>
            <a:solidFill>
              <a:srgbClr val="0026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731C58-6DE3-7D4C-BD4B-AF494C0C1F70}"/>
              </a:ext>
            </a:extLst>
          </p:cNvPr>
          <p:cNvSpPr/>
          <p:nvPr/>
        </p:nvSpPr>
        <p:spPr>
          <a:xfrm>
            <a:off x="1333618" y="560296"/>
            <a:ext cx="2108719" cy="923731"/>
          </a:xfrm>
          <a:prstGeom prst="rect">
            <a:avLst/>
          </a:prstGeom>
          <a:solidFill>
            <a:srgbClr val="80C3B6"/>
          </a:solidFill>
          <a:ln>
            <a:solidFill>
              <a:srgbClr val="80C3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8154C625-D76C-6588-D879-D930E859A70A}"/>
              </a:ext>
            </a:extLst>
          </p:cNvPr>
          <p:cNvGrpSpPr/>
          <p:nvPr/>
        </p:nvGrpSpPr>
        <p:grpSpPr>
          <a:xfrm>
            <a:off x="3402592" y="4639764"/>
            <a:ext cx="1191978" cy="1749564"/>
            <a:chOff x="3402592" y="4639764"/>
            <a:chExt cx="1191978" cy="1749564"/>
          </a:xfrm>
        </p:grpSpPr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41501A73-494E-3A82-B9AC-4FE88C5DADAB}"/>
                </a:ext>
              </a:extLst>
            </p:cNvPr>
            <p:cNvCxnSpPr>
              <a:cxnSpLocks/>
            </p:cNvCxnSpPr>
            <p:nvPr/>
          </p:nvCxnSpPr>
          <p:spPr>
            <a:xfrm>
              <a:off x="3402592" y="4923807"/>
              <a:ext cx="9871" cy="1465521"/>
            </a:xfrm>
            <a:prstGeom prst="line">
              <a:avLst/>
            </a:prstGeom>
            <a:ln w="28575">
              <a:solidFill>
                <a:srgbClr val="F2A9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C7E6036F-887B-B7D7-3129-04DDC853D948}"/>
                </a:ext>
              </a:extLst>
            </p:cNvPr>
            <p:cNvCxnSpPr>
              <a:cxnSpLocks/>
            </p:cNvCxnSpPr>
            <p:nvPr/>
          </p:nvCxnSpPr>
          <p:spPr>
            <a:xfrm>
              <a:off x="3402592" y="4938093"/>
              <a:ext cx="1191978" cy="0"/>
            </a:xfrm>
            <a:prstGeom prst="line">
              <a:avLst/>
            </a:prstGeom>
            <a:ln w="28575">
              <a:solidFill>
                <a:srgbClr val="F2A9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2963AE63-811A-9D09-236A-BB114522390E}"/>
                </a:ext>
              </a:extLst>
            </p:cNvPr>
            <p:cNvCxnSpPr>
              <a:cxnSpLocks/>
            </p:cNvCxnSpPr>
            <p:nvPr/>
          </p:nvCxnSpPr>
          <p:spPr>
            <a:xfrm>
              <a:off x="4581934" y="4639764"/>
              <a:ext cx="0" cy="298329"/>
            </a:xfrm>
            <a:prstGeom prst="line">
              <a:avLst/>
            </a:prstGeom>
            <a:ln w="28575">
              <a:solidFill>
                <a:srgbClr val="F2A9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240CD9C0-0AD0-F44B-3D31-75506F3DDA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15324" y="5320942"/>
              <a:ext cx="393055" cy="3834"/>
            </a:xfrm>
            <a:prstGeom prst="straightConnector1">
              <a:avLst/>
            </a:prstGeom>
            <a:ln w="28575">
              <a:solidFill>
                <a:srgbClr val="F2A9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E2AB5404-23D2-D531-E190-25A4DCC76AF1}"/>
                </a:ext>
              </a:extLst>
            </p:cNvPr>
            <p:cNvCxnSpPr/>
            <p:nvPr/>
          </p:nvCxnSpPr>
          <p:spPr>
            <a:xfrm flipV="1">
              <a:off x="3402592" y="5834137"/>
              <a:ext cx="393055" cy="3834"/>
            </a:xfrm>
            <a:prstGeom prst="straightConnector1">
              <a:avLst/>
            </a:prstGeom>
            <a:ln w="28575">
              <a:solidFill>
                <a:srgbClr val="F2A9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9C9B41CE-7AD7-734F-12D2-1BB5322ACC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12463" y="6373460"/>
              <a:ext cx="393055" cy="3834"/>
            </a:xfrm>
            <a:prstGeom prst="straightConnector1">
              <a:avLst/>
            </a:prstGeom>
            <a:ln w="28575">
              <a:solidFill>
                <a:srgbClr val="F2A9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4D7BF76D-7442-1CD3-E674-8B55EA20ED1F}"/>
              </a:ext>
            </a:extLst>
          </p:cNvPr>
          <p:cNvGrpSpPr/>
          <p:nvPr/>
        </p:nvGrpSpPr>
        <p:grpSpPr>
          <a:xfrm>
            <a:off x="277961" y="3701349"/>
            <a:ext cx="11781487" cy="3033725"/>
            <a:chOff x="277961" y="3701349"/>
            <a:chExt cx="11781487" cy="303372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A6A0D57-4B28-BC97-5EAD-163CF2E2F944}"/>
                </a:ext>
              </a:extLst>
            </p:cNvPr>
            <p:cNvSpPr/>
            <p:nvPr/>
          </p:nvSpPr>
          <p:spPr>
            <a:xfrm>
              <a:off x="913239" y="5123578"/>
              <a:ext cx="1502226" cy="359232"/>
            </a:xfrm>
            <a:prstGeom prst="rect">
              <a:avLst/>
            </a:prstGeom>
            <a:solidFill>
              <a:srgbClr val="C40E3E"/>
            </a:solidFill>
            <a:ln>
              <a:solidFill>
                <a:srgbClr val="C40E3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AC7F91-4502-976E-78D7-8A82758D17D2}"/>
                </a:ext>
              </a:extLst>
            </p:cNvPr>
            <p:cNvSpPr/>
            <p:nvPr/>
          </p:nvSpPr>
          <p:spPr>
            <a:xfrm>
              <a:off x="277962" y="3701353"/>
              <a:ext cx="2805000" cy="923731"/>
            </a:xfrm>
            <a:prstGeom prst="rect">
              <a:avLst/>
            </a:prstGeom>
            <a:solidFill>
              <a:srgbClr val="C40E3E"/>
            </a:solidFill>
            <a:ln>
              <a:solidFill>
                <a:srgbClr val="C40E3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F17C7F5-62A8-B165-3FC2-070A4122C6B7}"/>
                </a:ext>
              </a:extLst>
            </p:cNvPr>
            <p:cNvSpPr/>
            <p:nvPr/>
          </p:nvSpPr>
          <p:spPr>
            <a:xfrm>
              <a:off x="9208482" y="3701350"/>
              <a:ext cx="2787186" cy="923731"/>
            </a:xfrm>
            <a:prstGeom prst="rect">
              <a:avLst/>
            </a:prstGeom>
            <a:solidFill>
              <a:srgbClr val="623580"/>
            </a:solidFill>
            <a:ln>
              <a:solidFill>
                <a:srgbClr val="62358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3BCEB2-3673-322F-0BB0-4BF354226F99}"/>
                </a:ext>
              </a:extLst>
            </p:cNvPr>
            <p:cNvSpPr/>
            <p:nvPr/>
          </p:nvSpPr>
          <p:spPr>
            <a:xfrm>
              <a:off x="3143672" y="3701349"/>
              <a:ext cx="3019404" cy="923731"/>
            </a:xfrm>
            <a:prstGeom prst="rect">
              <a:avLst/>
            </a:prstGeom>
            <a:solidFill>
              <a:srgbClr val="F2A900"/>
            </a:solidFill>
            <a:ln>
              <a:solidFill>
                <a:srgbClr val="F2A9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82E5610-5CE4-D890-1E34-566CD767D626}"/>
                </a:ext>
              </a:extLst>
            </p:cNvPr>
            <p:cNvSpPr/>
            <p:nvPr/>
          </p:nvSpPr>
          <p:spPr>
            <a:xfrm>
              <a:off x="6223880" y="3710030"/>
              <a:ext cx="2787186" cy="923731"/>
            </a:xfrm>
            <a:prstGeom prst="rect">
              <a:avLst/>
            </a:prstGeom>
            <a:solidFill>
              <a:srgbClr val="009091"/>
            </a:solidFill>
            <a:ln>
              <a:solidFill>
                <a:srgbClr val="00909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1A63399-B69C-8E22-22D3-C9804CFCA149}"/>
                </a:ext>
              </a:extLst>
            </p:cNvPr>
            <p:cNvSpPr/>
            <p:nvPr/>
          </p:nvSpPr>
          <p:spPr>
            <a:xfrm>
              <a:off x="3842273" y="5113870"/>
              <a:ext cx="1502226" cy="35923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2A9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A957E17-24D8-ED8E-0487-5048A6072508}"/>
                </a:ext>
              </a:extLst>
            </p:cNvPr>
            <p:cNvSpPr/>
            <p:nvPr/>
          </p:nvSpPr>
          <p:spPr>
            <a:xfrm>
              <a:off x="6856829" y="5079088"/>
              <a:ext cx="1502226" cy="359232"/>
            </a:xfrm>
            <a:prstGeom prst="rect">
              <a:avLst/>
            </a:prstGeom>
            <a:solidFill>
              <a:srgbClr val="009091"/>
            </a:solidFill>
            <a:ln>
              <a:solidFill>
                <a:srgbClr val="00909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9F1FD3A-B74E-D9B7-0FCF-DAD8990A5F4A}"/>
                </a:ext>
              </a:extLst>
            </p:cNvPr>
            <p:cNvSpPr/>
            <p:nvPr/>
          </p:nvSpPr>
          <p:spPr>
            <a:xfrm>
              <a:off x="9873713" y="5099166"/>
              <a:ext cx="1502226" cy="359232"/>
            </a:xfrm>
            <a:prstGeom prst="rect">
              <a:avLst/>
            </a:prstGeom>
            <a:solidFill>
              <a:srgbClr val="623580"/>
            </a:solidFill>
            <a:ln>
              <a:solidFill>
                <a:srgbClr val="62358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841564E-C4F2-9D05-B93C-741F5EC2FA16}"/>
                </a:ext>
              </a:extLst>
            </p:cNvPr>
            <p:cNvSpPr/>
            <p:nvPr/>
          </p:nvSpPr>
          <p:spPr>
            <a:xfrm>
              <a:off x="913239" y="5652352"/>
              <a:ext cx="1502226" cy="359232"/>
            </a:xfrm>
            <a:prstGeom prst="rect">
              <a:avLst/>
            </a:prstGeom>
            <a:solidFill>
              <a:srgbClr val="C40E3E"/>
            </a:solidFill>
            <a:ln>
              <a:solidFill>
                <a:srgbClr val="C40E3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3E8DBF6-6B7C-0DBC-0B10-28440F9E60E5}"/>
                </a:ext>
              </a:extLst>
            </p:cNvPr>
            <p:cNvSpPr/>
            <p:nvPr/>
          </p:nvSpPr>
          <p:spPr>
            <a:xfrm>
              <a:off x="3842273" y="5658154"/>
              <a:ext cx="1502226" cy="35923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2A9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3BD528F-DBCA-142F-9E1A-976470B624F5}"/>
                </a:ext>
              </a:extLst>
            </p:cNvPr>
            <p:cNvSpPr/>
            <p:nvPr/>
          </p:nvSpPr>
          <p:spPr>
            <a:xfrm>
              <a:off x="6856829" y="5623372"/>
              <a:ext cx="1502226" cy="359232"/>
            </a:xfrm>
            <a:prstGeom prst="rect">
              <a:avLst/>
            </a:prstGeom>
            <a:solidFill>
              <a:srgbClr val="009091"/>
            </a:solidFill>
            <a:ln>
              <a:solidFill>
                <a:srgbClr val="00909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044330E-DA1A-FB4A-97B5-1B7282E7E715}"/>
                </a:ext>
              </a:extLst>
            </p:cNvPr>
            <p:cNvSpPr/>
            <p:nvPr/>
          </p:nvSpPr>
          <p:spPr>
            <a:xfrm>
              <a:off x="9873713" y="5643450"/>
              <a:ext cx="1502226" cy="359232"/>
            </a:xfrm>
            <a:prstGeom prst="rect">
              <a:avLst/>
            </a:prstGeom>
            <a:solidFill>
              <a:srgbClr val="623580"/>
            </a:solidFill>
            <a:ln>
              <a:solidFill>
                <a:srgbClr val="62358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654BFE6-61CF-85F0-C850-A75E7EBABA9C}"/>
                </a:ext>
              </a:extLst>
            </p:cNvPr>
            <p:cNvSpPr/>
            <p:nvPr/>
          </p:nvSpPr>
          <p:spPr>
            <a:xfrm>
              <a:off x="913239" y="6209844"/>
              <a:ext cx="1502226" cy="519428"/>
            </a:xfrm>
            <a:prstGeom prst="rect">
              <a:avLst/>
            </a:prstGeom>
            <a:solidFill>
              <a:srgbClr val="C40E3E"/>
            </a:solidFill>
            <a:ln>
              <a:solidFill>
                <a:srgbClr val="C40E3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649FFF2-85CF-8CD8-A531-5C357C7BD53B}"/>
                </a:ext>
              </a:extLst>
            </p:cNvPr>
            <p:cNvSpPr/>
            <p:nvPr/>
          </p:nvSpPr>
          <p:spPr>
            <a:xfrm>
              <a:off x="3842273" y="6215646"/>
              <a:ext cx="1502226" cy="519428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2A9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17D29B1-C318-0116-826A-FA6A51E677A9}"/>
                </a:ext>
              </a:extLst>
            </p:cNvPr>
            <p:cNvSpPr/>
            <p:nvPr/>
          </p:nvSpPr>
          <p:spPr>
            <a:xfrm>
              <a:off x="6856829" y="6180864"/>
              <a:ext cx="1502226" cy="519428"/>
            </a:xfrm>
            <a:prstGeom prst="rect">
              <a:avLst/>
            </a:prstGeom>
            <a:solidFill>
              <a:srgbClr val="009091"/>
            </a:solidFill>
            <a:ln>
              <a:solidFill>
                <a:srgbClr val="00909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F5D358B-02BD-AE23-467C-6430793CC7A3}"/>
                </a:ext>
              </a:extLst>
            </p:cNvPr>
            <p:cNvSpPr/>
            <p:nvPr/>
          </p:nvSpPr>
          <p:spPr>
            <a:xfrm>
              <a:off x="9873713" y="6200942"/>
              <a:ext cx="1502226" cy="519428"/>
            </a:xfrm>
            <a:prstGeom prst="rect">
              <a:avLst/>
            </a:prstGeom>
            <a:solidFill>
              <a:srgbClr val="623580"/>
            </a:solidFill>
            <a:ln>
              <a:solidFill>
                <a:srgbClr val="62358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2F3CFE5-B45A-92B6-010C-7D2A6AB9E075}"/>
                </a:ext>
              </a:extLst>
            </p:cNvPr>
            <p:cNvSpPr txBox="1"/>
            <p:nvPr/>
          </p:nvSpPr>
          <p:spPr>
            <a:xfrm>
              <a:off x="928019" y="6442184"/>
              <a:ext cx="14789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bg1"/>
                  </a:solidFill>
                </a:rPr>
                <a:t>Appeals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CF9025B-4752-037B-E861-5674C2D600F8}"/>
                </a:ext>
              </a:extLst>
            </p:cNvPr>
            <p:cNvSpPr txBox="1"/>
            <p:nvPr/>
          </p:nvSpPr>
          <p:spPr>
            <a:xfrm>
              <a:off x="3842273" y="5078042"/>
              <a:ext cx="14789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Curriculum Committee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B293746-6B3F-F829-3B82-F82148039A72}"/>
                </a:ext>
              </a:extLst>
            </p:cNvPr>
            <p:cNvSpPr txBox="1"/>
            <p:nvPr/>
          </p:nvSpPr>
          <p:spPr>
            <a:xfrm>
              <a:off x="6853724" y="5043260"/>
              <a:ext cx="14789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Curriculum Committee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0A36B75-3D92-8867-C202-EA6ED3F76C27}"/>
                </a:ext>
              </a:extLst>
            </p:cNvPr>
            <p:cNvSpPr txBox="1"/>
            <p:nvPr/>
          </p:nvSpPr>
          <p:spPr>
            <a:xfrm>
              <a:off x="9897039" y="5078042"/>
              <a:ext cx="14789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Curriculum Committee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40379C6-6EA4-2CD6-4381-4DDCA5EF0F8A}"/>
                </a:ext>
              </a:extLst>
            </p:cNvPr>
            <p:cNvSpPr txBox="1"/>
            <p:nvPr/>
          </p:nvSpPr>
          <p:spPr>
            <a:xfrm>
              <a:off x="907018" y="5613621"/>
              <a:ext cx="14789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Student</a:t>
              </a:r>
            </a:p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Committee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6C614B7-D025-5ADA-7676-AC738C8BDB1D}"/>
                </a:ext>
              </a:extLst>
            </p:cNvPr>
            <p:cNvSpPr txBox="1"/>
            <p:nvPr/>
          </p:nvSpPr>
          <p:spPr>
            <a:xfrm>
              <a:off x="3836052" y="5613000"/>
              <a:ext cx="14789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Student</a:t>
              </a:r>
            </a:p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Committee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E9EF007-A5B6-CE31-73D2-B448318BB72B}"/>
                </a:ext>
              </a:extLst>
            </p:cNvPr>
            <p:cNvSpPr txBox="1"/>
            <p:nvPr/>
          </p:nvSpPr>
          <p:spPr>
            <a:xfrm>
              <a:off x="6847503" y="5578218"/>
              <a:ext cx="14789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Student</a:t>
              </a:r>
            </a:p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Committee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107375D-0C34-2316-24D5-FC010A97AC8F}"/>
                </a:ext>
              </a:extLst>
            </p:cNvPr>
            <p:cNvSpPr txBox="1"/>
            <p:nvPr/>
          </p:nvSpPr>
          <p:spPr>
            <a:xfrm>
              <a:off x="9890818" y="5613000"/>
              <a:ext cx="14789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Student</a:t>
              </a:r>
            </a:p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Committee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086647A-3A3A-FAD0-DA36-3A2BE1EBF84F}"/>
                </a:ext>
              </a:extLst>
            </p:cNvPr>
            <p:cNvSpPr txBox="1"/>
            <p:nvPr/>
          </p:nvSpPr>
          <p:spPr>
            <a:xfrm>
              <a:off x="907018" y="6236345"/>
              <a:ext cx="1478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Other Committees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A84EDA6-F32A-66EB-089A-57D899538D82}"/>
                </a:ext>
              </a:extLst>
            </p:cNvPr>
            <p:cNvSpPr txBox="1"/>
            <p:nvPr/>
          </p:nvSpPr>
          <p:spPr>
            <a:xfrm>
              <a:off x="3836052" y="6235724"/>
              <a:ext cx="1478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Other Committees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1E635BB-FE80-9536-F17D-7C0671D09A09}"/>
                </a:ext>
              </a:extLst>
            </p:cNvPr>
            <p:cNvSpPr txBox="1"/>
            <p:nvPr/>
          </p:nvSpPr>
          <p:spPr>
            <a:xfrm>
              <a:off x="6847503" y="6200942"/>
              <a:ext cx="1478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Other Committees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6BD076E-A6A6-5464-1A20-278965513BC5}"/>
                </a:ext>
              </a:extLst>
            </p:cNvPr>
            <p:cNvSpPr txBox="1"/>
            <p:nvPr/>
          </p:nvSpPr>
          <p:spPr>
            <a:xfrm>
              <a:off x="9890818" y="6235724"/>
              <a:ext cx="1478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Other Committees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894153B-72FC-4D22-4F75-1CE4862781D1}"/>
                </a:ext>
              </a:extLst>
            </p:cNvPr>
            <p:cNvSpPr txBox="1"/>
            <p:nvPr/>
          </p:nvSpPr>
          <p:spPr>
            <a:xfrm>
              <a:off x="943561" y="5086944"/>
              <a:ext cx="14789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</a:rPr>
                <a:t>Curriculum Committee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4014D5F-58A8-5F11-04CF-CD55EBC92C0C}"/>
                </a:ext>
              </a:extLst>
            </p:cNvPr>
            <p:cNvSpPr txBox="1"/>
            <p:nvPr/>
          </p:nvSpPr>
          <p:spPr>
            <a:xfrm>
              <a:off x="3842273" y="6464762"/>
              <a:ext cx="14789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bg1"/>
                  </a:solidFill>
                </a:rPr>
                <a:t>Appeals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0E0A645-6454-3D3F-D068-1354B3B80688}"/>
                </a:ext>
              </a:extLst>
            </p:cNvPr>
            <p:cNvSpPr txBox="1"/>
            <p:nvPr/>
          </p:nvSpPr>
          <p:spPr>
            <a:xfrm>
              <a:off x="6833501" y="6434972"/>
              <a:ext cx="14789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bg1"/>
                  </a:solidFill>
                </a:rPr>
                <a:t>Appeals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3FB9707-8E6E-034F-CEF4-335B474E45AE}"/>
                </a:ext>
              </a:extLst>
            </p:cNvPr>
            <p:cNvSpPr txBox="1"/>
            <p:nvPr/>
          </p:nvSpPr>
          <p:spPr>
            <a:xfrm>
              <a:off x="9871385" y="6451847"/>
              <a:ext cx="14789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900" dirty="0">
                  <a:solidFill>
                    <a:schemeClr val="bg1"/>
                  </a:solidFill>
                </a:rPr>
                <a:t>Appeals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91B876FA-DB36-D623-858A-875B1B0ADC96}"/>
                </a:ext>
              </a:extLst>
            </p:cNvPr>
            <p:cNvSpPr txBox="1"/>
            <p:nvPr/>
          </p:nvSpPr>
          <p:spPr>
            <a:xfrm>
              <a:off x="280701" y="3860165"/>
              <a:ext cx="27933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Twyford CofE High School</a:t>
              </a:r>
            </a:p>
            <a:p>
              <a:endParaRPr lang="en-GB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C3CF67B-9B04-C7DA-CF43-48F9D8871CD2}"/>
                </a:ext>
              </a:extLst>
            </p:cNvPr>
            <p:cNvSpPr txBox="1"/>
            <p:nvPr/>
          </p:nvSpPr>
          <p:spPr>
            <a:xfrm>
              <a:off x="3258317" y="3717032"/>
              <a:ext cx="2787185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Ealing Fields CofE High School</a:t>
              </a:r>
            </a:p>
            <a:p>
              <a:endParaRPr lang="en-GB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FB70129F-9F17-83CD-5B2C-2025237A816B}"/>
                </a:ext>
              </a:extLst>
            </p:cNvPr>
            <p:cNvSpPr txBox="1"/>
            <p:nvPr/>
          </p:nvSpPr>
          <p:spPr>
            <a:xfrm>
              <a:off x="6234361" y="3870826"/>
              <a:ext cx="28061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Ada Lovelace CofE High School</a:t>
              </a:r>
            </a:p>
            <a:p>
              <a:endParaRPr lang="en-GB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9327DF98-5D20-5CD2-1A55-9BE82A319138}"/>
                </a:ext>
              </a:extLst>
            </p:cNvPr>
            <p:cNvSpPr txBox="1"/>
            <p:nvPr/>
          </p:nvSpPr>
          <p:spPr>
            <a:xfrm>
              <a:off x="9190594" y="3847856"/>
              <a:ext cx="28688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William Perkin CofE High School</a:t>
              </a:r>
            </a:p>
            <a:p>
              <a:endParaRPr lang="en-GB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7A13005-4A14-EF7B-9DC8-A69B83167652}"/>
                </a:ext>
              </a:extLst>
            </p:cNvPr>
            <p:cNvSpPr txBox="1"/>
            <p:nvPr/>
          </p:nvSpPr>
          <p:spPr>
            <a:xfrm>
              <a:off x="277961" y="4141014"/>
              <a:ext cx="28124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dirty="0">
                  <a:solidFill>
                    <a:schemeClr val="bg1"/>
                  </a:solidFill>
                </a:rPr>
                <a:t>Local Governing Body including Associate Headteacher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F50F560-E39D-3B1A-D716-42B510C59282}"/>
                </a:ext>
              </a:extLst>
            </p:cNvPr>
            <p:cNvSpPr txBox="1"/>
            <p:nvPr/>
          </p:nvSpPr>
          <p:spPr>
            <a:xfrm>
              <a:off x="3255258" y="4152552"/>
              <a:ext cx="27712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dirty="0">
                  <a:solidFill>
                    <a:schemeClr val="bg1"/>
                  </a:solidFill>
                </a:rPr>
                <a:t>Local Governing Body including Associate Headteacher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B7934940-D949-3618-E596-2E86AE7915E6}"/>
                </a:ext>
              </a:extLst>
            </p:cNvPr>
            <p:cNvSpPr txBox="1"/>
            <p:nvPr/>
          </p:nvSpPr>
          <p:spPr>
            <a:xfrm>
              <a:off x="6294386" y="4348975"/>
              <a:ext cx="275959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dirty="0">
                  <a:solidFill>
                    <a:schemeClr val="bg1"/>
                  </a:solidFill>
                </a:rPr>
                <a:t>Local Governing Body including Headteacher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E41A4ECB-4C99-6EE0-83EC-1D992A786553}"/>
                </a:ext>
              </a:extLst>
            </p:cNvPr>
            <p:cNvSpPr txBox="1"/>
            <p:nvPr/>
          </p:nvSpPr>
          <p:spPr>
            <a:xfrm>
              <a:off x="9224878" y="4253963"/>
              <a:ext cx="27403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dirty="0">
                  <a:solidFill>
                    <a:schemeClr val="bg1"/>
                  </a:solidFill>
                </a:rPr>
                <a:t>Local Governing Body including Headteacher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5D7ABD16-1F63-3500-4E95-7ADF0ED1310C}"/>
                </a:ext>
              </a:extLst>
            </p:cNvPr>
            <p:cNvGrpSpPr/>
            <p:nvPr/>
          </p:nvGrpSpPr>
          <p:grpSpPr>
            <a:xfrm>
              <a:off x="481311" y="4633761"/>
              <a:ext cx="1191978" cy="1749564"/>
              <a:chOff x="481311" y="4394061"/>
              <a:chExt cx="1191978" cy="1749564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2E96E672-239F-364A-6BB0-EAB4D41852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1311" y="4678104"/>
                <a:ext cx="9871" cy="1465521"/>
              </a:xfrm>
              <a:prstGeom prst="line">
                <a:avLst/>
              </a:prstGeom>
              <a:ln w="28575">
                <a:solidFill>
                  <a:srgbClr val="C40E3E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E22D0067-450F-2D98-D3BC-483B6F656D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1311" y="4692390"/>
                <a:ext cx="1191978" cy="0"/>
              </a:xfrm>
              <a:prstGeom prst="line">
                <a:avLst/>
              </a:prstGeom>
              <a:ln w="28575">
                <a:solidFill>
                  <a:srgbClr val="C40E3E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3E34D627-2BFD-BCCE-F18A-0FE283F73D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60653" y="4394061"/>
                <a:ext cx="0" cy="298329"/>
              </a:xfrm>
              <a:prstGeom prst="line">
                <a:avLst/>
              </a:prstGeom>
              <a:ln w="28575">
                <a:solidFill>
                  <a:srgbClr val="C40E3E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>
                <a:extLst>
                  <a:ext uri="{FF2B5EF4-FFF2-40B4-BE49-F238E27FC236}">
                    <a16:creationId xmlns:a16="http://schemas.microsoft.com/office/drawing/2014/main" id="{463C0A0A-0E3D-B6C2-D48F-0126011C357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4043" y="5075239"/>
                <a:ext cx="393055" cy="3834"/>
              </a:xfrm>
              <a:prstGeom prst="straightConnector1">
                <a:avLst/>
              </a:prstGeom>
              <a:ln w="28575">
                <a:solidFill>
                  <a:srgbClr val="C40E3E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>
                <a:extLst>
                  <a:ext uri="{FF2B5EF4-FFF2-40B4-BE49-F238E27FC236}">
                    <a16:creationId xmlns:a16="http://schemas.microsoft.com/office/drawing/2014/main" id="{4C962725-76BE-0A09-2B53-3C1E96D5577C}"/>
                  </a:ext>
                </a:extLst>
              </p:cNvPr>
              <p:cNvCxnSpPr/>
              <p:nvPr/>
            </p:nvCxnSpPr>
            <p:spPr>
              <a:xfrm flipV="1">
                <a:off x="481311" y="5588434"/>
                <a:ext cx="393055" cy="3834"/>
              </a:xfrm>
              <a:prstGeom prst="straightConnector1">
                <a:avLst/>
              </a:prstGeom>
              <a:ln w="28575">
                <a:solidFill>
                  <a:srgbClr val="C40E3E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8D3E6D15-52F2-9633-6430-5650D0725C4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182" y="6127757"/>
                <a:ext cx="393055" cy="3834"/>
              </a:xfrm>
              <a:prstGeom prst="straightConnector1">
                <a:avLst/>
              </a:prstGeom>
              <a:ln w="28575">
                <a:solidFill>
                  <a:srgbClr val="C40E3E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CBA6DF5-27DC-665A-1E30-C53DA06F6563}"/>
                </a:ext>
              </a:extLst>
            </p:cNvPr>
            <p:cNvGrpSpPr/>
            <p:nvPr/>
          </p:nvGrpSpPr>
          <p:grpSpPr>
            <a:xfrm>
              <a:off x="6396133" y="4628372"/>
              <a:ext cx="1191978" cy="1749564"/>
              <a:chOff x="481311" y="4394061"/>
              <a:chExt cx="1191978" cy="1749564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F02C736F-6D02-6EC9-5F21-8632F8BB4B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1311" y="4678104"/>
                <a:ext cx="9871" cy="1465521"/>
              </a:xfrm>
              <a:prstGeom prst="line">
                <a:avLst/>
              </a:prstGeom>
              <a:ln w="28575">
                <a:solidFill>
                  <a:srgbClr val="00909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114A9F66-1D0B-B71D-379A-99945FE302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1311" y="4692390"/>
                <a:ext cx="1191978" cy="0"/>
              </a:xfrm>
              <a:prstGeom prst="line">
                <a:avLst/>
              </a:prstGeom>
              <a:ln w="28575">
                <a:solidFill>
                  <a:srgbClr val="00909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4A8CFC67-293F-2AB7-4887-3F51174D75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60653" y="4394061"/>
                <a:ext cx="0" cy="298329"/>
              </a:xfrm>
              <a:prstGeom prst="line">
                <a:avLst/>
              </a:prstGeom>
              <a:ln w="28575">
                <a:solidFill>
                  <a:srgbClr val="00909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BFF957A4-2BBD-D914-FD2F-2E967E2C2F7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4043" y="5075239"/>
                <a:ext cx="393055" cy="3834"/>
              </a:xfrm>
              <a:prstGeom prst="straightConnector1">
                <a:avLst/>
              </a:prstGeom>
              <a:ln w="28575">
                <a:solidFill>
                  <a:srgbClr val="00909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A73EBFCB-D05C-C142-79D9-3A69690F7737}"/>
                  </a:ext>
                </a:extLst>
              </p:cNvPr>
              <p:cNvCxnSpPr/>
              <p:nvPr/>
            </p:nvCxnSpPr>
            <p:spPr>
              <a:xfrm flipV="1">
                <a:off x="481311" y="5588434"/>
                <a:ext cx="393055" cy="3834"/>
              </a:xfrm>
              <a:prstGeom prst="straightConnector1">
                <a:avLst/>
              </a:prstGeom>
              <a:ln w="28575">
                <a:solidFill>
                  <a:srgbClr val="00909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509CAADF-6B14-9C24-22B1-B9E4469A8D9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182" y="6127757"/>
                <a:ext cx="393055" cy="3834"/>
              </a:xfrm>
              <a:prstGeom prst="straightConnector1">
                <a:avLst/>
              </a:prstGeom>
              <a:ln w="28575">
                <a:solidFill>
                  <a:srgbClr val="00909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D594CB6B-D398-A86D-E854-2F14F09F70C0}"/>
                </a:ext>
              </a:extLst>
            </p:cNvPr>
            <p:cNvGrpSpPr/>
            <p:nvPr/>
          </p:nvGrpSpPr>
          <p:grpSpPr>
            <a:xfrm>
              <a:off x="9419814" y="4634375"/>
              <a:ext cx="1191978" cy="1749564"/>
              <a:chOff x="481311" y="4394061"/>
              <a:chExt cx="1191978" cy="1749564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876FFE17-9823-88EE-2767-FBEE6C7973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1311" y="4678104"/>
                <a:ext cx="9871" cy="1465521"/>
              </a:xfrm>
              <a:prstGeom prst="line">
                <a:avLst/>
              </a:prstGeom>
              <a:ln w="28575">
                <a:solidFill>
                  <a:srgbClr val="62358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7E92567C-2643-0C56-05C2-E02E4ACA5A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1311" y="4692390"/>
                <a:ext cx="1191978" cy="0"/>
              </a:xfrm>
              <a:prstGeom prst="line">
                <a:avLst/>
              </a:prstGeom>
              <a:ln w="28575">
                <a:solidFill>
                  <a:srgbClr val="62358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2FD04634-2D59-8869-6ED3-B88031700A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60653" y="4394061"/>
                <a:ext cx="0" cy="298329"/>
              </a:xfrm>
              <a:prstGeom prst="line">
                <a:avLst/>
              </a:prstGeom>
              <a:ln w="28575">
                <a:solidFill>
                  <a:srgbClr val="62358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7E8D64E7-5068-1CB0-31DB-1F2C20163C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4043" y="5075239"/>
                <a:ext cx="393055" cy="3834"/>
              </a:xfrm>
              <a:prstGeom prst="straightConnector1">
                <a:avLst/>
              </a:prstGeom>
              <a:ln w="28575">
                <a:solidFill>
                  <a:srgbClr val="62358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Arrow Connector 95">
                <a:extLst>
                  <a:ext uri="{FF2B5EF4-FFF2-40B4-BE49-F238E27FC236}">
                    <a16:creationId xmlns:a16="http://schemas.microsoft.com/office/drawing/2014/main" id="{41609BA7-B4CC-75CB-BB11-1CF2D8377954}"/>
                  </a:ext>
                </a:extLst>
              </p:cNvPr>
              <p:cNvCxnSpPr/>
              <p:nvPr/>
            </p:nvCxnSpPr>
            <p:spPr>
              <a:xfrm flipV="1">
                <a:off x="481311" y="5588434"/>
                <a:ext cx="393055" cy="3834"/>
              </a:xfrm>
              <a:prstGeom prst="straightConnector1">
                <a:avLst/>
              </a:prstGeom>
              <a:ln w="28575">
                <a:solidFill>
                  <a:srgbClr val="62358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Arrow Connector 96">
                <a:extLst>
                  <a:ext uri="{FF2B5EF4-FFF2-40B4-BE49-F238E27FC236}">
                    <a16:creationId xmlns:a16="http://schemas.microsoft.com/office/drawing/2014/main" id="{94DC60D4-2999-EC95-EBC0-8A74E016DC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182" y="6127757"/>
                <a:ext cx="393055" cy="3834"/>
              </a:xfrm>
              <a:prstGeom prst="straightConnector1">
                <a:avLst/>
              </a:prstGeom>
              <a:ln w="28575">
                <a:solidFill>
                  <a:srgbClr val="62358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9C4D6EB5-2288-D7D1-71C6-3FE4ED222EC6}"/>
              </a:ext>
            </a:extLst>
          </p:cNvPr>
          <p:cNvCxnSpPr>
            <a:cxnSpLocks/>
          </p:cNvCxnSpPr>
          <p:nvPr/>
        </p:nvCxnSpPr>
        <p:spPr>
          <a:xfrm>
            <a:off x="6026464" y="1135358"/>
            <a:ext cx="0" cy="2332243"/>
          </a:xfrm>
          <a:prstGeom prst="line">
            <a:avLst/>
          </a:prstGeom>
          <a:ln w="28575">
            <a:solidFill>
              <a:srgbClr val="0026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9691AE7D-ECB8-ACD1-FD6B-0EEE59C80F22}"/>
              </a:ext>
            </a:extLst>
          </p:cNvPr>
          <p:cNvCxnSpPr>
            <a:cxnSpLocks/>
          </p:cNvCxnSpPr>
          <p:nvPr/>
        </p:nvCxnSpPr>
        <p:spPr>
          <a:xfrm>
            <a:off x="1410595" y="1768224"/>
            <a:ext cx="0" cy="23420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61B650FF-6CEE-FD8A-AC6B-9A7118565746}"/>
              </a:ext>
            </a:extLst>
          </p:cNvPr>
          <p:cNvSpPr/>
          <p:nvPr/>
        </p:nvSpPr>
        <p:spPr>
          <a:xfrm>
            <a:off x="2865523" y="2012999"/>
            <a:ext cx="2108719" cy="923731"/>
          </a:xfrm>
          <a:prstGeom prst="rect">
            <a:avLst/>
          </a:prstGeom>
          <a:solidFill>
            <a:srgbClr val="002664"/>
          </a:solidFill>
          <a:ln>
            <a:solidFill>
              <a:srgbClr val="0026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916389CE-7D9F-81CD-C1F2-B1C6ACFD8427}"/>
              </a:ext>
            </a:extLst>
          </p:cNvPr>
          <p:cNvSpPr/>
          <p:nvPr/>
        </p:nvSpPr>
        <p:spPr>
          <a:xfrm>
            <a:off x="7081875" y="2006487"/>
            <a:ext cx="2108719" cy="923731"/>
          </a:xfrm>
          <a:prstGeom prst="rect">
            <a:avLst/>
          </a:prstGeom>
          <a:solidFill>
            <a:srgbClr val="002664"/>
          </a:solidFill>
          <a:ln>
            <a:solidFill>
              <a:srgbClr val="0026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287F00D6-B5B9-9E99-B1F9-B9667B6D594F}"/>
              </a:ext>
            </a:extLst>
          </p:cNvPr>
          <p:cNvSpPr/>
          <p:nvPr/>
        </p:nvSpPr>
        <p:spPr>
          <a:xfrm>
            <a:off x="9626212" y="2012999"/>
            <a:ext cx="2108719" cy="923731"/>
          </a:xfrm>
          <a:prstGeom prst="rect">
            <a:avLst/>
          </a:prstGeom>
          <a:solidFill>
            <a:srgbClr val="002664"/>
          </a:solidFill>
          <a:ln>
            <a:solidFill>
              <a:srgbClr val="0026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58C9A73-63F8-EFBE-2211-157BAEF8B12F}"/>
              </a:ext>
            </a:extLst>
          </p:cNvPr>
          <p:cNvSpPr/>
          <p:nvPr/>
        </p:nvSpPr>
        <p:spPr>
          <a:xfrm>
            <a:off x="341948" y="2002433"/>
            <a:ext cx="2108719" cy="923731"/>
          </a:xfrm>
          <a:prstGeom prst="rect">
            <a:avLst/>
          </a:prstGeom>
          <a:solidFill>
            <a:srgbClr val="002664"/>
          </a:solidFill>
          <a:ln>
            <a:solidFill>
              <a:srgbClr val="0026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38547C4D-41E7-3632-39D5-3CF4459498CE}"/>
              </a:ext>
            </a:extLst>
          </p:cNvPr>
          <p:cNvCxnSpPr>
            <a:cxnSpLocks/>
          </p:cNvCxnSpPr>
          <p:nvPr/>
        </p:nvCxnSpPr>
        <p:spPr>
          <a:xfrm>
            <a:off x="3919882" y="1778790"/>
            <a:ext cx="0" cy="23420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2F8140B4-7A43-BFFE-534A-8B23CC3F16B2}"/>
              </a:ext>
            </a:extLst>
          </p:cNvPr>
          <p:cNvCxnSpPr>
            <a:cxnSpLocks/>
          </p:cNvCxnSpPr>
          <p:nvPr/>
        </p:nvCxnSpPr>
        <p:spPr>
          <a:xfrm>
            <a:off x="8157982" y="1778790"/>
            <a:ext cx="0" cy="23420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E17EF110-8A1A-CBB0-E366-7932BF8C5D16}"/>
              </a:ext>
            </a:extLst>
          </p:cNvPr>
          <p:cNvCxnSpPr>
            <a:cxnSpLocks/>
          </p:cNvCxnSpPr>
          <p:nvPr/>
        </p:nvCxnSpPr>
        <p:spPr>
          <a:xfrm>
            <a:off x="10704381" y="1796059"/>
            <a:ext cx="0" cy="216940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06EC285D-84DC-5A39-A7E1-018508961468}"/>
              </a:ext>
            </a:extLst>
          </p:cNvPr>
          <p:cNvCxnSpPr>
            <a:cxnSpLocks/>
          </p:cNvCxnSpPr>
          <p:nvPr/>
        </p:nvCxnSpPr>
        <p:spPr>
          <a:xfrm>
            <a:off x="1527482" y="3485683"/>
            <a:ext cx="0" cy="19358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FBD3F161-F81F-1551-064E-2D8D13579231}"/>
              </a:ext>
            </a:extLst>
          </p:cNvPr>
          <p:cNvCxnSpPr>
            <a:cxnSpLocks/>
          </p:cNvCxnSpPr>
          <p:nvPr/>
        </p:nvCxnSpPr>
        <p:spPr>
          <a:xfrm>
            <a:off x="5244134" y="3467601"/>
            <a:ext cx="0" cy="211671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2D48EFD0-EEC4-E57C-2AE1-BFEE200D2EAA}"/>
              </a:ext>
            </a:extLst>
          </p:cNvPr>
          <p:cNvCxnSpPr>
            <a:cxnSpLocks/>
          </p:cNvCxnSpPr>
          <p:nvPr/>
        </p:nvCxnSpPr>
        <p:spPr>
          <a:xfrm>
            <a:off x="6987603" y="3445063"/>
            <a:ext cx="0" cy="23420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F7522876-716F-4D41-51A6-CB82C3BAF62A}"/>
              </a:ext>
            </a:extLst>
          </p:cNvPr>
          <p:cNvCxnSpPr>
            <a:cxnSpLocks/>
          </p:cNvCxnSpPr>
          <p:nvPr/>
        </p:nvCxnSpPr>
        <p:spPr>
          <a:xfrm>
            <a:off x="10808281" y="3429826"/>
            <a:ext cx="0" cy="276376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0FC1F796-EE03-CF0F-EB5C-7B9001D24036}"/>
              </a:ext>
            </a:extLst>
          </p:cNvPr>
          <p:cNvCxnSpPr>
            <a:cxnSpLocks/>
          </p:cNvCxnSpPr>
          <p:nvPr/>
        </p:nvCxnSpPr>
        <p:spPr>
          <a:xfrm>
            <a:off x="1396307" y="1768224"/>
            <a:ext cx="9323767" cy="32922"/>
          </a:xfrm>
          <a:prstGeom prst="line">
            <a:avLst/>
          </a:prstGeom>
          <a:ln w="28575">
            <a:solidFill>
              <a:srgbClr val="0026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7BD1D008-D8EB-7805-5AA8-A7C151A0F223}"/>
              </a:ext>
            </a:extLst>
          </p:cNvPr>
          <p:cNvCxnSpPr>
            <a:cxnSpLocks/>
          </p:cNvCxnSpPr>
          <p:nvPr/>
        </p:nvCxnSpPr>
        <p:spPr>
          <a:xfrm flipV="1">
            <a:off x="1513196" y="3442642"/>
            <a:ext cx="9299954" cy="43041"/>
          </a:xfrm>
          <a:prstGeom prst="line">
            <a:avLst/>
          </a:prstGeom>
          <a:ln w="28575">
            <a:solidFill>
              <a:srgbClr val="0026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TextBox 130">
            <a:extLst>
              <a:ext uri="{FF2B5EF4-FFF2-40B4-BE49-F238E27FC236}">
                <a16:creationId xmlns:a16="http://schemas.microsoft.com/office/drawing/2014/main" id="{EA58917D-4DCB-F4BA-7F79-5EF389FE1E95}"/>
              </a:ext>
            </a:extLst>
          </p:cNvPr>
          <p:cNvSpPr txBox="1"/>
          <p:nvPr/>
        </p:nvSpPr>
        <p:spPr>
          <a:xfrm>
            <a:off x="341948" y="2288510"/>
            <a:ext cx="2108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Ensures short and medium term financial viability of the Trust, including annual capital &amp; revenue budgets for Trust &amp; its schools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F27325C-EB96-02B8-9766-53DE8FD8520A}"/>
              </a:ext>
            </a:extLst>
          </p:cNvPr>
          <p:cNvSpPr txBox="1"/>
          <p:nvPr/>
        </p:nvSpPr>
        <p:spPr>
          <a:xfrm>
            <a:off x="341943" y="2041164"/>
            <a:ext cx="2123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Resources Committee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68132DEF-D945-C3C7-B72D-E35E452FC15E}"/>
              </a:ext>
            </a:extLst>
          </p:cNvPr>
          <p:cNvSpPr txBox="1"/>
          <p:nvPr/>
        </p:nvSpPr>
        <p:spPr>
          <a:xfrm>
            <a:off x="2865518" y="2284226"/>
            <a:ext cx="2108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Maintain oversight of Trust’s governance, risk management, internal control and value for money framework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2EA5E77-3598-88EE-B043-48FDBA11AF2F}"/>
              </a:ext>
            </a:extLst>
          </p:cNvPr>
          <p:cNvSpPr txBox="1"/>
          <p:nvPr/>
        </p:nvSpPr>
        <p:spPr>
          <a:xfrm>
            <a:off x="2851231" y="2036880"/>
            <a:ext cx="2123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Audit &amp; Risk Committee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3300CD8C-6A64-A78F-8082-B3514EC068BD}"/>
              </a:ext>
            </a:extLst>
          </p:cNvPr>
          <p:cNvSpPr txBox="1"/>
          <p:nvPr/>
        </p:nvSpPr>
        <p:spPr>
          <a:xfrm>
            <a:off x="7090811" y="2305888"/>
            <a:ext cx="2108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Review, revise and agree all matters in connection with individuals’ pay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2CEF3FA8-E6F7-832C-2B8F-17DAEA68F998}"/>
              </a:ext>
            </a:extLst>
          </p:cNvPr>
          <p:cNvSpPr txBox="1"/>
          <p:nvPr/>
        </p:nvSpPr>
        <p:spPr>
          <a:xfrm>
            <a:off x="7076524" y="2058542"/>
            <a:ext cx="2123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Pay Committee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0B0CCDB7-7603-045F-DA7D-E1C5ACEE3A79}"/>
              </a:ext>
            </a:extLst>
          </p:cNvPr>
          <p:cNvSpPr txBox="1"/>
          <p:nvPr/>
        </p:nvSpPr>
        <p:spPr>
          <a:xfrm>
            <a:off x="9563980" y="2150802"/>
            <a:ext cx="23121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Staffing – appeals relating to staffing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Appeals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Complaints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Pupil Disciplinary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Admissions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bg1"/>
                </a:solidFill>
              </a:rPr>
              <a:t>Nominations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71FE969E-244D-4601-5B5E-2A3B8F76CA53}"/>
              </a:ext>
            </a:extLst>
          </p:cNvPr>
          <p:cNvSpPr txBox="1"/>
          <p:nvPr/>
        </p:nvSpPr>
        <p:spPr>
          <a:xfrm>
            <a:off x="9678020" y="1977602"/>
            <a:ext cx="2123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Other Committees</a:t>
            </a: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CC438E33-89A6-3995-CEAB-69D49BB94B77}"/>
              </a:ext>
            </a:extLst>
          </p:cNvPr>
          <p:cNvCxnSpPr/>
          <p:nvPr/>
        </p:nvCxnSpPr>
        <p:spPr>
          <a:xfrm flipV="1">
            <a:off x="5647558" y="1195710"/>
            <a:ext cx="0" cy="2016248"/>
          </a:xfrm>
          <a:prstGeom prst="straightConnector1">
            <a:avLst/>
          </a:prstGeom>
          <a:ln>
            <a:solidFill>
              <a:srgbClr val="F2A900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5CBCC902-ADB8-FB8B-028D-51E84FABC1B8}"/>
              </a:ext>
            </a:extLst>
          </p:cNvPr>
          <p:cNvCxnSpPr>
            <a:cxnSpLocks/>
          </p:cNvCxnSpPr>
          <p:nvPr/>
        </p:nvCxnSpPr>
        <p:spPr>
          <a:xfrm>
            <a:off x="4310948" y="3204823"/>
            <a:ext cx="2466" cy="501379"/>
          </a:xfrm>
          <a:prstGeom prst="line">
            <a:avLst/>
          </a:prstGeom>
          <a:ln w="19050">
            <a:solidFill>
              <a:srgbClr val="F2A9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CA08FB5F-6615-34AE-474D-70A393C1C2EE}"/>
              </a:ext>
            </a:extLst>
          </p:cNvPr>
          <p:cNvCxnSpPr>
            <a:cxnSpLocks/>
          </p:cNvCxnSpPr>
          <p:nvPr/>
        </p:nvCxnSpPr>
        <p:spPr>
          <a:xfrm>
            <a:off x="4311128" y="3211958"/>
            <a:ext cx="1336430" cy="0"/>
          </a:xfrm>
          <a:prstGeom prst="line">
            <a:avLst/>
          </a:prstGeom>
          <a:ln w="19050">
            <a:solidFill>
              <a:srgbClr val="F2A9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74879A2D-D3E0-A5CB-8B17-384F65E9634B}"/>
              </a:ext>
            </a:extLst>
          </p:cNvPr>
          <p:cNvGrpSpPr/>
          <p:nvPr/>
        </p:nvGrpSpPr>
        <p:grpSpPr>
          <a:xfrm>
            <a:off x="2330813" y="1199830"/>
            <a:ext cx="2861028" cy="2462849"/>
            <a:chOff x="2330813" y="1199830"/>
            <a:chExt cx="2861028" cy="2462849"/>
          </a:xfrm>
        </p:grpSpPr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BF4C4ED0-2945-EA93-6872-00919B8C3E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186227" y="1199830"/>
              <a:ext cx="5614" cy="1851961"/>
            </a:xfrm>
            <a:prstGeom prst="straightConnector1">
              <a:avLst/>
            </a:prstGeom>
            <a:ln>
              <a:solidFill>
                <a:srgbClr val="C40E3E"/>
              </a:solidFill>
              <a:prstDash val="dash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722B227F-2ABC-04E9-4395-215728E21E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30813" y="3051791"/>
              <a:ext cx="16517" cy="610888"/>
            </a:xfrm>
            <a:prstGeom prst="line">
              <a:avLst/>
            </a:prstGeom>
            <a:ln w="19050">
              <a:solidFill>
                <a:srgbClr val="C40E3E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171C0A78-0104-BCC7-C91B-68715AF55F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37956" y="3051791"/>
              <a:ext cx="2853885" cy="17873"/>
            </a:xfrm>
            <a:prstGeom prst="line">
              <a:avLst/>
            </a:prstGeom>
            <a:ln w="19050">
              <a:solidFill>
                <a:srgbClr val="C40E3E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C4A2ACBE-751D-FAD7-01B4-B8F6C02A280B}"/>
              </a:ext>
            </a:extLst>
          </p:cNvPr>
          <p:cNvCxnSpPr/>
          <p:nvPr/>
        </p:nvCxnSpPr>
        <p:spPr>
          <a:xfrm flipV="1">
            <a:off x="6406004" y="1188575"/>
            <a:ext cx="0" cy="2016248"/>
          </a:xfrm>
          <a:prstGeom prst="straightConnector1">
            <a:avLst/>
          </a:prstGeom>
          <a:ln>
            <a:solidFill>
              <a:srgbClr val="009091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DD7326B3-10BD-0529-922D-8BDBECA53400}"/>
              </a:ext>
            </a:extLst>
          </p:cNvPr>
          <p:cNvCxnSpPr>
            <a:cxnSpLocks/>
          </p:cNvCxnSpPr>
          <p:nvPr/>
        </p:nvCxnSpPr>
        <p:spPr>
          <a:xfrm>
            <a:off x="6408309" y="3211958"/>
            <a:ext cx="1336430" cy="0"/>
          </a:xfrm>
          <a:prstGeom prst="line">
            <a:avLst/>
          </a:prstGeom>
          <a:ln w="19050">
            <a:solidFill>
              <a:srgbClr val="00909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29CC379B-09BF-50C1-FA2D-F28450F2A808}"/>
              </a:ext>
            </a:extLst>
          </p:cNvPr>
          <p:cNvCxnSpPr>
            <a:cxnSpLocks/>
          </p:cNvCxnSpPr>
          <p:nvPr/>
        </p:nvCxnSpPr>
        <p:spPr>
          <a:xfrm>
            <a:off x="7674186" y="3224157"/>
            <a:ext cx="2466" cy="501379"/>
          </a:xfrm>
          <a:prstGeom prst="line">
            <a:avLst/>
          </a:prstGeom>
          <a:ln w="19050">
            <a:solidFill>
              <a:srgbClr val="00909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E13514EF-58B3-7FBC-622B-E92C8AB0864D}"/>
              </a:ext>
            </a:extLst>
          </p:cNvPr>
          <p:cNvCxnSpPr>
            <a:cxnSpLocks/>
          </p:cNvCxnSpPr>
          <p:nvPr/>
        </p:nvCxnSpPr>
        <p:spPr>
          <a:xfrm flipV="1">
            <a:off x="6858113" y="1195710"/>
            <a:ext cx="0" cy="1841707"/>
          </a:xfrm>
          <a:prstGeom prst="straightConnector1">
            <a:avLst/>
          </a:prstGeom>
          <a:ln>
            <a:solidFill>
              <a:srgbClr val="623580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7FCE6E67-BD28-CE28-8D0D-0DECDA944BFA}"/>
              </a:ext>
            </a:extLst>
          </p:cNvPr>
          <p:cNvCxnSpPr>
            <a:cxnSpLocks/>
          </p:cNvCxnSpPr>
          <p:nvPr/>
        </p:nvCxnSpPr>
        <p:spPr>
          <a:xfrm>
            <a:off x="6860418" y="3044552"/>
            <a:ext cx="3029167" cy="7239"/>
          </a:xfrm>
          <a:prstGeom prst="line">
            <a:avLst/>
          </a:prstGeom>
          <a:ln w="19050">
            <a:solidFill>
              <a:srgbClr val="62358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1D5C4A48-C4B4-EA44-24C4-3383C698736A}"/>
              </a:ext>
            </a:extLst>
          </p:cNvPr>
          <p:cNvCxnSpPr>
            <a:cxnSpLocks/>
          </p:cNvCxnSpPr>
          <p:nvPr/>
        </p:nvCxnSpPr>
        <p:spPr>
          <a:xfrm>
            <a:off x="9889585" y="3043316"/>
            <a:ext cx="0" cy="726388"/>
          </a:xfrm>
          <a:prstGeom prst="line">
            <a:avLst/>
          </a:prstGeom>
          <a:ln w="19050">
            <a:solidFill>
              <a:srgbClr val="62358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0" name="TextBox 179">
            <a:extLst>
              <a:ext uri="{FF2B5EF4-FFF2-40B4-BE49-F238E27FC236}">
                <a16:creationId xmlns:a16="http://schemas.microsoft.com/office/drawing/2014/main" id="{FF9A0959-5660-0C2D-4F60-E3D8D0925947}"/>
              </a:ext>
            </a:extLst>
          </p:cNvPr>
          <p:cNvSpPr txBox="1"/>
          <p:nvPr/>
        </p:nvSpPr>
        <p:spPr>
          <a:xfrm>
            <a:off x="3950918" y="223379"/>
            <a:ext cx="43874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Twyford CofE Multi Academy Trust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D75409DB-7C64-7CAD-431B-79411C8F0B23}"/>
              </a:ext>
            </a:extLst>
          </p:cNvPr>
          <p:cNvSpPr txBox="1"/>
          <p:nvPr/>
        </p:nvSpPr>
        <p:spPr>
          <a:xfrm>
            <a:off x="3961863" y="573160"/>
            <a:ext cx="4387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Company Members</a:t>
            </a: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Board of Directors (including CEO)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16951562-4879-E1A5-6F47-221F77845200}"/>
              </a:ext>
            </a:extLst>
          </p:cNvPr>
          <p:cNvSpPr txBox="1"/>
          <p:nvPr/>
        </p:nvSpPr>
        <p:spPr>
          <a:xfrm>
            <a:off x="991301" y="725353"/>
            <a:ext cx="279335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Teaching School Hub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000" b="1" dirty="0">
                <a:solidFill>
                  <a:schemeClr val="bg1"/>
                </a:solidFill>
              </a:rPr>
              <a:t>Steering Group</a:t>
            </a:r>
          </a:p>
          <a:p>
            <a:endParaRPr lang="en-GB" dirty="0"/>
          </a:p>
        </p:txBody>
      </p:sp>
      <p:pic>
        <p:nvPicPr>
          <p:cNvPr id="187" name="Picture 186" descr="A logo with blue text&#10;&#10;Description automatically generated">
            <a:extLst>
              <a:ext uri="{FF2B5EF4-FFF2-40B4-BE49-F238E27FC236}">
                <a16:creationId xmlns:a16="http://schemas.microsoft.com/office/drawing/2014/main" id="{7EEDAE48-EA4F-A20F-2487-0A770C6FFA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76" y="533516"/>
            <a:ext cx="581976" cy="891048"/>
          </a:xfrm>
          <a:prstGeom prst="rect">
            <a:avLst/>
          </a:prstGeom>
        </p:spPr>
      </p:pic>
      <p:sp>
        <p:nvSpPr>
          <p:cNvPr id="191" name="Rectangle 190">
            <a:extLst>
              <a:ext uri="{FF2B5EF4-FFF2-40B4-BE49-F238E27FC236}">
                <a16:creationId xmlns:a16="http://schemas.microsoft.com/office/drawing/2014/main" id="{602DCC1C-A537-56F8-3B7C-CBB8A0969D03}"/>
              </a:ext>
            </a:extLst>
          </p:cNvPr>
          <p:cNvSpPr/>
          <p:nvPr/>
        </p:nvSpPr>
        <p:spPr>
          <a:xfrm>
            <a:off x="8846921" y="564705"/>
            <a:ext cx="2108719" cy="92373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47ADE534-BFD3-F3DC-F5EC-404243D3111B}"/>
              </a:ext>
            </a:extLst>
          </p:cNvPr>
          <p:cNvSpPr txBox="1"/>
          <p:nvPr/>
        </p:nvSpPr>
        <p:spPr>
          <a:xfrm>
            <a:off x="8490119" y="757224"/>
            <a:ext cx="279335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Twyford Education Ltd</a:t>
            </a:r>
          </a:p>
          <a:p>
            <a:endParaRPr lang="en-GB" dirty="0"/>
          </a:p>
        </p:txBody>
      </p: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500B1E45-BEC2-8D74-FD57-6857F74D1056}"/>
              </a:ext>
            </a:extLst>
          </p:cNvPr>
          <p:cNvCxnSpPr>
            <a:cxnSpLocks/>
          </p:cNvCxnSpPr>
          <p:nvPr/>
        </p:nvCxnSpPr>
        <p:spPr>
          <a:xfrm>
            <a:off x="2312222" y="342741"/>
            <a:ext cx="0" cy="234209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428321EF-E37A-C11C-8564-CA7DEF0F15BC}"/>
              </a:ext>
            </a:extLst>
          </p:cNvPr>
          <p:cNvCxnSpPr>
            <a:cxnSpLocks/>
          </p:cNvCxnSpPr>
          <p:nvPr/>
        </p:nvCxnSpPr>
        <p:spPr>
          <a:xfrm>
            <a:off x="9678020" y="343356"/>
            <a:ext cx="0" cy="216940"/>
          </a:xfrm>
          <a:prstGeom prst="straightConnector1">
            <a:avLst/>
          </a:prstGeom>
          <a:ln w="28575">
            <a:solidFill>
              <a:srgbClr val="0026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" name="Picture 204" descr="A picture containing text, symbol, font, logo&#10;&#10;Description automatically generated">
            <a:extLst>
              <a:ext uri="{FF2B5EF4-FFF2-40B4-BE49-F238E27FC236}">
                <a16:creationId xmlns:a16="http://schemas.microsoft.com/office/drawing/2014/main" id="{D7D6F502-4A52-4876-1125-5CF906AC74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265" y="4703233"/>
            <a:ext cx="552120" cy="593534"/>
          </a:xfrm>
          <a:prstGeom prst="rect">
            <a:avLst/>
          </a:prstGeom>
        </p:spPr>
      </p:pic>
      <p:pic>
        <p:nvPicPr>
          <p:cNvPr id="206" name="Picture 205" descr="A logo for a high school&#10;&#10;Description automatically generated with medium confidence">
            <a:extLst>
              <a:ext uri="{FF2B5EF4-FFF2-40B4-BE49-F238E27FC236}">
                <a16:creationId xmlns:a16="http://schemas.microsoft.com/office/drawing/2014/main" id="{97D1EC46-BD5B-5279-6062-CC3342C374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6502" y="4677304"/>
            <a:ext cx="723803" cy="756374"/>
          </a:xfrm>
          <a:prstGeom prst="rect">
            <a:avLst/>
          </a:prstGeom>
        </p:spPr>
      </p:pic>
      <p:pic>
        <p:nvPicPr>
          <p:cNvPr id="207" name="Picture 206" descr="A picture containing text, symbol, font, logo&#10;&#10;Description automatically generated">
            <a:extLst>
              <a:ext uri="{FF2B5EF4-FFF2-40B4-BE49-F238E27FC236}">
                <a16:creationId xmlns:a16="http://schemas.microsoft.com/office/drawing/2014/main" id="{470FA8F6-7512-A90D-8E8F-7EE315562EA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480" y="4711160"/>
            <a:ext cx="304257" cy="529996"/>
          </a:xfrm>
          <a:prstGeom prst="rect">
            <a:avLst/>
          </a:prstGeom>
        </p:spPr>
      </p:pic>
      <p:pic>
        <p:nvPicPr>
          <p:cNvPr id="208" name="Picture 207" descr="A blue cross in a circle&#10;&#10;Description automatically generated with medium confidence">
            <a:extLst>
              <a:ext uri="{FF2B5EF4-FFF2-40B4-BE49-F238E27FC236}">
                <a16:creationId xmlns:a16="http://schemas.microsoft.com/office/drawing/2014/main" id="{6F23413F-51C5-9064-7DDE-F02CE5AB2ED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761"/>
          <a:stretch/>
        </p:blipFill>
        <p:spPr>
          <a:xfrm>
            <a:off x="7744739" y="622529"/>
            <a:ext cx="479916" cy="423443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F90605B-9197-65B0-94CD-E8E6F304B758}"/>
              </a:ext>
            </a:extLst>
          </p:cNvPr>
          <p:cNvCxnSpPr>
            <a:cxnSpLocks/>
          </p:cNvCxnSpPr>
          <p:nvPr/>
        </p:nvCxnSpPr>
        <p:spPr>
          <a:xfrm>
            <a:off x="3442337" y="881428"/>
            <a:ext cx="477545" cy="0"/>
          </a:xfrm>
          <a:prstGeom prst="straightConnector1">
            <a:avLst/>
          </a:prstGeom>
          <a:ln>
            <a:solidFill>
              <a:srgbClr val="80C3B6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87044BE-1261-0634-EC81-415C3AFC71A0}"/>
              </a:ext>
            </a:extLst>
          </p:cNvPr>
          <p:cNvCxnSpPr>
            <a:cxnSpLocks/>
          </p:cNvCxnSpPr>
          <p:nvPr/>
        </p:nvCxnSpPr>
        <p:spPr>
          <a:xfrm rot="10800000">
            <a:off x="8376502" y="875396"/>
            <a:ext cx="477545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logo with a cross and text&#10;&#10;AI-generated content may be incorrect.">
            <a:extLst>
              <a:ext uri="{FF2B5EF4-FFF2-40B4-BE49-F238E27FC236}">
                <a16:creationId xmlns:a16="http://schemas.microsoft.com/office/drawing/2014/main" id="{64A346B0-6501-3F71-8A73-B228F1FD0E8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21" y="4714962"/>
            <a:ext cx="425525" cy="571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70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165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 Riddiough</dc:creator>
  <cp:lastModifiedBy>Susan Riddiough</cp:lastModifiedBy>
  <cp:revision>1</cp:revision>
  <dcterms:created xsi:type="dcterms:W3CDTF">2025-11-20T14:19:55Z</dcterms:created>
  <dcterms:modified xsi:type="dcterms:W3CDTF">2025-11-20T14:22:00Z</dcterms:modified>
</cp:coreProperties>
</file>