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833A2-7E3E-9FF4-0F34-E8BB10436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AC882-A582-5A39-AF7E-91ABB19EE5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0F1DD-2BA4-C622-A892-42976CC6C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3C716-FF97-B9DE-132D-209BA8A9A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13325-6540-126D-152B-5A57E5BE0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5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111BD-D84D-8F1B-9D30-849326869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EF2E2-489F-2BEF-8BE4-16F589E34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5E680-45FE-F5DD-A727-3E8AF7DDA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9EC9E-617E-54AF-A36F-2A1B659A7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6E378-F03A-5BF1-4428-81D515AD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17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FAE51E-483C-3184-0E43-FDCA79F1A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A99B37-2959-4B46-4C50-A696A21E8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EE778-25F8-4541-BFC8-C6181CC6D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A47ED-A93B-C510-9505-1FD1AC340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2440F-793E-D861-E924-FAB6FD63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3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92E61-D46E-D57F-0658-C14CDFCFA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D5274-DD41-DD6D-DF1B-CF8586CDB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0F8B3-DE65-EB89-6907-18A17A3B5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06AFF-DBAB-DE6A-BC64-64BC809E9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91D38-8CD1-1334-E09F-724FB9A8A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86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81F9A-1FC3-962E-3AF5-240A96CEC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100311-4960-1C2D-5267-01AD09AE0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E9DDC-7B54-0DBE-57FE-953755107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F74B1-821E-4949-62A5-EFF2E65E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55EFC-7172-0BDA-6312-C21940387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93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28711-20BD-F6DA-9D70-2276FB4A5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2BD46-7693-84F7-67D2-C1D92DC9F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0A03C-0C11-3BEA-7247-9FFB605B3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6C397-6238-A196-9A32-12E8E146A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2F0F5-3FFE-32DF-AF85-997A2381D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00B22-6B4C-3055-845D-0DBF13F6D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3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8E8D7-0606-2CCC-DC28-4EBC7C48A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EB1B4-4FC9-3DF3-4689-93A75610C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07943-E9F7-B16C-41CA-8D5E12587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8AB676-AA1D-748E-C5BF-7413ED6D60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ECE799-A1D6-B612-AC88-997AE94922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C76E97-48DA-5DC3-5F71-61A48AF0B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9755B4-2734-AA61-BB4F-142817AAA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125AF8-C1D1-CEDB-310C-B56926575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31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287B8-DA48-49D7-346B-369486C20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9A5BD2-DC74-DA0F-8F6C-1DE6821E7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0709D-1620-6AC7-3D5E-F873CCC11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C47F63-8304-5DD4-7A52-0FF817999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5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5BC34A-1EC6-3469-ABA9-39F501F0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E4DD37-B7C7-5544-D414-019DDD3B1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C6F6A-8938-6163-854F-262D1D25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77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E166-FB0A-C441-30C6-1A447A717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8BEEC-7EF5-E684-A3BC-7C28E56DA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29EF74-FCD1-D0DA-89B7-7EEC4B1B1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C2320-A046-811D-C72D-CBDF4666B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999A4-AC53-CB44-0141-8F4DBE055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2F37D-E728-3FBE-4A2D-AAF32F16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33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F94F8-29A6-EBDB-7E6B-E030FAEB6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5018BF-EBB0-C19C-0802-2B8F5B482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B5956A-0FA8-1A6C-CAB1-04767C50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A7F1C-0C52-34D7-9F3D-5E2A73EB2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ECC2F-E4D7-4A2E-70FE-1C629B6D4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A57B6-3901-521B-0447-8BE7C4678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14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4A2F2E-811D-5250-B486-F439F0DE5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0BE1D-41CE-FE84-3845-A8FB2ADD8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7B6C0-9492-3C8F-2C92-E05EBE37F5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C61EE5-4CF9-4C39-926D-9856691E2F71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6F34-BCF4-B86E-8B1A-EC9DE99E8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64B7C-7A1A-D7B9-2619-781BDCB99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472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70EA957-AF05-ABCD-33C0-9B91AE186F37}"/>
              </a:ext>
            </a:extLst>
          </p:cNvPr>
          <p:cNvCxnSpPr>
            <a:cxnSpLocks/>
          </p:cNvCxnSpPr>
          <p:nvPr/>
        </p:nvCxnSpPr>
        <p:spPr>
          <a:xfrm>
            <a:off x="2297934" y="615401"/>
            <a:ext cx="7380086" cy="0"/>
          </a:xfrm>
          <a:prstGeom prst="line">
            <a:avLst/>
          </a:prstGeom>
          <a:ln w="28575">
            <a:solidFill>
              <a:srgbClr val="0026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896EA71-C5CD-E5CB-ABF5-B0DEE49C526B}"/>
              </a:ext>
            </a:extLst>
          </p:cNvPr>
          <p:cNvSpPr/>
          <p:nvPr/>
        </p:nvSpPr>
        <p:spPr>
          <a:xfrm>
            <a:off x="3950918" y="435066"/>
            <a:ext cx="4387422" cy="99541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20C2DD-45FA-91F6-1A18-F418693197E8}"/>
              </a:ext>
            </a:extLst>
          </p:cNvPr>
          <p:cNvSpPr/>
          <p:nvPr/>
        </p:nvSpPr>
        <p:spPr>
          <a:xfrm>
            <a:off x="1333618" y="832956"/>
            <a:ext cx="2108719" cy="923731"/>
          </a:xfrm>
          <a:prstGeom prst="rect">
            <a:avLst/>
          </a:prstGeom>
          <a:solidFill>
            <a:srgbClr val="80C3B6"/>
          </a:solidFill>
          <a:ln>
            <a:solidFill>
              <a:srgbClr val="80C3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400DF2-D723-5B14-F501-91399BC04430}"/>
              </a:ext>
            </a:extLst>
          </p:cNvPr>
          <p:cNvGrpSpPr/>
          <p:nvPr/>
        </p:nvGrpSpPr>
        <p:grpSpPr>
          <a:xfrm>
            <a:off x="277961" y="3974009"/>
            <a:ext cx="11781487" cy="1831255"/>
            <a:chOff x="277961" y="3701349"/>
            <a:chExt cx="11781487" cy="183125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1226C52-AFCB-DB2A-2601-767A920E436B}"/>
                </a:ext>
              </a:extLst>
            </p:cNvPr>
            <p:cNvSpPr/>
            <p:nvPr/>
          </p:nvSpPr>
          <p:spPr>
            <a:xfrm>
              <a:off x="277962" y="3701353"/>
              <a:ext cx="2805000" cy="923731"/>
            </a:xfrm>
            <a:prstGeom prst="rect">
              <a:avLst/>
            </a:prstGeom>
            <a:solidFill>
              <a:srgbClr val="C40E3E"/>
            </a:solidFill>
            <a:ln>
              <a:solidFill>
                <a:srgbClr val="C40E3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C2496FD-771B-2B93-64E0-0618E21A3F39}"/>
                </a:ext>
              </a:extLst>
            </p:cNvPr>
            <p:cNvSpPr/>
            <p:nvPr/>
          </p:nvSpPr>
          <p:spPr>
            <a:xfrm>
              <a:off x="9208482" y="3701350"/>
              <a:ext cx="2787186" cy="923731"/>
            </a:xfrm>
            <a:prstGeom prst="rect">
              <a:avLst/>
            </a:prstGeom>
            <a:solidFill>
              <a:srgbClr val="623580"/>
            </a:solidFill>
            <a:ln>
              <a:solidFill>
                <a:srgbClr val="62358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4CF39-A3EF-2B45-20A5-18330D518E98}"/>
                </a:ext>
              </a:extLst>
            </p:cNvPr>
            <p:cNvSpPr/>
            <p:nvPr/>
          </p:nvSpPr>
          <p:spPr>
            <a:xfrm>
              <a:off x="3143672" y="3701349"/>
              <a:ext cx="3019404" cy="923731"/>
            </a:xfrm>
            <a:prstGeom prst="rect">
              <a:avLst/>
            </a:prstGeom>
            <a:solidFill>
              <a:srgbClr val="F2A900"/>
            </a:solidFill>
            <a:ln>
              <a:solidFill>
                <a:srgbClr val="F2A9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0180D39-B4EF-7117-8F28-24559AB8BB6D}"/>
                </a:ext>
              </a:extLst>
            </p:cNvPr>
            <p:cNvSpPr/>
            <p:nvPr/>
          </p:nvSpPr>
          <p:spPr>
            <a:xfrm>
              <a:off x="6223880" y="3710030"/>
              <a:ext cx="2787186" cy="923731"/>
            </a:xfrm>
            <a:prstGeom prst="rect">
              <a:avLst/>
            </a:prstGeom>
            <a:solidFill>
              <a:srgbClr val="009091"/>
            </a:solidFill>
            <a:ln>
              <a:solidFill>
                <a:srgbClr val="00909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D7E9FAC-33FB-0DEE-1B5F-94BDFB85D84D}"/>
                </a:ext>
              </a:extLst>
            </p:cNvPr>
            <p:cNvSpPr/>
            <p:nvPr/>
          </p:nvSpPr>
          <p:spPr>
            <a:xfrm>
              <a:off x="913239" y="4960658"/>
              <a:ext cx="1502226" cy="571946"/>
            </a:xfrm>
            <a:prstGeom prst="rect">
              <a:avLst/>
            </a:prstGeom>
            <a:solidFill>
              <a:srgbClr val="C40E3E"/>
            </a:solidFill>
            <a:ln>
              <a:solidFill>
                <a:srgbClr val="C40E3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FAFC52-0EB5-2E00-2D3D-92A347B81705}"/>
                </a:ext>
              </a:extLst>
            </p:cNvPr>
            <p:cNvSpPr/>
            <p:nvPr/>
          </p:nvSpPr>
          <p:spPr>
            <a:xfrm>
              <a:off x="3842273" y="5013176"/>
              <a:ext cx="1502226" cy="51942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2A9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113C707-686C-5CA0-D659-4CDA56B9F11E}"/>
                </a:ext>
              </a:extLst>
            </p:cNvPr>
            <p:cNvSpPr/>
            <p:nvPr/>
          </p:nvSpPr>
          <p:spPr>
            <a:xfrm>
              <a:off x="6856829" y="5013176"/>
              <a:ext cx="1502226" cy="519428"/>
            </a:xfrm>
            <a:prstGeom prst="rect">
              <a:avLst/>
            </a:prstGeom>
            <a:solidFill>
              <a:srgbClr val="009091"/>
            </a:solidFill>
            <a:ln>
              <a:solidFill>
                <a:srgbClr val="00909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549C732-4F8F-B1F4-00C1-F15B1D86DAF8}"/>
                </a:ext>
              </a:extLst>
            </p:cNvPr>
            <p:cNvSpPr/>
            <p:nvPr/>
          </p:nvSpPr>
          <p:spPr>
            <a:xfrm>
              <a:off x="9873713" y="5013176"/>
              <a:ext cx="1502226" cy="519428"/>
            </a:xfrm>
            <a:prstGeom prst="rect">
              <a:avLst/>
            </a:prstGeom>
            <a:solidFill>
              <a:srgbClr val="623580"/>
            </a:solidFill>
            <a:ln>
              <a:solidFill>
                <a:srgbClr val="62358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5C3C1D5-6D70-750B-9BE0-2AF6ECE9E177}"/>
                </a:ext>
              </a:extLst>
            </p:cNvPr>
            <p:cNvSpPr txBox="1"/>
            <p:nvPr/>
          </p:nvSpPr>
          <p:spPr>
            <a:xfrm>
              <a:off x="928019" y="5245516"/>
              <a:ext cx="14789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bg1"/>
                  </a:solidFill>
                </a:rPr>
                <a:t>Appeals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D5891DA-2511-D136-491B-C48ECC33D5DA}"/>
                </a:ext>
              </a:extLst>
            </p:cNvPr>
            <p:cNvSpPr txBox="1"/>
            <p:nvPr/>
          </p:nvSpPr>
          <p:spPr>
            <a:xfrm>
              <a:off x="907018" y="5039677"/>
              <a:ext cx="1478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Other Committees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7899573-BF72-CC25-E816-573C5518424F}"/>
                </a:ext>
              </a:extLst>
            </p:cNvPr>
            <p:cNvSpPr txBox="1"/>
            <p:nvPr/>
          </p:nvSpPr>
          <p:spPr>
            <a:xfrm>
              <a:off x="3836052" y="5033254"/>
              <a:ext cx="1478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Other Committees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57D15B4-9174-B1EA-AD03-3D09A1F170F8}"/>
                </a:ext>
              </a:extLst>
            </p:cNvPr>
            <p:cNvSpPr txBox="1"/>
            <p:nvPr/>
          </p:nvSpPr>
          <p:spPr>
            <a:xfrm>
              <a:off x="6847503" y="5033254"/>
              <a:ext cx="1478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Other Committees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17EF175-C2EF-5C20-0A8C-C501DDC1F9B1}"/>
                </a:ext>
              </a:extLst>
            </p:cNvPr>
            <p:cNvSpPr txBox="1"/>
            <p:nvPr/>
          </p:nvSpPr>
          <p:spPr>
            <a:xfrm>
              <a:off x="9890818" y="5047958"/>
              <a:ext cx="1478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Other Committees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4E9A802-A11A-E267-EDF6-2FB70417629D}"/>
                </a:ext>
              </a:extLst>
            </p:cNvPr>
            <p:cNvSpPr txBox="1"/>
            <p:nvPr/>
          </p:nvSpPr>
          <p:spPr>
            <a:xfrm>
              <a:off x="3842273" y="5262292"/>
              <a:ext cx="14789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bg1"/>
                  </a:solidFill>
                </a:rPr>
                <a:t>Appeals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47631E4-B925-0306-8B64-FA06DFDAB07C}"/>
                </a:ext>
              </a:extLst>
            </p:cNvPr>
            <p:cNvSpPr txBox="1"/>
            <p:nvPr/>
          </p:nvSpPr>
          <p:spPr>
            <a:xfrm>
              <a:off x="6833501" y="5267284"/>
              <a:ext cx="14789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bg1"/>
                  </a:solidFill>
                </a:rPr>
                <a:t>Appeals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8AA3314-5A18-8698-4309-1E5B169DC109}"/>
                </a:ext>
              </a:extLst>
            </p:cNvPr>
            <p:cNvSpPr txBox="1"/>
            <p:nvPr/>
          </p:nvSpPr>
          <p:spPr>
            <a:xfrm>
              <a:off x="9871385" y="5286400"/>
              <a:ext cx="14789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bg1"/>
                  </a:solidFill>
                </a:rPr>
                <a:t>Appeals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ADA7670-7E47-F4EB-49BF-B6D13AD78B08}"/>
                </a:ext>
              </a:extLst>
            </p:cNvPr>
            <p:cNvSpPr txBox="1"/>
            <p:nvPr/>
          </p:nvSpPr>
          <p:spPr>
            <a:xfrm>
              <a:off x="280701" y="3860165"/>
              <a:ext cx="27933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Twyford CofE High School</a:t>
              </a:r>
            </a:p>
            <a:p>
              <a:endParaRPr lang="en-GB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FC3C468-1054-7C3B-23B2-B08C9450510F}"/>
                </a:ext>
              </a:extLst>
            </p:cNvPr>
            <p:cNvSpPr txBox="1"/>
            <p:nvPr/>
          </p:nvSpPr>
          <p:spPr>
            <a:xfrm>
              <a:off x="3258317" y="3717032"/>
              <a:ext cx="2787185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Ealing Fields CofE High School</a:t>
              </a:r>
            </a:p>
            <a:p>
              <a:endParaRPr lang="en-GB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3ABEB4F-BE2C-0B1B-75D6-DF052D0058DE}"/>
                </a:ext>
              </a:extLst>
            </p:cNvPr>
            <p:cNvSpPr txBox="1"/>
            <p:nvPr/>
          </p:nvSpPr>
          <p:spPr>
            <a:xfrm>
              <a:off x="6234361" y="3870826"/>
              <a:ext cx="28061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Ada Lovelace CofE High School</a:t>
              </a:r>
            </a:p>
            <a:p>
              <a:endParaRPr lang="en-GB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B45B942-5CCC-7FB5-879E-93D7AF9223E2}"/>
                </a:ext>
              </a:extLst>
            </p:cNvPr>
            <p:cNvSpPr txBox="1"/>
            <p:nvPr/>
          </p:nvSpPr>
          <p:spPr>
            <a:xfrm>
              <a:off x="9190594" y="3847856"/>
              <a:ext cx="28688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William Perkin CofE High School</a:t>
              </a:r>
            </a:p>
            <a:p>
              <a:endParaRPr lang="en-GB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8567CB4-04C1-C1E2-264F-36350B922979}"/>
                </a:ext>
              </a:extLst>
            </p:cNvPr>
            <p:cNvSpPr txBox="1"/>
            <p:nvPr/>
          </p:nvSpPr>
          <p:spPr>
            <a:xfrm>
              <a:off x="277961" y="4141014"/>
              <a:ext cx="2812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Local Governing Body including Associate Headteacher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2AC43A9-E4D1-D798-C7DF-7B025D1A8B96}"/>
                </a:ext>
              </a:extLst>
            </p:cNvPr>
            <p:cNvSpPr txBox="1"/>
            <p:nvPr/>
          </p:nvSpPr>
          <p:spPr>
            <a:xfrm>
              <a:off x="3255258" y="4152552"/>
              <a:ext cx="27712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Local Governing Body including Associate Headteacher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7DE79E2-BDF5-2235-F8FF-9DA44223C0AF}"/>
                </a:ext>
              </a:extLst>
            </p:cNvPr>
            <p:cNvSpPr txBox="1"/>
            <p:nvPr/>
          </p:nvSpPr>
          <p:spPr>
            <a:xfrm>
              <a:off x="6294386" y="4348975"/>
              <a:ext cx="275959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Local Governing Body including Headteacher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E03E16F-85FE-760B-C5C2-E1E3799888EF}"/>
                </a:ext>
              </a:extLst>
            </p:cNvPr>
            <p:cNvSpPr txBox="1"/>
            <p:nvPr/>
          </p:nvSpPr>
          <p:spPr>
            <a:xfrm>
              <a:off x="9224878" y="4253963"/>
              <a:ext cx="27403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Local Governing Body including Headteacher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E6AF518-F74E-A9F5-69EA-2E19A1683149}"/>
                </a:ext>
              </a:extLst>
            </p:cNvPr>
            <p:cNvCxnSpPr>
              <a:cxnSpLocks/>
            </p:cNvCxnSpPr>
            <p:nvPr/>
          </p:nvCxnSpPr>
          <p:spPr>
            <a:xfrm>
              <a:off x="1660653" y="4581128"/>
              <a:ext cx="0" cy="432048"/>
            </a:xfrm>
            <a:prstGeom prst="line">
              <a:avLst/>
            </a:prstGeom>
            <a:ln w="28575">
              <a:solidFill>
                <a:srgbClr val="C40E3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B99F620-0094-647A-7221-49F1EDA90558}"/>
                </a:ext>
              </a:extLst>
            </p:cNvPr>
            <p:cNvCxnSpPr>
              <a:cxnSpLocks/>
              <a:endCxn id="17" idx="0"/>
            </p:cNvCxnSpPr>
            <p:nvPr/>
          </p:nvCxnSpPr>
          <p:spPr>
            <a:xfrm>
              <a:off x="7576692" y="4620668"/>
              <a:ext cx="10261" cy="412586"/>
            </a:xfrm>
            <a:prstGeom prst="line">
              <a:avLst/>
            </a:prstGeom>
            <a:ln w="28575">
              <a:solidFill>
                <a:srgbClr val="00909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E2AB37E-605B-3A01-4DFD-5F53C90F2AB1}"/>
                </a:ext>
              </a:extLst>
            </p:cNvPr>
            <p:cNvCxnSpPr>
              <a:cxnSpLocks/>
            </p:cNvCxnSpPr>
            <p:nvPr/>
          </p:nvCxnSpPr>
          <p:spPr>
            <a:xfrm>
              <a:off x="10599156" y="4634375"/>
              <a:ext cx="0" cy="298329"/>
            </a:xfrm>
            <a:prstGeom prst="line">
              <a:avLst/>
            </a:prstGeom>
            <a:ln w="28575">
              <a:solidFill>
                <a:srgbClr val="62358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393CCF8-B535-7E22-B494-FE7CB3BB76A1}"/>
              </a:ext>
            </a:extLst>
          </p:cNvPr>
          <p:cNvCxnSpPr>
            <a:cxnSpLocks/>
          </p:cNvCxnSpPr>
          <p:nvPr/>
        </p:nvCxnSpPr>
        <p:spPr>
          <a:xfrm>
            <a:off x="6026464" y="1408018"/>
            <a:ext cx="0" cy="2332243"/>
          </a:xfrm>
          <a:prstGeom prst="line">
            <a:avLst/>
          </a:prstGeom>
          <a:ln w="28575">
            <a:solidFill>
              <a:srgbClr val="0026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58B591F-14EC-FDE3-5CE8-7A21BD553843}"/>
              </a:ext>
            </a:extLst>
          </p:cNvPr>
          <p:cNvCxnSpPr>
            <a:cxnSpLocks/>
          </p:cNvCxnSpPr>
          <p:nvPr/>
        </p:nvCxnSpPr>
        <p:spPr>
          <a:xfrm>
            <a:off x="1410595" y="2040884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B24B36C1-42BE-591E-F6F6-D9E1CF000396}"/>
              </a:ext>
            </a:extLst>
          </p:cNvPr>
          <p:cNvSpPr/>
          <p:nvPr/>
        </p:nvSpPr>
        <p:spPr>
          <a:xfrm>
            <a:off x="2865523" y="2285659"/>
            <a:ext cx="2108719" cy="92373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1A33497-365B-1E18-FBE1-494C3E45685B}"/>
              </a:ext>
            </a:extLst>
          </p:cNvPr>
          <p:cNvSpPr/>
          <p:nvPr/>
        </p:nvSpPr>
        <p:spPr>
          <a:xfrm>
            <a:off x="7081875" y="2279147"/>
            <a:ext cx="2108719" cy="92373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D38DF9C-0C2A-4C0C-CDCA-52FBB8C21069}"/>
              </a:ext>
            </a:extLst>
          </p:cNvPr>
          <p:cNvSpPr/>
          <p:nvPr/>
        </p:nvSpPr>
        <p:spPr>
          <a:xfrm>
            <a:off x="9626212" y="2285659"/>
            <a:ext cx="2108719" cy="92373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C652780-FA33-3C17-27EB-6A502F5F26F8}"/>
              </a:ext>
            </a:extLst>
          </p:cNvPr>
          <p:cNvSpPr/>
          <p:nvPr/>
        </p:nvSpPr>
        <p:spPr>
          <a:xfrm>
            <a:off x="341948" y="2275093"/>
            <a:ext cx="2108719" cy="92373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80A5608-9C1E-BC57-E3AF-F729B881A788}"/>
              </a:ext>
            </a:extLst>
          </p:cNvPr>
          <p:cNvCxnSpPr>
            <a:cxnSpLocks/>
          </p:cNvCxnSpPr>
          <p:nvPr/>
        </p:nvCxnSpPr>
        <p:spPr>
          <a:xfrm>
            <a:off x="3919882" y="2051450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1DA7DBB-C411-32FE-E81F-729214B400C2}"/>
              </a:ext>
            </a:extLst>
          </p:cNvPr>
          <p:cNvCxnSpPr>
            <a:cxnSpLocks/>
          </p:cNvCxnSpPr>
          <p:nvPr/>
        </p:nvCxnSpPr>
        <p:spPr>
          <a:xfrm>
            <a:off x="8157982" y="2051450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9B5F545-C3A9-82A5-896E-B53AAC309624}"/>
              </a:ext>
            </a:extLst>
          </p:cNvPr>
          <p:cNvCxnSpPr>
            <a:cxnSpLocks/>
          </p:cNvCxnSpPr>
          <p:nvPr/>
        </p:nvCxnSpPr>
        <p:spPr>
          <a:xfrm>
            <a:off x="10704381" y="2068719"/>
            <a:ext cx="0" cy="216940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51812DF-5AF8-5818-60F0-E8F48D39C80F}"/>
              </a:ext>
            </a:extLst>
          </p:cNvPr>
          <p:cNvCxnSpPr>
            <a:cxnSpLocks/>
          </p:cNvCxnSpPr>
          <p:nvPr/>
        </p:nvCxnSpPr>
        <p:spPr>
          <a:xfrm>
            <a:off x="1527482" y="3758343"/>
            <a:ext cx="0" cy="19358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8DACCD7-7F44-F53F-ED7B-D6736B2F3090}"/>
              </a:ext>
            </a:extLst>
          </p:cNvPr>
          <p:cNvCxnSpPr>
            <a:cxnSpLocks/>
          </p:cNvCxnSpPr>
          <p:nvPr/>
        </p:nvCxnSpPr>
        <p:spPr>
          <a:xfrm>
            <a:off x="5244134" y="3740261"/>
            <a:ext cx="0" cy="211671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56D7E58-5683-4FB1-B379-2EC68ABF7A68}"/>
              </a:ext>
            </a:extLst>
          </p:cNvPr>
          <p:cNvCxnSpPr>
            <a:cxnSpLocks/>
          </p:cNvCxnSpPr>
          <p:nvPr/>
        </p:nvCxnSpPr>
        <p:spPr>
          <a:xfrm>
            <a:off x="6987603" y="3717723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975BB00-246F-9459-699C-65CF7D24BA00}"/>
              </a:ext>
            </a:extLst>
          </p:cNvPr>
          <p:cNvCxnSpPr>
            <a:cxnSpLocks/>
          </p:cNvCxnSpPr>
          <p:nvPr/>
        </p:nvCxnSpPr>
        <p:spPr>
          <a:xfrm>
            <a:off x="10808281" y="3702486"/>
            <a:ext cx="0" cy="276376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5A59228-63E8-3AE4-256D-824BAABDEF1F}"/>
              </a:ext>
            </a:extLst>
          </p:cNvPr>
          <p:cNvCxnSpPr>
            <a:cxnSpLocks/>
          </p:cNvCxnSpPr>
          <p:nvPr/>
        </p:nvCxnSpPr>
        <p:spPr>
          <a:xfrm>
            <a:off x="1396307" y="2040884"/>
            <a:ext cx="9323767" cy="32922"/>
          </a:xfrm>
          <a:prstGeom prst="line">
            <a:avLst/>
          </a:prstGeom>
          <a:ln w="28575">
            <a:solidFill>
              <a:srgbClr val="0026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D77D2FF-DB65-8C27-A324-E398552E33B1}"/>
              </a:ext>
            </a:extLst>
          </p:cNvPr>
          <p:cNvCxnSpPr>
            <a:cxnSpLocks/>
          </p:cNvCxnSpPr>
          <p:nvPr/>
        </p:nvCxnSpPr>
        <p:spPr>
          <a:xfrm flipV="1">
            <a:off x="1513196" y="3715302"/>
            <a:ext cx="9299954" cy="43041"/>
          </a:xfrm>
          <a:prstGeom prst="line">
            <a:avLst/>
          </a:prstGeom>
          <a:ln w="28575">
            <a:solidFill>
              <a:srgbClr val="0026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DDBFF87-331F-CF3E-D5EF-69A986360D60}"/>
              </a:ext>
            </a:extLst>
          </p:cNvPr>
          <p:cNvSpPr txBox="1"/>
          <p:nvPr/>
        </p:nvSpPr>
        <p:spPr>
          <a:xfrm>
            <a:off x="341948" y="2561170"/>
            <a:ext cx="2108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Ensures short and medium term financial viability of the Trust, including annual capital &amp; revenue budgets for Trust &amp; its schools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B60D1A9-EBC2-9051-B509-4D69BB038701}"/>
              </a:ext>
            </a:extLst>
          </p:cNvPr>
          <p:cNvSpPr txBox="1"/>
          <p:nvPr/>
        </p:nvSpPr>
        <p:spPr>
          <a:xfrm>
            <a:off x="341943" y="2313824"/>
            <a:ext cx="2123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Resources Committee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DE69362-0E34-0F25-7268-64F1242D2217}"/>
              </a:ext>
            </a:extLst>
          </p:cNvPr>
          <p:cNvSpPr txBox="1"/>
          <p:nvPr/>
        </p:nvSpPr>
        <p:spPr>
          <a:xfrm>
            <a:off x="2865518" y="2556886"/>
            <a:ext cx="2108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Maintain oversight of Trust’s governance, risk management, internal control and value for money framework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5E395BE-6C93-9961-C939-784AE8C9CCC5}"/>
              </a:ext>
            </a:extLst>
          </p:cNvPr>
          <p:cNvSpPr txBox="1"/>
          <p:nvPr/>
        </p:nvSpPr>
        <p:spPr>
          <a:xfrm>
            <a:off x="2851231" y="2309540"/>
            <a:ext cx="2123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Audit &amp; Risk Committee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A7A607B-BF1D-DED6-A71D-2855032E673C}"/>
              </a:ext>
            </a:extLst>
          </p:cNvPr>
          <p:cNvSpPr txBox="1"/>
          <p:nvPr/>
        </p:nvSpPr>
        <p:spPr>
          <a:xfrm>
            <a:off x="7090811" y="2578548"/>
            <a:ext cx="2108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Review, revise and agree all matters in connection with individuals’ pay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357873E-50D7-33E8-5D02-F5C7E8B8D753}"/>
              </a:ext>
            </a:extLst>
          </p:cNvPr>
          <p:cNvSpPr txBox="1"/>
          <p:nvPr/>
        </p:nvSpPr>
        <p:spPr>
          <a:xfrm>
            <a:off x="7076524" y="2331202"/>
            <a:ext cx="2123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Pay Committee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0413CB5-27E7-C127-E14F-FE4FBA456FA6}"/>
              </a:ext>
            </a:extLst>
          </p:cNvPr>
          <p:cNvSpPr txBox="1"/>
          <p:nvPr/>
        </p:nvSpPr>
        <p:spPr>
          <a:xfrm>
            <a:off x="9563980" y="2423462"/>
            <a:ext cx="2312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Staffing – appeals relating to staffing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Appeals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Complaints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Pupil Disciplinary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Admissions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Nominations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E9E3BFF-9427-D429-B064-F5C9F1E6F9EB}"/>
              </a:ext>
            </a:extLst>
          </p:cNvPr>
          <p:cNvSpPr txBox="1"/>
          <p:nvPr/>
        </p:nvSpPr>
        <p:spPr>
          <a:xfrm>
            <a:off x="9678020" y="2250262"/>
            <a:ext cx="2123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Other Committees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4F61064-97F9-CD61-8126-8B5D2C283925}"/>
              </a:ext>
            </a:extLst>
          </p:cNvPr>
          <p:cNvCxnSpPr/>
          <p:nvPr/>
        </p:nvCxnSpPr>
        <p:spPr>
          <a:xfrm flipV="1">
            <a:off x="5647558" y="1468370"/>
            <a:ext cx="0" cy="2016248"/>
          </a:xfrm>
          <a:prstGeom prst="straightConnector1">
            <a:avLst/>
          </a:prstGeom>
          <a:ln>
            <a:solidFill>
              <a:srgbClr val="F2A90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62C0FE70-44E6-3171-D825-3F25EA3EC492}"/>
              </a:ext>
            </a:extLst>
          </p:cNvPr>
          <p:cNvCxnSpPr>
            <a:cxnSpLocks/>
          </p:cNvCxnSpPr>
          <p:nvPr/>
        </p:nvCxnSpPr>
        <p:spPr>
          <a:xfrm>
            <a:off x="4310948" y="3477483"/>
            <a:ext cx="2466" cy="501379"/>
          </a:xfrm>
          <a:prstGeom prst="line">
            <a:avLst/>
          </a:prstGeom>
          <a:ln w="19050">
            <a:solidFill>
              <a:srgbClr val="F2A9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7039909-F674-D5F1-0A69-1A0B4848313F}"/>
              </a:ext>
            </a:extLst>
          </p:cNvPr>
          <p:cNvCxnSpPr>
            <a:cxnSpLocks/>
          </p:cNvCxnSpPr>
          <p:nvPr/>
        </p:nvCxnSpPr>
        <p:spPr>
          <a:xfrm>
            <a:off x="4311128" y="3484618"/>
            <a:ext cx="1336430" cy="0"/>
          </a:xfrm>
          <a:prstGeom prst="line">
            <a:avLst/>
          </a:prstGeom>
          <a:ln w="19050">
            <a:solidFill>
              <a:srgbClr val="F2A9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E187D72-E290-739F-4576-03464D0BBE37}"/>
              </a:ext>
            </a:extLst>
          </p:cNvPr>
          <p:cNvGrpSpPr/>
          <p:nvPr/>
        </p:nvGrpSpPr>
        <p:grpSpPr>
          <a:xfrm>
            <a:off x="2330813" y="1472490"/>
            <a:ext cx="2861028" cy="2462849"/>
            <a:chOff x="2330813" y="1199830"/>
            <a:chExt cx="2861028" cy="2462849"/>
          </a:xfrm>
        </p:grpSpPr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0FCAEE01-6F1E-DEF0-AAA7-98CD87498A9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86227" y="1199830"/>
              <a:ext cx="5614" cy="1851961"/>
            </a:xfrm>
            <a:prstGeom prst="straightConnector1">
              <a:avLst/>
            </a:prstGeom>
            <a:ln>
              <a:solidFill>
                <a:srgbClr val="C40E3E"/>
              </a:solidFill>
              <a:prstDash val="dash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391B94B-0C9C-4037-2564-5CE5DD77C5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30813" y="3051791"/>
              <a:ext cx="16517" cy="610888"/>
            </a:xfrm>
            <a:prstGeom prst="line">
              <a:avLst/>
            </a:prstGeom>
            <a:ln w="19050">
              <a:solidFill>
                <a:srgbClr val="C40E3E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22B976D6-F474-2F23-0482-2F884873CB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37956" y="3051791"/>
              <a:ext cx="2853885" cy="17873"/>
            </a:xfrm>
            <a:prstGeom prst="line">
              <a:avLst/>
            </a:prstGeom>
            <a:ln w="19050">
              <a:solidFill>
                <a:srgbClr val="C40E3E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53DC85B-A171-DA5B-DB80-362F9776A404}"/>
              </a:ext>
            </a:extLst>
          </p:cNvPr>
          <p:cNvCxnSpPr/>
          <p:nvPr/>
        </p:nvCxnSpPr>
        <p:spPr>
          <a:xfrm flipV="1">
            <a:off x="6406004" y="1461235"/>
            <a:ext cx="0" cy="2016248"/>
          </a:xfrm>
          <a:prstGeom prst="straightConnector1">
            <a:avLst/>
          </a:prstGeom>
          <a:ln>
            <a:solidFill>
              <a:srgbClr val="009091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173EA0F-2BF9-492C-449F-4B828493AEB1}"/>
              </a:ext>
            </a:extLst>
          </p:cNvPr>
          <p:cNvCxnSpPr>
            <a:cxnSpLocks/>
          </p:cNvCxnSpPr>
          <p:nvPr/>
        </p:nvCxnSpPr>
        <p:spPr>
          <a:xfrm>
            <a:off x="6408309" y="3484618"/>
            <a:ext cx="1336430" cy="0"/>
          </a:xfrm>
          <a:prstGeom prst="line">
            <a:avLst/>
          </a:prstGeom>
          <a:ln w="19050">
            <a:solidFill>
              <a:srgbClr val="00909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1C49AE1-74C8-3C0F-E7AC-D4DAC1F74ED3}"/>
              </a:ext>
            </a:extLst>
          </p:cNvPr>
          <p:cNvCxnSpPr>
            <a:cxnSpLocks/>
          </p:cNvCxnSpPr>
          <p:nvPr/>
        </p:nvCxnSpPr>
        <p:spPr>
          <a:xfrm>
            <a:off x="7674186" y="3496817"/>
            <a:ext cx="2466" cy="501379"/>
          </a:xfrm>
          <a:prstGeom prst="line">
            <a:avLst/>
          </a:prstGeom>
          <a:ln w="19050">
            <a:solidFill>
              <a:srgbClr val="00909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FC7D40C7-32EA-5368-4B3B-7831B4AB611D}"/>
              </a:ext>
            </a:extLst>
          </p:cNvPr>
          <p:cNvCxnSpPr>
            <a:cxnSpLocks/>
          </p:cNvCxnSpPr>
          <p:nvPr/>
        </p:nvCxnSpPr>
        <p:spPr>
          <a:xfrm flipV="1">
            <a:off x="6858113" y="1468370"/>
            <a:ext cx="0" cy="1841707"/>
          </a:xfrm>
          <a:prstGeom prst="straightConnector1">
            <a:avLst/>
          </a:prstGeom>
          <a:ln>
            <a:solidFill>
              <a:srgbClr val="62358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5ED5C92-D821-A987-E679-0801803B428C}"/>
              </a:ext>
            </a:extLst>
          </p:cNvPr>
          <p:cNvCxnSpPr>
            <a:cxnSpLocks/>
          </p:cNvCxnSpPr>
          <p:nvPr/>
        </p:nvCxnSpPr>
        <p:spPr>
          <a:xfrm>
            <a:off x="6860418" y="3317212"/>
            <a:ext cx="3029167" cy="7239"/>
          </a:xfrm>
          <a:prstGeom prst="line">
            <a:avLst/>
          </a:prstGeom>
          <a:ln w="19050">
            <a:solidFill>
              <a:srgbClr val="62358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04A0F8BA-D0DD-599F-5D95-81591DE23E14}"/>
              </a:ext>
            </a:extLst>
          </p:cNvPr>
          <p:cNvCxnSpPr>
            <a:cxnSpLocks/>
          </p:cNvCxnSpPr>
          <p:nvPr/>
        </p:nvCxnSpPr>
        <p:spPr>
          <a:xfrm>
            <a:off x="9889585" y="3315976"/>
            <a:ext cx="0" cy="726388"/>
          </a:xfrm>
          <a:prstGeom prst="line">
            <a:avLst/>
          </a:prstGeom>
          <a:ln w="19050">
            <a:solidFill>
              <a:srgbClr val="62358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4BB1187F-CF15-D718-08C4-4771732D9A16}"/>
              </a:ext>
            </a:extLst>
          </p:cNvPr>
          <p:cNvSpPr txBox="1"/>
          <p:nvPr/>
        </p:nvSpPr>
        <p:spPr>
          <a:xfrm>
            <a:off x="3950918" y="496039"/>
            <a:ext cx="43874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Twyford CofE Multi Academy Trust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D4BD0AB-17FE-7184-96D2-EE7845FBAF92}"/>
              </a:ext>
            </a:extLst>
          </p:cNvPr>
          <p:cNvSpPr txBox="1"/>
          <p:nvPr/>
        </p:nvSpPr>
        <p:spPr>
          <a:xfrm>
            <a:off x="3961863" y="845820"/>
            <a:ext cx="4387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Company Members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Board of Directors (including CEO)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8A025A9-92A4-F586-8F5C-E791A2227DF6}"/>
              </a:ext>
            </a:extLst>
          </p:cNvPr>
          <p:cNvSpPr txBox="1"/>
          <p:nvPr/>
        </p:nvSpPr>
        <p:spPr>
          <a:xfrm>
            <a:off x="991301" y="998013"/>
            <a:ext cx="27933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Teaching School Hub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00" b="1" dirty="0">
                <a:solidFill>
                  <a:schemeClr val="bg1"/>
                </a:solidFill>
              </a:rPr>
              <a:t>Steering Group</a:t>
            </a:r>
          </a:p>
          <a:p>
            <a:endParaRPr lang="en-GB" dirty="0"/>
          </a:p>
        </p:txBody>
      </p:sp>
      <p:pic>
        <p:nvPicPr>
          <p:cNvPr id="72" name="Picture 71" descr="A logo with blue text&#10;&#10;Description automatically generated">
            <a:extLst>
              <a:ext uri="{FF2B5EF4-FFF2-40B4-BE49-F238E27FC236}">
                <a16:creationId xmlns:a16="http://schemas.microsoft.com/office/drawing/2014/main" id="{A6F4A954-AB78-9679-580D-41B189EE5E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76" y="806176"/>
            <a:ext cx="581976" cy="891048"/>
          </a:xfrm>
          <a:prstGeom prst="rect">
            <a:avLst/>
          </a:prstGeom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E6761DC2-9785-95A7-24E0-62E82CCFE663}"/>
              </a:ext>
            </a:extLst>
          </p:cNvPr>
          <p:cNvSpPr/>
          <p:nvPr/>
        </p:nvSpPr>
        <p:spPr>
          <a:xfrm>
            <a:off x="8846921" y="837365"/>
            <a:ext cx="2108719" cy="92373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AE07666-D5F0-7640-9008-1BB5565E8B10}"/>
              </a:ext>
            </a:extLst>
          </p:cNvPr>
          <p:cNvSpPr txBox="1"/>
          <p:nvPr/>
        </p:nvSpPr>
        <p:spPr>
          <a:xfrm>
            <a:off x="8490119" y="1029884"/>
            <a:ext cx="279335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Twyford Education Ltd</a:t>
            </a:r>
          </a:p>
          <a:p>
            <a:endParaRPr lang="en-GB" dirty="0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DEE89790-2A4B-43CC-575C-F51CDE282311}"/>
              </a:ext>
            </a:extLst>
          </p:cNvPr>
          <p:cNvCxnSpPr>
            <a:cxnSpLocks/>
          </p:cNvCxnSpPr>
          <p:nvPr/>
        </p:nvCxnSpPr>
        <p:spPr>
          <a:xfrm>
            <a:off x="2312222" y="615401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70AE33A7-8618-D1FE-7CED-01DC71E5EF15}"/>
              </a:ext>
            </a:extLst>
          </p:cNvPr>
          <p:cNvCxnSpPr>
            <a:cxnSpLocks/>
          </p:cNvCxnSpPr>
          <p:nvPr/>
        </p:nvCxnSpPr>
        <p:spPr>
          <a:xfrm>
            <a:off x="9678020" y="616016"/>
            <a:ext cx="0" cy="216940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7" name="Picture 76" descr="A picture containing text, symbol, font, logo&#10;&#10;Description automatically generated">
            <a:extLst>
              <a:ext uri="{FF2B5EF4-FFF2-40B4-BE49-F238E27FC236}">
                <a16:creationId xmlns:a16="http://schemas.microsoft.com/office/drawing/2014/main" id="{1E6402A6-7444-763D-5719-63BEDE3225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8536" y="4975893"/>
            <a:ext cx="552120" cy="593534"/>
          </a:xfrm>
          <a:prstGeom prst="rect">
            <a:avLst/>
          </a:prstGeom>
        </p:spPr>
      </p:pic>
      <p:pic>
        <p:nvPicPr>
          <p:cNvPr id="78" name="Picture 77" descr="A logo for a high school&#10;&#10;Description automatically generated with medium confidence">
            <a:extLst>
              <a:ext uri="{FF2B5EF4-FFF2-40B4-BE49-F238E27FC236}">
                <a16:creationId xmlns:a16="http://schemas.microsoft.com/office/drawing/2014/main" id="{8C03DF8F-2AA1-ED9F-DC8E-1BD107DB1F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502" y="4949964"/>
            <a:ext cx="723803" cy="756374"/>
          </a:xfrm>
          <a:prstGeom prst="rect">
            <a:avLst/>
          </a:prstGeom>
        </p:spPr>
      </p:pic>
      <p:pic>
        <p:nvPicPr>
          <p:cNvPr id="79" name="Picture 78" descr="A picture containing text, symbol, font, logo&#10;&#10;Description automatically generated">
            <a:extLst>
              <a:ext uri="{FF2B5EF4-FFF2-40B4-BE49-F238E27FC236}">
                <a16:creationId xmlns:a16="http://schemas.microsoft.com/office/drawing/2014/main" id="{497EF8BD-CF3B-EED8-F5AC-FF2C63F5B2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480" y="4983820"/>
            <a:ext cx="304257" cy="529996"/>
          </a:xfrm>
          <a:prstGeom prst="rect">
            <a:avLst/>
          </a:prstGeom>
        </p:spPr>
      </p:pic>
      <p:pic>
        <p:nvPicPr>
          <p:cNvPr id="80" name="Picture 79" descr="A blue cross in a circle&#10;&#10;Description automatically generated with medium confidence">
            <a:extLst>
              <a:ext uri="{FF2B5EF4-FFF2-40B4-BE49-F238E27FC236}">
                <a16:creationId xmlns:a16="http://schemas.microsoft.com/office/drawing/2014/main" id="{F91C3731-EAE2-FFC3-4080-36250DA5C08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61"/>
          <a:stretch/>
        </p:blipFill>
        <p:spPr>
          <a:xfrm>
            <a:off x="7744739" y="895189"/>
            <a:ext cx="479916" cy="423443"/>
          </a:xfrm>
          <a:prstGeom prst="rect">
            <a:avLst/>
          </a:prstGeom>
        </p:spPr>
      </p:pic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6BC860F-E152-ADF6-4926-88FF6432E77C}"/>
              </a:ext>
            </a:extLst>
          </p:cNvPr>
          <p:cNvCxnSpPr>
            <a:cxnSpLocks/>
          </p:cNvCxnSpPr>
          <p:nvPr/>
        </p:nvCxnSpPr>
        <p:spPr>
          <a:xfrm>
            <a:off x="3442337" y="1154088"/>
            <a:ext cx="477545" cy="0"/>
          </a:xfrm>
          <a:prstGeom prst="straightConnector1">
            <a:avLst/>
          </a:prstGeom>
          <a:ln>
            <a:solidFill>
              <a:srgbClr val="80C3B6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945C8D7E-8502-FB55-2CF7-E49F03CC96E2}"/>
              </a:ext>
            </a:extLst>
          </p:cNvPr>
          <p:cNvCxnSpPr>
            <a:cxnSpLocks/>
          </p:cNvCxnSpPr>
          <p:nvPr/>
        </p:nvCxnSpPr>
        <p:spPr>
          <a:xfrm rot="10800000">
            <a:off x="8376502" y="1148056"/>
            <a:ext cx="477545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3" name="Picture 82" descr="A logo with a cross and text&#10;&#10;AI-generated content may be incorrect.">
            <a:extLst>
              <a:ext uri="{FF2B5EF4-FFF2-40B4-BE49-F238E27FC236}">
                <a16:creationId xmlns:a16="http://schemas.microsoft.com/office/drawing/2014/main" id="{705A4F64-410D-AC92-CE03-B89758808A4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21" y="4987622"/>
            <a:ext cx="425525" cy="571946"/>
          </a:xfrm>
          <a:prstGeom prst="rect">
            <a:avLst/>
          </a:prstGeom>
        </p:spPr>
      </p:pic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45D3092-3BB5-D867-5A9F-D1513F32B174}"/>
              </a:ext>
            </a:extLst>
          </p:cNvPr>
          <p:cNvCxnSpPr>
            <a:cxnSpLocks/>
          </p:cNvCxnSpPr>
          <p:nvPr/>
        </p:nvCxnSpPr>
        <p:spPr>
          <a:xfrm>
            <a:off x="4583832" y="4853788"/>
            <a:ext cx="0" cy="432048"/>
          </a:xfrm>
          <a:prstGeom prst="line">
            <a:avLst/>
          </a:prstGeom>
          <a:ln w="28575">
            <a:solidFill>
              <a:srgbClr val="FFC4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11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149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 Riddiough</dc:creator>
  <cp:lastModifiedBy>Susan Riddiough</cp:lastModifiedBy>
  <cp:revision>2</cp:revision>
  <dcterms:created xsi:type="dcterms:W3CDTF">2025-11-20T14:19:55Z</dcterms:created>
  <dcterms:modified xsi:type="dcterms:W3CDTF">2026-04-14T14:13:23Z</dcterms:modified>
</cp:coreProperties>
</file>