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039FB-FEA7-4F6A-83B8-DA8D52E718B3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1E02D-7270-469D-863F-8B83F4009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8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6AB9-E4D7-46A7-AE46-00D7178436AD}" type="slidenum">
              <a:rPr lang="en-IE" smtClean="0">
                <a:solidFill>
                  <a:prstClr val="black"/>
                </a:solidFill>
              </a:rPr>
              <a:pPr/>
              <a:t>11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94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65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833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2019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7039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021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009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8997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103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284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 dirty="0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66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2880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290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2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7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6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14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8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35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6C02-1A2B-47A6-BAA1-FCC92ADCA59C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8C8A3-40F0-4A53-A49E-92415C186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0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23D453A-AE7F-4550-80C5-696B2990BD5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E" dirty="0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FA6E66-E516-435C-A405-25FB1C2415C9}" type="datetimeFigureOut">
              <a:rPr lang="en-IE" smtClean="0">
                <a:solidFill>
                  <a:srgbClr val="ACCBF9"/>
                </a:solidFill>
              </a:rPr>
              <a:pPr/>
              <a:t>12/07/2013</a:t>
            </a:fld>
            <a:endParaRPr lang="en-IE" dirty="0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Act 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126">
            <a:off x="216665" y="3820757"/>
            <a:ext cx="2937869" cy="26286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Romeo and Juliet</a:t>
            </a:r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16037" r="15909" b="17398"/>
          <a:stretch/>
        </p:blipFill>
        <p:spPr>
          <a:xfrm rot="997327">
            <a:off x="5123272" y="517154"/>
            <a:ext cx="3770601" cy="22996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1050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t="2418" r="16567" b="4925"/>
          <a:stretch/>
        </p:blipFill>
        <p:spPr>
          <a:xfrm>
            <a:off x="1475656" y="133782"/>
            <a:ext cx="5828330" cy="672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7447" r="10187" b="21797"/>
          <a:stretch/>
        </p:blipFill>
        <p:spPr>
          <a:xfrm>
            <a:off x="2690769" y="1990589"/>
            <a:ext cx="3398103" cy="387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7" descr="Sticky-N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4984" r="10277" b="6926"/>
          <a:stretch>
            <a:fillRect/>
          </a:stretch>
        </p:blipFill>
        <p:spPr bwMode="auto">
          <a:xfrm>
            <a:off x="-51982" y="1832366"/>
            <a:ext cx="2949739" cy="33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2780928"/>
            <a:ext cx="27718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600" b="1" dirty="0">
                <a:solidFill>
                  <a:prstClr val="black"/>
                </a:solidFill>
                <a:latin typeface="Bradley Hand ITC" pitchFamily="66" charset="0"/>
              </a:rPr>
              <a:t>Make your own poster to show the people of Verona that Romeo has been banished.</a:t>
            </a:r>
            <a:endParaRPr lang="en-IE" sz="2600" b="1" dirty="0">
              <a:solidFill>
                <a:prstClr val="black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1" cy="6210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652" y="2158234"/>
            <a:ext cx="79577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800" b="1" dirty="0">
                <a:solidFill>
                  <a:prstClr val="black"/>
                </a:solidFill>
              </a:rPr>
              <a:t>Ruthless Romeo on the Run</a:t>
            </a:r>
            <a:endParaRPr lang="en-IE" sz="2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2642046"/>
            <a:ext cx="2304256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prstClr val="black"/>
                </a:solidFill>
              </a:rPr>
              <a:t>Residents living in Verona were shocked following the death of two young men on Sunday morning. It is believed the deaths are linked to the on-going Capulet and Montague feud. Authorities say that Romeo Montague is now on the run after being banished by Prince </a:t>
            </a:r>
            <a:r>
              <a:rPr lang="en-IE" sz="1600" dirty="0" err="1">
                <a:solidFill>
                  <a:prstClr val="black"/>
                </a:solidFill>
              </a:rPr>
              <a:t>Escalus</a:t>
            </a:r>
            <a:r>
              <a:rPr lang="en-IE" sz="1600" dirty="0">
                <a:solidFill>
                  <a:prstClr val="black"/>
                </a:solidFill>
              </a:rPr>
              <a:t>.</a:t>
            </a:r>
          </a:p>
          <a:p>
            <a:r>
              <a:rPr lang="en-IE" sz="1600" dirty="0">
                <a:solidFill>
                  <a:prstClr val="black"/>
                </a:solidFill>
              </a:rPr>
              <a:t> </a:t>
            </a:r>
            <a:r>
              <a:rPr lang="en-IE" sz="1600" dirty="0">
                <a:solidFill>
                  <a:prstClr val="black"/>
                </a:solidFill>
              </a:rPr>
              <a:t>           The fighting broke out in the square just after 11am. A witness said that a man named </a:t>
            </a:r>
            <a:endParaRPr lang="en-IE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5096" y="2636912"/>
            <a:ext cx="2451400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prstClr val="black"/>
                </a:solidFill>
              </a:rPr>
              <a:t>Mercutio was killed by Tybalt Capulet after a fencing battle went wrong. This led Romeo Montague to lose his temper and ruthlessly kill Tybalt Capulet in a ferocious rage.</a:t>
            </a:r>
          </a:p>
          <a:p>
            <a:r>
              <a:rPr lang="en-IE" sz="1600" dirty="0">
                <a:solidFill>
                  <a:prstClr val="black"/>
                </a:solidFill>
              </a:rPr>
              <a:t>                  One onlooker described how the killer ‘</a:t>
            </a:r>
            <a:r>
              <a:rPr lang="en-IE" sz="1600" i="1" dirty="0">
                <a:solidFill>
                  <a:prstClr val="black"/>
                </a:solidFill>
              </a:rPr>
              <a:t>looked like a wild animal, determined to get revenge</a:t>
            </a:r>
            <a:r>
              <a:rPr lang="en-IE" sz="1600" dirty="0">
                <a:solidFill>
                  <a:prstClr val="black"/>
                </a:solidFill>
              </a:rPr>
              <a:t>’. Officers were quickly on the scene and Prince </a:t>
            </a:r>
            <a:r>
              <a:rPr lang="en-IE" sz="1600" dirty="0" err="1">
                <a:solidFill>
                  <a:prstClr val="black"/>
                </a:solidFill>
              </a:rPr>
              <a:t>Escalus</a:t>
            </a:r>
            <a:r>
              <a:rPr lang="en-IE" sz="1600" dirty="0">
                <a:solidFill>
                  <a:prstClr val="black"/>
                </a:solidFill>
              </a:rPr>
              <a:t> banished Romeo  Montague for his role in the violence.</a:t>
            </a:r>
          </a:p>
          <a:p>
            <a:r>
              <a:rPr lang="en-IE" sz="1200" dirty="0">
                <a:solidFill>
                  <a:prstClr val="black"/>
                </a:solidFill>
              </a:rPr>
              <a:t>                          Read more on page 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1881235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prstClr val="black"/>
                </a:solidFill>
              </a:rPr>
              <a:t>25 August 1528</a:t>
            </a:r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4278" y="1883123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prstClr val="black"/>
                </a:solidFill>
              </a:rPr>
              <a:t>Since 1412</a:t>
            </a:r>
            <a:endParaRPr lang="en-IE" sz="1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578" r="27965" b="1757"/>
          <a:stretch/>
        </p:blipFill>
        <p:spPr bwMode="auto">
          <a:xfrm>
            <a:off x="634442" y="2231994"/>
            <a:ext cx="364952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5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3 Scene 2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Juliet is longing for night and Romeo’s arrival, when the nurse enters, grieving at Tybalt’s death.</a:t>
            </a:r>
          </a:p>
          <a:p>
            <a:r>
              <a:rPr lang="en-GB" dirty="0" smtClean="0"/>
              <a:t>When Juliet realises that Romeo killed Tybalt, her feelings are at first confused. Then it sinks in that Romeo is banished and she becomes desperate.</a:t>
            </a:r>
          </a:p>
          <a:p>
            <a:r>
              <a:rPr lang="en-GB" dirty="0" smtClean="0"/>
              <a:t>The nurse offers comfort, promising to bring Romeo to Juliet that night.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184967"/>
            <a:ext cx="3672410" cy="2693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7" y="4250441"/>
            <a:ext cx="3483380" cy="26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extanova.com/wp-content/uploads/2012/11/infat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844824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prstClr val="black"/>
                </a:solidFill>
              </a:rPr>
              <a:t>Juliet's soliloquy has erotic elements, some readers found the speech embarrassingly sexual (some productions cut the speech)</a:t>
            </a:r>
          </a:p>
          <a:p>
            <a:pPr algn="ctr"/>
            <a:endParaRPr lang="en-IE" b="1" dirty="0">
              <a:solidFill>
                <a:prstClr val="black"/>
              </a:solidFill>
            </a:endParaRPr>
          </a:p>
          <a:p>
            <a:pPr algn="ctr"/>
            <a:r>
              <a:rPr lang="en-IE" b="1" dirty="0">
                <a:solidFill>
                  <a:prstClr val="black"/>
                </a:solidFill>
              </a:rPr>
              <a:t>Which lines and words do you think they thought embarrassing?</a:t>
            </a:r>
          </a:p>
          <a:p>
            <a:pPr algn="ctr"/>
            <a:endParaRPr lang="en-IE" b="1" dirty="0">
              <a:solidFill>
                <a:prstClr val="black"/>
              </a:solidFill>
            </a:endParaRPr>
          </a:p>
          <a:p>
            <a:pPr algn="ctr"/>
            <a:r>
              <a:rPr lang="en-IE" b="1" dirty="0">
                <a:solidFill>
                  <a:prstClr val="black"/>
                </a:solidFill>
              </a:rPr>
              <a:t>Remember, the lines are spoken by a thirteen-year-old girls. </a:t>
            </a:r>
            <a:endParaRPr lang="en-IE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is an oxymoron?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‘beautiful tyrant’ + ‘honourable villain’</a:t>
            </a:r>
          </a:p>
          <a:p>
            <a:r>
              <a:rPr lang="en-GB" sz="2400" dirty="0" smtClean="0"/>
              <a:t>Oxymoron – two words that contradict each other placed beside each other, for example ‘deafening silence’</a:t>
            </a:r>
          </a:p>
          <a:p>
            <a:endParaRPr lang="en-GB" sz="2400" dirty="0"/>
          </a:p>
          <a:p>
            <a:r>
              <a:rPr lang="en-GB" sz="2400" dirty="0" smtClean="0"/>
              <a:t>Bitter Sweet</a:t>
            </a:r>
          </a:p>
          <a:p>
            <a:r>
              <a:rPr lang="en-GB" sz="2400" dirty="0" smtClean="0"/>
              <a:t>Act naturally</a:t>
            </a:r>
          </a:p>
          <a:p>
            <a:r>
              <a:rPr lang="en-GB" sz="2400" dirty="0" smtClean="0"/>
              <a:t>Sweet Agony</a:t>
            </a:r>
          </a:p>
          <a:p>
            <a:r>
              <a:rPr lang="en-GB" sz="2400" dirty="0" smtClean="0"/>
              <a:t>Awful Nice</a:t>
            </a:r>
          </a:p>
          <a:p>
            <a:r>
              <a:rPr lang="en-GB" sz="2400" dirty="0" smtClean="0"/>
              <a:t>Growing smaller</a:t>
            </a:r>
            <a:endParaRPr lang="en-GB" sz="2400" dirty="0"/>
          </a:p>
        </p:txBody>
      </p:sp>
      <p:sp>
        <p:nvSpPr>
          <p:cNvPr id="4" name="Oval Callout 3"/>
          <p:cNvSpPr/>
          <p:nvPr/>
        </p:nvSpPr>
        <p:spPr>
          <a:xfrm>
            <a:off x="3203848" y="3356992"/>
            <a:ext cx="4752528" cy="2664296"/>
          </a:xfrm>
          <a:prstGeom prst="wedgeEllipseCallout">
            <a:avLst>
              <a:gd name="adj1" fmla="val -55496"/>
              <a:gd name="adj2" fmla="val 62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ANTITHESIS is where the ‘opposites’ are not immediately joined e.g. ‘O serpent heart, hid with a </a:t>
            </a:r>
            <a:r>
              <a:rPr lang="en-GB" sz="2400" dirty="0" err="1">
                <a:solidFill>
                  <a:prstClr val="black"/>
                </a:solidFill>
              </a:rPr>
              <a:t>flow’ring</a:t>
            </a:r>
            <a:r>
              <a:rPr lang="en-GB" sz="2400" dirty="0">
                <a:solidFill>
                  <a:prstClr val="black"/>
                </a:solidFill>
              </a:rPr>
              <a:t> face!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44" y="5696063"/>
            <a:ext cx="3173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42852"/>
                </a:solidFill>
              </a:rPr>
              <a:t>Antithesis?</a:t>
            </a:r>
            <a:endParaRPr lang="en-GB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4122" y="21526"/>
            <a:ext cx="9172244" cy="611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1168236">
            <a:off x="84606" y="5813190"/>
            <a:ext cx="44644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prstClr val="white"/>
                </a:solidFill>
              </a:rPr>
              <a:t>Was ever book containing such vile matter</a:t>
            </a:r>
            <a:br>
              <a:rPr lang="en-IE" dirty="0">
                <a:solidFill>
                  <a:prstClr val="white"/>
                </a:solidFill>
              </a:rPr>
            </a:br>
            <a:r>
              <a:rPr lang="en-IE" dirty="0">
                <a:solidFill>
                  <a:prstClr val="white"/>
                </a:solidFill>
              </a:rPr>
              <a:t>So fairly bound?</a:t>
            </a:r>
          </a:p>
        </p:txBody>
      </p:sp>
      <p:sp>
        <p:nvSpPr>
          <p:cNvPr id="5" name="TextBox 4"/>
          <p:cNvSpPr txBox="1"/>
          <p:nvPr/>
        </p:nvSpPr>
        <p:spPr>
          <a:xfrm rot="21037858">
            <a:off x="4788024" y="5879459"/>
            <a:ext cx="42484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prstClr val="white"/>
                </a:solidFill>
              </a:rPr>
              <a:t>O serpent heart, hid with a flowering face!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980728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prstClr val="white"/>
                </a:solidFill>
              </a:rPr>
              <a:t>Juliet suddenly finds herself married to a man who has killed her cousin, a man who has been banished from Verona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6" y="1674524"/>
            <a:ext cx="9173136" cy="51845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7753672" cy="1143000"/>
          </a:xfrm>
        </p:spPr>
        <p:txBody>
          <a:bodyPr/>
          <a:lstStyle/>
          <a:p>
            <a:r>
              <a:rPr lang="en-IE" dirty="0" smtClean="0"/>
              <a:t>Ask the Agony Aunt……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3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3 Scene 3 Summary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006">
            <a:off x="1409561" y="4172273"/>
            <a:ext cx="3103216" cy="2683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Romeo is desperate when he hears that he has been banished from Verona, and the Friar cannot comfort him.</a:t>
            </a:r>
          </a:p>
          <a:p>
            <a:r>
              <a:rPr lang="en-GB" dirty="0" smtClean="0"/>
              <a:t>The Nurse arrives. Fearing that Juliet must now hate him and imagining her grief, Romeo threatens to kill himself, but is prevented by the Friar and the Nurse.</a:t>
            </a:r>
          </a:p>
          <a:p>
            <a:r>
              <a:rPr lang="en-GB" dirty="0" smtClean="0"/>
              <a:t>The Friar instructs Romeo to leave for Mantua by dawn at the latest, after he has spent the night with Juliet.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7"/>
          <a:stretch/>
        </p:blipFill>
        <p:spPr>
          <a:xfrm rot="573047">
            <a:off x="5967077" y="4166120"/>
            <a:ext cx="3004209" cy="233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5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246"/>
            <a:ext cx="1725168" cy="258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5168" cy="258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1"/>
          <a:stretch/>
        </p:blipFill>
        <p:spPr>
          <a:xfrm>
            <a:off x="0" y="4437112"/>
            <a:ext cx="1725168" cy="241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49" y="0"/>
            <a:ext cx="6764283" cy="4665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6149" y="4665950"/>
            <a:ext cx="6764283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prstClr val="white"/>
                </a:solidFill>
                <a:latin typeface="Bradley Hand ITC" pitchFamily="66" charset="0"/>
              </a:rPr>
              <a:t>Given that Romeo expected the death sentence (line 9), why does he react so badly to the news that he is to be banished?</a:t>
            </a:r>
          </a:p>
          <a:p>
            <a:endParaRPr lang="en-IE" sz="1200" b="1" dirty="0">
              <a:solidFill>
                <a:srgbClr val="FFFF00"/>
              </a:solidFill>
              <a:latin typeface="Bradley Hand ITC" pitchFamily="66" charset="0"/>
            </a:endParaRPr>
          </a:p>
          <a:p>
            <a:r>
              <a:rPr lang="en-IE" sz="2400" b="1" dirty="0">
                <a:solidFill>
                  <a:srgbClr val="FFFF00"/>
                </a:solidFill>
                <a:latin typeface="Bradley Hand ITC" pitchFamily="66" charset="0"/>
              </a:rPr>
              <a:t>How sympathetic are you to his reactions here?</a:t>
            </a:r>
          </a:p>
          <a:p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246"/>
            <a:ext cx="1725168" cy="258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798" cy="563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1"/>
          <a:stretch/>
        </p:blipFill>
        <p:spPr>
          <a:xfrm>
            <a:off x="0" y="1583120"/>
            <a:ext cx="3760798" cy="527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20"/>
          <a:stretch/>
        </p:blipFill>
        <p:spPr>
          <a:xfrm>
            <a:off x="3760798" y="0"/>
            <a:ext cx="5362697" cy="6857999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20438" y="54999"/>
            <a:ext cx="6480720" cy="4248472"/>
          </a:xfrm>
          <a:prstGeom prst="cloudCallout">
            <a:avLst>
              <a:gd name="adj1" fmla="val -40257"/>
              <a:gd name="adj2" fmla="val 732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prstClr val="white"/>
                </a:solidFill>
              </a:rPr>
              <a:t>Friar Lawrence plays an important role in this scene?</a:t>
            </a:r>
          </a:p>
          <a:p>
            <a:pPr algn="ctr"/>
            <a:endParaRPr lang="en-IE" sz="2400" dirty="0">
              <a:solidFill>
                <a:prstClr val="white"/>
              </a:solidFill>
            </a:endParaRPr>
          </a:p>
          <a:p>
            <a:pPr algn="ctr"/>
            <a:r>
              <a:rPr lang="en-IE" sz="2400" dirty="0">
                <a:solidFill>
                  <a:prstClr val="white"/>
                </a:solidFill>
              </a:rPr>
              <a:t>What are the main points he makes in his speech to Romeo?</a:t>
            </a:r>
          </a:p>
          <a:p>
            <a:pPr algn="ctr"/>
            <a:endParaRPr lang="en-IE" sz="2400" dirty="0">
              <a:solidFill>
                <a:prstClr val="white"/>
              </a:solidFill>
            </a:endParaRPr>
          </a:p>
          <a:p>
            <a:pPr algn="ctr"/>
            <a:r>
              <a:rPr lang="en-IE" sz="2400" dirty="0">
                <a:solidFill>
                  <a:prstClr val="white"/>
                </a:solidFill>
              </a:rPr>
              <a:t>What is his other contribution in the play to date?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1880399" y="3804109"/>
            <a:ext cx="5209168" cy="2180456"/>
          </a:xfrm>
          <a:prstGeom prst="cloudCallout">
            <a:avLst>
              <a:gd name="adj1" fmla="val -52217"/>
              <a:gd name="adj2" fmla="val 65041"/>
            </a:avLst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200" b="1" dirty="0">
                <a:solidFill>
                  <a:prstClr val="black"/>
                </a:solidFill>
              </a:rPr>
              <a:t>What kind of character is Friar Lawrence? What do you know about him to date?</a:t>
            </a:r>
            <a:endParaRPr lang="en-IE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3 Scene 1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r>
              <a:rPr lang="en-GB" dirty="0" smtClean="0"/>
              <a:t>Mercutio and Benvolio meet Tybalt, who is looking for Romeo.</a:t>
            </a:r>
          </a:p>
          <a:p>
            <a:r>
              <a:rPr lang="en-GB" dirty="0" smtClean="0"/>
              <a:t>Tybalt insults Romeo. When he does not respond, Mercutio angrily challenges Tybalt himself.</a:t>
            </a:r>
          </a:p>
          <a:p>
            <a:r>
              <a:rPr lang="en-GB" dirty="0" smtClean="0"/>
              <a:t>Mercutio and Tybalt fight. Mercutio is fatally wounded.</a:t>
            </a:r>
          </a:p>
          <a:p>
            <a:r>
              <a:rPr lang="en-GB" dirty="0" smtClean="0"/>
              <a:t>Feeling ashamed that Mercutio has died on his behalf, Romeo fights with Tybalt and kills him.</a:t>
            </a:r>
          </a:p>
          <a:p>
            <a:r>
              <a:rPr lang="en-GB" dirty="0" smtClean="0"/>
              <a:t>As punishment, the prince exiles Romeo from Verona.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59" y="4136098"/>
            <a:ext cx="4536504" cy="27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2600" b="1" dirty="0">
                <a:solidFill>
                  <a:srgbClr val="FFC000"/>
                </a:solidFill>
                <a:latin typeface="Bradley Hand ITC" pitchFamily="66" charset="0"/>
              </a:rPr>
              <a:t>Nurse: Where’s Romeo?</a:t>
            </a:r>
          </a:p>
          <a:p>
            <a:r>
              <a:rPr lang="en-IE" sz="2600" b="1" dirty="0">
                <a:solidFill>
                  <a:srgbClr val="FFC000"/>
                </a:solidFill>
                <a:latin typeface="Bradley Hand ITC" pitchFamily="66" charset="0"/>
              </a:rPr>
              <a:t>Friar: There on the ground, with his own tears made drunk.</a:t>
            </a:r>
          </a:p>
          <a:p>
            <a:endParaRPr lang="en-IE" sz="2900" b="1" dirty="0">
              <a:solidFill>
                <a:prstClr val="black"/>
              </a:solidFill>
              <a:latin typeface="Bradley Hand ITC" pitchFamily="66" charset="0"/>
            </a:endParaRPr>
          </a:p>
          <a:p>
            <a:r>
              <a:rPr lang="en-IE" sz="2900" b="1" dirty="0">
                <a:solidFill>
                  <a:srgbClr val="FF0000"/>
                </a:solidFill>
                <a:latin typeface="Bradley Hand ITC" pitchFamily="66" charset="0"/>
              </a:rPr>
              <a:t>		‘Oh deadly sin! O rude </a:t>
            </a:r>
            <a:r>
              <a:rPr lang="en-IE" sz="2900" b="1" dirty="0" err="1">
                <a:solidFill>
                  <a:srgbClr val="FF0000"/>
                </a:solidFill>
                <a:latin typeface="Bradley Hand ITC" pitchFamily="66" charset="0"/>
              </a:rPr>
              <a:t>unthankfulness</a:t>
            </a:r>
            <a:r>
              <a:rPr lang="en-IE" sz="2900" b="1" dirty="0">
                <a:solidFill>
                  <a:srgbClr val="FF0000"/>
                </a:solidFill>
                <a:latin typeface="Bradley Hand ITC" pitchFamily="66" charset="0"/>
              </a:rPr>
              <a:t>!’</a:t>
            </a:r>
          </a:p>
          <a:p>
            <a:endParaRPr lang="en-IE" sz="2600" b="1" dirty="0">
              <a:solidFill>
                <a:prstClr val="black"/>
              </a:solidFill>
              <a:latin typeface="Bradley Hand ITC" pitchFamily="66" charset="0"/>
            </a:endParaRPr>
          </a:p>
          <a:p>
            <a:r>
              <a:rPr lang="en-IE" sz="2600" b="1" dirty="0">
                <a:solidFill>
                  <a:srgbClr val="00CC00"/>
                </a:solidFill>
                <a:latin typeface="Bradley Hand ITC" pitchFamily="66" charset="0"/>
              </a:rPr>
              <a:t>‘This is dear mercy, and thou </a:t>
            </a:r>
            <a:r>
              <a:rPr lang="en-IE" sz="2600" b="1" dirty="0" err="1">
                <a:solidFill>
                  <a:srgbClr val="00CC00"/>
                </a:solidFill>
                <a:latin typeface="Bradley Hand ITC" pitchFamily="66" charset="0"/>
              </a:rPr>
              <a:t>seest</a:t>
            </a:r>
            <a:r>
              <a:rPr lang="en-IE" sz="2600" b="1" dirty="0">
                <a:solidFill>
                  <a:srgbClr val="00CC00"/>
                </a:solidFill>
                <a:latin typeface="Bradley Hand ITC" pitchFamily="66" charset="0"/>
              </a:rPr>
              <a:t> it not’</a:t>
            </a:r>
          </a:p>
          <a:p>
            <a:endParaRPr lang="en-IE" sz="2600" b="1" dirty="0">
              <a:solidFill>
                <a:prstClr val="black"/>
              </a:solidFill>
              <a:latin typeface="Bradley Hand ITC" pitchFamily="66" charset="0"/>
            </a:endParaRPr>
          </a:p>
          <a:p>
            <a:r>
              <a:rPr lang="en-IE" sz="2600" b="1" dirty="0">
                <a:solidFill>
                  <a:srgbClr val="ACCBF9">
                    <a:lumMod val="50000"/>
                  </a:srgbClr>
                </a:solidFill>
                <a:latin typeface="Bradley Hand ITC" pitchFamily="66" charset="0"/>
              </a:rPr>
              <a:t>		</a:t>
            </a:r>
            <a:r>
              <a:rPr lang="en-IE" sz="2600" b="1" dirty="0">
                <a:solidFill>
                  <a:srgbClr val="ACCBF9">
                    <a:lumMod val="50000"/>
                  </a:srgbClr>
                </a:solidFill>
                <a:latin typeface="Bradley Hand ITC" pitchFamily="66" charset="0"/>
              </a:rPr>
              <a:t> </a:t>
            </a:r>
            <a:r>
              <a:rPr lang="en-IE" sz="2600" b="1" dirty="0">
                <a:solidFill>
                  <a:srgbClr val="ACCBF9">
                    <a:lumMod val="50000"/>
                  </a:srgbClr>
                </a:solidFill>
                <a:latin typeface="Bradley Hand ITC" pitchFamily="66" charset="0"/>
              </a:rPr>
              <a:t>       </a:t>
            </a:r>
            <a:r>
              <a:rPr lang="en-IE" sz="3000" b="1" dirty="0">
                <a:solidFill>
                  <a:srgbClr val="ACCBF9">
                    <a:lumMod val="50000"/>
                  </a:srgbClr>
                </a:solidFill>
                <a:latin typeface="Bradley Hand ITC" pitchFamily="66" charset="0"/>
              </a:rPr>
              <a:t>‘O, then I see that madmen have no ears’</a:t>
            </a:r>
          </a:p>
          <a:p>
            <a:endParaRPr lang="en-IE" sz="2600" b="1" dirty="0">
              <a:solidFill>
                <a:prstClr val="black"/>
              </a:solidFill>
              <a:latin typeface="Bradley Hand ITC" pitchFamily="66" charset="0"/>
            </a:endParaRPr>
          </a:p>
          <a:p>
            <a:r>
              <a:rPr lang="en-IE" sz="2600" b="1" dirty="0">
                <a:solidFill>
                  <a:prstClr val="white"/>
                </a:solidFill>
                <a:latin typeface="Bradley Hand ITC" pitchFamily="66" charset="0"/>
              </a:rPr>
              <a:t>‘Hold thy desperate hand!</a:t>
            </a:r>
          </a:p>
          <a:p>
            <a:r>
              <a:rPr lang="en-IE" sz="2600" b="1" dirty="0">
                <a:solidFill>
                  <a:prstClr val="white"/>
                </a:solidFill>
                <a:latin typeface="Bradley Hand ITC" pitchFamily="66" charset="0"/>
              </a:rPr>
              <a:t>Art thou a man? Thy form cries out thou art:</a:t>
            </a:r>
          </a:p>
          <a:p>
            <a:r>
              <a:rPr lang="en-IE" sz="2600" b="1" dirty="0">
                <a:solidFill>
                  <a:prstClr val="white"/>
                </a:solidFill>
                <a:latin typeface="Bradley Hand ITC" pitchFamily="66" charset="0"/>
              </a:rPr>
              <a:t>Thy tears are womanish – thy wild acts denote</a:t>
            </a:r>
          </a:p>
          <a:p>
            <a:r>
              <a:rPr lang="en-IE" sz="2600" b="1" dirty="0">
                <a:solidFill>
                  <a:prstClr val="white"/>
                </a:solidFill>
                <a:latin typeface="Bradley Hand ITC" pitchFamily="66" charset="0"/>
              </a:rPr>
              <a:t>The unreasonable fury of a beast!’</a:t>
            </a:r>
          </a:p>
          <a:p>
            <a:endParaRPr lang="en-IE" sz="2600" b="1" dirty="0">
              <a:solidFill>
                <a:prstClr val="black"/>
              </a:solidFill>
              <a:latin typeface="Bradley Hand ITC" pitchFamily="66" charset="0"/>
            </a:endParaRPr>
          </a:p>
          <a:p>
            <a:r>
              <a:rPr lang="en-IE" sz="2600" b="1" dirty="0">
                <a:solidFill>
                  <a:srgbClr val="CC00FF"/>
                </a:solidFill>
                <a:latin typeface="Bradley Hand ITC" pitchFamily="66" charset="0"/>
              </a:rPr>
              <a:t>	</a:t>
            </a:r>
            <a:r>
              <a:rPr lang="en-IE" sz="2800" b="1" dirty="0">
                <a:solidFill>
                  <a:srgbClr val="CC00FF"/>
                </a:solidFill>
                <a:latin typeface="Bradley Hand ITC" pitchFamily="66" charset="0"/>
              </a:rPr>
              <a:t>‘But like a misbehaved and sullen wench</a:t>
            </a:r>
          </a:p>
          <a:p>
            <a:r>
              <a:rPr lang="en-IE" sz="2800" b="1" dirty="0">
                <a:solidFill>
                  <a:srgbClr val="CC00FF"/>
                </a:solidFill>
                <a:latin typeface="Bradley Hand ITC" pitchFamily="66" charset="0"/>
              </a:rPr>
              <a:t>	Thou </a:t>
            </a:r>
            <a:r>
              <a:rPr lang="en-IE" sz="2800" b="1" dirty="0" err="1">
                <a:solidFill>
                  <a:srgbClr val="CC00FF"/>
                </a:solidFill>
                <a:latin typeface="Bradley Hand ITC" pitchFamily="66" charset="0"/>
              </a:rPr>
              <a:t>frown’st</a:t>
            </a:r>
            <a:r>
              <a:rPr lang="en-IE" sz="2800" b="1" dirty="0">
                <a:solidFill>
                  <a:srgbClr val="CC00FF"/>
                </a:solidFill>
                <a:latin typeface="Bradley Hand ITC" pitchFamily="66" charset="0"/>
              </a:rPr>
              <a:t> upon thy fortune and thy love’</a:t>
            </a: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/>
          <a:stretch/>
        </p:blipFill>
        <p:spPr>
          <a:xfrm>
            <a:off x="6622473" y="3284984"/>
            <a:ext cx="2405584" cy="232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3280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21122">
            <a:off x="457200" y="274638"/>
            <a:ext cx="4474840" cy="1143000"/>
          </a:xfrm>
        </p:spPr>
        <p:txBody>
          <a:bodyPr/>
          <a:lstStyle/>
          <a:p>
            <a:r>
              <a:rPr lang="en-IE" dirty="0" smtClean="0"/>
              <a:t>Dear diary….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0861439">
            <a:off x="320823" y="1387698"/>
            <a:ext cx="4195709" cy="5205176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Write a diary entry that Friar Lawrence wrote after Romeo has left to spend the night with Juliet .</a:t>
            </a:r>
          </a:p>
          <a:p>
            <a:endParaRPr lang="en-IE" sz="1300" dirty="0"/>
          </a:p>
          <a:p>
            <a:r>
              <a:rPr lang="en-IE" dirty="0" smtClean="0"/>
              <a:t>Remember that diary entries should contain lots of </a:t>
            </a:r>
            <a:r>
              <a:rPr lang="en-IE" b="1" dirty="0" smtClean="0"/>
              <a:t>feelings</a:t>
            </a:r>
            <a:r>
              <a:rPr lang="en-IE" dirty="0" smtClean="0"/>
              <a:t> and </a:t>
            </a:r>
            <a:r>
              <a:rPr lang="en-IE" b="1" dirty="0" smtClean="0"/>
              <a:t>emotions</a:t>
            </a:r>
            <a:r>
              <a:rPr lang="en-IE" dirty="0" smtClean="0"/>
              <a:t>.</a:t>
            </a:r>
          </a:p>
          <a:p>
            <a:r>
              <a:rPr lang="en-IE" dirty="0" smtClean="0"/>
              <a:t>Try your best to show how he feels about Romeo’s behaviour and the mess he is now involved in.</a:t>
            </a:r>
          </a:p>
          <a:p>
            <a:r>
              <a:rPr lang="en-IE" dirty="0" smtClean="0"/>
              <a:t>Lets plan some ideas…</a:t>
            </a:r>
            <a:endParaRPr lang="en-IE" dirty="0"/>
          </a:p>
        </p:txBody>
      </p:sp>
      <p:pic>
        <p:nvPicPr>
          <p:cNvPr id="5" name="Picture 4" descr="old le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1278">
            <a:off x="4973907" y="841832"/>
            <a:ext cx="3571586" cy="5357379"/>
          </a:xfrm>
          <a:prstGeom prst="rect">
            <a:avLst/>
          </a:prstGeom>
        </p:spPr>
      </p:pic>
      <p:pic>
        <p:nvPicPr>
          <p:cNvPr id="6" name="Picture 2" descr="http://library.thinkquest.org/J001156/pencil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186">
            <a:off x="4090751" y="4642645"/>
            <a:ext cx="1028448" cy="15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3 Scene 4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Capulet arranges with Paris that his wedding to Juliet will take place in a few days’ time.</a:t>
            </a:r>
          </a:p>
          <a:p>
            <a:r>
              <a:rPr lang="en-GB" dirty="0" smtClean="0"/>
              <a:t>He sends Lady Capulet to inform Juliet.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13289" r="1774" b="12262"/>
          <a:stretch/>
        </p:blipFill>
        <p:spPr>
          <a:xfrm rot="21182391">
            <a:off x="3564078" y="2725159"/>
            <a:ext cx="4947481" cy="3869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712117"/>
            <a:ext cx="3168351" cy="21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5342"/>
            <a:ext cx="2874813" cy="423265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411760" y="683393"/>
            <a:ext cx="6336704" cy="4032448"/>
          </a:xfrm>
          <a:prstGeom prst="cloudCallout">
            <a:avLst>
              <a:gd name="adj1" fmla="val -50986"/>
              <a:gd name="adj2" fmla="val 56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rgbClr val="FFFF00"/>
                </a:solidFill>
              </a:rPr>
              <a:t>Why has Capulet suddenly changed his mind and decided that Juliet must marry Paris?</a:t>
            </a:r>
          </a:p>
          <a:p>
            <a:pPr algn="ctr"/>
            <a:endParaRPr lang="en-IE" sz="1400" dirty="0">
              <a:solidFill>
                <a:srgbClr val="FFFF00"/>
              </a:solidFill>
            </a:endParaRPr>
          </a:p>
          <a:p>
            <a:pPr algn="ctr"/>
            <a:r>
              <a:rPr lang="en-IE" sz="2000" b="1" dirty="0">
                <a:solidFill>
                  <a:srgbClr val="FFFF00"/>
                </a:solidFill>
              </a:rPr>
              <a:t>Discuss in Pairs</a:t>
            </a:r>
            <a:endParaRPr lang="en-IE" sz="20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99" y="4741671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3 Scene 5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Having spent the night with Juliet, Romeo leaves for Mantua.</a:t>
            </a:r>
          </a:p>
          <a:p>
            <a:r>
              <a:rPr lang="en-GB" dirty="0" smtClean="0"/>
              <a:t>Lady Capulet tells Juliet that she is to marry Paris, but she refuses.</a:t>
            </a:r>
          </a:p>
          <a:p>
            <a:r>
              <a:rPr lang="en-GB" dirty="0" smtClean="0"/>
              <a:t>Capulet is furious with Juliet for her disobedience and threatens her.</a:t>
            </a:r>
          </a:p>
          <a:p>
            <a:r>
              <a:rPr lang="en-GB" dirty="0" smtClean="0"/>
              <a:t>The Nurse advises Juliet to marry Paris. Juliet pretends to accept her advice, but privately plans to seek help from the Friar.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994122"/>
          </a:xfrm>
        </p:spPr>
        <p:txBody>
          <a:bodyPr/>
          <a:lstStyle/>
          <a:p>
            <a:r>
              <a:rPr lang="en-IE" dirty="0" smtClean="0"/>
              <a:t>Performance Question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2078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7616" r="8354" b="8399"/>
          <a:stretch/>
        </p:blipFill>
        <p:spPr>
          <a:xfrm>
            <a:off x="7380313" y="4925635"/>
            <a:ext cx="1763688" cy="19546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61497"/>
            <a:ext cx="8352928" cy="579650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GB" b="1" dirty="0" smtClean="0"/>
              <a:t>Juliet</a:t>
            </a:r>
            <a:r>
              <a:rPr lang="en-GB" dirty="0"/>
              <a:t>	</a:t>
            </a:r>
          </a:p>
          <a:p>
            <a:pPr marL="114300" indent="0">
              <a:buNone/>
            </a:pPr>
            <a:r>
              <a:rPr lang="en-GB" sz="2300" dirty="0" smtClean="0"/>
              <a:t>O </a:t>
            </a:r>
            <a:r>
              <a:rPr lang="en-GB" sz="2300" dirty="0" err="1" smtClean="0"/>
              <a:t>think’st</a:t>
            </a:r>
            <a:r>
              <a:rPr lang="en-GB" sz="2300" dirty="0" smtClean="0"/>
              <a:t> thou we shall ever meet again? </a:t>
            </a:r>
            <a:r>
              <a:rPr lang="en-GB" dirty="0"/>
              <a:t/>
            </a:r>
            <a:br>
              <a:rPr lang="en-GB" dirty="0"/>
            </a:br>
            <a:r>
              <a:rPr lang="en-GB" sz="1000" dirty="0"/>
              <a:t/>
            </a:r>
            <a:br>
              <a:rPr lang="en-GB" sz="1000" dirty="0"/>
            </a:br>
            <a:r>
              <a:rPr lang="en-GB" b="1" dirty="0" smtClean="0"/>
              <a:t>Romeo</a:t>
            </a:r>
            <a:r>
              <a:rPr lang="en-GB" dirty="0"/>
              <a:t>	</a:t>
            </a:r>
            <a:endParaRPr lang="en-GB" dirty="0" smtClean="0"/>
          </a:p>
          <a:p>
            <a:pPr marL="114300" indent="0">
              <a:buNone/>
            </a:pPr>
            <a:r>
              <a:rPr lang="en-GB" sz="2300" dirty="0" smtClean="0"/>
              <a:t>I doubt it not, and all these woes shall serve</a:t>
            </a:r>
          </a:p>
          <a:p>
            <a:pPr marL="114300" indent="0">
              <a:buNone/>
            </a:pPr>
            <a:r>
              <a:rPr lang="en-GB" sz="2300" dirty="0" smtClean="0"/>
              <a:t>For sweet discourses in our times to come.</a:t>
            </a:r>
          </a:p>
          <a:p>
            <a:pPr marL="114300" indent="0">
              <a:buNone/>
            </a:pPr>
            <a:endParaRPr lang="en-IE" sz="1100" dirty="0"/>
          </a:p>
          <a:p>
            <a:pPr marL="114300" indent="0">
              <a:buNone/>
            </a:pPr>
            <a:r>
              <a:rPr lang="en-GB" b="1" dirty="0" smtClean="0"/>
              <a:t>Juliet</a:t>
            </a:r>
            <a:r>
              <a:rPr lang="en-GB" dirty="0"/>
              <a:t>	</a:t>
            </a:r>
            <a:endParaRPr lang="en-GB" dirty="0" smtClean="0"/>
          </a:p>
          <a:p>
            <a:pPr marL="114300" indent="0">
              <a:buNone/>
            </a:pPr>
            <a:r>
              <a:rPr lang="en-GB" sz="2300" dirty="0" smtClean="0"/>
              <a:t>O God, I have an ill-divining soul!</a:t>
            </a:r>
          </a:p>
          <a:p>
            <a:pPr marL="114300" indent="0">
              <a:buNone/>
            </a:pPr>
            <a:r>
              <a:rPr lang="en-GB" sz="2300" dirty="0" smtClean="0"/>
              <a:t>Methinks I see thee now, thou art so low,</a:t>
            </a:r>
          </a:p>
          <a:p>
            <a:pPr marL="114300" indent="0">
              <a:buNone/>
            </a:pPr>
            <a:r>
              <a:rPr lang="en-GB" sz="2300" dirty="0" smtClean="0"/>
              <a:t>As one dead in the bottom of a tomb.</a:t>
            </a:r>
          </a:p>
          <a:p>
            <a:pPr marL="114300" indent="0">
              <a:buNone/>
            </a:pPr>
            <a:r>
              <a:rPr lang="en-GB" sz="2300" dirty="0" smtClean="0"/>
              <a:t>Either my eye sight fails, or thou </a:t>
            </a:r>
            <a:r>
              <a:rPr lang="en-GB" sz="2300" dirty="0" err="1" smtClean="0"/>
              <a:t>look’st</a:t>
            </a:r>
            <a:r>
              <a:rPr lang="en-GB" sz="2300" dirty="0" smtClean="0"/>
              <a:t> pale.</a:t>
            </a:r>
          </a:p>
          <a:p>
            <a:pPr marL="114300" indent="0">
              <a:buNone/>
            </a:pPr>
            <a:endParaRPr lang="en-GB" sz="1100" dirty="0"/>
          </a:p>
          <a:p>
            <a:pPr marL="114300" indent="0">
              <a:buNone/>
            </a:pPr>
            <a:r>
              <a:rPr lang="en-GB" sz="2300" b="1" dirty="0" smtClean="0"/>
              <a:t>Romeo</a:t>
            </a:r>
          </a:p>
          <a:p>
            <a:pPr marL="114300" indent="0">
              <a:buNone/>
            </a:pPr>
            <a:r>
              <a:rPr lang="en-IE" sz="2300" dirty="0" smtClean="0"/>
              <a:t>And trust me, love, in my eye so do you:</a:t>
            </a:r>
          </a:p>
          <a:p>
            <a:pPr marL="114300" indent="0">
              <a:buNone/>
            </a:pPr>
            <a:r>
              <a:rPr lang="en-IE" sz="2300" dirty="0" smtClean="0"/>
              <a:t>Dry sorrow drinks our blood.  Adieu, adieu!</a:t>
            </a:r>
            <a:endParaRPr lang="en-IE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27" y="2078936"/>
            <a:ext cx="3181604" cy="28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71" y="-12158"/>
            <a:ext cx="4571778" cy="6870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04664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Bradley Hand ITC" pitchFamily="66" charset="0"/>
              </a:rPr>
              <a:t>Lady Capulet tells Juliet that she is to marry Paris, but she refuses.</a:t>
            </a:r>
          </a:p>
        </p:txBody>
      </p:sp>
    </p:spTree>
    <p:extLst>
      <p:ext uri="{BB962C8B-B14F-4D97-AF65-F5344CB8AC3E}">
        <p14:creationId xmlns:p14="http://schemas.microsoft.com/office/powerpoint/2010/main" val="25414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-5080"/>
            <a:ext cx="9137237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14068" r="3198" b="13195"/>
          <a:stretch/>
        </p:blipFill>
        <p:spPr>
          <a:xfrm>
            <a:off x="2532468" y="0"/>
            <a:ext cx="6580909" cy="3838376"/>
          </a:xfrm>
          <a:prstGeom prst="rect">
            <a:avLst/>
          </a:prstGeom>
          <a:ln w="28575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60" y="3090211"/>
            <a:ext cx="5153025" cy="379095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840"/>
            <a:ext cx="4488160" cy="448816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2532468" cy="2369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</a:rPr>
              <a:t>Lord Capulet asserts his control over Juliet.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</a:rPr>
              <a:t>This is a contrast to his earlier comments!</a:t>
            </a:r>
            <a:endParaRPr lang="en-I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The Nurse and her big mouth!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5" y="1772816"/>
            <a:ext cx="3887415" cy="3887415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39952" y="1536192"/>
            <a:ext cx="432048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IE" sz="2600" dirty="0" smtClean="0"/>
              <a:t>In pairs, write a short dialogue of a conversation between the nurse and two of her friends who want to know what happened in the Capulet house that day.</a:t>
            </a:r>
            <a:endParaRPr lang="en-IE" sz="2600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b="9029"/>
          <a:stretch/>
        </p:blipFill>
        <p:spPr>
          <a:xfrm>
            <a:off x="4606441" y="4082591"/>
            <a:ext cx="3200400" cy="27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661" cy="6164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64063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prstClr val="white"/>
                </a:solidFill>
                <a:latin typeface="Bradley Hand ITC" pitchFamily="66" charset="0"/>
              </a:rPr>
              <a:t>‘Ask for me tomorrow and you shall find me a grave man.’</a:t>
            </a: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70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21122">
            <a:off x="457200" y="274638"/>
            <a:ext cx="4474840" cy="1143000"/>
          </a:xfrm>
        </p:spPr>
        <p:txBody>
          <a:bodyPr/>
          <a:lstStyle/>
          <a:p>
            <a:r>
              <a:rPr lang="en-IE" dirty="0" smtClean="0"/>
              <a:t>Dear diary….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0861439">
            <a:off x="320823" y="1387698"/>
            <a:ext cx="4195709" cy="5205176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Write a diary entry that the Nurse wrote after Capulet and Lady Capulet abandoned Juliet.</a:t>
            </a:r>
          </a:p>
          <a:p>
            <a:endParaRPr lang="en-IE" sz="1300" dirty="0"/>
          </a:p>
          <a:p>
            <a:r>
              <a:rPr lang="en-IE" dirty="0" smtClean="0"/>
              <a:t>Remember that diary entries should contain lots of </a:t>
            </a:r>
            <a:r>
              <a:rPr lang="en-IE" b="1" dirty="0" smtClean="0"/>
              <a:t>feelings</a:t>
            </a:r>
            <a:r>
              <a:rPr lang="en-IE" dirty="0" smtClean="0"/>
              <a:t> and </a:t>
            </a:r>
            <a:r>
              <a:rPr lang="en-IE" b="1" dirty="0" smtClean="0"/>
              <a:t>emotions</a:t>
            </a:r>
            <a:r>
              <a:rPr lang="en-IE" dirty="0" smtClean="0"/>
              <a:t>.</a:t>
            </a:r>
          </a:p>
          <a:p>
            <a:r>
              <a:rPr lang="en-IE" dirty="0" smtClean="0"/>
              <a:t>Try your best to show her feelings for Juliet, and her worries about the mess she is now involved in.</a:t>
            </a:r>
          </a:p>
          <a:p>
            <a:r>
              <a:rPr lang="en-IE" dirty="0" smtClean="0"/>
              <a:t>Plan some ideas first…</a:t>
            </a:r>
            <a:endParaRPr lang="en-IE" dirty="0"/>
          </a:p>
        </p:txBody>
      </p:sp>
      <p:pic>
        <p:nvPicPr>
          <p:cNvPr id="5" name="Picture 4" descr="old le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1278">
            <a:off x="4973907" y="841832"/>
            <a:ext cx="3571586" cy="5357379"/>
          </a:xfrm>
          <a:prstGeom prst="rect">
            <a:avLst/>
          </a:prstGeom>
        </p:spPr>
      </p:pic>
      <p:pic>
        <p:nvPicPr>
          <p:cNvPr id="6" name="Picture 2" descr="http://library.thinkquest.org/J001156/pencil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186">
            <a:off x="4090751" y="4642645"/>
            <a:ext cx="1028448" cy="15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612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err="1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Soundbites</a:t>
            </a:r>
            <a:r>
              <a:rPr lang="en-IE" sz="20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 are very short clips of what someone has said, broadcast on television or radio. Make up </a:t>
            </a:r>
            <a:r>
              <a:rPr lang="en-IE" sz="2000" dirty="0" err="1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soundbites</a:t>
            </a:r>
            <a:r>
              <a:rPr lang="en-IE" sz="20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 for each scene. Remember they should be concise and attention grabbing, rather like headlines.</a:t>
            </a:r>
            <a:endParaRPr lang="en-IE" sz="20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73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6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91"/>
          <a:stretch/>
        </p:blipFill>
        <p:spPr>
          <a:xfrm>
            <a:off x="0" y="1039"/>
            <a:ext cx="9144000" cy="68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8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994122"/>
          </a:xfrm>
        </p:spPr>
        <p:txBody>
          <a:bodyPr/>
          <a:lstStyle/>
          <a:p>
            <a:r>
              <a:rPr lang="en-IE" dirty="0" smtClean="0"/>
              <a:t>Performance Question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9468"/>
            <a:ext cx="9144000" cy="58185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IE" sz="2400" b="1" dirty="0" smtClean="0"/>
              <a:t>Romeo</a:t>
            </a:r>
            <a:r>
              <a:rPr lang="en-IE" sz="2400" dirty="0" smtClean="0"/>
              <a:t>	</a:t>
            </a:r>
            <a:r>
              <a:rPr lang="en-IE" sz="2400" dirty="0"/>
              <a:t>	</a:t>
            </a:r>
            <a:r>
              <a:rPr lang="en-IE" sz="2400" dirty="0" smtClean="0"/>
              <a:t>	- for </a:t>
            </a:r>
            <a:r>
              <a:rPr lang="en-IE" sz="2400" dirty="0" err="1" smtClean="0"/>
              <a:t>Mercutio’s</a:t>
            </a:r>
            <a:r>
              <a:rPr lang="en-IE" sz="2400" dirty="0" smtClean="0"/>
              <a:t> soul</a:t>
            </a:r>
          </a:p>
          <a:p>
            <a:pPr marL="114300" indent="0">
              <a:buNone/>
            </a:pPr>
            <a:r>
              <a:rPr lang="en-IE" sz="2400" dirty="0" smtClean="0"/>
              <a:t>		Is but a little way above our heads,</a:t>
            </a:r>
          </a:p>
          <a:p>
            <a:pPr marL="114300" indent="0">
              <a:buNone/>
            </a:pPr>
            <a:r>
              <a:rPr lang="en-IE" sz="2400" dirty="0"/>
              <a:t>	</a:t>
            </a:r>
            <a:r>
              <a:rPr lang="en-IE" sz="2400" dirty="0" smtClean="0"/>
              <a:t>	Staying for </a:t>
            </a:r>
            <a:r>
              <a:rPr lang="en-IE" sz="2400" dirty="0" err="1" smtClean="0"/>
              <a:t>thine</a:t>
            </a:r>
            <a:r>
              <a:rPr lang="en-IE" sz="2400" dirty="0" smtClean="0"/>
              <a:t> to keep him company.</a:t>
            </a:r>
          </a:p>
          <a:p>
            <a:pPr marL="114300" indent="0">
              <a:buNone/>
            </a:pPr>
            <a:r>
              <a:rPr lang="en-IE" sz="2400" dirty="0"/>
              <a:t>	</a:t>
            </a:r>
            <a:r>
              <a:rPr lang="en-IE" sz="2400" dirty="0" smtClean="0"/>
              <a:t>	Either thou or I, or </a:t>
            </a:r>
            <a:r>
              <a:rPr lang="en-IE" sz="2400" dirty="0" err="1" smtClean="0"/>
              <a:t>boh</a:t>
            </a:r>
            <a:r>
              <a:rPr lang="en-IE" sz="2400" dirty="0" smtClean="0"/>
              <a:t>, must go with him.</a:t>
            </a:r>
          </a:p>
          <a:p>
            <a:pPr marL="114300" indent="0">
              <a:buNone/>
            </a:pPr>
            <a:endParaRPr lang="en-IE" sz="600" dirty="0"/>
          </a:p>
          <a:p>
            <a:pPr marL="114300" indent="0">
              <a:buNone/>
            </a:pPr>
            <a:r>
              <a:rPr lang="en-IE" sz="2400" b="1" dirty="0" smtClean="0"/>
              <a:t>Tybalt</a:t>
            </a:r>
            <a:r>
              <a:rPr lang="en-IE" sz="2400" dirty="0" smtClean="0"/>
              <a:t>		Thou, wretched boy, that didst consort him here,</a:t>
            </a:r>
          </a:p>
          <a:p>
            <a:pPr marL="114300" indent="0">
              <a:buNone/>
            </a:pPr>
            <a:r>
              <a:rPr lang="en-IE" sz="2400" dirty="0"/>
              <a:t>	</a:t>
            </a:r>
            <a:r>
              <a:rPr lang="en-IE" sz="2400" dirty="0" smtClean="0"/>
              <a:t>	Shalt with him hence!</a:t>
            </a:r>
          </a:p>
          <a:p>
            <a:pPr marL="114300" indent="0">
              <a:buNone/>
            </a:pPr>
            <a:endParaRPr lang="en-IE" sz="600" dirty="0"/>
          </a:p>
          <a:p>
            <a:pPr marL="114300" indent="0">
              <a:buNone/>
            </a:pPr>
            <a:r>
              <a:rPr lang="en-IE" sz="2400" b="1" dirty="0" smtClean="0"/>
              <a:t>Romeo	</a:t>
            </a:r>
            <a:r>
              <a:rPr lang="en-IE" sz="2400" dirty="0" smtClean="0"/>
              <a:t>(Drawing his sword) This shall determine that.</a:t>
            </a:r>
          </a:p>
          <a:p>
            <a:pPr marL="114300" indent="0">
              <a:buNone/>
            </a:pPr>
            <a:endParaRPr lang="en-IE" sz="600" dirty="0"/>
          </a:p>
          <a:p>
            <a:pPr marL="114300" indent="0">
              <a:buNone/>
            </a:pPr>
            <a:r>
              <a:rPr lang="en-IE" sz="2400" b="1" dirty="0" smtClean="0"/>
              <a:t>	(THEY FIGHT. ROMEO KILLS TYBALT)</a:t>
            </a:r>
          </a:p>
          <a:p>
            <a:pPr marL="114300" indent="0">
              <a:buNone/>
            </a:pPr>
            <a:endParaRPr lang="en-IE" sz="600" b="1" dirty="0" smtClean="0"/>
          </a:p>
          <a:p>
            <a:pPr marL="114300" indent="0">
              <a:buNone/>
            </a:pPr>
            <a:r>
              <a:rPr lang="en-IE" sz="2400" b="1" dirty="0" smtClean="0"/>
              <a:t>Benvolio</a:t>
            </a:r>
            <a:r>
              <a:rPr lang="en-IE" sz="2400" dirty="0" smtClean="0"/>
              <a:t>	Romeo, away, be gone!</a:t>
            </a:r>
          </a:p>
          <a:p>
            <a:pPr marL="114300" indent="0">
              <a:buNone/>
            </a:pPr>
            <a:r>
              <a:rPr lang="en-IE" sz="2400" dirty="0"/>
              <a:t>	</a:t>
            </a:r>
            <a:r>
              <a:rPr lang="en-IE" sz="2400" dirty="0" smtClean="0"/>
              <a:t>	The citizens are up, and Tybalt slain.</a:t>
            </a:r>
          </a:p>
          <a:p>
            <a:pPr marL="114300" indent="0">
              <a:buNone/>
            </a:pPr>
            <a:r>
              <a:rPr lang="en-IE" sz="2400" dirty="0" smtClean="0"/>
              <a:t>		Stand not amazed! The Price will doom thee death</a:t>
            </a:r>
          </a:p>
          <a:p>
            <a:pPr marL="114300" indent="0">
              <a:buNone/>
            </a:pPr>
            <a:r>
              <a:rPr lang="en-IE" sz="2400" dirty="0"/>
              <a:t>	</a:t>
            </a:r>
            <a:r>
              <a:rPr lang="en-IE" sz="2400" dirty="0" smtClean="0"/>
              <a:t>	If thou art taken. Hence, be gone, away!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20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3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60" y="188640"/>
            <a:ext cx="7620000" cy="994122"/>
          </a:xfrm>
        </p:spPr>
        <p:txBody>
          <a:bodyPr/>
          <a:lstStyle/>
          <a:p>
            <a:r>
              <a:rPr lang="en-IE" dirty="0" smtClean="0"/>
              <a:t>Character Question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16037" r="15909" b="17398"/>
          <a:stretch/>
        </p:blipFill>
        <p:spPr>
          <a:xfrm>
            <a:off x="611560" y="1052736"/>
            <a:ext cx="7312696" cy="4459841"/>
          </a:xfr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179512" y="566124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prstClr val="black"/>
                </a:solidFill>
              </a:rPr>
              <a:t>What do we learn about the character of Romeo from this scene?</a:t>
            </a:r>
          </a:p>
          <a:p>
            <a:r>
              <a:rPr lang="en-IE" sz="2400" dirty="0">
                <a:solidFill>
                  <a:prstClr val="black"/>
                </a:solidFill>
              </a:rPr>
              <a:t>Use evidence from the scene to support your answer. </a:t>
            </a:r>
            <a:endParaRPr lang="en-I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chemeClr val="tx1"/>
          </a:solidFill>
        </p:spPr>
        <p:txBody>
          <a:bodyPr/>
          <a:lstStyle/>
          <a:p>
            <a:pPr marL="114300" indent="0">
              <a:buNone/>
            </a:pP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397150" cy="554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How will Juliet react to this news?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20537" r="20269" b="20149"/>
          <a:stretch/>
        </p:blipFill>
        <p:spPr>
          <a:xfrm>
            <a:off x="1403648" y="138138"/>
            <a:ext cx="6063696" cy="608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1051</Words>
  <Application>Microsoft Office PowerPoint</Application>
  <PresentationFormat>On-screen Show (4:3)</PresentationFormat>
  <Paragraphs>160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Adjacency</vt:lpstr>
      <vt:lpstr>Act 3</vt:lpstr>
      <vt:lpstr>Act 3 Scene 1 Summary</vt:lpstr>
      <vt:lpstr>PowerPoint Presentation</vt:lpstr>
      <vt:lpstr>PowerPoint Presentation</vt:lpstr>
      <vt:lpstr>PowerPoint Presentation</vt:lpstr>
      <vt:lpstr>Performance Question</vt:lpstr>
      <vt:lpstr>Character Question</vt:lpstr>
      <vt:lpstr>How will Juliet react to this news?</vt:lpstr>
      <vt:lpstr>PowerPoint Presentation</vt:lpstr>
      <vt:lpstr>PowerPoint Presentation</vt:lpstr>
      <vt:lpstr>PowerPoint Presentation</vt:lpstr>
      <vt:lpstr>Act 3 Scene 2 Summary</vt:lpstr>
      <vt:lpstr>PowerPoint Presentation</vt:lpstr>
      <vt:lpstr>What is an oxymoron?</vt:lpstr>
      <vt:lpstr>PowerPoint Presentation</vt:lpstr>
      <vt:lpstr>Ask the Agony Aunt……</vt:lpstr>
      <vt:lpstr>Act 3 Scene 3 Summary</vt:lpstr>
      <vt:lpstr>PowerPoint Presentation</vt:lpstr>
      <vt:lpstr>PowerPoint Presentation</vt:lpstr>
      <vt:lpstr>PowerPoint Presentation</vt:lpstr>
      <vt:lpstr>Dear diary….</vt:lpstr>
      <vt:lpstr>Act 3 Scene 4 Summary</vt:lpstr>
      <vt:lpstr>PowerPoint Presentation</vt:lpstr>
      <vt:lpstr>Act 3 Scene 5 Summary</vt:lpstr>
      <vt:lpstr>Performance Question</vt:lpstr>
      <vt:lpstr>PowerPoint Presentation</vt:lpstr>
      <vt:lpstr>PowerPoint Presentation</vt:lpstr>
      <vt:lpstr>PowerPoint Presentation</vt:lpstr>
      <vt:lpstr>The Nurse and her big mouth!</vt:lpstr>
      <vt:lpstr>Dear diary….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3</dc:title>
  <dc:creator>PaulBRENNAN</dc:creator>
  <cp:lastModifiedBy>PaulBRENNAN</cp:lastModifiedBy>
  <cp:revision>1</cp:revision>
  <dcterms:created xsi:type="dcterms:W3CDTF">2013-07-12T10:16:48Z</dcterms:created>
  <dcterms:modified xsi:type="dcterms:W3CDTF">2013-07-12T10:19:05Z</dcterms:modified>
</cp:coreProperties>
</file>