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9" r:id="rId4"/>
    <p:sldId id="257" r:id="rId5"/>
    <p:sldId id="264" r:id="rId6"/>
    <p:sldId id="274" r:id="rId7"/>
    <p:sldId id="273" r:id="rId8"/>
    <p:sldId id="259" r:id="rId9"/>
    <p:sldId id="266" r:id="rId10"/>
    <p:sldId id="267" r:id="rId11"/>
    <p:sldId id="258" r:id="rId12"/>
    <p:sldId id="276" r:id="rId13"/>
    <p:sldId id="260" r:id="rId14"/>
    <p:sldId id="262" r:id="rId15"/>
    <p:sldId id="272" r:id="rId16"/>
    <p:sldId id="268" r:id="rId17"/>
    <p:sldId id="271" r:id="rId18"/>
    <p:sldId id="261" r:id="rId19"/>
    <p:sldId id="270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654" y="4960137"/>
            <a:ext cx="7772400" cy="1463040"/>
          </a:xfrm>
        </p:spPr>
        <p:txBody>
          <a:bodyPr/>
          <a:lstStyle/>
          <a:p>
            <a:r>
              <a:rPr lang="en-GB" dirty="0" smtClean="0"/>
              <a:t>Your Reading partnership with Upton infant school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11" y="4671543"/>
            <a:ext cx="2040228" cy="204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49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913" y="585216"/>
            <a:ext cx="9720072" cy="1499616"/>
          </a:xfrm>
        </p:spPr>
        <p:txBody>
          <a:bodyPr/>
          <a:lstStyle/>
          <a:p>
            <a:r>
              <a:rPr lang="en-GB" dirty="0" smtClean="0"/>
              <a:t>Fred fingers      green words        red words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128" y="4455657"/>
            <a:ext cx="1015379" cy="15379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6772" y="253158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TempusSansITC"/>
              </a:rPr>
              <a:t>Fred Fingers for spelling</a:t>
            </a:r>
          </a:p>
          <a:p>
            <a:r>
              <a:rPr lang="en-GB" dirty="0">
                <a:latin typeface="TempusSansITC"/>
              </a:rPr>
              <a:t>*Say the word and</a:t>
            </a:r>
          </a:p>
          <a:p>
            <a:r>
              <a:rPr lang="en-GB" dirty="0">
                <a:latin typeface="TempusSansITC"/>
              </a:rPr>
              <a:t>pinch on the sounds</a:t>
            </a:r>
          </a:p>
          <a:p>
            <a:r>
              <a:rPr lang="en-GB" dirty="0">
                <a:latin typeface="TempusSansITC"/>
              </a:rPr>
              <a:t>Eyes for reading,</a:t>
            </a:r>
          </a:p>
          <a:p>
            <a:r>
              <a:rPr lang="en-GB" dirty="0">
                <a:latin typeface="TempusSansITC"/>
              </a:rPr>
              <a:t>fingers for spelling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201773" y="5056965"/>
            <a:ext cx="2727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Green words – contain all the sounds we </a:t>
            </a:r>
            <a:r>
              <a:rPr lang="en-GB" dirty="0" smtClean="0"/>
              <a:t>know</a:t>
            </a:r>
          </a:p>
          <a:p>
            <a:endParaRPr lang="en-GB" dirty="0"/>
          </a:p>
          <a:p>
            <a:r>
              <a:rPr lang="en-GB" dirty="0" smtClean="0"/>
              <a:t>Fred in your head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932313" y="2796742"/>
            <a:ext cx="28118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Red </a:t>
            </a:r>
            <a:r>
              <a:rPr lang="en-GB" dirty="0" smtClean="0"/>
              <a:t>words</a:t>
            </a:r>
          </a:p>
          <a:p>
            <a:endParaRPr lang="en-GB" dirty="0"/>
          </a:p>
          <a:p>
            <a:r>
              <a:rPr lang="en-GB" dirty="0"/>
              <a:t>‘If it’s red it’s hard to Fred’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17" y="1968922"/>
            <a:ext cx="2244259" cy="28735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t="7705" r="6188" b="9829"/>
          <a:stretch/>
        </p:blipFill>
        <p:spPr>
          <a:xfrm>
            <a:off x="8424538" y="3988269"/>
            <a:ext cx="1815921" cy="24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59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Book bags </a:t>
            </a:r>
            <a:r>
              <a:rPr lang="en-GB" sz="2800" dirty="0" smtClean="0"/>
              <a:t>and </a:t>
            </a:r>
            <a:r>
              <a:rPr lang="en-GB" sz="2800" dirty="0" err="1" smtClean="0"/>
              <a:t>Rwi</a:t>
            </a:r>
            <a:r>
              <a:rPr lang="en-GB" sz="2800" dirty="0" smtClean="0"/>
              <a:t> homework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Learn to Read                           Help to Read                       Love to Read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40" y="2961268"/>
            <a:ext cx="2265267" cy="15720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682" y="2961268"/>
            <a:ext cx="2578637" cy="2930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552" y="2961268"/>
            <a:ext cx="2310805" cy="2360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40" y="4623377"/>
            <a:ext cx="2265267" cy="17341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264" y="4264666"/>
            <a:ext cx="1499113" cy="224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18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rewards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1865745"/>
            <a:ext cx="11554691" cy="4443615"/>
          </a:xfrm>
        </p:spPr>
        <p:txBody>
          <a:bodyPr/>
          <a:lstStyle/>
          <a:p>
            <a:r>
              <a:rPr lang="en-GB" b="1" dirty="0" smtClean="0"/>
              <a:t>         Book Bugs                                   Reading Raffle                                 Whole Class Reads</a:t>
            </a:r>
          </a:p>
          <a:p>
            <a:r>
              <a:rPr lang="en-GB" dirty="0" smtClean="0"/>
              <a:t>-  44 reads                                  - Read at least 3x a week                - Adult in the class checks</a:t>
            </a:r>
          </a:p>
          <a:p>
            <a:r>
              <a:rPr lang="en-GB" dirty="0" smtClean="0"/>
              <a:t>- Record in reading diary              - One child picked a week                 which children have read 3x</a:t>
            </a:r>
          </a:p>
          <a:p>
            <a:r>
              <a:rPr lang="en-GB" dirty="0" smtClean="0"/>
              <a:t>- Collect from the office                 - Automatic prize at the end of        - % of children who have </a:t>
            </a:r>
          </a:p>
          <a:p>
            <a:r>
              <a:rPr lang="en-GB" dirty="0"/>
              <a:t> </a:t>
            </a:r>
            <a:r>
              <a:rPr lang="en-GB" dirty="0" smtClean="0"/>
              <a:t>                                                  half term if your child has read          </a:t>
            </a:r>
            <a:r>
              <a:rPr lang="en-GB" dirty="0" err="1" smtClean="0"/>
              <a:t>read</a:t>
            </a:r>
            <a:r>
              <a:rPr lang="en-GB" dirty="0" smtClean="0"/>
              <a:t> in the class </a:t>
            </a:r>
          </a:p>
          <a:p>
            <a:r>
              <a:rPr lang="en-GB" dirty="0"/>
              <a:t> </a:t>
            </a:r>
            <a:r>
              <a:rPr lang="en-GB" dirty="0" smtClean="0"/>
              <a:t>                                                  3x a week or more every week       - class with the highest % gets</a:t>
            </a:r>
          </a:p>
          <a:p>
            <a:r>
              <a:rPr lang="en-GB" dirty="0"/>
              <a:t> </a:t>
            </a:r>
            <a:r>
              <a:rPr lang="en-GB" dirty="0" smtClean="0"/>
              <a:t>                                                                                                         an extra playtime </a:t>
            </a:r>
          </a:p>
          <a:p>
            <a:endParaRPr lang="en-GB" dirty="0"/>
          </a:p>
        </p:txBody>
      </p:sp>
      <p:pic>
        <p:nvPicPr>
          <p:cNvPr id="1026" name="Picture 2" descr="Assorted colou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18" y="3819084"/>
            <a:ext cx="2622459" cy="262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 rot="20769000">
            <a:off x="1902689" y="3846488"/>
            <a:ext cx="932873" cy="3851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0394195">
            <a:off x="1529037" y="4065812"/>
            <a:ext cx="654116" cy="46695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 rot="20769000">
            <a:off x="2421307" y="5236369"/>
            <a:ext cx="932873" cy="3851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 rot="20769000">
            <a:off x="1594652" y="5450949"/>
            <a:ext cx="932873" cy="3851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 rot="20769000">
            <a:off x="1600859" y="5744157"/>
            <a:ext cx="505882" cy="3851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7071362" y="5623939"/>
            <a:ext cx="4850674" cy="964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Your child can record the books they have read themselves </a:t>
            </a:r>
            <a:r>
              <a:rPr lang="en-GB" dirty="0" smtClean="0">
                <a:sym typeface="Wingdings" panose="05000000000000000000" pitchFamily="2" charset="2"/>
              </a:rPr>
              <a:t>or you can ask your class teacher for a special sheet of stickers for them to use instead   </a:t>
            </a:r>
            <a:endParaRPr lang="en-GB" dirty="0"/>
          </a:p>
        </p:txBody>
      </p:sp>
      <p:sp>
        <p:nvSpPr>
          <p:cNvPr id="10" name="Cloud Callout 9"/>
          <p:cNvSpPr/>
          <p:nvPr/>
        </p:nvSpPr>
        <p:spPr>
          <a:xfrm>
            <a:off x="4184572" y="5131275"/>
            <a:ext cx="3118065" cy="1275806"/>
          </a:xfrm>
          <a:prstGeom prst="cloud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Struggling to record the reads in the diary …..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721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with your child at home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Quiet place</a:t>
            </a:r>
            <a:endParaRPr lang="en-GB" altLang="en-US" sz="24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Walk through the book first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Ask them to predict what they think will happen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Model reading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Encourage them to blend sounds together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Use the pictures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Practise word recognition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Ask questions during and after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sz="2400" dirty="0"/>
              <a:t>Praise them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 altLang="en-US" b="1" dirty="0"/>
              <a:t>Make it fun!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338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 for helping them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03041"/>
            <a:ext cx="9720073" cy="4765183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 smtClean="0"/>
              <a:t>If your child can’t read a word –     Pause, prompt, praise </a:t>
            </a:r>
          </a:p>
          <a:p>
            <a:r>
              <a:rPr lang="en-GB" dirty="0" smtClean="0"/>
              <a:t>- Encourage them to Fred Talk the word</a:t>
            </a:r>
          </a:p>
          <a:p>
            <a:r>
              <a:rPr lang="en-GB" dirty="0" smtClean="0"/>
              <a:t>- Split longer words into chunks </a:t>
            </a:r>
          </a:p>
          <a:p>
            <a:r>
              <a:rPr lang="en-GB" dirty="0" smtClean="0"/>
              <a:t>- Model Fred Talking it if they can’t read it </a:t>
            </a:r>
          </a:p>
          <a:p>
            <a:r>
              <a:rPr lang="en-GB" dirty="0" smtClean="0"/>
              <a:t>-Then tell them! Especially red words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If your child </a:t>
            </a:r>
            <a:r>
              <a:rPr lang="en-GB" b="1" dirty="0" smtClean="0"/>
              <a:t>doesn’t understand what they have read </a:t>
            </a:r>
            <a:endParaRPr lang="en-GB" b="1" dirty="0"/>
          </a:p>
          <a:p>
            <a:r>
              <a:rPr lang="en-GB" dirty="0"/>
              <a:t>- </a:t>
            </a:r>
            <a:r>
              <a:rPr lang="en-GB" dirty="0" smtClean="0"/>
              <a:t>Ask them to reread the whole sentence</a:t>
            </a:r>
            <a:endParaRPr lang="en-GB" dirty="0"/>
          </a:p>
          <a:p>
            <a:r>
              <a:rPr lang="en-GB" dirty="0"/>
              <a:t>- </a:t>
            </a:r>
            <a:r>
              <a:rPr lang="en-GB" dirty="0" smtClean="0"/>
              <a:t>Talk about the words, pictures and what has already happened</a:t>
            </a:r>
            <a:endParaRPr lang="en-GB" dirty="0"/>
          </a:p>
          <a:p>
            <a:r>
              <a:rPr lang="en-GB" dirty="0"/>
              <a:t>- </a:t>
            </a:r>
            <a:r>
              <a:rPr lang="en-GB" dirty="0" smtClean="0"/>
              <a:t>Read the sentence yourself and talk about it with your child</a:t>
            </a:r>
          </a:p>
          <a:p>
            <a:r>
              <a:rPr lang="en-GB" dirty="0" smtClean="0"/>
              <a:t>- Reread the same book a number of times to build confidence and fluency</a:t>
            </a:r>
          </a:p>
          <a:p>
            <a:endParaRPr lang="en-GB" dirty="0" smtClean="0"/>
          </a:p>
          <a:p>
            <a:r>
              <a:rPr lang="en-GB" dirty="0" smtClean="0"/>
              <a:t>You can find out more at https</a:t>
            </a:r>
            <a:r>
              <a:rPr lang="en-GB" dirty="0"/>
              <a:t>://www.ruthmiskin.com/en/find-out-more/parents/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9701011" y="395637"/>
            <a:ext cx="2086377" cy="281480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Display red words in key locations around the house and as your child walks by ask them to read them. Give ticks on the paper to celebrate success.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9917806" y="3753417"/>
            <a:ext cx="2086377" cy="2814807"/>
          </a:xfrm>
          <a:prstGeom prst="wedgeRoundRectCallout">
            <a:avLst>
              <a:gd name="adj1" fmla="val -85031"/>
              <a:gd name="adj2" fmla="val -523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Keep reading a wide range of books to your child, even when they can </a:t>
            </a:r>
            <a:r>
              <a:rPr lang="en-GB" smtClean="0"/>
              <a:t>read themselves.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7059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Top tips for helping them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03041"/>
            <a:ext cx="9720073" cy="4765183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Reluctant Readers</a:t>
            </a:r>
          </a:p>
          <a:p>
            <a:r>
              <a:rPr lang="en-GB" dirty="0"/>
              <a:t>• Try paired reading (taking it in turns to read a </a:t>
            </a:r>
            <a:r>
              <a:rPr lang="en-GB" dirty="0" smtClean="0"/>
              <a:t>word / page </a:t>
            </a:r>
            <a:r>
              <a:rPr lang="en-GB" dirty="0"/>
              <a:t>/ </a:t>
            </a:r>
            <a:r>
              <a:rPr lang="en-GB" dirty="0" smtClean="0"/>
              <a:t>paragraph) </a:t>
            </a:r>
          </a:p>
          <a:p>
            <a:r>
              <a:rPr lang="en-GB" dirty="0" smtClean="0"/>
              <a:t>• Try reading the book to your child first to help them gain confidence </a:t>
            </a:r>
          </a:p>
          <a:p>
            <a:r>
              <a:rPr lang="en-GB" dirty="0" smtClean="0"/>
              <a:t>• Read to your child and change words so they have to correct your mistakes</a:t>
            </a:r>
          </a:p>
          <a:p>
            <a:r>
              <a:rPr lang="en-GB" dirty="0" smtClean="0"/>
              <a:t>• Set a given amount of time for reading </a:t>
            </a:r>
          </a:p>
          <a:p>
            <a:r>
              <a:rPr lang="en-GB" dirty="0"/>
              <a:t>•</a:t>
            </a:r>
            <a:r>
              <a:rPr lang="en-GB" dirty="0" smtClean="0"/>
              <a:t> Use rewards (our reading challenge and raffle is designed to encourage reading)</a:t>
            </a:r>
          </a:p>
          <a:p>
            <a:r>
              <a:rPr lang="en-GB" dirty="0" smtClean="0"/>
              <a:t>• </a:t>
            </a:r>
            <a:r>
              <a:rPr lang="en-GB" dirty="0"/>
              <a:t>Don’t </a:t>
            </a:r>
            <a:r>
              <a:rPr lang="en-GB" dirty="0" smtClean="0"/>
              <a:t>over correct </a:t>
            </a:r>
          </a:p>
          <a:p>
            <a:r>
              <a:rPr lang="en-GB" dirty="0" smtClean="0"/>
              <a:t>• </a:t>
            </a:r>
            <a:r>
              <a:rPr lang="en-GB" dirty="0"/>
              <a:t>Keep reading sessions short and enjoyable – make them a really treasured part of the </a:t>
            </a:r>
            <a:r>
              <a:rPr lang="en-GB" dirty="0" smtClean="0"/>
              <a:t>day</a:t>
            </a:r>
          </a:p>
          <a:p>
            <a:r>
              <a:rPr lang="en-GB" dirty="0" smtClean="0"/>
              <a:t>• Try to find books that they enjoy and are interested in </a:t>
            </a:r>
          </a:p>
          <a:p>
            <a:r>
              <a:rPr lang="en-GB" dirty="0" smtClean="0"/>
              <a:t>• Show them that you enjoy reading too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2" r="32818"/>
          <a:stretch/>
        </p:blipFill>
        <p:spPr>
          <a:xfrm>
            <a:off x="10272277" y="4815246"/>
            <a:ext cx="1919723" cy="2042754"/>
          </a:xfrm>
          <a:prstGeom prst="rect">
            <a:avLst/>
          </a:prstGeom>
        </p:spPr>
      </p:pic>
      <p:pic>
        <p:nvPicPr>
          <p:cNvPr id="1026" name="Picture 2" descr="Reading Raffle - Apps on Google Pl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87" y="88730"/>
            <a:ext cx="2393213" cy="239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30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Encouraging story talk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Try </a:t>
            </a:r>
            <a:r>
              <a:rPr lang="en-GB" dirty="0"/>
              <a:t>doing the following when reading with your child: </a:t>
            </a:r>
          </a:p>
          <a:p>
            <a:r>
              <a:rPr lang="en-GB" dirty="0"/>
              <a:t>• Talk about things you see in the book illustrations. </a:t>
            </a:r>
          </a:p>
          <a:p>
            <a:r>
              <a:rPr lang="en-GB" dirty="0"/>
              <a:t>• Make connections between the story and your child’s life. </a:t>
            </a:r>
            <a:endParaRPr lang="en-GB" dirty="0" smtClean="0"/>
          </a:p>
          <a:p>
            <a:r>
              <a:rPr lang="en-GB" dirty="0" smtClean="0"/>
              <a:t>(“</a:t>
            </a:r>
            <a:r>
              <a:rPr lang="en-GB" dirty="0"/>
              <a:t>You’ve been to the zoo.”) </a:t>
            </a:r>
          </a:p>
          <a:p>
            <a:r>
              <a:rPr lang="en-GB" dirty="0"/>
              <a:t>• Talk about the characters’ feelings. </a:t>
            </a:r>
            <a:endParaRPr lang="en-GB" dirty="0" smtClean="0"/>
          </a:p>
          <a:p>
            <a:r>
              <a:rPr lang="en-GB" dirty="0" smtClean="0"/>
              <a:t>(“</a:t>
            </a:r>
            <a:r>
              <a:rPr lang="en-GB" dirty="0"/>
              <a:t>Why do you think Bear is mad?”) </a:t>
            </a:r>
          </a:p>
          <a:p>
            <a:r>
              <a:rPr lang="en-GB" dirty="0"/>
              <a:t>• Ask children who or what they might see on the next page. </a:t>
            </a:r>
          </a:p>
          <a:p>
            <a:r>
              <a:rPr lang="en-GB" dirty="0"/>
              <a:t>• Ask children what they think might happen next</a:t>
            </a:r>
            <a:r>
              <a:rPr lang="en-GB" dirty="0" smtClean="0"/>
              <a:t>.</a:t>
            </a:r>
          </a:p>
          <a:p>
            <a:r>
              <a:rPr lang="en-GB" dirty="0" smtClean="0"/>
              <a:t>Share your ideas, thoughts and feelings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894" t="18577" r="29543" b="5894"/>
          <a:stretch/>
        </p:blipFill>
        <p:spPr>
          <a:xfrm>
            <a:off x="7698376" y="585216"/>
            <a:ext cx="4278975" cy="42739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77051" y="450760"/>
            <a:ext cx="2467715" cy="3850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83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" b="28126"/>
          <a:stretch/>
        </p:blipFill>
        <p:spPr>
          <a:xfrm>
            <a:off x="2323915" y="528034"/>
            <a:ext cx="6742812" cy="5748787"/>
          </a:xfrm>
        </p:spPr>
      </p:pic>
      <p:pic>
        <p:nvPicPr>
          <p:cNvPr id="3" name="Picture 2" descr="Related imag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3" r="15625"/>
          <a:stretch/>
        </p:blipFill>
        <p:spPr bwMode="auto">
          <a:xfrm>
            <a:off x="9066727" y="309696"/>
            <a:ext cx="1381125" cy="21431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Image result for famous book characters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3958"/>
          <a:stretch/>
        </p:blipFill>
        <p:spPr bwMode="auto">
          <a:xfrm>
            <a:off x="1221883" y="4552796"/>
            <a:ext cx="990600" cy="1724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Image result for famous book character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34" y="528034"/>
            <a:ext cx="1256665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Image result for famous book characters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0" r="26900"/>
          <a:stretch/>
        </p:blipFill>
        <p:spPr bwMode="auto">
          <a:xfrm>
            <a:off x="9178159" y="4272378"/>
            <a:ext cx="1323975" cy="1893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1446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to your child at home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3" b="13004"/>
          <a:stretch/>
        </p:blipFill>
        <p:spPr>
          <a:xfrm>
            <a:off x="1090083" y="1724665"/>
            <a:ext cx="6418242" cy="4612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89667" y="5998407"/>
            <a:ext cx="42846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https://www.youtube.com/watch?v=oQN-blu9-Jw</a:t>
            </a:r>
          </a:p>
        </p:txBody>
      </p:sp>
    </p:spTree>
    <p:extLst>
      <p:ext uri="{BB962C8B-B14F-4D97-AF65-F5344CB8AC3E}">
        <p14:creationId xmlns:p14="http://schemas.microsoft.com/office/powerpoint/2010/main" val="1174832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to your child at home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617" y="2084832"/>
            <a:ext cx="3417463" cy="45566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8592" y="2401065"/>
            <a:ext cx="6096000" cy="13080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500" dirty="0" smtClean="0">
                <a:latin typeface="TempusSansITC"/>
              </a:rPr>
              <a:t>Reading </a:t>
            </a:r>
            <a:r>
              <a:rPr lang="en-GB" sz="2500" dirty="0">
                <a:latin typeface="TempusSansITC"/>
              </a:rPr>
              <a:t>stories at home</a:t>
            </a:r>
          </a:p>
          <a:p>
            <a:r>
              <a:rPr lang="en-GB" dirty="0">
                <a:latin typeface="TempusSansITC"/>
              </a:rPr>
              <a:t>Read favourite stories over and over again</a:t>
            </a:r>
          </a:p>
          <a:p>
            <a:r>
              <a:rPr lang="en-GB" dirty="0">
                <a:latin typeface="TempusSansITC"/>
              </a:rPr>
              <a:t>Read some stories at a higher level than they can read themselves.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00" y="5221470"/>
            <a:ext cx="2719766" cy="12575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77066" y="5208731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>
                <a:latin typeface="TempusSansITC"/>
              </a:rPr>
              <a:t>Have fun with Fred Talk!</a:t>
            </a:r>
          </a:p>
          <a:p>
            <a:r>
              <a:rPr lang="en-GB" dirty="0">
                <a:latin typeface="TempusSansITC"/>
              </a:rPr>
              <a:t>“What a tidy r-</a:t>
            </a:r>
            <a:r>
              <a:rPr lang="en-GB" dirty="0" err="1">
                <a:latin typeface="TempusSansITC"/>
              </a:rPr>
              <a:t>oo</a:t>
            </a:r>
            <a:r>
              <a:rPr lang="en-GB" dirty="0">
                <a:latin typeface="TempusSansITC"/>
              </a:rPr>
              <a:t>-m!”</a:t>
            </a:r>
          </a:p>
          <a:p>
            <a:r>
              <a:rPr lang="en-GB" dirty="0">
                <a:latin typeface="TempusSansITC"/>
              </a:rPr>
              <a:t>“Where’s your c-</a:t>
            </a:r>
            <a:r>
              <a:rPr lang="en-GB" dirty="0" err="1">
                <a:latin typeface="TempusSansITC"/>
              </a:rPr>
              <a:t>oa</a:t>
            </a:r>
            <a:r>
              <a:rPr lang="en-GB" dirty="0">
                <a:latin typeface="TempusSansITC"/>
              </a:rPr>
              <a:t>-t?”</a:t>
            </a:r>
          </a:p>
          <a:p>
            <a:r>
              <a:rPr lang="en-GB" dirty="0">
                <a:latin typeface="TempusSansITC"/>
              </a:rPr>
              <a:t>“Time for b-e-d!”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648200" y="381896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TempusSansITC"/>
              </a:rPr>
              <a:t>Practise pronouncing the sounds…</a:t>
            </a:r>
          </a:p>
          <a:p>
            <a:r>
              <a:rPr lang="en-GB" dirty="0">
                <a:latin typeface="TempusSansITC"/>
              </a:rPr>
              <a:t>Remember no ‘</a:t>
            </a:r>
            <a:r>
              <a:rPr lang="en-GB" dirty="0" err="1">
                <a:latin typeface="TempusSansITC"/>
              </a:rPr>
              <a:t>fuh</a:t>
            </a:r>
            <a:r>
              <a:rPr lang="en-GB" dirty="0">
                <a:latin typeface="TempusSansITC"/>
              </a:rPr>
              <a:t>’ and ‘</a:t>
            </a:r>
            <a:r>
              <a:rPr lang="en-GB" dirty="0" err="1">
                <a:latin typeface="TempusSansITC"/>
              </a:rPr>
              <a:t>luh</a:t>
            </a:r>
            <a:r>
              <a:rPr lang="en-GB" dirty="0">
                <a:latin typeface="TempusSansITC"/>
              </a:rPr>
              <a:t>’!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277" y="4465292"/>
            <a:ext cx="1776914" cy="176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15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45" y="379926"/>
            <a:ext cx="3756027" cy="5835635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3380" t="12188" r="34930" b="11155"/>
          <a:stretch/>
        </p:blipFill>
        <p:spPr>
          <a:xfrm>
            <a:off x="6452316" y="218942"/>
            <a:ext cx="4778062" cy="649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58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https://scontent-man2-1.xx.fbcdn.net/v/t1.6435-9/117035437_149545073425502_7609774098908748716_n.jpg?_nc_cat=106&amp;ccb=1-7&amp;_nc_sid=a26aad&amp;_nc_ohc=SnsthVxn1G0AX-Wsyvn&amp;_nc_ht=scontent-man2-1.xx&amp;oh=00_AfBEHAryCNlK9hESXUr8FsaqS-BCSm_ibLOIu5Qi0nnKBA&amp;oe=653DE09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9" y="0"/>
            <a:ext cx="6838950" cy="68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content-man2-1.xx.fbcdn.net/v/t1.6435-9/117070904_149545110092165_1150644708029375262_n.jpg?_nc_cat=109&amp;ccb=1-7&amp;_nc_sid=a26aad&amp;_nc_ohc=F9Br7MUDH0sAX8IEjHo&amp;_nc_ht=scontent-man2-1.xx&amp;oh=00_AfCZKkoi6RddRCrhk5W9h6xz7FcsoMct5GvwkcBkyr10mQ&amp;oe=653DE74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438" y="182880"/>
            <a:ext cx="5197475" cy="66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8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5" t="12921" r="25273"/>
          <a:stretch/>
        </p:blipFill>
        <p:spPr>
          <a:xfrm>
            <a:off x="1532585" y="528032"/>
            <a:ext cx="3889421" cy="6001973"/>
          </a:xfrm>
        </p:spPr>
      </p:pic>
    </p:spTree>
    <p:extLst>
      <p:ext uri="{BB962C8B-B14F-4D97-AF65-F5344CB8AC3E}">
        <p14:creationId xmlns:p14="http://schemas.microsoft.com/office/powerpoint/2010/main" val="276776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journey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- Print awareness </a:t>
            </a:r>
          </a:p>
          <a:p>
            <a:r>
              <a:rPr lang="en-GB" dirty="0" smtClean="0"/>
              <a:t>- Vocabulary </a:t>
            </a:r>
          </a:p>
          <a:p>
            <a:r>
              <a:rPr lang="en-GB" dirty="0" smtClean="0"/>
              <a:t>- Understanding how a book works</a:t>
            </a:r>
          </a:p>
          <a:p>
            <a:r>
              <a:rPr lang="en-GB" dirty="0" smtClean="0"/>
              <a:t>- Phonics </a:t>
            </a:r>
          </a:p>
          <a:p>
            <a:r>
              <a:rPr lang="en-GB" dirty="0" smtClean="0"/>
              <a:t>- Common exception words (red words)</a:t>
            </a:r>
          </a:p>
          <a:p>
            <a:r>
              <a:rPr lang="en-GB" dirty="0" smtClean="0"/>
              <a:t>- Building fluency </a:t>
            </a:r>
          </a:p>
          <a:p>
            <a:r>
              <a:rPr lang="en-GB" dirty="0" smtClean="0"/>
              <a:t>- Understanding the book</a:t>
            </a:r>
            <a:endParaRPr lang="en-GB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9324304" y="1236372"/>
            <a:ext cx="2369713" cy="4275786"/>
          </a:xfrm>
          <a:prstGeom prst="wedgeRoundRectCallout">
            <a:avLst>
              <a:gd name="adj1" fmla="val 45471"/>
              <a:gd name="adj2" fmla="val 6641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GB" altLang="en-US"/>
              <a:t>Research shows that 90% of a parent’s interaction with their child is solely to do with routines and instructions. </a:t>
            </a:r>
          </a:p>
          <a:p>
            <a:pPr algn="ctr" eaLnBrk="0" hangingPunct="0"/>
            <a:endParaRPr lang="en-GB" altLang="en-US"/>
          </a:p>
          <a:p>
            <a:pPr algn="ctr" eaLnBrk="0" hangingPunct="0"/>
            <a:r>
              <a:rPr lang="en-GB" altLang="en-US"/>
              <a:t>Having conversations introduces children to new words and allows them to practise using different vocabulary. 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41177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we teach it at school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- Read, Write, </a:t>
            </a:r>
            <a:r>
              <a:rPr lang="en-GB" dirty="0" err="1" smtClean="0"/>
              <a:t>Inc</a:t>
            </a:r>
            <a:r>
              <a:rPr lang="en-GB" dirty="0" smtClean="0"/>
              <a:t> </a:t>
            </a:r>
          </a:p>
          <a:p>
            <a:endParaRPr lang="en-GB" dirty="0" smtClean="0"/>
          </a:p>
          <a:p>
            <a:r>
              <a:rPr lang="en-GB" dirty="0" smtClean="0"/>
              <a:t>- Guided Reading </a:t>
            </a:r>
          </a:p>
          <a:p>
            <a:endParaRPr lang="en-GB" dirty="0" smtClean="0"/>
          </a:p>
          <a:p>
            <a:r>
              <a:rPr lang="en-GB" dirty="0" smtClean="0"/>
              <a:t>- Whole Class Reading </a:t>
            </a:r>
          </a:p>
          <a:p>
            <a:endParaRPr lang="en-GB" dirty="0" smtClean="0"/>
          </a:p>
          <a:p>
            <a:r>
              <a:rPr lang="en-GB" dirty="0" smtClean="0"/>
              <a:t>- Independent Reading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85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children learn to read – the theory!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1837916"/>
            <a:ext cx="100584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8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910" y="342781"/>
            <a:ext cx="9674096" cy="63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5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Read, write, </a:t>
            </a:r>
            <a:r>
              <a:rPr lang="en-GB" dirty="0" err="1" smtClean="0"/>
              <a:t>inc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764406"/>
            <a:ext cx="9720073" cy="45449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A complete literacy programme - systematic and structured.</a:t>
            </a:r>
          </a:p>
          <a:p>
            <a:pPr marL="0" indent="0">
              <a:buNone/>
            </a:pPr>
            <a:r>
              <a:rPr lang="en-GB" dirty="0"/>
              <a:t>Meets the demands of the new national curriculum, giving your children the best </a:t>
            </a:r>
            <a:r>
              <a:rPr lang="en-GB" dirty="0" smtClean="0"/>
              <a:t>chance of </a:t>
            </a:r>
            <a:r>
              <a:rPr lang="en-GB" dirty="0"/>
              <a:t>success.</a:t>
            </a:r>
          </a:p>
          <a:p>
            <a:pPr marL="0" indent="0">
              <a:buNone/>
            </a:pPr>
            <a:r>
              <a:rPr lang="en-GB" dirty="0" smtClean="0"/>
              <a:t>Read </a:t>
            </a:r>
            <a:r>
              <a:rPr lang="en-GB" dirty="0"/>
              <a:t>storybooks and non-fiction books closely matched to their developing </a:t>
            </a:r>
            <a:r>
              <a:rPr lang="en-GB" dirty="0" smtClean="0"/>
              <a:t>phonic knowledge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Read </a:t>
            </a:r>
            <a:r>
              <a:rPr lang="en-GB" dirty="0"/>
              <a:t>with </a:t>
            </a:r>
            <a:r>
              <a:rPr lang="en-GB" dirty="0" smtClean="0"/>
              <a:t>fluency, expression and understanding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Learn </a:t>
            </a:r>
            <a:r>
              <a:rPr lang="en-GB" dirty="0"/>
              <a:t>to spell using known sounds</a:t>
            </a:r>
          </a:p>
          <a:p>
            <a:endParaRPr lang="en-GB" dirty="0" smtClean="0"/>
          </a:p>
          <a:p>
            <a:r>
              <a:rPr lang="en-GB" dirty="0" smtClean="0"/>
              <a:t>Aim </a:t>
            </a:r>
            <a:r>
              <a:rPr lang="en-GB" dirty="0"/>
              <a:t>at the end of Year 1...</a:t>
            </a:r>
          </a:p>
          <a:p>
            <a:r>
              <a:rPr lang="en-GB" dirty="0"/>
              <a:t>Children are accurate and speedy readers </a:t>
            </a:r>
            <a:endParaRPr lang="en-GB" dirty="0" smtClean="0"/>
          </a:p>
          <a:p>
            <a:r>
              <a:rPr lang="en-GB" dirty="0" smtClean="0"/>
              <a:t>One-to-one </a:t>
            </a:r>
            <a:r>
              <a:rPr lang="en-GB" dirty="0"/>
              <a:t>tutoring - no child is left behind</a:t>
            </a:r>
            <a:r>
              <a:rPr lang="en-GB" dirty="0" smtClean="0"/>
              <a:t>. </a:t>
            </a:r>
          </a:p>
          <a:p>
            <a:endParaRPr lang="en-GB" dirty="0" smtClean="0"/>
          </a:p>
          <a:p>
            <a:r>
              <a:rPr lang="en-GB" dirty="0" smtClean="0"/>
              <a:t>It is important to remember that it </a:t>
            </a:r>
            <a:r>
              <a:rPr lang="en-GB" dirty="0"/>
              <a:t>is not a race through levels…there are many skills </a:t>
            </a:r>
            <a:r>
              <a:rPr lang="en-GB" dirty="0" smtClean="0"/>
              <a:t>involved.</a:t>
            </a:r>
            <a:endParaRPr lang="en-GB" dirty="0"/>
          </a:p>
          <a:p>
            <a:r>
              <a:rPr lang="en-GB" dirty="0"/>
              <a:t>Children need to be exposed to words several times before they become fluent and automatic.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2888415"/>
            <a:ext cx="447675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8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Fred talk                            speed sounds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9901" y="4442179"/>
            <a:ext cx="1859970" cy="16653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24128" y="2803532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TempusSansITC"/>
              </a:rPr>
              <a:t>Say “hello” to Fred.</a:t>
            </a:r>
          </a:p>
          <a:p>
            <a:r>
              <a:rPr lang="en-GB" dirty="0">
                <a:latin typeface="TempusSansITC"/>
              </a:rPr>
              <a:t>Fred can </a:t>
            </a:r>
            <a:r>
              <a:rPr lang="en-GB" sz="2000" dirty="0">
                <a:latin typeface="TempusSansITC"/>
              </a:rPr>
              <a:t>only </a:t>
            </a:r>
            <a:r>
              <a:rPr lang="en-GB" dirty="0">
                <a:latin typeface="TempusSansITC"/>
              </a:rPr>
              <a:t>talk in sounds...</a:t>
            </a:r>
          </a:p>
          <a:p>
            <a:r>
              <a:rPr lang="en-GB" dirty="0">
                <a:latin typeface="TempusSansITC"/>
              </a:rPr>
              <a:t>He says “</a:t>
            </a:r>
            <a:r>
              <a:rPr lang="en-GB" sz="2000" dirty="0" err="1">
                <a:latin typeface="TempusSansITC"/>
              </a:rPr>
              <a:t>c_a_t</a:t>
            </a:r>
            <a:r>
              <a:rPr lang="en-GB" sz="2000" dirty="0">
                <a:latin typeface="TempusSansITC"/>
              </a:rPr>
              <a:t>.” </a:t>
            </a:r>
            <a:r>
              <a:rPr lang="en-GB" dirty="0">
                <a:latin typeface="TempusSansITC"/>
              </a:rPr>
              <a:t>Not cat.</a:t>
            </a:r>
          </a:p>
          <a:p>
            <a:r>
              <a:rPr lang="en-GB" dirty="0">
                <a:latin typeface="TempusSansITC"/>
              </a:rPr>
              <a:t>We call this </a:t>
            </a:r>
            <a:r>
              <a:rPr lang="en-GB" sz="2000" dirty="0">
                <a:latin typeface="TempusSansITC"/>
              </a:rPr>
              <a:t>Fred Talk.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848" y="3449863"/>
            <a:ext cx="2941161" cy="27072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32704" y="2360833"/>
            <a:ext cx="2160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TempusSansITC"/>
              </a:rPr>
              <a:t>Special friends...2</a:t>
            </a:r>
          </a:p>
          <a:p>
            <a:pPr algn="ctr"/>
            <a:r>
              <a:rPr lang="en-GB" dirty="0">
                <a:latin typeface="TempusSansITC"/>
              </a:rPr>
              <a:t>letters that make 1</a:t>
            </a:r>
          </a:p>
          <a:p>
            <a:pPr algn="ctr"/>
            <a:r>
              <a:rPr lang="en-GB" dirty="0">
                <a:latin typeface="TempusSansITC"/>
              </a:rPr>
              <a:t>sound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190" y="3449863"/>
            <a:ext cx="3119591" cy="259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15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6325</TotalTime>
  <Words>947</Words>
  <Application>Microsoft Office PowerPoint</Application>
  <PresentationFormat>Widescreen</PresentationFormat>
  <Paragraphs>126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TempusSansITC</vt:lpstr>
      <vt:lpstr>Tw Cen MT</vt:lpstr>
      <vt:lpstr>Tw Cen MT Condensed</vt:lpstr>
      <vt:lpstr>Wingdings</vt:lpstr>
      <vt:lpstr>Wingdings 3</vt:lpstr>
      <vt:lpstr>Integral</vt:lpstr>
      <vt:lpstr>Your Reading partnership with Upton infant school </vt:lpstr>
      <vt:lpstr>PowerPoint Presentation</vt:lpstr>
      <vt:lpstr>PowerPoint Presentation</vt:lpstr>
      <vt:lpstr>Our journey</vt:lpstr>
      <vt:lpstr>How we teach it at school</vt:lpstr>
      <vt:lpstr>How children learn to read – the theory!</vt:lpstr>
      <vt:lpstr>PowerPoint Presentation</vt:lpstr>
      <vt:lpstr>Read, write, inc</vt:lpstr>
      <vt:lpstr>Fred talk                            speed sounds</vt:lpstr>
      <vt:lpstr>Fred fingers      green words        red words </vt:lpstr>
      <vt:lpstr>Book bags and Rwi homework</vt:lpstr>
      <vt:lpstr>Reading rewards</vt:lpstr>
      <vt:lpstr>Reading with your child at home</vt:lpstr>
      <vt:lpstr>Top tips for helping them</vt:lpstr>
      <vt:lpstr>Top tips for helping them</vt:lpstr>
      <vt:lpstr>Encouraging story talk</vt:lpstr>
      <vt:lpstr>PowerPoint Presentation</vt:lpstr>
      <vt:lpstr>Reading to your child at home</vt:lpstr>
      <vt:lpstr>Reading to your child at home</vt:lpstr>
      <vt:lpstr>PowerPoint Presentation</vt:lpstr>
    </vt:vector>
  </TitlesOfParts>
  <Company>Upton Infant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Reading partnership with Upton infant school</dc:title>
  <dc:creator>Roxanne Crabb</dc:creator>
  <cp:lastModifiedBy>Roxanne Crabb</cp:lastModifiedBy>
  <cp:revision>37</cp:revision>
  <dcterms:created xsi:type="dcterms:W3CDTF">2019-12-04T09:53:30Z</dcterms:created>
  <dcterms:modified xsi:type="dcterms:W3CDTF">2023-12-13T12:28:58Z</dcterms:modified>
</cp:coreProperties>
</file>