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sldIdLst>
    <p:sldId id="394" r:id="rId5"/>
    <p:sldId id="393" r:id="rId6"/>
    <p:sldId id="413" r:id="rId7"/>
    <p:sldId id="432" r:id="rId8"/>
    <p:sldId id="433" r:id="rId9"/>
    <p:sldId id="414" r:id="rId10"/>
    <p:sldId id="415" r:id="rId11"/>
    <p:sldId id="416" r:id="rId12"/>
    <p:sldId id="417" r:id="rId13"/>
    <p:sldId id="411" r:id="rId14"/>
    <p:sldId id="420" r:id="rId15"/>
    <p:sldId id="412" r:id="rId16"/>
    <p:sldId id="401" r:id="rId17"/>
    <p:sldId id="426" r:id="rId18"/>
    <p:sldId id="427" r:id="rId19"/>
    <p:sldId id="421" r:id="rId20"/>
    <p:sldId id="422" r:id="rId21"/>
    <p:sldId id="423" r:id="rId22"/>
    <p:sldId id="424" r:id="rId23"/>
    <p:sldId id="425" r:id="rId24"/>
    <p:sldId id="428" r:id="rId25"/>
    <p:sldId id="429" r:id="rId26"/>
    <p:sldId id="409" r:id="rId27"/>
    <p:sldId id="434" r:id="rId28"/>
    <p:sldId id="430" r:id="rId29"/>
    <p:sldId id="431" r:id="rId30"/>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3774B9-2A2E-4200-A7A7-EDA31EB1ED30}" v="75" dt="2024-09-18T14:24:21.8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9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6A431F8B-6F8E-4B3C-BE18-C91E6B9F6CF3}" type="datetimeFigureOut">
              <a:rPr lang="en-GB" smtClean="0"/>
              <a:t>20/09/2024</a:t>
            </a:fld>
            <a:endParaRPr lang="en-GB"/>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D63401E7-66BD-46C9-AFE4-ED43CC908E0F}" type="slidenum">
              <a:rPr lang="en-GB" smtClean="0"/>
              <a:t>‹#›</a:t>
            </a:fld>
            <a:endParaRPr lang="en-GB"/>
          </a:p>
        </p:txBody>
      </p:sp>
    </p:spTree>
    <p:extLst>
      <p:ext uri="{BB962C8B-B14F-4D97-AF65-F5344CB8AC3E}">
        <p14:creationId xmlns:p14="http://schemas.microsoft.com/office/powerpoint/2010/main" val="3307230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2" descr="uis man from scott"/>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43174" y="5964072"/>
            <a:ext cx="865411" cy="79157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Lst>
        </p:spPr>
      </p:pic>
      <p:pic>
        <p:nvPicPr>
          <p:cNvPr id="10" name="Picture 4" descr="be more briliant banne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271030" y="6146698"/>
            <a:ext cx="3572968" cy="40333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Lst>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6950" y="6097314"/>
            <a:ext cx="3049640" cy="502103"/>
          </a:xfrm>
          <a:prstGeom prst="rect">
            <a:avLst/>
          </a:prstGeom>
        </p:spPr>
      </p:pic>
    </p:spTree>
    <p:extLst>
      <p:ext uri="{BB962C8B-B14F-4D97-AF65-F5344CB8AC3E}">
        <p14:creationId xmlns:p14="http://schemas.microsoft.com/office/powerpoint/2010/main" val="1445425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E70D0D9-EF75-4BAE-93CA-D5F77EC48309}" type="datetimeFigureOut">
              <a:rPr lang="en-GB" smtClean="0"/>
              <a:t>20/09/2024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ED34422-5395-4C12-9424-F188C96EA749}" type="slidenum">
              <a:rPr lang="en-GB" smtClean="0"/>
              <a:t>‹#›</a:t>
            </a:fld>
            <a:endParaRPr lang="en-GB"/>
          </a:p>
        </p:txBody>
      </p:sp>
    </p:spTree>
    <p:extLst>
      <p:ext uri="{BB962C8B-B14F-4D97-AF65-F5344CB8AC3E}">
        <p14:creationId xmlns:p14="http://schemas.microsoft.com/office/powerpoint/2010/main" val="2279855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E70D0D9-EF75-4BAE-93CA-D5F77EC48309}" type="datetimeFigureOut">
              <a:rPr lang="en-GB" smtClean="0"/>
              <a:t>20/09/2024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ED34422-5395-4C12-9424-F188C96EA749}" type="slidenum">
              <a:rPr lang="en-GB" smtClean="0"/>
              <a:t>‹#›</a:t>
            </a:fld>
            <a:endParaRPr lang="en-GB"/>
          </a:p>
        </p:txBody>
      </p:sp>
    </p:spTree>
    <p:extLst>
      <p:ext uri="{BB962C8B-B14F-4D97-AF65-F5344CB8AC3E}">
        <p14:creationId xmlns:p14="http://schemas.microsoft.com/office/powerpoint/2010/main" val="915252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E70D0D9-EF75-4BAE-93CA-D5F77EC48309}" type="datetimeFigureOut">
              <a:rPr lang="en-GB" smtClean="0"/>
              <a:t>20/09/2024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ED34422-5395-4C12-9424-F188C96EA749}" type="slidenum">
              <a:rPr lang="en-GB" smtClean="0"/>
              <a:t>‹#›</a:t>
            </a:fld>
            <a:endParaRPr lang="en-GB"/>
          </a:p>
        </p:txBody>
      </p:sp>
    </p:spTree>
    <p:extLst>
      <p:ext uri="{BB962C8B-B14F-4D97-AF65-F5344CB8AC3E}">
        <p14:creationId xmlns:p14="http://schemas.microsoft.com/office/powerpoint/2010/main" val="1498852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E70D0D9-EF75-4BAE-93CA-D5F77EC48309}" type="datetimeFigureOut">
              <a:rPr lang="en-GB" smtClean="0"/>
              <a:t>20/09/2024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ED34422-5395-4C12-9424-F188C96EA749}" type="slidenum">
              <a:rPr lang="en-GB" smtClean="0"/>
              <a:t>‹#›</a:t>
            </a:fld>
            <a:endParaRPr lang="en-GB"/>
          </a:p>
        </p:txBody>
      </p:sp>
    </p:spTree>
    <p:extLst>
      <p:ext uri="{BB962C8B-B14F-4D97-AF65-F5344CB8AC3E}">
        <p14:creationId xmlns:p14="http://schemas.microsoft.com/office/powerpoint/2010/main" val="3021953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E70D0D9-EF75-4BAE-93CA-D5F77EC48309}" type="datetimeFigureOut">
              <a:rPr lang="en-GB" smtClean="0"/>
              <a:t>20/09/2024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ED34422-5395-4C12-9424-F188C96EA749}" type="slidenum">
              <a:rPr lang="en-GB" smtClean="0"/>
              <a:t>‹#›</a:t>
            </a:fld>
            <a:endParaRPr lang="en-GB"/>
          </a:p>
        </p:txBody>
      </p:sp>
    </p:spTree>
    <p:extLst>
      <p:ext uri="{BB962C8B-B14F-4D97-AF65-F5344CB8AC3E}">
        <p14:creationId xmlns:p14="http://schemas.microsoft.com/office/powerpoint/2010/main" val="2057622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E70D0D9-EF75-4BAE-93CA-D5F77EC48309}" type="datetimeFigureOut">
              <a:rPr lang="en-GB" smtClean="0"/>
              <a:t>20/09/2024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ED34422-5395-4C12-9424-F188C96EA749}" type="slidenum">
              <a:rPr lang="en-GB" smtClean="0"/>
              <a:t>‹#›</a:t>
            </a:fld>
            <a:endParaRPr lang="en-GB"/>
          </a:p>
        </p:txBody>
      </p:sp>
    </p:spTree>
    <p:extLst>
      <p:ext uri="{BB962C8B-B14F-4D97-AF65-F5344CB8AC3E}">
        <p14:creationId xmlns:p14="http://schemas.microsoft.com/office/powerpoint/2010/main" val="2598752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E70D0D9-EF75-4BAE-93CA-D5F77EC48309}" type="datetimeFigureOut">
              <a:rPr lang="en-GB" smtClean="0"/>
              <a:t>20/09/2024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ED34422-5395-4C12-9424-F188C96EA749}" type="slidenum">
              <a:rPr lang="en-GB" smtClean="0"/>
              <a:t>‹#›</a:t>
            </a:fld>
            <a:endParaRPr lang="en-GB"/>
          </a:p>
        </p:txBody>
      </p:sp>
    </p:spTree>
    <p:extLst>
      <p:ext uri="{BB962C8B-B14F-4D97-AF65-F5344CB8AC3E}">
        <p14:creationId xmlns:p14="http://schemas.microsoft.com/office/powerpoint/2010/main" val="2435290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70D0D9-EF75-4BAE-93CA-D5F77EC48309}" type="datetimeFigureOut">
              <a:rPr lang="en-GB" smtClean="0"/>
              <a:t>20/09/2024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ED34422-5395-4C12-9424-F188C96EA749}" type="slidenum">
              <a:rPr lang="en-GB" smtClean="0"/>
              <a:t>‹#›</a:t>
            </a:fld>
            <a:endParaRPr lang="en-GB"/>
          </a:p>
        </p:txBody>
      </p:sp>
    </p:spTree>
    <p:extLst>
      <p:ext uri="{BB962C8B-B14F-4D97-AF65-F5344CB8AC3E}">
        <p14:creationId xmlns:p14="http://schemas.microsoft.com/office/powerpoint/2010/main" val="1558171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E70D0D9-EF75-4BAE-93CA-D5F77EC48309}" type="datetimeFigureOut">
              <a:rPr lang="en-GB" smtClean="0"/>
              <a:t>20/09/2024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ED34422-5395-4C12-9424-F188C96EA749}" type="slidenum">
              <a:rPr lang="en-GB" smtClean="0"/>
              <a:t>‹#›</a:t>
            </a:fld>
            <a:endParaRPr lang="en-GB"/>
          </a:p>
        </p:txBody>
      </p:sp>
    </p:spTree>
    <p:extLst>
      <p:ext uri="{BB962C8B-B14F-4D97-AF65-F5344CB8AC3E}">
        <p14:creationId xmlns:p14="http://schemas.microsoft.com/office/powerpoint/2010/main" val="4009569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E70D0D9-EF75-4BAE-93CA-D5F77EC48309}" type="datetimeFigureOut">
              <a:rPr lang="en-GB" smtClean="0"/>
              <a:t>20/09/2024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ED34422-5395-4C12-9424-F188C96EA749}" type="slidenum">
              <a:rPr lang="en-GB" smtClean="0"/>
              <a:t>‹#›</a:t>
            </a:fld>
            <a:endParaRPr lang="en-GB"/>
          </a:p>
        </p:txBody>
      </p:sp>
    </p:spTree>
    <p:extLst>
      <p:ext uri="{BB962C8B-B14F-4D97-AF65-F5344CB8AC3E}">
        <p14:creationId xmlns:p14="http://schemas.microsoft.com/office/powerpoint/2010/main" val="2433201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70D0D9-EF75-4BAE-93CA-D5F77EC48309}" type="datetimeFigureOut">
              <a:rPr lang="en-GB" smtClean="0"/>
              <a:t>20/09/2024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D34422-5395-4C12-9424-F188C96EA749}" type="slidenum">
              <a:rPr lang="en-GB" smtClean="0"/>
              <a:t>‹#›</a:t>
            </a:fld>
            <a:endParaRPr lang="en-GB"/>
          </a:p>
        </p:txBody>
      </p:sp>
    </p:spTree>
    <p:extLst>
      <p:ext uri="{BB962C8B-B14F-4D97-AF65-F5344CB8AC3E}">
        <p14:creationId xmlns:p14="http://schemas.microsoft.com/office/powerpoint/2010/main" val="24079621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1.xml"/><Relationship Id="rId1" Type="http://schemas.openxmlformats.org/officeDocument/2006/relationships/tags" Target="../tags/tag11.xml"/><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1.xml"/><Relationship Id="rId1" Type="http://schemas.openxmlformats.org/officeDocument/2006/relationships/tags" Target="../tags/tag12.xml"/><Relationship Id="rId5" Type="http://schemas.openxmlformats.org/officeDocument/2006/relationships/image" Target="../media/image39.jpe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1.xml"/><Relationship Id="rId1" Type="http://schemas.openxmlformats.org/officeDocument/2006/relationships/tags" Target="../tags/tag15.xml"/><Relationship Id="rId5" Type="http://schemas.openxmlformats.org/officeDocument/2006/relationships/image" Target="../media/image48.png"/><Relationship Id="rId4" Type="http://schemas.openxmlformats.org/officeDocument/2006/relationships/hyperlink" Target="https://www.youtube.com/@uptoninfantschoolletterfor2792"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1.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1.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1.xml"/><Relationship Id="rId1" Type="http://schemas.openxmlformats.org/officeDocument/2006/relationships/tags" Target="../tags/tag18.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Layout" Target="../slideLayouts/slideLayout1.xml"/><Relationship Id="rId1" Type="http://schemas.openxmlformats.org/officeDocument/2006/relationships/tags" Target="../tags/tag19.xml"/><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8" Type="http://schemas.openxmlformats.org/officeDocument/2006/relationships/image" Target="../media/image8.jpg"/><Relationship Id="rId13" Type="http://schemas.openxmlformats.org/officeDocument/2006/relationships/image" Target="../media/image13.jpe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jpeg"/><Relationship Id="rId2" Type="http://schemas.openxmlformats.org/officeDocument/2006/relationships/slideLayout" Target="../slideLayouts/slideLayout1.xml"/><Relationship Id="rId16" Type="http://schemas.openxmlformats.org/officeDocument/2006/relationships/image" Target="../media/image16.jpeg"/><Relationship Id="rId1" Type="http://schemas.openxmlformats.org/officeDocument/2006/relationships/tags" Target="../tags/tag2.xml"/><Relationship Id="rId6" Type="http://schemas.microsoft.com/office/2007/relationships/hdphoto" Target="../media/hdphoto1.wdp"/><Relationship Id="rId11" Type="http://schemas.openxmlformats.org/officeDocument/2006/relationships/image" Target="../media/image11.jpeg"/><Relationship Id="rId5" Type="http://schemas.openxmlformats.org/officeDocument/2006/relationships/image" Target="../media/image6.png"/><Relationship Id="rId15" Type="http://schemas.openxmlformats.org/officeDocument/2006/relationships/image" Target="../media/image15.jpeg"/><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9.jpeg"/><Relationship Id="rId1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Layout" Target="../slideLayouts/slideLayout1.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slideLayout" Target="../slideLayouts/slideLayout1.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slideLayout" Target="../slideLayouts/slideLayout1.xml"/><Relationship Id="rId1" Type="http://schemas.openxmlformats.org/officeDocument/2006/relationships/tags" Target="../tags/tag22.xml"/><Relationship Id="rId4" Type="http://schemas.openxmlformats.org/officeDocument/2006/relationships/image" Target="../media/image60.jpeg"/></Relationships>
</file>

<file path=ppt/slides/_rels/slide2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slideLayout" Target="../slideLayouts/slideLayout1.xml"/><Relationship Id="rId1" Type="http://schemas.openxmlformats.org/officeDocument/2006/relationships/tags" Target="../tags/tag23.xml"/><Relationship Id="rId5" Type="http://schemas.openxmlformats.org/officeDocument/2006/relationships/image" Target="../media/image63.png"/><Relationship Id="rId4" Type="http://schemas.openxmlformats.org/officeDocument/2006/relationships/image" Target="../media/image62.jpeg"/></Relationships>
</file>

<file path=ppt/slides/_rels/slide2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slideLayout" Target="../slideLayouts/slideLayout1.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1.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6.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1.xml"/><Relationship Id="rId1" Type="http://schemas.openxmlformats.org/officeDocument/2006/relationships/tags" Target="../tags/tag9.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TextBox 79"/>
          <p:cNvSpPr txBox="1"/>
          <p:nvPr/>
        </p:nvSpPr>
        <p:spPr>
          <a:xfrm>
            <a:off x="3277262" y="1351508"/>
            <a:ext cx="5637475" cy="4154984"/>
          </a:xfrm>
          <a:prstGeom prst="rect">
            <a:avLst/>
          </a:prstGeom>
          <a:noFill/>
        </p:spPr>
        <p:txBody>
          <a:bodyPr wrap="square" rtlCol="0">
            <a:spAutoFit/>
          </a:bodyPr>
          <a:lstStyle/>
          <a:p>
            <a:pPr algn="ctr"/>
            <a:r>
              <a:rPr lang="en-GB" sz="8800" dirty="0">
                <a:latin typeface="Sassoon Infant Rg" panose="02000503030000020003" pitchFamily="50" charset="0"/>
              </a:rPr>
              <a:t>Welcome to Year One</a:t>
            </a:r>
          </a:p>
          <a:p>
            <a:pPr algn="ctr"/>
            <a:endParaRPr lang="en-GB" sz="8800" dirty="0">
              <a:latin typeface="Sassoon Infant Rg" panose="02000503030000020003" pitchFamily="50" charset="0"/>
            </a:endParaRPr>
          </a:p>
        </p:txBody>
      </p:sp>
    </p:spTree>
    <p:custDataLst>
      <p:tags r:id="rId1"/>
    </p:custDataLst>
    <p:extLst>
      <p:ext uri="{BB962C8B-B14F-4D97-AF65-F5344CB8AC3E}">
        <p14:creationId xmlns:p14="http://schemas.microsoft.com/office/powerpoint/2010/main" val="560124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87465" y="102438"/>
            <a:ext cx="6337189" cy="1261884"/>
          </a:xfrm>
          <a:prstGeom prst="rect">
            <a:avLst/>
          </a:prstGeom>
          <a:noFill/>
        </p:spPr>
        <p:txBody>
          <a:bodyPr wrap="square" rtlCol="0">
            <a:spAutoFit/>
          </a:bodyPr>
          <a:lstStyle/>
          <a:p>
            <a:r>
              <a:rPr lang="en-GB" sz="5400">
                <a:solidFill>
                  <a:schemeClr val="bg1"/>
                </a:solidFill>
                <a:latin typeface="Sassoon Infant Rg" panose="02000503030000020003" pitchFamily="50" charset="0"/>
              </a:rPr>
              <a:t>The year in a nutshell</a:t>
            </a:r>
          </a:p>
          <a:p>
            <a:endParaRPr lang="en-GB" sz="2200">
              <a:solidFill>
                <a:schemeClr val="bg1"/>
              </a:solidFill>
              <a:latin typeface="Sassoon Infant Rg" panose="02000503030000020003" pitchFamily="50" charset="0"/>
            </a:endParaRPr>
          </a:p>
        </p:txBody>
      </p:sp>
      <p:pic>
        <p:nvPicPr>
          <p:cNvPr id="4" name="Picture 3">
            <a:extLst>
              <a:ext uri="{FF2B5EF4-FFF2-40B4-BE49-F238E27FC236}">
                <a16:creationId xmlns:a16="http://schemas.microsoft.com/office/drawing/2014/main" id="{7F730F4A-1A3D-E734-E31D-44076311EC00}"/>
              </a:ext>
            </a:extLst>
          </p:cNvPr>
          <p:cNvPicPr>
            <a:picLocks noChangeAspect="1"/>
          </p:cNvPicPr>
          <p:nvPr/>
        </p:nvPicPr>
        <p:blipFill>
          <a:blip r:embed="rId3"/>
          <a:stretch>
            <a:fillRect/>
          </a:stretch>
        </p:blipFill>
        <p:spPr>
          <a:xfrm>
            <a:off x="8155164" y="3095957"/>
            <a:ext cx="3832683" cy="2564012"/>
          </a:xfrm>
          <a:prstGeom prst="rect">
            <a:avLst/>
          </a:prstGeom>
        </p:spPr>
      </p:pic>
      <p:pic>
        <p:nvPicPr>
          <p:cNvPr id="6" name="Picture 5" descr="A group of children in a park&#10;&#10;Description automatically generated">
            <a:extLst>
              <a:ext uri="{FF2B5EF4-FFF2-40B4-BE49-F238E27FC236}">
                <a16:creationId xmlns:a16="http://schemas.microsoft.com/office/drawing/2014/main" id="{965E1172-05FC-9FF6-CA28-9B3521C940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414" y="3491183"/>
            <a:ext cx="3161122" cy="2370842"/>
          </a:xfrm>
          <a:prstGeom prst="rect">
            <a:avLst/>
          </a:prstGeom>
        </p:spPr>
      </p:pic>
      <p:pic>
        <p:nvPicPr>
          <p:cNvPr id="8" name="Picture 7" descr="A person in a mouse garment with children&#10;&#10;Description automatically generated">
            <a:extLst>
              <a:ext uri="{FF2B5EF4-FFF2-40B4-BE49-F238E27FC236}">
                <a16:creationId xmlns:a16="http://schemas.microsoft.com/office/drawing/2014/main" id="{77F8DB6D-0EB8-F083-7B58-2C3AF65A60B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6466" y="3807495"/>
            <a:ext cx="3599067" cy="2699300"/>
          </a:xfrm>
          <a:prstGeom prst="rect">
            <a:avLst/>
          </a:prstGeom>
        </p:spPr>
      </p:pic>
      <p:pic>
        <p:nvPicPr>
          <p:cNvPr id="10" name="Picture 9" descr="A group of kids playing in a field&#10;&#10;Description automatically generated">
            <a:extLst>
              <a:ext uri="{FF2B5EF4-FFF2-40B4-BE49-F238E27FC236}">
                <a16:creationId xmlns:a16="http://schemas.microsoft.com/office/drawing/2014/main" id="{99F96643-0555-95A1-1D52-19E65D8A2A7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31927" y="351205"/>
            <a:ext cx="3323167" cy="2492376"/>
          </a:xfrm>
          <a:prstGeom prst="rect">
            <a:avLst/>
          </a:prstGeom>
        </p:spPr>
      </p:pic>
      <p:pic>
        <p:nvPicPr>
          <p:cNvPr id="12" name="Picture 11">
            <a:extLst>
              <a:ext uri="{FF2B5EF4-FFF2-40B4-BE49-F238E27FC236}">
                <a16:creationId xmlns:a16="http://schemas.microsoft.com/office/drawing/2014/main" id="{F8BA91A1-F48C-8410-DA0D-54FC070463B7}"/>
              </a:ext>
            </a:extLst>
          </p:cNvPr>
          <p:cNvPicPr>
            <a:picLocks noChangeAspect="1"/>
          </p:cNvPicPr>
          <p:nvPr/>
        </p:nvPicPr>
        <p:blipFill>
          <a:blip r:embed="rId7"/>
          <a:stretch>
            <a:fillRect/>
          </a:stretch>
        </p:blipFill>
        <p:spPr>
          <a:xfrm>
            <a:off x="1036906" y="1243592"/>
            <a:ext cx="5548231" cy="2013698"/>
          </a:xfrm>
          <a:prstGeom prst="rect">
            <a:avLst/>
          </a:prstGeom>
        </p:spPr>
      </p:pic>
    </p:spTree>
    <p:custDataLst>
      <p:tags r:id="rId1"/>
    </p:custDataLst>
    <p:extLst>
      <p:ext uri="{BB962C8B-B14F-4D97-AF65-F5344CB8AC3E}">
        <p14:creationId xmlns:p14="http://schemas.microsoft.com/office/powerpoint/2010/main" val="2078317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87465" y="102438"/>
            <a:ext cx="6337189" cy="1261884"/>
          </a:xfrm>
          <a:prstGeom prst="rect">
            <a:avLst/>
          </a:prstGeom>
          <a:noFill/>
        </p:spPr>
        <p:txBody>
          <a:bodyPr wrap="square" rtlCol="0">
            <a:spAutoFit/>
          </a:bodyPr>
          <a:lstStyle/>
          <a:p>
            <a:r>
              <a:rPr lang="en-GB" sz="5400">
                <a:solidFill>
                  <a:schemeClr val="bg1"/>
                </a:solidFill>
                <a:latin typeface="Sassoon Infant Rg" panose="02000503030000020003" pitchFamily="50" charset="0"/>
              </a:rPr>
              <a:t>Phonics</a:t>
            </a:r>
          </a:p>
          <a:p>
            <a:endParaRPr lang="en-GB" sz="2200">
              <a:solidFill>
                <a:schemeClr val="bg1"/>
              </a:solidFill>
              <a:latin typeface="Sassoon Infant Rg" panose="02000503030000020003" pitchFamily="50" charset="0"/>
            </a:endParaRPr>
          </a:p>
        </p:txBody>
      </p:sp>
      <p:pic>
        <p:nvPicPr>
          <p:cNvPr id="3" name="Picture 2"/>
          <p:cNvPicPr>
            <a:picLocks noChangeAspect="1"/>
          </p:cNvPicPr>
          <p:nvPr/>
        </p:nvPicPr>
        <p:blipFill>
          <a:blip r:embed="rId3"/>
          <a:stretch>
            <a:fillRect/>
          </a:stretch>
        </p:blipFill>
        <p:spPr>
          <a:xfrm>
            <a:off x="0" y="1165257"/>
            <a:ext cx="8805016" cy="879246"/>
          </a:xfrm>
          <a:prstGeom prst="rect">
            <a:avLst/>
          </a:prstGeom>
        </p:spPr>
      </p:pic>
      <p:sp>
        <p:nvSpPr>
          <p:cNvPr id="4" name="TextBox 3"/>
          <p:cNvSpPr txBox="1"/>
          <p:nvPr/>
        </p:nvSpPr>
        <p:spPr>
          <a:xfrm>
            <a:off x="196948" y="2363373"/>
            <a:ext cx="3967089" cy="3416320"/>
          </a:xfrm>
          <a:prstGeom prst="rect">
            <a:avLst/>
          </a:prstGeom>
          <a:noFill/>
        </p:spPr>
        <p:txBody>
          <a:bodyPr wrap="square" rtlCol="0">
            <a:spAutoFit/>
          </a:bodyPr>
          <a:lstStyle/>
          <a:p>
            <a:r>
              <a:rPr lang="en-GB" dirty="0">
                <a:latin typeface="Sassoon Infant Rg" panose="02000503030000020003" pitchFamily="50" charset="0"/>
              </a:rPr>
              <a:t>As a school we follow RWI as a scheme to teach the children how to read. Read Write Inc includes a series of decodable storybooks that allow your child to practice reading words in sentences. </a:t>
            </a:r>
          </a:p>
          <a:p>
            <a:endParaRPr lang="en-GB" dirty="0">
              <a:latin typeface="Sassoon Infant Rg" panose="02000503030000020003" pitchFamily="50" charset="0"/>
            </a:endParaRPr>
          </a:p>
          <a:p>
            <a:r>
              <a:rPr lang="en-GB" dirty="0">
                <a:latin typeface="Sassoon Infant Rg" panose="02000503030000020003" pitchFamily="50" charset="0"/>
              </a:rPr>
              <a:t>Your child will receive a Read Write Inc book with homework on a </a:t>
            </a:r>
            <a:r>
              <a:rPr lang="en-GB" b="1" dirty="0">
                <a:latin typeface="Sassoon Infant Rg" panose="02000503030000020003" pitchFamily="50" charset="0"/>
              </a:rPr>
              <a:t>Thursday</a:t>
            </a:r>
            <a:r>
              <a:rPr lang="en-GB" dirty="0">
                <a:latin typeface="Sassoon Infant Rg" panose="02000503030000020003" pitchFamily="50" charset="0"/>
              </a:rPr>
              <a:t>. </a:t>
            </a:r>
          </a:p>
          <a:p>
            <a:endParaRPr lang="en-GB" dirty="0">
              <a:latin typeface="Sassoon Infant Rg" panose="02000503030000020003" pitchFamily="50" charset="0"/>
            </a:endParaRPr>
          </a:p>
          <a:p>
            <a:r>
              <a:rPr lang="en-GB" dirty="0">
                <a:latin typeface="Sassoon Infant Rg" panose="02000503030000020003" pitchFamily="50" charset="0"/>
              </a:rPr>
              <a:t>If your child is ‘off scheme’ they will be provided with a colour band book (assessed at their level) on a </a:t>
            </a:r>
            <a:r>
              <a:rPr lang="en-GB" b="1" dirty="0">
                <a:latin typeface="Sassoon Infant Rg" panose="02000503030000020003" pitchFamily="50" charset="0"/>
              </a:rPr>
              <a:t>Thursday</a:t>
            </a:r>
            <a:r>
              <a:rPr lang="en-GB" dirty="0">
                <a:latin typeface="Sassoon Infant Rg" panose="02000503030000020003" pitchFamily="50" charset="0"/>
              </a:rPr>
              <a:t>. </a:t>
            </a:r>
          </a:p>
        </p:txBody>
      </p:sp>
      <p:pic>
        <p:nvPicPr>
          <p:cNvPr id="6" name="Picture 5"/>
          <p:cNvPicPr>
            <a:picLocks noChangeAspect="1"/>
          </p:cNvPicPr>
          <p:nvPr/>
        </p:nvPicPr>
        <p:blipFill>
          <a:blip r:embed="rId4"/>
          <a:stretch>
            <a:fillRect/>
          </a:stretch>
        </p:blipFill>
        <p:spPr>
          <a:xfrm>
            <a:off x="4724441" y="2207896"/>
            <a:ext cx="3400425" cy="4429125"/>
          </a:xfrm>
          <a:prstGeom prst="rect">
            <a:avLst/>
          </a:prstGeom>
        </p:spPr>
      </p:pic>
      <p:sp>
        <p:nvSpPr>
          <p:cNvPr id="7" name="TextBox 6">
            <a:extLst>
              <a:ext uri="{FF2B5EF4-FFF2-40B4-BE49-F238E27FC236}">
                <a16:creationId xmlns:a16="http://schemas.microsoft.com/office/drawing/2014/main" id="{8D500F01-C6E9-4724-B1F7-12D9D55AD72C}"/>
              </a:ext>
            </a:extLst>
          </p:cNvPr>
          <p:cNvSpPr txBox="1"/>
          <p:nvPr/>
        </p:nvSpPr>
        <p:spPr>
          <a:xfrm>
            <a:off x="8322129" y="2317207"/>
            <a:ext cx="3498752" cy="3139321"/>
          </a:xfrm>
          <a:prstGeom prst="rect">
            <a:avLst/>
          </a:prstGeom>
          <a:noFill/>
        </p:spPr>
        <p:txBody>
          <a:bodyPr wrap="square" rtlCol="0">
            <a:spAutoFit/>
          </a:bodyPr>
          <a:lstStyle/>
          <a:p>
            <a:r>
              <a:rPr lang="en-GB" dirty="0">
                <a:latin typeface="Sassoon Infant Rg" panose="02000503030000020003" pitchFamily="50" charset="0"/>
              </a:rPr>
              <a:t>Books are changed on a Thursday.</a:t>
            </a:r>
          </a:p>
          <a:p>
            <a:endParaRPr lang="en-GB" dirty="0">
              <a:latin typeface="Sassoon Infant Rg" panose="02000503030000020003" pitchFamily="50" charset="0"/>
            </a:endParaRPr>
          </a:p>
          <a:p>
            <a:r>
              <a:rPr lang="en-GB" dirty="0">
                <a:latin typeface="Sassoon Infant Rg" panose="02000503030000020003" pitchFamily="50" charset="0"/>
              </a:rPr>
              <a:t>Please can children bring their reading folder into the classroom first thing.</a:t>
            </a:r>
          </a:p>
          <a:p>
            <a:endParaRPr lang="en-GB" dirty="0">
              <a:latin typeface="Sassoon Infant Rg" panose="02000503030000020003" pitchFamily="50" charset="0"/>
            </a:endParaRPr>
          </a:p>
          <a:p>
            <a:r>
              <a:rPr lang="en-GB" dirty="0">
                <a:latin typeface="Sassoon Infant Rg" panose="02000503030000020003" pitchFamily="50" charset="0"/>
              </a:rPr>
              <a:t>On a Thursday we count how many times your child has read at home. Please can they bring their reading diary and spelling book into the classroom.</a:t>
            </a:r>
          </a:p>
        </p:txBody>
      </p:sp>
    </p:spTree>
    <p:custDataLst>
      <p:tags r:id="rId1"/>
    </p:custDataLst>
    <p:extLst>
      <p:ext uri="{BB962C8B-B14F-4D97-AF65-F5344CB8AC3E}">
        <p14:creationId xmlns:p14="http://schemas.microsoft.com/office/powerpoint/2010/main" val="3163843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87465" y="102438"/>
            <a:ext cx="6337189" cy="1261884"/>
          </a:xfrm>
          <a:prstGeom prst="rect">
            <a:avLst/>
          </a:prstGeom>
          <a:noFill/>
        </p:spPr>
        <p:txBody>
          <a:bodyPr wrap="square" rtlCol="0">
            <a:spAutoFit/>
          </a:bodyPr>
          <a:lstStyle/>
          <a:p>
            <a:r>
              <a:rPr lang="en-GB" sz="5400">
                <a:solidFill>
                  <a:schemeClr val="bg1"/>
                </a:solidFill>
                <a:latin typeface="Sassoon Infant Rg" panose="02000503030000020003" pitchFamily="50" charset="0"/>
              </a:rPr>
              <a:t>Reading</a:t>
            </a:r>
          </a:p>
          <a:p>
            <a:endParaRPr lang="en-GB" sz="2200">
              <a:solidFill>
                <a:schemeClr val="bg1"/>
              </a:solidFill>
              <a:latin typeface="Sassoon Infant Rg" panose="02000503030000020003" pitchFamily="50" charset="0"/>
            </a:endParaRPr>
          </a:p>
        </p:txBody>
      </p:sp>
      <p:sp>
        <p:nvSpPr>
          <p:cNvPr id="4" name="TextBox 3">
            <a:extLst>
              <a:ext uri="{FF2B5EF4-FFF2-40B4-BE49-F238E27FC236}">
                <a16:creationId xmlns:a16="http://schemas.microsoft.com/office/drawing/2014/main" id="{1EC0075D-9933-4574-8D16-8788F4ABA6A1}"/>
              </a:ext>
            </a:extLst>
          </p:cNvPr>
          <p:cNvSpPr txBox="1"/>
          <p:nvPr/>
        </p:nvSpPr>
        <p:spPr>
          <a:xfrm>
            <a:off x="2028149" y="1116750"/>
            <a:ext cx="9449748" cy="4247317"/>
          </a:xfrm>
          <a:prstGeom prst="rect">
            <a:avLst/>
          </a:prstGeom>
          <a:noFill/>
        </p:spPr>
        <p:txBody>
          <a:bodyPr wrap="square" rtlCol="0">
            <a:spAutoFit/>
          </a:bodyPr>
          <a:lstStyle/>
          <a:p>
            <a:r>
              <a:rPr lang="en-GB" dirty="0">
                <a:latin typeface="Sassoon Infant Rg" panose="02000503030000020003" pitchFamily="50" charset="0"/>
              </a:rPr>
              <a:t>In your child’s book bag, you should find a learn to read book from RWI or a scheme, love to read book from the library and a reading diary. </a:t>
            </a:r>
          </a:p>
          <a:p>
            <a:endParaRPr lang="en-GB" dirty="0">
              <a:latin typeface="Sassoon Infant Rg" panose="02000503030000020003" pitchFamily="50" charset="0"/>
            </a:endParaRPr>
          </a:p>
          <a:p>
            <a:r>
              <a:rPr lang="en-GB" dirty="0">
                <a:latin typeface="Sassoon Infant Rg" panose="02000503030000020003" pitchFamily="50" charset="0"/>
              </a:rPr>
              <a:t>We would like your child to </a:t>
            </a:r>
            <a:r>
              <a:rPr lang="en-GB" b="1" dirty="0">
                <a:solidFill>
                  <a:srgbClr val="FF0000"/>
                </a:solidFill>
                <a:latin typeface="Sassoon Infant Rg" panose="02000503030000020003" pitchFamily="50" charset="0"/>
              </a:rPr>
              <a:t>read at home </a:t>
            </a:r>
            <a:r>
              <a:rPr lang="en-GB" dirty="0">
                <a:latin typeface="Sassoon Infant Rg" panose="02000503030000020003" pitchFamily="50" charset="0"/>
              </a:rPr>
              <a:t>at least 3x a week. Please record this in the diary. Please don’t feel like you have to write lots, a short comment or smiley face is fine.</a:t>
            </a:r>
          </a:p>
          <a:p>
            <a:endParaRPr lang="en-GB" dirty="0">
              <a:latin typeface="Sassoon Infant Rg" panose="02000503030000020003" pitchFamily="50" charset="0"/>
            </a:endParaRPr>
          </a:p>
          <a:p>
            <a:r>
              <a:rPr lang="en-GB" dirty="0">
                <a:latin typeface="Sassoon Infant Rg" panose="02000503030000020003" pitchFamily="50" charset="0"/>
              </a:rPr>
              <a:t>It is still highly beneficial to continue </a:t>
            </a:r>
            <a:r>
              <a:rPr lang="en-GB" b="1" dirty="0">
                <a:solidFill>
                  <a:srgbClr val="FF0000"/>
                </a:solidFill>
                <a:latin typeface="Sassoon Infant Rg" panose="02000503030000020003" pitchFamily="50" charset="0"/>
              </a:rPr>
              <a:t>reading to your child</a:t>
            </a:r>
            <a:r>
              <a:rPr lang="en-GB" dirty="0">
                <a:latin typeface="Sassoon Infant Rg" panose="02000503030000020003" pitchFamily="50" charset="0"/>
              </a:rPr>
              <a:t>, even when they are able to read longer books for themselves. We love hearing about the books you share. </a:t>
            </a:r>
          </a:p>
          <a:p>
            <a:endParaRPr lang="en-GB" dirty="0">
              <a:latin typeface="Sassoon Infant Rg" panose="02000503030000020003" pitchFamily="50" charset="0"/>
            </a:endParaRPr>
          </a:p>
          <a:p>
            <a:r>
              <a:rPr lang="en-GB" dirty="0">
                <a:latin typeface="Sassoon Infant Rg" panose="02000503030000020003" pitchFamily="50" charset="0"/>
              </a:rPr>
              <a:t>You can still collect </a:t>
            </a:r>
            <a:r>
              <a:rPr lang="en-GB" b="1" dirty="0">
                <a:solidFill>
                  <a:srgbClr val="FF0000"/>
                </a:solidFill>
                <a:latin typeface="Sassoon Infant Rg" panose="02000503030000020003" pitchFamily="50" charset="0"/>
              </a:rPr>
              <a:t>book bugs </a:t>
            </a:r>
            <a:r>
              <a:rPr lang="en-GB" dirty="0">
                <a:latin typeface="Sassoon Infant Rg" panose="02000503030000020003" pitchFamily="50" charset="0"/>
              </a:rPr>
              <a:t>– complete 4 double pages of the diary to earn your bug. </a:t>
            </a:r>
            <a:endParaRPr lang="en-GB" dirty="0">
              <a:latin typeface="Sassoon Infant Rg" panose="02000503030000020003" pitchFamily="50" charset="0"/>
              <a:sym typeface="Wingdings" panose="05000000000000000000" pitchFamily="2" charset="2"/>
            </a:endParaRPr>
          </a:p>
          <a:p>
            <a:endParaRPr lang="en-GB" dirty="0">
              <a:latin typeface="Sassoon Infant Rg" panose="02000503030000020003" pitchFamily="50" charset="0"/>
            </a:endParaRPr>
          </a:p>
          <a:p>
            <a:r>
              <a:rPr lang="en-GB" dirty="0">
                <a:latin typeface="Sassoon Infant Rg" panose="02000503030000020003" pitchFamily="50" charset="0"/>
              </a:rPr>
              <a:t>The </a:t>
            </a:r>
            <a:r>
              <a:rPr lang="en-GB" b="1" dirty="0">
                <a:solidFill>
                  <a:srgbClr val="FF0000"/>
                </a:solidFill>
                <a:latin typeface="Sassoon Infant Rg" panose="02000503030000020003" pitchFamily="50" charset="0"/>
              </a:rPr>
              <a:t>reading raffle - </a:t>
            </a:r>
            <a:r>
              <a:rPr lang="en-GB" dirty="0">
                <a:latin typeface="Sassoon Infant Rg" panose="02000503030000020003" pitchFamily="50" charset="0"/>
              </a:rPr>
              <a:t>any child who consistently reads 3x or more per week will get entered into a reading raffle for a prize. </a:t>
            </a:r>
          </a:p>
          <a:p>
            <a:endParaRPr lang="en-GB" dirty="0">
              <a:latin typeface="Sassoon Infant Rg" panose="02000503030000020003" pitchFamily="50" charset="0"/>
            </a:endParaRPr>
          </a:p>
          <a:p>
            <a:r>
              <a:rPr lang="en-GB" dirty="0">
                <a:latin typeface="Sassoon Infant Rg" panose="02000503030000020003" pitchFamily="50" charset="0"/>
              </a:rPr>
              <a:t>Learn to read books and Love to read books will be changed on a </a:t>
            </a:r>
            <a:r>
              <a:rPr lang="en-GB" b="1" dirty="0">
                <a:solidFill>
                  <a:srgbClr val="FF0000"/>
                </a:solidFill>
                <a:latin typeface="Sassoon Infant Rg" panose="02000503030000020003" pitchFamily="50" charset="0"/>
              </a:rPr>
              <a:t>Thursday</a:t>
            </a:r>
            <a:r>
              <a:rPr lang="en-GB" b="1" dirty="0">
                <a:latin typeface="Sassoon Infant Rg" panose="02000503030000020003" pitchFamily="50" charset="0"/>
              </a:rPr>
              <a:t>. </a:t>
            </a:r>
            <a:endParaRPr lang="en-GB" sz="8800" dirty="0">
              <a:latin typeface="Sassoon Infant Rg" panose="02000503030000020003" pitchFamily="50" charset="0"/>
            </a:endParaRPr>
          </a:p>
        </p:txBody>
      </p:sp>
      <p:pic>
        <p:nvPicPr>
          <p:cNvPr id="5" name="Picture 4"/>
          <p:cNvPicPr>
            <a:picLocks noChangeAspect="1"/>
          </p:cNvPicPr>
          <p:nvPr/>
        </p:nvPicPr>
        <p:blipFill>
          <a:blip r:embed="rId3"/>
          <a:stretch>
            <a:fillRect/>
          </a:stretch>
        </p:blipFill>
        <p:spPr>
          <a:xfrm>
            <a:off x="87465" y="1074355"/>
            <a:ext cx="1524000" cy="1371600"/>
          </a:xfrm>
          <a:prstGeom prst="rect">
            <a:avLst/>
          </a:prstGeom>
        </p:spPr>
      </p:pic>
      <p:pic>
        <p:nvPicPr>
          <p:cNvPr id="2050" name="Picture 2" descr="Bugs - Promotional Logobugs  - PG Promotional Items"/>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8600"/>
          <a:stretch/>
        </p:blipFill>
        <p:spPr bwMode="auto">
          <a:xfrm>
            <a:off x="72729" y="4756038"/>
            <a:ext cx="1537565" cy="102005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eading Raffle – Apps on Google Pla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190" y="2832722"/>
            <a:ext cx="1536549" cy="153654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92592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87465" y="102438"/>
            <a:ext cx="6337189" cy="1261884"/>
          </a:xfrm>
          <a:prstGeom prst="rect">
            <a:avLst/>
          </a:prstGeom>
          <a:noFill/>
        </p:spPr>
        <p:txBody>
          <a:bodyPr wrap="square" rtlCol="0">
            <a:spAutoFit/>
          </a:bodyPr>
          <a:lstStyle/>
          <a:p>
            <a:r>
              <a:rPr lang="en-GB" sz="5400">
                <a:solidFill>
                  <a:schemeClr val="bg1"/>
                </a:solidFill>
                <a:latin typeface="Sassoon Infant Rg" panose="02000503030000020003" pitchFamily="50" charset="0"/>
              </a:rPr>
              <a:t>Spelling</a:t>
            </a:r>
          </a:p>
          <a:p>
            <a:endParaRPr lang="en-GB" sz="2200">
              <a:solidFill>
                <a:schemeClr val="bg1"/>
              </a:solidFill>
              <a:latin typeface="Sassoon Infant Rg" panose="02000503030000020003" pitchFamily="50" charset="0"/>
            </a:endParaRPr>
          </a:p>
        </p:txBody>
      </p:sp>
      <p:sp>
        <p:nvSpPr>
          <p:cNvPr id="4" name="TextBox 3">
            <a:extLst>
              <a:ext uri="{FF2B5EF4-FFF2-40B4-BE49-F238E27FC236}">
                <a16:creationId xmlns:a16="http://schemas.microsoft.com/office/drawing/2014/main" id="{B04366B9-4372-4062-A1FF-344683F00235}"/>
              </a:ext>
            </a:extLst>
          </p:cNvPr>
          <p:cNvSpPr txBox="1"/>
          <p:nvPr/>
        </p:nvSpPr>
        <p:spPr>
          <a:xfrm>
            <a:off x="2459182" y="1074355"/>
            <a:ext cx="9462851" cy="5262979"/>
          </a:xfrm>
          <a:prstGeom prst="rect">
            <a:avLst/>
          </a:prstGeom>
          <a:noFill/>
        </p:spPr>
        <p:txBody>
          <a:bodyPr wrap="square" rtlCol="0">
            <a:spAutoFit/>
          </a:bodyPr>
          <a:lstStyle/>
          <a:p>
            <a:pPr marL="685800" indent="-685800">
              <a:buFontTx/>
              <a:buChar char="-"/>
            </a:pPr>
            <a:r>
              <a:rPr lang="en-GB" sz="4400" dirty="0">
                <a:latin typeface="Sassoon Infant Rg" panose="02000503030000020003" pitchFamily="50" charset="0"/>
              </a:rPr>
              <a:t>Read, Write Inc. home learning sheets</a:t>
            </a:r>
          </a:p>
          <a:p>
            <a:r>
              <a:rPr lang="en-GB" sz="1600" dirty="0">
                <a:latin typeface="Sassoon Infant Rg" panose="02000503030000020003" pitchFamily="50" charset="0"/>
              </a:rPr>
              <a:t>Homework is sent home on a Thursday. It helps embed the learning taken place that week. </a:t>
            </a:r>
          </a:p>
          <a:p>
            <a:endParaRPr lang="en-GB" dirty="0">
              <a:latin typeface="Sassoon Infant Rg" panose="02000503030000020003" pitchFamily="50" charset="0"/>
            </a:endParaRPr>
          </a:p>
          <a:p>
            <a:pPr marL="685800" indent="-685800">
              <a:buFontTx/>
              <a:buChar char="-"/>
            </a:pPr>
            <a:r>
              <a:rPr lang="en-GB" sz="4400" dirty="0">
                <a:latin typeface="Sassoon Infant Rg" panose="02000503030000020003" pitchFamily="50" charset="0"/>
              </a:rPr>
              <a:t>Common exception word cards</a:t>
            </a:r>
          </a:p>
          <a:p>
            <a:r>
              <a:rPr lang="en-GB" sz="1600" dirty="0">
                <a:latin typeface="Sassoon Infant Rg" panose="02000503030000020003" pitchFamily="50" charset="0"/>
              </a:rPr>
              <a:t>Common exception words are words that do not following regular spelling patterns. The government set a list for Year One and Two to learn. If you have practised with your child at home and are you are confident that they can spell all the words correctly, please let us know and we will give them the next card. We will also practise these words in class. </a:t>
            </a:r>
          </a:p>
          <a:p>
            <a:endParaRPr lang="en-GB" dirty="0">
              <a:latin typeface="Sassoon Infant Rg" panose="02000503030000020003" pitchFamily="50" charset="0"/>
            </a:endParaRPr>
          </a:p>
          <a:p>
            <a:pPr algn="ctr"/>
            <a:endParaRPr lang="en-GB" sz="8800" dirty="0">
              <a:latin typeface="Sassoon Infant Rg" panose="02000503030000020003" pitchFamily="50" charset="0"/>
            </a:endParaRPr>
          </a:p>
        </p:txBody>
      </p:sp>
      <p:pic>
        <p:nvPicPr>
          <p:cNvPr id="3" name="Picture 2"/>
          <p:cNvPicPr>
            <a:picLocks noChangeAspect="1"/>
          </p:cNvPicPr>
          <p:nvPr/>
        </p:nvPicPr>
        <p:blipFill>
          <a:blip r:embed="rId3"/>
          <a:stretch>
            <a:fillRect/>
          </a:stretch>
        </p:blipFill>
        <p:spPr>
          <a:xfrm>
            <a:off x="102673" y="1436813"/>
            <a:ext cx="2218846" cy="1205021"/>
          </a:xfrm>
          <a:prstGeom prst="rect">
            <a:avLst/>
          </a:prstGeom>
        </p:spPr>
      </p:pic>
      <p:pic>
        <p:nvPicPr>
          <p:cNvPr id="5" name="Picture 4"/>
          <p:cNvPicPr>
            <a:picLocks noChangeAspect="1"/>
          </p:cNvPicPr>
          <p:nvPr/>
        </p:nvPicPr>
        <p:blipFill>
          <a:blip r:embed="rId4"/>
          <a:stretch>
            <a:fillRect/>
          </a:stretch>
        </p:blipFill>
        <p:spPr>
          <a:xfrm>
            <a:off x="87465" y="3543097"/>
            <a:ext cx="2219700" cy="1242766"/>
          </a:xfrm>
          <a:prstGeom prst="rect">
            <a:avLst/>
          </a:prstGeom>
        </p:spPr>
      </p:pic>
    </p:spTree>
    <p:custDataLst>
      <p:tags r:id="rId1"/>
    </p:custDataLst>
    <p:extLst>
      <p:ext uri="{BB962C8B-B14F-4D97-AF65-F5344CB8AC3E}">
        <p14:creationId xmlns:p14="http://schemas.microsoft.com/office/powerpoint/2010/main" val="784778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87465" y="102438"/>
            <a:ext cx="6337189" cy="1261884"/>
          </a:xfrm>
          <a:prstGeom prst="rect">
            <a:avLst/>
          </a:prstGeom>
          <a:noFill/>
        </p:spPr>
        <p:txBody>
          <a:bodyPr wrap="square" rtlCol="0">
            <a:spAutoFit/>
          </a:bodyPr>
          <a:lstStyle/>
          <a:p>
            <a:r>
              <a:rPr lang="en-GB" sz="5400">
                <a:solidFill>
                  <a:schemeClr val="bg1"/>
                </a:solidFill>
                <a:latin typeface="Sassoon Infant Rg" panose="02000503030000020003" pitchFamily="50" charset="0"/>
              </a:rPr>
              <a:t>Writing</a:t>
            </a:r>
          </a:p>
          <a:p>
            <a:endParaRPr lang="en-GB" sz="2200">
              <a:solidFill>
                <a:schemeClr val="bg1"/>
              </a:solidFill>
              <a:latin typeface="Sassoon Infant Rg" panose="02000503030000020003" pitchFamily="50" charset="0"/>
            </a:endParaRPr>
          </a:p>
        </p:txBody>
      </p:sp>
      <p:sp>
        <p:nvSpPr>
          <p:cNvPr id="3" name="TextBox 2">
            <a:extLst>
              <a:ext uri="{FF2B5EF4-FFF2-40B4-BE49-F238E27FC236}">
                <a16:creationId xmlns:a16="http://schemas.microsoft.com/office/drawing/2014/main" id="{5D92F2E0-6188-8CAB-48BA-F9355D7962DB}"/>
              </a:ext>
            </a:extLst>
          </p:cNvPr>
          <p:cNvSpPr txBox="1"/>
          <p:nvPr/>
        </p:nvSpPr>
        <p:spPr>
          <a:xfrm>
            <a:off x="110143" y="1131673"/>
            <a:ext cx="10236432" cy="954107"/>
          </a:xfrm>
          <a:prstGeom prst="rect">
            <a:avLst/>
          </a:prstGeom>
          <a:noFill/>
        </p:spPr>
        <p:txBody>
          <a:bodyPr wrap="square" rtlCol="0">
            <a:spAutoFit/>
          </a:bodyPr>
          <a:lstStyle/>
          <a:p>
            <a:r>
              <a:rPr lang="en-GB" sz="2800" dirty="0">
                <a:latin typeface="Sassoon Infant Rg" panose="02000503030000020003" pitchFamily="50" charset="0"/>
              </a:rPr>
              <a:t>Writing is usually linked to an engaging text.</a:t>
            </a:r>
          </a:p>
          <a:p>
            <a:r>
              <a:rPr lang="en-GB" sz="2800" dirty="0">
                <a:latin typeface="Sassoon Infant Rg" panose="02000503030000020003" pitchFamily="50" charset="0"/>
              </a:rPr>
              <a:t>Often this will be over 2/3 weeks.</a:t>
            </a:r>
          </a:p>
        </p:txBody>
      </p:sp>
      <p:pic>
        <p:nvPicPr>
          <p:cNvPr id="5" name="Picture 4">
            <a:extLst>
              <a:ext uri="{FF2B5EF4-FFF2-40B4-BE49-F238E27FC236}">
                <a16:creationId xmlns:a16="http://schemas.microsoft.com/office/drawing/2014/main" id="{63B484EF-DFD6-C38E-9724-5DEE8AC5E23E}"/>
              </a:ext>
            </a:extLst>
          </p:cNvPr>
          <p:cNvPicPr>
            <a:picLocks noChangeAspect="1"/>
          </p:cNvPicPr>
          <p:nvPr/>
        </p:nvPicPr>
        <p:blipFill>
          <a:blip r:embed="rId3"/>
          <a:stretch>
            <a:fillRect/>
          </a:stretch>
        </p:blipFill>
        <p:spPr>
          <a:xfrm>
            <a:off x="247320" y="3030593"/>
            <a:ext cx="2006932" cy="1691156"/>
          </a:xfrm>
          <a:prstGeom prst="rect">
            <a:avLst/>
          </a:prstGeom>
        </p:spPr>
      </p:pic>
      <p:pic>
        <p:nvPicPr>
          <p:cNvPr id="10" name="Picture 9">
            <a:extLst>
              <a:ext uri="{FF2B5EF4-FFF2-40B4-BE49-F238E27FC236}">
                <a16:creationId xmlns:a16="http://schemas.microsoft.com/office/drawing/2014/main" id="{B1D873BF-15A5-0AB8-BE71-0C09908B4D16}"/>
              </a:ext>
            </a:extLst>
          </p:cNvPr>
          <p:cNvPicPr>
            <a:picLocks noChangeAspect="1"/>
          </p:cNvPicPr>
          <p:nvPr/>
        </p:nvPicPr>
        <p:blipFill>
          <a:blip r:embed="rId4"/>
          <a:stretch>
            <a:fillRect/>
          </a:stretch>
        </p:blipFill>
        <p:spPr>
          <a:xfrm>
            <a:off x="2352556" y="2157127"/>
            <a:ext cx="2203541" cy="2156435"/>
          </a:xfrm>
          <a:prstGeom prst="rect">
            <a:avLst/>
          </a:prstGeom>
        </p:spPr>
      </p:pic>
      <p:pic>
        <p:nvPicPr>
          <p:cNvPr id="12" name="Picture 11">
            <a:extLst>
              <a:ext uri="{FF2B5EF4-FFF2-40B4-BE49-F238E27FC236}">
                <a16:creationId xmlns:a16="http://schemas.microsoft.com/office/drawing/2014/main" id="{A2ABBE57-C8F5-D47B-F43F-842408EFE7A2}"/>
              </a:ext>
            </a:extLst>
          </p:cNvPr>
          <p:cNvPicPr>
            <a:picLocks noChangeAspect="1"/>
          </p:cNvPicPr>
          <p:nvPr/>
        </p:nvPicPr>
        <p:blipFill>
          <a:blip r:embed="rId5"/>
          <a:stretch>
            <a:fillRect/>
          </a:stretch>
        </p:blipFill>
        <p:spPr>
          <a:xfrm>
            <a:off x="4805404" y="3235344"/>
            <a:ext cx="2203541" cy="2184463"/>
          </a:xfrm>
          <a:prstGeom prst="rect">
            <a:avLst/>
          </a:prstGeom>
        </p:spPr>
      </p:pic>
      <p:pic>
        <p:nvPicPr>
          <p:cNvPr id="14" name="Picture 13">
            <a:extLst>
              <a:ext uri="{FF2B5EF4-FFF2-40B4-BE49-F238E27FC236}">
                <a16:creationId xmlns:a16="http://schemas.microsoft.com/office/drawing/2014/main" id="{D3C37A34-25DB-34D3-034B-7FD0684149AA}"/>
              </a:ext>
            </a:extLst>
          </p:cNvPr>
          <p:cNvPicPr>
            <a:picLocks noChangeAspect="1"/>
          </p:cNvPicPr>
          <p:nvPr/>
        </p:nvPicPr>
        <p:blipFill>
          <a:blip r:embed="rId6"/>
          <a:stretch>
            <a:fillRect/>
          </a:stretch>
        </p:blipFill>
        <p:spPr>
          <a:xfrm>
            <a:off x="7008945" y="1286771"/>
            <a:ext cx="2610602" cy="2142229"/>
          </a:xfrm>
          <a:prstGeom prst="rect">
            <a:avLst/>
          </a:prstGeom>
        </p:spPr>
      </p:pic>
      <p:pic>
        <p:nvPicPr>
          <p:cNvPr id="16" name="Picture 15">
            <a:extLst>
              <a:ext uri="{FF2B5EF4-FFF2-40B4-BE49-F238E27FC236}">
                <a16:creationId xmlns:a16="http://schemas.microsoft.com/office/drawing/2014/main" id="{3729DA6D-1525-371B-33FC-86ED0C863602}"/>
              </a:ext>
            </a:extLst>
          </p:cNvPr>
          <p:cNvPicPr>
            <a:picLocks noChangeAspect="1"/>
          </p:cNvPicPr>
          <p:nvPr/>
        </p:nvPicPr>
        <p:blipFill>
          <a:blip r:embed="rId7"/>
          <a:stretch>
            <a:fillRect/>
          </a:stretch>
        </p:blipFill>
        <p:spPr>
          <a:xfrm>
            <a:off x="8780021" y="3579153"/>
            <a:ext cx="2203541" cy="2232727"/>
          </a:xfrm>
          <a:prstGeom prst="rect">
            <a:avLst/>
          </a:prstGeom>
        </p:spPr>
      </p:pic>
    </p:spTree>
    <p:custDataLst>
      <p:tags r:id="rId1"/>
    </p:custDataLst>
    <p:extLst>
      <p:ext uri="{BB962C8B-B14F-4D97-AF65-F5344CB8AC3E}">
        <p14:creationId xmlns:p14="http://schemas.microsoft.com/office/powerpoint/2010/main" val="2172416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87465" y="102438"/>
            <a:ext cx="6337189" cy="1261884"/>
          </a:xfrm>
          <a:prstGeom prst="rect">
            <a:avLst/>
          </a:prstGeom>
          <a:noFill/>
        </p:spPr>
        <p:txBody>
          <a:bodyPr wrap="square" rtlCol="0">
            <a:spAutoFit/>
          </a:bodyPr>
          <a:lstStyle/>
          <a:p>
            <a:r>
              <a:rPr lang="en-GB" sz="5400">
                <a:solidFill>
                  <a:schemeClr val="bg1"/>
                </a:solidFill>
                <a:latin typeface="Sassoon Infant Rg" panose="02000503030000020003" pitchFamily="50" charset="0"/>
              </a:rPr>
              <a:t>Writing</a:t>
            </a:r>
          </a:p>
          <a:p>
            <a:endParaRPr lang="en-GB" sz="2200">
              <a:solidFill>
                <a:schemeClr val="bg1"/>
              </a:solidFill>
              <a:latin typeface="Sassoon Infant Rg" panose="02000503030000020003" pitchFamily="50" charset="0"/>
            </a:endParaRPr>
          </a:p>
        </p:txBody>
      </p:sp>
      <p:pic>
        <p:nvPicPr>
          <p:cNvPr id="6" name="Picture 6" descr="https://www.cubert.cornwall.sch.uk/i/owls_2022-23/Read-Write-Inc-Alphabet-Sound-Ma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513" y="174929"/>
            <a:ext cx="7394713" cy="554364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11954" y="1192427"/>
            <a:ext cx="3927524" cy="2446824"/>
          </a:xfrm>
          <a:prstGeom prst="rect">
            <a:avLst/>
          </a:prstGeom>
          <a:noFill/>
        </p:spPr>
        <p:txBody>
          <a:bodyPr wrap="square" rtlCol="0">
            <a:spAutoFit/>
          </a:bodyPr>
          <a:lstStyle/>
          <a:p>
            <a:r>
              <a:rPr lang="en-GB" sz="1700">
                <a:latin typeface="Sassoon Infant Rg" panose="02000503030000020003" pitchFamily="50" charset="0"/>
              </a:rPr>
              <a:t>The children are taught to form their letters correctly using rhymes and visuals linked to our Read Write </a:t>
            </a:r>
            <a:r>
              <a:rPr lang="en-GB" sz="1700" err="1">
                <a:latin typeface="Sassoon Infant Rg" panose="02000503030000020003" pitchFamily="50" charset="0"/>
              </a:rPr>
              <a:t>Inc</a:t>
            </a:r>
            <a:r>
              <a:rPr lang="en-GB" sz="1700">
                <a:latin typeface="Sassoon Infant Rg" panose="02000503030000020003" pitchFamily="50" charset="0"/>
              </a:rPr>
              <a:t> scheme. We have created videos on our YouTube page to support this. </a:t>
            </a:r>
          </a:p>
          <a:p>
            <a:endParaRPr lang="en-GB" sz="1700">
              <a:latin typeface="Sassoon Infant Rg" panose="02000503030000020003" pitchFamily="50" charset="0"/>
            </a:endParaRPr>
          </a:p>
          <a:p>
            <a:r>
              <a:rPr lang="en-GB" sz="1700">
                <a:latin typeface="Sassoon Infant Rg" panose="02000503030000020003" pitchFamily="50" charset="0"/>
              </a:rPr>
              <a:t>We use yellow lined paper in our school to help the children form capital letters, ascenders and descenders correctly. </a:t>
            </a:r>
          </a:p>
        </p:txBody>
      </p:sp>
      <p:sp>
        <p:nvSpPr>
          <p:cNvPr id="3" name="Rectangle 2"/>
          <p:cNvSpPr/>
          <p:nvPr/>
        </p:nvSpPr>
        <p:spPr>
          <a:xfrm>
            <a:off x="4036612" y="5791068"/>
            <a:ext cx="5631222" cy="646331"/>
          </a:xfrm>
          <a:prstGeom prst="rect">
            <a:avLst/>
          </a:prstGeom>
        </p:spPr>
        <p:txBody>
          <a:bodyPr wrap="none">
            <a:spAutoFit/>
          </a:bodyPr>
          <a:lstStyle/>
          <a:p>
            <a:r>
              <a:rPr lang="en-GB">
                <a:latin typeface="Sassoon Infant Rg" panose="02000503030000020003" pitchFamily="50" charset="0"/>
                <a:hlinkClick r:id="rId4"/>
              </a:rPr>
              <a:t>https://www.youtube.com/@uptoninfantschoolletterfor2792</a:t>
            </a:r>
            <a:endParaRPr lang="en-GB">
              <a:latin typeface="Sassoon Infant Rg" panose="02000503030000020003" pitchFamily="50" charset="0"/>
            </a:endParaRPr>
          </a:p>
          <a:p>
            <a:endParaRPr lang="en-GB">
              <a:latin typeface="Sassoon Infant Rg" panose="02000503030000020003" pitchFamily="50" charset="0"/>
            </a:endParaRPr>
          </a:p>
        </p:txBody>
      </p:sp>
      <p:pic>
        <p:nvPicPr>
          <p:cNvPr id="5" name="Picture 4"/>
          <p:cNvPicPr>
            <a:picLocks noChangeAspect="1"/>
          </p:cNvPicPr>
          <p:nvPr/>
        </p:nvPicPr>
        <p:blipFill>
          <a:blip r:embed="rId5"/>
          <a:stretch>
            <a:fillRect/>
          </a:stretch>
        </p:blipFill>
        <p:spPr>
          <a:xfrm>
            <a:off x="257837" y="3829814"/>
            <a:ext cx="3638301" cy="2073577"/>
          </a:xfrm>
          <a:prstGeom prst="rect">
            <a:avLst/>
          </a:prstGeom>
        </p:spPr>
      </p:pic>
    </p:spTree>
    <p:custDataLst>
      <p:tags r:id="rId1"/>
    </p:custDataLst>
    <p:extLst>
      <p:ext uri="{BB962C8B-B14F-4D97-AF65-F5344CB8AC3E}">
        <p14:creationId xmlns:p14="http://schemas.microsoft.com/office/powerpoint/2010/main" val="414663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87465" y="102438"/>
            <a:ext cx="6337189" cy="1261884"/>
          </a:xfrm>
          <a:prstGeom prst="rect">
            <a:avLst/>
          </a:prstGeom>
          <a:noFill/>
        </p:spPr>
        <p:txBody>
          <a:bodyPr wrap="square" rtlCol="0">
            <a:spAutoFit/>
          </a:bodyPr>
          <a:lstStyle/>
          <a:p>
            <a:r>
              <a:rPr lang="en-GB" sz="5400">
                <a:solidFill>
                  <a:schemeClr val="bg1"/>
                </a:solidFill>
                <a:latin typeface="Sassoon Infant Rg" panose="02000503030000020003" pitchFamily="50" charset="0"/>
              </a:rPr>
              <a:t>Maths</a:t>
            </a:r>
          </a:p>
          <a:p>
            <a:endParaRPr lang="en-GB" sz="2200">
              <a:solidFill>
                <a:schemeClr val="bg1"/>
              </a:solidFill>
              <a:latin typeface="Sassoon Infant Rg" panose="02000503030000020003" pitchFamily="50" charset="0"/>
            </a:endParaRPr>
          </a:p>
        </p:txBody>
      </p:sp>
      <p:pic>
        <p:nvPicPr>
          <p:cNvPr id="5" name="Picture 4">
            <a:extLst>
              <a:ext uri="{FF2B5EF4-FFF2-40B4-BE49-F238E27FC236}">
                <a16:creationId xmlns:a16="http://schemas.microsoft.com/office/drawing/2014/main" id="{F3407E88-3BD6-CA1A-95CF-C8B7849AE324}"/>
              </a:ext>
            </a:extLst>
          </p:cNvPr>
          <p:cNvPicPr>
            <a:picLocks noChangeAspect="1"/>
          </p:cNvPicPr>
          <p:nvPr/>
        </p:nvPicPr>
        <p:blipFill>
          <a:blip r:embed="rId3"/>
          <a:stretch>
            <a:fillRect/>
          </a:stretch>
        </p:blipFill>
        <p:spPr>
          <a:xfrm>
            <a:off x="2903954" y="447939"/>
            <a:ext cx="6792858" cy="5430860"/>
          </a:xfrm>
          <a:prstGeom prst="rect">
            <a:avLst/>
          </a:prstGeom>
        </p:spPr>
      </p:pic>
    </p:spTree>
    <p:custDataLst>
      <p:tags r:id="rId1"/>
    </p:custDataLst>
    <p:extLst>
      <p:ext uri="{BB962C8B-B14F-4D97-AF65-F5344CB8AC3E}">
        <p14:creationId xmlns:p14="http://schemas.microsoft.com/office/powerpoint/2010/main" val="2904535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87465" y="102438"/>
            <a:ext cx="6337189" cy="1261884"/>
          </a:xfrm>
          <a:prstGeom prst="rect">
            <a:avLst/>
          </a:prstGeom>
          <a:noFill/>
        </p:spPr>
        <p:txBody>
          <a:bodyPr wrap="square" rtlCol="0">
            <a:spAutoFit/>
          </a:bodyPr>
          <a:lstStyle/>
          <a:p>
            <a:r>
              <a:rPr lang="en-GB" sz="5400">
                <a:solidFill>
                  <a:schemeClr val="bg1"/>
                </a:solidFill>
                <a:latin typeface="Sassoon Infant Rg" panose="02000503030000020003" pitchFamily="50" charset="0"/>
              </a:rPr>
              <a:t>Maths</a:t>
            </a:r>
          </a:p>
          <a:p>
            <a:endParaRPr lang="en-GB" sz="2200">
              <a:solidFill>
                <a:schemeClr val="bg1"/>
              </a:solidFill>
              <a:latin typeface="Sassoon Infant Rg" panose="02000503030000020003" pitchFamily="50" charset="0"/>
            </a:endParaRPr>
          </a:p>
        </p:txBody>
      </p:sp>
      <p:pic>
        <p:nvPicPr>
          <p:cNvPr id="5" name="Picture 4">
            <a:extLst>
              <a:ext uri="{FF2B5EF4-FFF2-40B4-BE49-F238E27FC236}">
                <a16:creationId xmlns:a16="http://schemas.microsoft.com/office/drawing/2014/main" id="{4EA74C7D-1E5D-438C-6796-49FF35D46DA7}"/>
              </a:ext>
            </a:extLst>
          </p:cNvPr>
          <p:cNvPicPr>
            <a:picLocks noChangeAspect="1"/>
          </p:cNvPicPr>
          <p:nvPr/>
        </p:nvPicPr>
        <p:blipFill>
          <a:blip r:embed="rId3"/>
          <a:stretch>
            <a:fillRect/>
          </a:stretch>
        </p:blipFill>
        <p:spPr>
          <a:xfrm>
            <a:off x="2212241" y="174929"/>
            <a:ext cx="8599758" cy="5848479"/>
          </a:xfrm>
          <a:prstGeom prst="rect">
            <a:avLst/>
          </a:prstGeom>
        </p:spPr>
      </p:pic>
    </p:spTree>
    <p:custDataLst>
      <p:tags r:id="rId1"/>
    </p:custDataLst>
    <p:extLst>
      <p:ext uri="{BB962C8B-B14F-4D97-AF65-F5344CB8AC3E}">
        <p14:creationId xmlns:p14="http://schemas.microsoft.com/office/powerpoint/2010/main" val="1899174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87465" y="102438"/>
            <a:ext cx="6337189" cy="1261884"/>
          </a:xfrm>
          <a:prstGeom prst="rect">
            <a:avLst/>
          </a:prstGeom>
          <a:noFill/>
        </p:spPr>
        <p:txBody>
          <a:bodyPr wrap="square" rtlCol="0">
            <a:spAutoFit/>
          </a:bodyPr>
          <a:lstStyle/>
          <a:p>
            <a:r>
              <a:rPr lang="en-GB" sz="5400">
                <a:solidFill>
                  <a:schemeClr val="bg1"/>
                </a:solidFill>
                <a:latin typeface="Sassoon Infant Rg" panose="02000503030000020003" pitchFamily="50" charset="0"/>
              </a:rPr>
              <a:t>Maths</a:t>
            </a:r>
          </a:p>
          <a:p>
            <a:endParaRPr lang="en-GB" sz="2200">
              <a:solidFill>
                <a:schemeClr val="bg1"/>
              </a:solidFill>
              <a:latin typeface="Sassoon Infant Rg" panose="02000503030000020003" pitchFamily="50" charset="0"/>
            </a:endParaRPr>
          </a:p>
        </p:txBody>
      </p:sp>
      <p:pic>
        <p:nvPicPr>
          <p:cNvPr id="1026" name="Picture 2" descr="Learning Resources Base 10 Blocks Mini Set : Amazon.co.uk: Toys &amp; Games">
            <a:extLst>
              <a:ext uri="{FF2B5EF4-FFF2-40B4-BE49-F238E27FC236}">
                <a16:creationId xmlns:a16="http://schemas.microsoft.com/office/drawing/2014/main" id="{7A831F68-8A04-4F22-9157-38FEF6E10F0C}"/>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 y="1296062"/>
            <a:ext cx="4098897" cy="409889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4291CFAF-B8E1-4F69-BAB2-7E1752CBF98D}"/>
              </a:ext>
            </a:extLst>
          </p:cNvPr>
          <p:cNvPicPr>
            <a:picLocks noChangeAspect="1"/>
          </p:cNvPicPr>
          <p:nvPr/>
        </p:nvPicPr>
        <p:blipFill rotWithShape="1">
          <a:blip r:embed="rId4"/>
          <a:srcRect l="856" t="2217" r="535" b="2940"/>
          <a:stretch/>
        </p:blipFill>
        <p:spPr>
          <a:xfrm rot="21314353">
            <a:off x="5701085" y="1680783"/>
            <a:ext cx="3697357" cy="1513905"/>
          </a:xfrm>
          <a:prstGeom prst="rect">
            <a:avLst/>
          </a:prstGeom>
          <a:ln>
            <a:noFill/>
          </a:ln>
          <a:effectLst>
            <a:outerShdw blurRad="190500" algn="tl" rotWithShape="0">
              <a:srgbClr val="000000">
                <a:alpha val="70000"/>
              </a:srgbClr>
            </a:outerShdw>
          </a:effectLst>
        </p:spPr>
      </p:pic>
      <p:pic>
        <p:nvPicPr>
          <p:cNvPr id="1028" name="Picture 4" descr="20-Bead Sensory Rekenrek">
            <a:extLst>
              <a:ext uri="{FF2B5EF4-FFF2-40B4-BE49-F238E27FC236}">
                <a16:creationId xmlns:a16="http://schemas.microsoft.com/office/drawing/2014/main" id="{9DB36175-1E66-46FD-94CD-3A98949E9393}"/>
              </a:ext>
            </a:extLst>
          </p:cNvPr>
          <p:cNvPicPr>
            <a:picLocks noChangeAspect="1" noChangeArrowheads="1"/>
          </p:cNvPicPr>
          <p:nvPr/>
        </p:nvPicPr>
        <p:blipFill>
          <a:blip r:embed="rId5">
            <a:clrChange>
              <a:clrFrom>
                <a:srgbClr val="FDFEFF"/>
              </a:clrFrom>
              <a:clrTo>
                <a:srgbClr val="FDFEFF">
                  <a:alpha val="0"/>
                </a:srgbClr>
              </a:clrTo>
            </a:clrChange>
            <a:extLst>
              <a:ext uri="{28A0092B-C50C-407E-A947-70E740481C1C}">
                <a14:useLocalDpi xmlns:a14="http://schemas.microsoft.com/office/drawing/2010/main" val="0"/>
              </a:ext>
            </a:extLst>
          </a:blip>
          <a:srcRect/>
          <a:stretch>
            <a:fillRect/>
          </a:stretch>
        </p:blipFill>
        <p:spPr bwMode="auto">
          <a:xfrm>
            <a:off x="7635905" y="3511149"/>
            <a:ext cx="4015575" cy="286826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etting started with Numicon at Home – Inspire My Play">
            <a:extLst>
              <a:ext uri="{FF2B5EF4-FFF2-40B4-BE49-F238E27FC236}">
                <a16:creationId xmlns:a16="http://schemas.microsoft.com/office/drawing/2014/main" id="{84727439-25FB-440E-BBAE-FBD0056AACEC}"/>
              </a:ext>
            </a:extLst>
          </p:cNvPr>
          <p:cNvPicPr>
            <a:picLocks noChangeAspect="1" noChangeArrowheads="1"/>
          </p:cNvPicPr>
          <p:nvPr/>
        </p:nvPicPr>
        <p:blipFill>
          <a:blip r:embed="rId6" cstate="print">
            <a:clrChange>
              <a:clrFrom>
                <a:srgbClr val="DEDEDE"/>
              </a:clrFrom>
              <a:clrTo>
                <a:srgbClr val="DEDEDE">
                  <a:alpha val="0"/>
                </a:srgbClr>
              </a:clrTo>
            </a:clrChange>
            <a:extLst>
              <a:ext uri="{28A0092B-C50C-407E-A947-70E740481C1C}">
                <a14:useLocalDpi xmlns:a14="http://schemas.microsoft.com/office/drawing/2010/main" val="0"/>
              </a:ext>
            </a:extLst>
          </a:blip>
          <a:srcRect/>
          <a:stretch>
            <a:fillRect/>
          </a:stretch>
        </p:blipFill>
        <p:spPr bwMode="auto">
          <a:xfrm>
            <a:off x="3796452" y="3345509"/>
            <a:ext cx="4498382" cy="299799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4291237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87465" y="102438"/>
            <a:ext cx="6337189" cy="1261884"/>
          </a:xfrm>
          <a:prstGeom prst="rect">
            <a:avLst/>
          </a:prstGeom>
          <a:noFill/>
        </p:spPr>
        <p:txBody>
          <a:bodyPr wrap="square" rtlCol="0">
            <a:spAutoFit/>
          </a:bodyPr>
          <a:lstStyle/>
          <a:p>
            <a:r>
              <a:rPr lang="en-GB" sz="5400">
                <a:solidFill>
                  <a:schemeClr val="bg1"/>
                </a:solidFill>
                <a:latin typeface="Sassoon Infant Rg" panose="02000503030000020003" pitchFamily="50" charset="0"/>
              </a:rPr>
              <a:t>Doodle Maths</a:t>
            </a:r>
          </a:p>
          <a:p>
            <a:endParaRPr lang="en-GB" sz="2200">
              <a:solidFill>
                <a:schemeClr val="bg1"/>
              </a:solidFill>
              <a:latin typeface="Sassoon Infant Rg" panose="02000503030000020003" pitchFamily="50" charset="0"/>
            </a:endParaRPr>
          </a:p>
        </p:txBody>
      </p:sp>
      <p:pic>
        <p:nvPicPr>
          <p:cNvPr id="2050" name="Picture 2" descr="DoodleMaths:Amazon.co.uk:Appstore for Android">
            <a:extLst>
              <a:ext uri="{FF2B5EF4-FFF2-40B4-BE49-F238E27FC236}">
                <a16:creationId xmlns:a16="http://schemas.microsoft.com/office/drawing/2014/main" id="{7852C06F-E5BA-4AC7-9E82-01BD40601C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127035">
            <a:off x="710316" y="2057565"/>
            <a:ext cx="5913120" cy="288726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064E835-E1D0-4103-9CAE-B28139004BE0}"/>
              </a:ext>
            </a:extLst>
          </p:cNvPr>
          <p:cNvPicPr>
            <a:picLocks noChangeAspect="1"/>
          </p:cNvPicPr>
          <p:nvPr/>
        </p:nvPicPr>
        <p:blipFill>
          <a:blip r:embed="rId4"/>
          <a:stretch>
            <a:fillRect/>
          </a:stretch>
        </p:blipFill>
        <p:spPr>
          <a:xfrm rot="451127">
            <a:off x="7046795" y="385482"/>
            <a:ext cx="4702886" cy="5732791"/>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1866547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55659" y="110390"/>
            <a:ext cx="4627659" cy="1261884"/>
          </a:xfrm>
          <a:prstGeom prst="rect">
            <a:avLst/>
          </a:prstGeom>
          <a:noFill/>
        </p:spPr>
        <p:txBody>
          <a:bodyPr wrap="square" rtlCol="0">
            <a:spAutoFit/>
          </a:bodyPr>
          <a:lstStyle/>
          <a:p>
            <a:r>
              <a:rPr lang="en-GB" sz="5400">
                <a:solidFill>
                  <a:schemeClr val="bg1"/>
                </a:solidFill>
                <a:latin typeface="Sassoon Infant Rg" panose="02000503030000020003" pitchFamily="50" charset="0"/>
              </a:rPr>
              <a:t>Who’s who</a:t>
            </a:r>
          </a:p>
          <a:p>
            <a:endParaRPr lang="en-GB" sz="2200">
              <a:solidFill>
                <a:schemeClr val="bg1"/>
              </a:solidFill>
              <a:latin typeface="Sassoon Infant Rg" panose="02000503030000020003" pitchFamily="50" charset="0"/>
            </a:endParaRPr>
          </a:p>
        </p:txBody>
      </p:sp>
      <p:sp>
        <p:nvSpPr>
          <p:cNvPr id="4" name="Oval 3"/>
          <p:cNvSpPr/>
          <p:nvPr/>
        </p:nvSpPr>
        <p:spPr>
          <a:xfrm>
            <a:off x="409303" y="1372274"/>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230783" y="1367915"/>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1840110" y="2276528"/>
            <a:ext cx="825867" cy="276999"/>
          </a:xfrm>
          <a:prstGeom prst="rect">
            <a:avLst/>
          </a:prstGeom>
          <a:noFill/>
        </p:spPr>
        <p:txBody>
          <a:bodyPr wrap="none" rtlCol="0">
            <a:spAutoFit/>
          </a:bodyPr>
          <a:lstStyle/>
          <a:p>
            <a:r>
              <a:rPr lang="en-GB" sz="1200" dirty="0">
                <a:latin typeface="Sassoon Infant Rg" panose="02000503030000020003" pitchFamily="50" charset="0"/>
              </a:rPr>
              <a:t>Mrs Elliott</a:t>
            </a:r>
          </a:p>
        </p:txBody>
      </p:sp>
      <p:sp>
        <p:nvSpPr>
          <p:cNvPr id="28" name="TextBox 27"/>
          <p:cNvSpPr txBox="1"/>
          <p:nvPr/>
        </p:nvSpPr>
        <p:spPr>
          <a:xfrm>
            <a:off x="3400749" y="2266267"/>
            <a:ext cx="762388" cy="276999"/>
          </a:xfrm>
          <a:prstGeom prst="rect">
            <a:avLst/>
          </a:prstGeom>
          <a:noFill/>
        </p:spPr>
        <p:txBody>
          <a:bodyPr wrap="none" rtlCol="0">
            <a:spAutoFit/>
          </a:bodyPr>
          <a:lstStyle/>
          <a:p>
            <a:r>
              <a:rPr lang="en-GB" sz="1200" dirty="0">
                <a:latin typeface="Sassoon Infant Rg" panose="02000503030000020003" pitchFamily="50" charset="0"/>
              </a:rPr>
              <a:t>Mrs Rose</a:t>
            </a:r>
          </a:p>
        </p:txBody>
      </p:sp>
      <p:sp>
        <p:nvSpPr>
          <p:cNvPr id="29" name="TextBox 28"/>
          <p:cNvSpPr txBox="1"/>
          <p:nvPr/>
        </p:nvSpPr>
        <p:spPr>
          <a:xfrm>
            <a:off x="1940965" y="3876001"/>
            <a:ext cx="1206805" cy="276999"/>
          </a:xfrm>
          <a:prstGeom prst="rect">
            <a:avLst/>
          </a:prstGeom>
          <a:noFill/>
        </p:spPr>
        <p:txBody>
          <a:bodyPr wrap="none" rtlCol="0">
            <a:spAutoFit/>
          </a:bodyPr>
          <a:lstStyle/>
          <a:p>
            <a:r>
              <a:rPr lang="en-GB" sz="1200" dirty="0">
                <a:latin typeface="Sassoon Infant Rg" panose="02000503030000020003" pitchFamily="50" charset="0"/>
              </a:rPr>
              <a:t>Miss Leppington</a:t>
            </a:r>
          </a:p>
        </p:txBody>
      </p:sp>
      <p:sp>
        <p:nvSpPr>
          <p:cNvPr id="30" name="TextBox 29"/>
          <p:cNvSpPr txBox="1"/>
          <p:nvPr/>
        </p:nvSpPr>
        <p:spPr>
          <a:xfrm>
            <a:off x="3186352" y="3840034"/>
            <a:ext cx="873060" cy="276999"/>
          </a:xfrm>
          <a:prstGeom prst="rect">
            <a:avLst/>
          </a:prstGeom>
          <a:noFill/>
        </p:spPr>
        <p:txBody>
          <a:bodyPr wrap="none" rtlCol="0">
            <a:spAutoFit/>
          </a:bodyPr>
          <a:lstStyle/>
          <a:p>
            <a:r>
              <a:rPr lang="en-GB" sz="1200" dirty="0">
                <a:latin typeface="Sassoon Infant Rg" panose="02000503030000020003" pitchFamily="50" charset="0"/>
              </a:rPr>
              <a:t>Mrs </a:t>
            </a:r>
            <a:r>
              <a:rPr lang="en-GB" sz="1200" dirty="0" err="1">
                <a:latin typeface="Sassoon Infant Rg" panose="02000503030000020003" pitchFamily="50" charset="0"/>
              </a:rPr>
              <a:t>Restall</a:t>
            </a:r>
            <a:endParaRPr lang="en-GB" sz="1200" dirty="0">
              <a:latin typeface="Sassoon Infant Rg" panose="02000503030000020003" pitchFamily="50" charset="0"/>
            </a:endParaRPr>
          </a:p>
        </p:txBody>
      </p:sp>
      <p:sp>
        <p:nvSpPr>
          <p:cNvPr id="31" name="TextBox 30"/>
          <p:cNvSpPr txBox="1"/>
          <p:nvPr/>
        </p:nvSpPr>
        <p:spPr>
          <a:xfrm>
            <a:off x="4631940" y="3870803"/>
            <a:ext cx="1227387" cy="276999"/>
          </a:xfrm>
          <a:prstGeom prst="rect">
            <a:avLst/>
          </a:prstGeom>
          <a:noFill/>
        </p:spPr>
        <p:txBody>
          <a:bodyPr wrap="none" rtlCol="0">
            <a:spAutoFit/>
          </a:bodyPr>
          <a:lstStyle/>
          <a:p>
            <a:r>
              <a:rPr lang="en-GB" sz="1200" dirty="0">
                <a:latin typeface="Sassoon Infant Rg" panose="02000503030000020003" pitchFamily="50" charset="0"/>
              </a:rPr>
              <a:t>Mrs </a:t>
            </a:r>
            <a:r>
              <a:rPr lang="en-GB" sz="1200" dirty="0" err="1">
                <a:latin typeface="Sassoon Infant Rg" panose="02000503030000020003" pitchFamily="50" charset="0"/>
              </a:rPr>
              <a:t>Clippingdale</a:t>
            </a:r>
            <a:endParaRPr lang="en-GB" sz="1200" dirty="0">
              <a:latin typeface="Sassoon Infant Rg" panose="02000503030000020003" pitchFamily="50" charset="0"/>
            </a:endParaRPr>
          </a:p>
        </p:txBody>
      </p:sp>
      <p:sp>
        <p:nvSpPr>
          <p:cNvPr id="36" name="TextBox 35"/>
          <p:cNvSpPr txBox="1"/>
          <p:nvPr/>
        </p:nvSpPr>
        <p:spPr>
          <a:xfrm>
            <a:off x="1902902" y="5465982"/>
            <a:ext cx="825867" cy="276999"/>
          </a:xfrm>
          <a:prstGeom prst="rect">
            <a:avLst/>
          </a:prstGeom>
          <a:noFill/>
        </p:spPr>
        <p:txBody>
          <a:bodyPr wrap="none" rtlCol="0">
            <a:spAutoFit/>
          </a:bodyPr>
          <a:lstStyle/>
          <a:p>
            <a:r>
              <a:rPr lang="en-GB" sz="1200" dirty="0">
                <a:latin typeface="Sassoon Infant Rg" panose="02000503030000020003" pitchFamily="50" charset="0"/>
              </a:rPr>
              <a:t>Miss Allen</a:t>
            </a:r>
          </a:p>
        </p:txBody>
      </p:sp>
      <p:sp>
        <p:nvSpPr>
          <p:cNvPr id="37" name="TextBox 36"/>
          <p:cNvSpPr txBox="1"/>
          <p:nvPr/>
        </p:nvSpPr>
        <p:spPr>
          <a:xfrm>
            <a:off x="3133545" y="5465981"/>
            <a:ext cx="1125436" cy="276999"/>
          </a:xfrm>
          <a:prstGeom prst="rect">
            <a:avLst/>
          </a:prstGeom>
          <a:noFill/>
        </p:spPr>
        <p:txBody>
          <a:bodyPr wrap="none" rtlCol="0">
            <a:spAutoFit/>
          </a:bodyPr>
          <a:lstStyle/>
          <a:p>
            <a:r>
              <a:rPr lang="en-GB" sz="1200" dirty="0">
                <a:latin typeface="Sassoon Infant Rg" panose="02000503030000020003" pitchFamily="50" charset="0"/>
              </a:rPr>
              <a:t>Mrs Thompson</a:t>
            </a:r>
          </a:p>
        </p:txBody>
      </p:sp>
      <p:pic>
        <p:nvPicPr>
          <p:cNvPr id="1025" name="Picture 17" descr="Leaf clip art free free clipart imag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3982064" y="3614056"/>
            <a:ext cx="892353" cy="90563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Duck Clipart Images">
            <a:extLst>
              <a:ext uri="{FF2B5EF4-FFF2-40B4-BE49-F238E27FC236}">
                <a16:creationId xmlns:a16="http://schemas.microsoft.com/office/drawing/2014/main" id="{89A17C99-E9BA-1B41-08C2-FE11A596635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0018" y="1036811"/>
            <a:ext cx="1339369" cy="145928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80E6FC1B-ED72-1F54-183E-77041D744CFC}"/>
              </a:ext>
            </a:extLst>
          </p:cNvPr>
          <p:cNvSpPr txBox="1"/>
          <p:nvPr/>
        </p:nvSpPr>
        <p:spPr>
          <a:xfrm>
            <a:off x="4654342" y="2244569"/>
            <a:ext cx="763607" cy="276999"/>
          </a:xfrm>
          <a:prstGeom prst="rect">
            <a:avLst/>
          </a:prstGeom>
          <a:noFill/>
        </p:spPr>
        <p:txBody>
          <a:bodyPr wrap="none" rtlCol="0">
            <a:spAutoFit/>
          </a:bodyPr>
          <a:lstStyle/>
          <a:p>
            <a:r>
              <a:rPr lang="en-GB" sz="1200" dirty="0">
                <a:latin typeface="Sassoon Infant Rg" panose="02000503030000020003" pitchFamily="50" charset="0"/>
              </a:rPr>
              <a:t>Mrs Edge</a:t>
            </a:r>
          </a:p>
        </p:txBody>
      </p:sp>
      <p:sp>
        <p:nvSpPr>
          <p:cNvPr id="12" name="TextBox 11">
            <a:extLst>
              <a:ext uri="{FF2B5EF4-FFF2-40B4-BE49-F238E27FC236}">
                <a16:creationId xmlns:a16="http://schemas.microsoft.com/office/drawing/2014/main" id="{99CE12BD-647C-6CD1-B250-11C95CB5287F}"/>
              </a:ext>
            </a:extLst>
          </p:cNvPr>
          <p:cNvSpPr txBox="1"/>
          <p:nvPr/>
        </p:nvSpPr>
        <p:spPr>
          <a:xfrm>
            <a:off x="4373559" y="5438078"/>
            <a:ext cx="1227387" cy="276999"/>
          </a:xfrm>
          <a:prstGeom prst="rect">
            <a:avLst/>
          </a:prstGeom>
          <a:noFill/>
        </p:spPr>
        <p:txBody>
          <a:bodyPr wrap="none" rtlCol="0">
            <a:spAutoFit/>
          </a:bodyPr>
          <a:lstStyle/>
          <a:p>
            <a:r>
              <a:rPr lang="en-GB" sz="1200" dirty="0">
                <a:latin typeface="Sassoon Infant Rg" panose="02000503030000020003" pitchFamily="50" charset="0"/>
              </a:rPr>
              <a:t>Mrs </a:t>
            </a:r>
            <a:r>
              <a:rPr lang="en-GB" sz="1200" dirty="0" err="1">
                <a:latin typeface="Sassoon Infant Rg" panose="02000503030000020003" pitchFamily="50" charset="0"/>
              </a:rPr>
              <a:t>Clippingdale</a:t>
            </a:r>
            <a:endParaRPr lang="en-GB" sz="1200" dirty="0">
              <a:latin typeface="Sassoon Infant Rg" panose="02000503030000020003" pitchFamily="50" charset="0"/>
            </a:endParaRPr>
          </a:p>
        </p:txBody>
      </p:sp>
      <p:pic>
        <p:nvPicPr>
          <p:cNvPr id="13" name="Picture 4" descr="See the source image">
            <a:extLst>
              <a:ext uri="{FF2B5EF4-FFF2-40B4-BE49-F238E27FC236}">
                <a16:creationId xmlns:a16="http://schemas.microsoft.com/office/drawing/2014/main" id="{18787FC7-D330-CFC7-08C0-6EEA1A356584}"/>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39120" y="2564133"/>
            <a:ext cx="1453588" cy="145358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te Otter Animal Clip Art, Otter, Animal, Cartoon PNG Transparent ...">
            <a:extLst>
              <a:ext uri="{FF2B5EF4-FFF2-40B4-BE49-F238E27FC236}">
                <a16:creationId xmlns:a16="http://schemas.microsoft.com/office/drawing/2014/main" id="{CDE1917B-A8C3-8286-3928-9A6F222F128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1382" y="4165468"/>
            <a:ext cx="1344373" cy="157007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A person smiling at camera&#10;&#10;Description automatically generated">
            <a:extLst>
              <a:ext uri="{FF2B5EF4-FFF2-40B4-BE49-F238E27FC236}">
                <a16:creationId xmlns:a16="http://schemas.microsoft.com/office/drawing/2014/main" id="{0C50E193-8E1D-AAA5-819C-B49E2BB6FA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07717" y="4384335"/>
            <a:ext cx="1118944" cy="1081646"/>
          </a:xfrm>
          <a:prstGeom prst="rect">
            <a:avLst/>
          </a:prstGeom>
        </p:spPr>
      </p:pic>
      <p:pic>
        <p:nvPicPr>
          <p:cNvPr id="17" name="Picture 16" descr="A person smiling at camera&#10;&#10;Description automatically generated">
            <a:extLst>
              <a:ext uri="{FF2B5EF4-FFF2-40B4-BE49-F238E27FC236}">
                <a16:creationId xmlns:a16="http://schemas.microsoft.com/office/drawing/2014/main" id="{96B42F62-020D-434C-1182-EA373404C0F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76031" y="1166289"/>
            <a:ext cx="1049851" cy="1052251"/>
          </a:xfrm>
          <a:prstGeom prst="rect">
            <a:avLst/>
          </a:prstGeom>
        </p:spPr>
      </p:pic>
      <p:pic>
        <p:nvPicPr>
          <p:cNvPr id="23" name="Picture 16" descr="Leaf clip art free free clipart images"/>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9745683">
            <a:off x="1468899" y="1107265"/>
            <a:ext cx="672147" cy="68214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A person wearing a red shirt and a lanyard&#10;&#10;Description automatically generated">
            <a:extLst>
              <a:ext uri="{FF2B5EF4-FFF2-40B4-BE49-F238E27FC236}">
                <a16:creationId xmlns:a16="http://schemas.microsoft.com/office/drawing/2014/main" id="{455B71DB-9A41-A27C-8E7A-805BF6DD1D0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974391" y="1139480"/>
            <a:ext cx="1230160" cy="1094052"/>
          </a:xfrm>
          <a:prstGeom prst="rect">
            <a:avLst/>
          </a:prstGeom>
        </p:spPr>
      </p:pic>
      <p:pic>
        <p:nvPicPr>
          <p:cNvPr id="20" name="Picture 15">
            <a:extLst>
              <a:ext uri="{FF2B5EF4-FFF2-40B4-BE49-F238E27FC236}">
                <a16:creationId xmlns:a16="http://schemas.microsoft.com/office/drawing/2014/main" id="{B959CE8C-E766-34CF-F04B-4AFA1DBEA8A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65645" y="1131212"/>
            <a:ext cx="857250" cy="114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7">
            <a:extLst>
              <a:ext uri="{FF2B5EF4-FFF2-40B4-BE49-F238E27FC236}">
                <a16:creationId xmlns:a16="http://schemas.microsoft.com/office/drawing/2014/main" id="{202B2514-8702-FC9E-8997-920B7650940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11708" y="2618160"/>
            <a:ext cx="974725" cy="1303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6" descr="Leaf clip art free free clipart images"/>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542344" y="1881677"/>
            <a:ext cx="895893" cy="90922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preview">
            <a:extLst>
              <a:ext uri="{FF2B5EF4-FFF2-40B4-BE49-F238E27FC236}">
                <a16:creationId xmlns:a16="http://schemas.microsoft.com/office/drawing/2014/main" id="{C6B839EF-E2CF-0D7B-2AFE-B1D06B07A379}"/>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245404" y="2619947"/>
            <a:ext cx="841051" cy="126157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preview">
            <a:extLst>
              <a:ext uri="{FF2B5EF4-FFF2-40B4-BE49-F238E27FC236}">
                <a16:creationId xmlns:a16="http://schemas.microsoft.com/office/drawing/2014/main" id="{D3D29E53-A847-7BE0-F124-AAD787D95C5B}"/>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983313" y="4254989"/>
            <a:ext cx="842569" cy="126385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6" descr="Leaf clip art free free clipart images"/>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384299" y="5008182"/>
            <a:ext cx="672147" cy="68214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Image preview">
            <a:extLst>
              <a:ext uri="{FF2B5EF4-FFF2-40B4-BE49-F238E27FC236}">
                <a16:creationId xmlns:a16="http://schemas.microsoft.com/office/drawing/2014/main" id="{70228B43-4392-2886-D82B-739C66EE5612}"/>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701519" y="2573247"/>
            <a:ext cx="895893" cy="134384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Image preview">
            <a:extLst>
              <a:ext uri="{FF2B5EF4-FFF2-40B4-BE49-F238E27FC236}">
                <a16:creationId xmlns:a16="http://schemas.microsoft.com/office/drawing/2014/main" id="{C621D086-F235-8ADF-8428-9C9DD42F6229}"/>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683318" y="4113311"/>
            <a:ext cx="895893" cy="134384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1584450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87465" y="102438"/>
            <a:ext cx="6337189" cy="1261884"/>
          </a:xfrm>
          <a:prstGeom prst="rect">
            <a:avLst/>
          </a:prstGeom>
          <a:noFill/>
        </p:spPr>
        <p:txBody>
          <a:bodyPr wrap="square" rtlCol="0">
            <a:spAutoFit/>
          </a:bodyPr>
          <a:lstStyle/>
          <a:p>
            <a:r>
              <a:rPr lang="en-GB" sz="5400">
                <a:solidFill>
                  <a:schemeClr val="bg1"/>
                </a:solidFill>
                <a:latin typeface="Sassoon Infant Rg" panose="02000503030000020003" pitchFamily="50" charset="0"/>
              </a:rPr>
              <a:t>Assessment</a:t>
            </a:r>
          </a:p>
          <a:p>
            <a:endParaRPr lang="en-GB" sz="2200">
              <a:solidFill>
                <a:schemeClr val="bg1"/>
              </a:solidFill>
              <a:latin typeface="Sassoon Infant Rg" panose="02000503030000020003" pitchFamily="50" charset="0"/>
            </a:endParaRPr>
          </a:p>
        </p:txBody>
      </p:sp>
      <p:sp>
        <p:nvSpPr>
          <p:cNvPr id="4" name="TextBox 3">
            <a:extLst>
              <a:ext uri="{FF2B5EF4-FFF2-40B4-BE49-F238E27FC236}">
                <a16:creationId xmlns:a16="http://schemas.microsoft.com/office/drawing/2014/main" id="{70798810-F7CB-4449-B146-CDA0F663AF3A}"/>
              </a:ext>
            </a:extLst>
          </p:cNvPr>
          <p:cNvSpPr txBox="1"/>
          <p:nvPr/>
        </p:nvSpPr>
        <p:spPr>
          <a:xfrm>
            <a:off x="286603" y="1101196"/>
            <a:ext cx="11682484" cy="5016758"/>
          </a:xfrm>
          <a:prstGeom prst="rect">
            <a:avLst/>
          </a:prstGeom>
          <a:noFill/>
        </p:spPr>
        <p:txBody>
          <a:bodyPr wrap="square" rtlCol="0">
            <a:spAutoFit/>
          </a:bodyPr>
          <a:lstStyle/>
          <a:p>
            <a:pPr marL="571500" indent="-571500">
              <a:buFont typeface="Arial" panose="020B0604020202020204" pitchFamily="34" charset="0"/>
              <a:buChar char="•"/>
            </a:pPr>
            <a:r>
              <a:rPr lang="en-GB" sz="2800" dirty="0">
                <a:latin typeface="Sassoon Infant Rg" panose="02000503030000020003" pitchFamily="50" charset="0"/>
              </a:rPr>
              <a:t>In Year One, teachers assess children in a number of ways: live marking, questioning, formal and informal assessments, interventions, quizzes and quick tests etc. </a:t>
            </a:r>
          </a:p>
          <a:p>
            <a:endParaRPr lang="en-GB" sz="2800" dirty="0">
              <a:latin typeface="Sassoon Infant Rg" panose="02000503030000020003" pitchFamily="50" charset="0"/>
            </a:endParaRPr>
          </a:p>
          <a:p>
            <a:pPr marL="571500" indent="-571500">
              <a:buFont typeface="Arial" panose="020B0604020202020204" pitchFamily="34" charset="0"/>
              <a:buChar char="•"/>
            </a:pPr>
            <a:r>
              <a:rPr lang="en-GB" sz="2800" dirty="0">
                <a:latin typeface="Sassoon Infant Rg" panose="02000503030000020003" pitchFamily="50" charset="0"/>
              </a:rPr>
              <a:t>Children are awarded PKS/WTS/EXS/GDS for each term. This determines whether a child is on track for their age. </a:t>
            </a:r>
          </a:p>
          <a:p>
            <a:pPr marL="571500" indent="-571500">
              <a:buFont typeface="Arial" panose="020B0604020202020204" pitchFamily="34" charset="0"/>
              <a:buChar char="•"/>
            </a:pPr>
            <a:endParaRPr lang="en-GB" sz="2800" dirty="0">
              <a:latin typeface="Sassoon Infant Rg" panose="02000503030000020003" pitchFamily="50" charset="0"/>
            </a:endParaRPr>
          </a:p>
          <a:p>
            <a:pPr marL="571500" indent="-571500">
              <a:buFont typeface="Arial" panose="020B0604020202020204" pitchFamily="34" charset="0"/>
              <a:buChar char="•"/>
            </a:pPr>
            <a:r>
              <a:rPr lang="en-GB" sz="2800" dirty="0">
                <a:latin typeface="Sassoon Infant Rg" panose="02000503030000020003" pitchFamily="50" charset="0"/>
              </a:rPr>
              <a:t>Phonics screening (Usually takes place at the beginning of June)</a:t>
            </a:r>
          </a:p>
          <a:p>
            <a:endParaRPr lang="en-GB" sz="4800" dirty="0">
              <a:latin typeface="Sassoon Infant Rg" panose="02000503030000020003" pitchFamily="50" charset="0"/>
            </a:endParaRPr>
          </a:p>
          <a:p>
            <a:endParaRPr lang="en-GB" sz="4800" dirty="0">
              <a:latin typeface="Sassoon Infant Rg" panose="02000503030000020003" pitchFamily="50" charset="0"/>
            </a:endParaRPr>
          </a:p>
        </p:txBody>
      </p:sp>
      <p:pic>
        <p:nvPicPr>
          <p:cNvPr id="2050" name="Picture 2" descr="10 ways we're improving exam mark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13823" y="4670119"/>
            <a:ext cx="2144597" cy="134889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6755444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87465" y="102438"/>
            <a:ext cx="6337189" cy="1261884"/>
          </a:xfrm>
          <a:prstGeom prst="rect">
            <a:avLst/>
          </a:prstGeom>
          <a:noFill/>
        </p:spPr>
        <p:txBody>
          <a:bodyPr wrap="square" rtlCol="0">
            <a:spAutoFit/>
          </a:bodyPr>
          <a:lstStyle/>
          <a:p>
            <a:r>
              <a:rPr lang="en-GB" sz="5400">
                <a:solidFill>
                  <a:schemeClr val="bg1"/>
                </a:solidFill>
                <a:latin typeface="Sassoon Infant Rg" panose="02000503030000020003" pitchFamily="50" charset="0"/>
              </a:rPr>
              <a:t>Approach to learning</a:t>
            </a:r>
          </a:p>
          <a:p>
            <a:endParaRPr lang="en-GB" sz="2200">
              <a:solidFill>
                <a:schemeClr val="bg1"/>
              </a:solidFill>
              <a:latin typeface="Sassoon Infant Rg" panose="02000503030000020003" pitchFamily="50" charset="0"/>
            </a:endParaRPr>
          </a:p>
        </p:txBody>
      </p:sp>
      <p:sp>
        <p:nvSpPr>
          <p:cNvPr id="4" name="TextBox 3"/>
          <p:cNvSpPr txBox="1"/>
          <p:nvPr/>
        </p:nvSpPr>
        <p:spPr>
          <a:xfrm>
            <a:off x="7185832" y="2323944"/>
            <a:ext cx="4477687" cy="1477328"/>
          </a:xfrm>
          <a:prstGeom prst="rect">
            <a:avLst/>
          </a:prstGeom>
          <a:noFill/>
        </p:spPr>
        <p:txBody>
          <a:bodyPr wrap="square" rtlCol="0">
            <a:spAutoFit/>
          </a:bodyPr>
          <a:lstStyle/>
          <a:p>
            <a:r>
              <a:rPr lang="en-GB" dirty="0">
                <a:latin typeface="Sassoon Infant Rg" panose="02000503030000020003" pitchFamily="50" charset="0"/>
              </a:rPr>
              <a:t>We have created knowledge organisers for each subject. The purpose is to clearly outline learning outcomes and highlight progression of learning throughout your child’s school journey.</a:t>
            </a:r>
          </a:p>
        </p:txBody>
      </p:sp>
      <p:pic>
        <p:nvPicPr>
          <p:cNvPr id="8" name="Picture 7">
            <a:extLst>
              <a:ext uri="{FF2B5EF4-FFF2-40B4-BE49-F238E27FC236}">
                <a16:creationId xmlns:a16="http://schemas.microsoft.com/office/drawing/2014/main" id="{823364B6-1DA6-D376-1C6B-76E835798D15}"/>
              </a:ext>
            </a:extLst>
          </p:cNvPr>
          <p:cNvPicPr>
            <a:picLocks noChangeAspect="1"/>
          </p:cNvPicPr>
          <p:nvPr/>
        </p:nvPicPr>
        <p:blipFill>
          <a:blip r:embed="rId3"/>
          <a:stretch>
            <a:fillRect/>
          </a:stretch>
        </p:blipFill>
        <p:spPr>
          <a:xfrm>
            <a:off x="1149715" y="1166347"/>
            <a:ext cx="4973867" cy="4429850"/>
          </a:xfrm>
          <a:prstGeom prst="rect">
            <a:avLst/>
          </a:prstGeom>
        </p:spPr>
      </p:pic>
    </p:spTree>
    <p:custDataLst>
      <p:tags r:id="rId1"/>
    </p:custDataLst>
    <p:extLst>
      <p:ext uri="{BB962C8B-B14F-4D97-AF65-F5344CB8AC3E}">
        <p14:creationId xmlns:p14="http://schemas.microsoft.com/office/powerpoint/2010/main" val="16890047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87465" y="102438"/>
            <a:ext cx="6337189" cy="1261884"/>
          </a:xfrm>
          <a:prstGeom prst="rect">
            <a:avLst/>
          </a:prstGeom>
          <a:noFill/>
        </p:spPr>
        <p:txBody>
          <a:bodyPr wrap="square" rtlCol="0">
            <a:spAutoFit/>
          </a:bodyPr>
          <a:lstStyle/>
          <a:p>
            <a:r>
              <a:rPr lang="en-GB" sz="5400">
                <a:solidFill>
                  <a:schemeClr val="bg1"/>
                </a:solidFill>
                <a:latin typeface="Sassoon Infant Rg" panose="02000503030000020003" pitchFamily="50" charset="0"/>
              </a:rPr>
              <a:t>Approach to learning</a:t>
            </a:r>
          </a:p>
          <a:p>
            <a:endParaRPr lang="en-GB" sz="2200">
              <a:solidFill>
                <a:schemeClr val="bg1"/>
              </a:solidFill>
              <a:latin typeface="Sassoon Infant Rg" panose="02000503030000020003" pitchFamily="50" charset="0"/>
            </a:endParaRPr>
          </a:p>
        </p:txBody>
      </p:sp>
      <p:sp>
        <p:nvSpPr>
          <p:cNvPr id="4" name="TextBox 3"/>
          <p:cNvSpPr txBox="1"/>
          <p:nvPr/>
        </p:nvSpPr>
        <p:spPr>
          <a:xfrm>
            <a:off x="4313677" y="1436813"/>
            <a:ext cx="3700897" cy="3785652"/>
          </a:xfrm>
          <a:prstGeom prst="rect">
            <a:avLst/>
          </a:prstGeom>
          <a:noFill/>
        </p:spPr>
        <p:txBody>
          <a:bodyPr wrap="square" rtlCol="0">
            <a:spAutoFit/>
          </a:bodyPr>
          <a:lstStyle/>
          <a:p>
            <a:r>
              <a:rPr lang="en-GB" sz="2000">
                <a:latin typeface="Sassoon Infant Rg" panose="02000503030000020003" pitchFamily="50" charset="0"/>
              </a:rPr>
              <a:t>We use visual flipcharts to support learning. Each flipchart has a question linked to the learning outcome and key vocabulary.</a:t>
            </a:r>
          </a:p>
          <a:p>
            <a:endParaRPr lang="en-GB" sz="2000">
              <a:latin typeface="Sassoon Infant Rg" panose="02000503030000020003" pitchFamily="50" charset="0"/>
            </a:endParaRPr>
          </a:p>
          <a:p>
            <a:endParaRPr lang="en-GB" sz="2000">
              <a:latin typeface="Sassoon Infant Rg" panose="02000503030000020003" pitchFamily="50" charset="0"/>
            </a:endParaRPr>
          </a:p>
          <a:p>
            <a:r>
              <a:rPr lang="en-GB" sz="2000">
                <a:latin typeface="Sassoon Infant Rg" panose="02000503030000020003" pitchFamily="50" charset="0"/>
              </a:rPr>
              <a:t>We also use visual task planners so the children are able to follow each step. Our aim is to reassure the children with their learning and promote independence.</a:t>
            </a:r>
          </a:p>
        </p:txBody>
      </p:sp>
      <p:pic>
        <p:nvPicPr>
          <p:cNvPr id="2054" name="Picture 6" descr="Image previe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121" y="1364322"/>
            <a:ext cx="3386136" cy="452963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preview"/>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56994" y="694654"/>
            <a:ext cx="3506982" cy="484798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64635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0798810-F7CB-4449-B146-CDA0F663AF3A}"/>
              </a:ext>
            </a:extLst>
          </p:cNvPr>
          <p:cNvSpPr txBox="1"/>
          <p:nvPr/>
        </p:nvSpPr>
        <p:spPr>
          <a:xfrm>
            <a:off x="0" y="1166869"/>
            <a:ext cx="11899015" cy="5640006"/>
          </a:xfrm>
          <a:prstGeom prst="rect">
            <a:avLst/>
          </a:prstGeom>
          <a:noFill/>
        </p:spPr>
        <p:txBody>
          <a:bodyPr wrap="square" rtlCol="0">
            <a:spAutoFit/>
          </a:bodyPr>
          <a:lstStyle/>
          <a:p>
            <a:r>
              <a:rPr lang="en-GB" sz="4000" dirty="0">
                <a:latin typeface="Sassoon Infant Rg" panose="02000503030000020003" pitchFamily="50" charset="0"/>
              </a:rPr>
              <a:t>            Reading</a:t>
            </a:r>
            <a:r>
              <a:rPr lang="en-GB" sz="4800" dirty="0">
                <a:latin typeface="Sassoon Infant Rg" panose="02000503030000020003" pitchFamily="50" charset="0"/>
              </a:rPr>
              <a:t> – </a:t>
            </a:r>
            <a:r>
              <a:rPr lang="en-GB" sz="3600" dirty="0">
                <a:latin typeface="Sassoon Infant Rg" panose="02000503030000020003" pitchFamily="50" charset="0"/>
              </a:rPr>
              <a:t>3x a week</a:t>
            </a:r>
          </a:p>
          <a:p>
            <a:endParaRPr lang="en-GB" sz="3600" dirty="0">
              <a:latin typeface="Sassoon Infant Rg" panose="02000503030000020003" pitchFamily="50" charset="0"/>
            </a:endParaRPr>
          </a:p>
          <a:p>
            <a:endParaRPr lang="en-GB" sz="1050" dirty="0">
              <a:latin typeface="Sassoon Infant Rg" panose="02000503030000020003" pitchFamily="50" charset="0"/>
            </a:endParaRPr>
          </a:p>
          <a:p>
            <a:endParaRPr lang="en-GB" sz="1050" dirty="0">
              <a:latin typeface="Sassoon Infant Rg" panose="02000503030000020003" pitchFamily="50" charset="0"/>
            </a:endParaRPr>
          </a:p>
          <a:p>
            <a:r>
              <a:rPr lang="en-GB" sz="4000" dirty="0">
                <a:latin typeface="Sassoon Infant Rg" panose="02000503030000020003" pitchFamily="50" charset="0"/>
              </a:rPr>
              <a:t>                 Doodle Maths </a:t>
            </a:r>
            <a:r>
              <a:rPr lang="en-GB" sz="4800" dirty="0">
                <a:latin typeface="Sassoon Infant Rg" panose="02000503030000020003" pitchFamily="50" charset="0"/>
              </a:rPr>
              <a:t>– </a:t>
            </a:r>
            <a:r>
              <a:rPr lang="en-GB" sz="3600" dirty="0">
                <a:latin typeface="Sassoon Infant Rg" panose="02000503030000020003" pitchFamily="50" charset="0"/>
              </a:rPr>
              <a:t>Little and often!</a:t>
            </a:r>
          </a:p>
          <a:p>
            <a:endParaRPr lang="en-GB" sz="4800" dirty="0">
              <a:latin typeface="Sassoon Infant Rg" panose="02000503030000020003" pitchFamily="50" charset="0"/>
            </a:endParaRPr>
          </a:p>
          <a:p>
            <a:endParaRPr lang="en-GB" sz="1050" dirty="0">
              <a:latin typeface="Sassoon Infant Rg" panose="02000503030000020003" pitchFamily="50" charset="0"/>
            </a:endParaRPr>
          </a:p>
          <a:p>
            <a:r>
              <a:rPr lang="en-GB" sz="4000" dirty="0">
                <a:latin typeface="Sassoon Infant Rg" panose="02000503030000020003" pitchFamily="50" charset="0"/>
              </a:rPr>
              <a:t>Knowledge organisers </a:t>
            </a:r>
            <a:r>
              <a:rPr lang="en-GB" sz="3600" dirty="0">
                <a:latin typeface="Sassoon Infant Rg" panose="02000503030000020003" pitchFamily="50" charset="0"/>
              </a:rPr>
              <a:t>–find them on the website</a:t>
            </a:r>
          </a:p>
          <a:p>
            <a:endParaRPr lang="en-GB" sz="1050" dirty="0">
              <a:latin typeface="Sassoon Infant Rg" panose="02000503030000020003" pitchFamily="50" charset="0"/>
            </a:endParaRPr>
          </a:p>
          <a:p>
            <a:endParaRPr lang="en-GB" sz="1050" dirty="0">
              <a:latin typeface="Sassoon Infant Rg" panose="02000503030000020003" pitchFamily="50" charset="0"/>
            </a:endParaRPr>
          </a:p>
          <a:p>
            <a:endParaRPr lang="en-GB" sz="8800" dirty="0">
              <a:latin typeface="Sassoon Infant Rg" panose="02000503030000020003" pitchFamily="50" charset="0"/>
            </a:endParaRPr>
          </a:p>
        </p:txBody>
      </p:sp>
      <p:pic>
        <p:nvPicPr>
          <p:cNvPr id="3" name="Picture 2"/>
          <p:cNvPicPr>
            <a:picLocks noChangeAspect="1"/>
          </p:cNvPicPr>
          <p:nvPr/>
        </p:nvPicPr>
        <p:blipFill>
          <a:blip r:embed="rId3"/>
          <a:stretch>
            <a:fillRect/>
          </a:stretch>
        </p:blipFill>
        <p:spPr>
          <a:xfrm rot="574842">
            <a:off x="9507082" y="2658317"/>
            <a:ext cx="2245395" cy="1541366"/>
          </a:xfrm>
          <a:prstGeom prst="rect">
            <a:avLst/>
          </a:prstGeom>
          <a:ln>
            <a:noFill/>
          </a:ln>
          <a:effectLst>
            <a:outerShdw blurRad="190500" algn="tl" rotWithShape="0">
              <a:srgbClr val="000000">
                <a:alpha val="70000"/>
              </a:srgbClr>
            </a:outerShdw>
          </a:effectLst>
        </p:spPr>
      </p:pic>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87465" y="102438"/>
            <a:ext cx="6337189" cy="1261884"/>
          </a:xfrm>
          <a:prstGeom prst="rect">
            <a:avLst/>
          </a:prstGeom>
          <a:noFill/>
        </p:spPr>
        <p:txBody>
          <a:bodyPr wrap="square" rtlCol="0">
            <a:spAutoFit/>
          </a:bodyPr>
          <a:lstStyle/>
          <a:p>
            <a:r>
              <a:rPr lang="en-GB" sz="5400">
                <a:solidFill>
                  <a:schemeClr val="bg1"/>
                </a:solidFill>
                <a:latin typeface="Sassoon Infant Rg" panose="02000503030000020003" pitchFamily="50" charset="0"/>
              </a:rPr>
              <a:t>Home learning</a:t>
            </a:r>
          </a:p>
          <a:p>
            <a:endParaRPr lang="en-GB" sz="2200">
              <a:solidFill>
                <a:schemeClr val="bg1"/>
              </a:solidFill>
              <a:latin typeface="Sassoon Infant Rg" panose="02000503030000020003" pitchFamily="50" charset="0"/>
            </a:endParaRPr>
          </a:p>
        </p:txBody>
      </p:sp>
      <p:pic>
        <p:nvPicPr>
          <p:cNvPr id="3074" name="Picture 2" descr="Read Write Inc. Phonics: On The Bus (Green Set 1 Storybook 1) by Gill  Munton, Tim Archbold | Waterstone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465" y="1239490"/>
            <a:ext cx="1289155" cy="90756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DoodleMaths:Amazon.co.uk:Appstore for Android">
            <a:extLst>
              <a:ext uri="{FF2B5EF4-FFF2-40B4-BE49-F238E27FC236}">
                <a16:creationId xmlns:a16="http://schemas.microsoft.com/office/drawing/2014/main" id="{21444A5E-CC4E-4EA1-9600-3FC82A77541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465" y="2851915"/>
            <a:ext cx="1604081" cy="78324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4178869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87465" y="102438"/>
            <a:ext cx="6337189" cy="1261884"/>
          </a:xfrm>
          <a:prstGeom prst="rect">
            <a:avLst/>
          </a:prstGeom>
          <a:noFill/>
        </p:spPr>
        <p:txBody>
          <a:bodyPr wrap="square" rtlCol="0">
            <a:spAutoFit/>
          </a:bodyPr>
          <a:lstStyle/>
          <a:p>
            <a:r>
              <a:rPr lang="en-GB" sz="5400" dirty="0">
                <a:solidFill>
                  <a:schemeClr val="bg1"/>
                </a:solidFill>
                <a:latin typeface="Sassoon Infant Rg" panose="02000503030000020003" pitchFamily="50" charset="0"/>
              </a:rPr>
              <a:t>House points</a:t>
            </a:r>
          </a:p>
          <a:p>
            <a:endParaRPr lang="en-GB" sz="2200" dirty="0">
              <a:solidFill>
                <a:schemeClr val="bg1"/>
              </a:solidFill>
              <a:latin typeface="Sassoon Infant Rg" panose="02000503030000020003" pitchFamily="50" charset="0"/>
            </a:endParaRPr>
          </a:p>
        </p:txBody>
      </p:sp>
      <p:pic>
        <p:nvPicPr>
          <p:cNvPr id="6" name="Picture 5">
            <a:extLst>
              <a:ext uri="{FF2B5EF4-FFF2-40B4-BE49-F238E27FC236}">
                <a16:creationId xmlns:a16="http://schemas.microsoft.com/office/drawing/2014/main" id="{2176529C-90B9-B625-D69C-B6DF7ADCF374}"/>
              </a:ext>
            </a:extLst>
          </p:cNvPr>
          <p:cNvPicPr>
            <a:picLocks noChangeAspect="1"/>
          </p:cNvPicPr>
          <p:nvPr/>
        </p:nvPicPr>
        <p:blipFill>
          <a:blip r:embed="rId3"/>
          <a:stretch>
            <a:fillRect/>
          </a:stretch>
        </p:blipFill>
        <p:spPr>
          <a:xfrm rot="338181">
            <a:off x="8668865" y="1452663"/>
            <a:ext cx="2524143" cy="4105305"/>
          </a:xfrm>
          <a:prstGeom prst="rect">
            <a:avLst/>
          </a:prstGeom>
          <a:ln>
            <a:noFill/>
          </a:ln>
          <a:effectLst>
            <a:outerShdw blurRad="190500" algn="tl" rotWithShape="0">
              <a:srgbClr val="000000">
                <a:alpha val="70000"/>
              </a:srgbClr>
            </a:outerShdw>
          </a:effectLst>
        </p:spPr>
      </p:pic>
      <p:sp>
        <p:nvSpPr>
          <p:cNvPr id="8" name="TextBox 7">
            <a:extLst>
              <a:ext uri="{FF2B5EF4-FFF2-40B4-BE49-F238E27FC236}">
                <a16:creationId xmlns:a16="http://schemas.microsoft.com/office/drawing/2014/main" id="{8545BBD5-4F3A-89C7-0157-E2E7AEB4D165}"/>
              </a:ext>
            </a:extLst>
          </p:cNvPr>
          <p:cNvSpPr txBox="1"/>
          <p:nvPr/>
        </p:nvSpPr>
        <p:spPr>
          <a:xfrm>
            <a:off x="354511" y="1666313"/>
            <a:ext cx="11682484" cy="5016758"/>
          </a:xfrm>
          <a:prstGeom prst="rect">
            <a:avLst/>
          </a:prstGeom>
          <a:noFill/>
        </p:spPr>
        <p:txBody>
          <a:bodyPr wrap="square" rtlCol="0">
            <a:spAutoFit/>
          </a:bodyPr>
          <a:lstStyle/>
          <a:p>
            <a:pPr marL="571500" indent="-571500">
              <a:buFont typeface="Arial" panose="020B0604020202020204" pitchFamily="34" charset="0"/>
              <a:buChar char="•"/>
            </a:pPr>
            <a:r>
              <a:rPr lang="en-GB" sz="2800" dirty="0">
                <a:latin typeface="Sassoon Infant Rg" panose="02000503030000020003" pitchFamily="50" charset="0"/>
              </a:rPr>
              <a:t>Children are in one of four houses</a:t>
            </a:r>
          </a:p>
          <a:p>
            <a:pPr marL="571500" indent="-571500">
              <a:buFont typeface="Arial" panose="020B0604020202020204" pitchFamily="34" charset="0"/>
              <a:buChar char="•"/>
            </a:pPr>
            <a:r>
              <a:rPr lang="en-GB" sz="2800" dirty="0">
                <a:latin typeface="Sassoon Infant Rg" panose="02000503030000020003" pitchFamily="50" charset="0"/>
              </a:rPr>
              <a:t>They earn house points for being</a:t>
            </a:r>
          </a:p>
          <a:p>
            <a:r>
              <a:rPr lang="en-GB" sz="2800" dirty="0">
                <a:latin typeface="Sassoon Infant Rg" panose="02000503030000020003" pitchFamily="50" charset="0"/>
              </a:rPr>
              <a:t>	- Ready</a:t>
            </a:r>
          </a:p>
          <a:p>
            <a:r>
              <a:rPr lang="en-GB" sz="2800" dirty="0">
                <a:latin typeface="Sassoon Infant Rg" panose="02000503030000020003" pitchFamily="50" charset="0"/>
              </a:rPr>
              <a:t>	- Kind</a:t>
            </a:r>
          </a:p>
          <a:p>
            <a:r>
              <a:rPr lang="en-GB" sz="2800" dirty="0">
                <a:latin typeface="Sassoon Infant Rg" panose="02000503030000020003" pitchFamily="50" charset="0"/>
              </a:rPr>
              <a:t>	- Responsible</a:t>
            </a:r>
          </a:p>
          <a:p>
            <a:pPr marL="457200" indent="-457200">
              <a:buFont typeface="Arial" panose="020B0604020202020204" pitchFamily="34" charset="0"/>
              <a:buChar char="•"/>
            </a:pPr>
            <a:r>
              <a:rPr lang="en-GB" sz="2800" dirty="0">
                <a:latin typeface="Sassoon Infant Rg" panose="02000503030000020003" pitchFamily="50" charset="0"/>
              </a:rPr>
              <a:t>They also earn points for excellent work</a:t>
            </a:r>
          </a:p>
          <a:p>
            <a:pPr marL="457200" indent="-457200">
              <a:buFont typeface="Arial" panose="020B0604020202020204" pitchFamily="34" charset="0"/>
              <a:buChar char="•"/>
            </a:pPr>
            <a:r>
              <a:rPr lang="en-GB" sz="2800" dirty="0">
                <a:latin typeface="Sassoon Infant Rg" panose="02000503030000020003" pitchFamily="50" charset="0"/>
              </a:rPr>
              <a:t>When a house earns 100 points, they earn a treat</a:t>
            </a:r>
          </a:p>
          <a:p>
            <a:endParaRPr lang="en-GB" sz="2800" dirty="0">
              <a:latin typeface="Sassoon Infant Rg" panose="02000503030000020003" pitchFamily="50" charset="0"/>
            </a:endParaRPr>
          </a:p>
          <a:p>
            <a:endParaRPr lang="en-GB" sz="4800" dirty="0">
              <a:latin typeface="Sassoon Infant Rg" panose="02000503030000020003" pitchFamily="50" charset="0"/>
            </a:endParaRPr>
          </a:p>
          <a:p>
            <a:endParaRPr lang="en-GB" sz="4800" dirty="0">
              <a:latin typeface="Sassoon Infant Rg" panose="02000503030000020003" pitchFamily="50" charset="0"/>
            </a:endParaRPr>
          </a:p>
        </p:txBody>
      </p:sp>
    </p:spTree>
    <p:custDataLst>
      <p:tags r:id="rId1"/>
    </p:custDataLst>
    <p:extLst>
      <p:ext uri="{BB962C8B-B14F-4D97-AF65-F5344CB8AC3E}">
        <p14:creationId xmlns:p14="http://schemas.microsoft.com/office/powerpoint/2010/main" val="27978359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87465" y="102438"/>
            <a:ext cx="6337189" cy="1261884"/>
          </a:xfrm>
          <a:prstGeom prst="rect">
            <a:avLst/>
          </a:prstGeom>
          <a:noFill/>
        </p:spPr>
        <p:txBody>
          <a:bodyPr wrap="square" rtlCol="0">
            <a:spAutoFit/>
          </a:bodyPr>
          <a:lstStyle/>
          <a:p>
            <a:r>
              <a:rPr lang="en-GB" sz="5400">
                <a:solidFill>
                  <a:schemeClr val="bg1"/>
                </a:solidFill>
                <a:latin typeface="Sassoon Infant Rg" panose="02000503030000020003" pitchFamily="50" charset="0"/>
              </a:rPr>
              <a:t>Information</a:t>
            </a:r>
          </a:p>
          <a:p>
            <a:endParaRPr lang="en-GB" sz="2200">
              <a:solidFill>
                <a:schemeClr val="bg1"/>
              </a:solidFill>
              <a:latin typeface="Sassoon Infant Rg" panose="02000503030000020003" pitchFamily="50" charset="0"/>
            </a:endParaRPr>
          </a:p>
        </p:txBody>
      </p:sp>
      <p:sp>
        <p:nvSpPr>
          <p:cNvPr id="4" name="TextBox 3">
            <a:extLst>
              <a:ext uri="{FF2B5EF4-FFF2-40B4-BE49-F238E27FC236}">
                <a16:creationId xmlns:a16="http://schemas.microsoft.com/office/drawing/2014/main" id="{70798810-F7CB-4449-B146-CDA0F663AF3A}"/>
              </a:ext>
            </a:extLst>
          </p:cNvPr>
          <p:cNvSpPr txBox="1"/>
          <p:nvPr/>
        </p:nvSpPr>
        <p:spPr>
          <a:xfrm>
            <a:off x="87465" y="1227390"/>
            <a:ext cx="11961590" cy="5847755"/>
          </a:xfrm>
          <a:prstGeom prst="rect">
            <a:avLst/>
          </a:prstGeom>
          <a:noFill/>
        </p:spPr>
        <p:txBody>
          <a:bodyPr wrap="square" rtlCol="0">
            <a:spAutoFit/>
          </a:bodyPr>
          <a:lstStyle/>
          <a:p>
            <a:r>
              <a:rPr lang="en-GB" sz="3600" dirty="0">
                <a:latin typeface="Sassoon Infant Rg" panose="02000503030000020003" pitchFamily="50" charset="0"/>
              </a:rPr>
              <a:t>There are a number of ways you can find out important information at our school. </a:t>
            </a:r>
          </a:p>
          <a:p>
            <a:endParaRPr lang="en-GB" sz="3600" dirty="0">
              <a:latin typeface="Sassoon Infant Rg" panose="02000503030000020003" pitchFamily="50" charset="0"/>
            </a:endParaRPr>
          </a:p>
          <a:p>
            <a:pPr marL="685800" indent="-685800">
              <a:buFont typeface="Arial" panose="020B0604020202020204" pitchFamily="34" charset="0"/>
              <a:buChar char="•"/>
            </a:pPr>
            <a:r>
              <a:rPr lang="en-GB" sz="3200" dirty="0">
                <a:latin typeface="Sassoon Infant Rg" panose="02000503030000020003" pitchFamily="50" charset="0"/>
              </a:rPr>
              <a:t>Website: </a:t>
            </a:r>
            <a:r>
              <a:rPr lang="en-GB" sz="2800" dirty="0">
                <a:latin typeface="Sassoon Infant Rg" panose="02000503030000020003" pitchFamily="50" charset="0"/>
              </a:rPr>
              <a:t>www.uptoninf.dorset.sch.uk</a:t>
            </a:r>
          </a:p>
          <a:p>
            <a:pPr marL="685800" indent="-685800">
              <a:buFont typeface="Arial" panose="020B0604020202020204" pitchFamily="34" charset="0"/>
              <a:buChar char="•"/>
            </a:pPr>
            <a:r>
              <a:rPr lang="en-GB" sz="3200" dirty="0">
                <a:latin typeface="Sassoon Infant Rg" panose="02000503030000020003" pitchFamily="50" charset="0"/>
              </a:rPr>
              <a:t>My Child at School (</a:t>
            </a:r>
            <a:r>
              <a:rPr lang="en-GB" sz="3200" dirty="0" err="1">
                <a:latin typeface="Sassoon Infant Rg" panose="02000503030000020003" pitchFamily="50" charset="0"/>
              </a:rPr>
              <a:t>Bromcom</a:t>
            </a:r>
            <a:r>
              <a:rPr lang="en-GB" sz="3200" dirty="0">
                <a:latin typeface="Sassoon Infant Rg" panose="02000503030000020003" pitchFamily="50" charset="0"/>
              </a:rPr>
              <a:t>)</a:t>
            </a:r>
          </a:p>
          <a:p>
            <a:pPr marL="685800" indent="-685800">
              <a:buFont typeface="Arial" panose="020B0604020202020204" pitchFamily="34" charset="0"/>
              <a:buChar char="•"/>
            </a:pPr>
            <a:r>
              <a:rPr lang="en-GB" sz="3200" dirty="0">
                <a:latin typeface="Sassoon Infant Rg" panose="02000503030000020003" pitchFamily="50" charset="0"/>
              </a:rPr>
              <a:t>Facebook</a:t>
            </a:r>
          </a:p>
          <a:p>
            <a:pPr marL="685800" indent="-685800">
              <a:buFont typeface="Arial" panose="020B0604020202020204" pitchFamily="34" charset="0"/>
              <a:buChar char="•"/>
            </a:pPr>
            <a:r>
              <a:rPr lang="en-GB" sz="3200" dirty="0">
                <a:latin typeface="Sassoon Infant Rg" panose="02000503030000020003" pitchFamily="50" charset="0"/>
              </a:rPr>
              <a:t>Email: </a:t>
            </a:r>
            <a:r>
              <a:rPr lang="en-GB" sz="2800" dirty="0">
                <a:latin typeface="Sassoon Infant Rg" panose="02000503030000020003" pitchFamily="50" charset="0"/>
              </a:rPr>
              <a:t>office@uptoninf.dorset.sch.uk</a:t>
            </a:r>
            <a:endParaRPr lang="en-GB" sz="3200" dirty="0">
              <a:latin typeface="Sassoon Infant Rg" panose="02000503030000020003" pitchFamily="50" charset="0"/>
            </a:endParaRPr>
          </a:p>
          <a:p>
            <a:pPr marL="685800" indent="-685800">
              <a:buFont typeface="Arial" panose="020B0604020202020204" pitchFamily="34" charset="0"/>
              <a:buChar char="•"/>
            </a:pPr>
            <a:r>
              <a:rPr lang="en-GB" sz="3200" dirty="0">
                <a:latin typeface="Sassoon Infant Rg" panose="02000503030000020003" pitchFamily="50" charset="0"/>
              </a:rPr>
              <a:t>Speak to us! </a:t>
            </a:r>
            <a:r>
              <a:rPr lang="en-GB" dirty="0">
                <a:latin typeface="Sassoon Infant Rg" panose="02000503030000020003" pitchFamily="50" charset="0"/>
              </a:rPr>
              <a:t>(but after school is best) </a:t>
            </a:r>
          </a:p>
          <a:p>
            <a:pPr marL="685800" indent="-685800">
              <a:buFont typeface="Arial" panose="020B0604020202020204" pitchFamily="34" charset="0"/>
              <a:buChar char="•"/>
            </a:pPr>
            <a:endParaRPr lang="en-GB" dirty="0">
              <a:latin typeface="Sassoon Infant Rg" panose="02000503030000020003" pitchFamily="50" charset="0"/>
            </a:endParaRPr>
          </a:p>
          <a:p>
            <a:endParaRPr lang="en-GB" sz="8800" dirty="0">
              <a:latin typeface="Sassoon Infant Rg" panose="02000503030000020003" pitchFamily="50" charset="0"/>
            </a:endParaRPr>
          </a:p>
        </p:txBody>
      </p:sp>
      <p:pic>
        <p:nvPicPr>
          <p:cNvPr id="3" name="Picture 2"/>
          <p:cNvPicPr>
            <a:picLocks noChangeAspect="1"/>
          </p:cNvPicPr>
          <p:nvPr/>
        </p:nvPicPr>
        <p:blipFill>
          <a:blip r:embed="rId3"/>
          <a:stretch>
            <a:fillRect/>
          </a:stretch>
        </p:blipFill>
        <p:spPr>
          <a:xfrm>
            <a:off x="6624609" y="2743310"/>
            <a:ext cx="5424446" cy="2873879"/>
          </a:xfrm>
          <a:prstGeom prst="rect">
            <a:avLst/>
          </a:prstGeom>
        </p:spPr>
      </p:pic>
    </p:spTree>
    <p:custDataLst>
      <p:tags r:id="rId1"/>
    </p:custDataLst>
    <p:extLst>
      <p:ext uri="{BB962C8B-B14F-4D97-AF65-F5344CB8AC3E}">
        <p14:creationId xmlns:p14="http://schemas.microsoft.com/office/powerpoint/2010/main" val="22509864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87465" y="102438"/>
            <a:ext cx="6337189" cy="1261884"/>
          </a:xfrm>
          <a:prstGeom prst="rect">
            <a:avLst/>
          </a:prstGeom>
          <a:noFill/>
        </p:spPr>
        <p:txBody>
          <a:bodyPr wrap="square" rtlCol="0">
            <a:spAutoFit/>
          </a:bodyPr>
          <a:lstStyle/>
          <a:p>
            <a:r>
              <a:rPr lang="en-GB" sz="5400">
                <a:solidFill>
                  <a:schemeClr val="bg1"/>
                </a:solidFill>
                <a:latin typeface="Sassoon Infant Rg" panose="02000503030000020003" pitchFamily="50" charset="0"/>
              </a:rPr>
              <a:t>Dates</a:t>
            </a:r>
          </a:p>
          <a:p>
            <a:endParaRPr lang="en-GB" sz="2200">
              <a:solidFill>
                <a:schemeClr val="bg1"/>
              </a:solidFill>
              <a:latin typeface="Sassoon Infant Rg" panose="02000503030000020003" pitchFamily="50" charset="0"/>
            </a:endParaRPr>
          </a:p>
        </p:txBody>
      </p:sp>
      <p:sp>
        <p:nvSpPr>
          <p:cNvPr id="4" name="TextBox 3">
            <a:extLst>
              <a:ext uri="{FF2B5EF4-FFF2-40B4-BE49-F238E27FC236}">
                <a16:creationId xmlns:a16="http://schemas.microsoft.com/office/drawing/2014/main" id="{70798810-F7CB-4449-B146-CDA0F663AF3A}"/>
              </a:ext>
            </a:extLst>
          </p:cNvPr>
          <p:cNvSpPr txBox="1"/>
          <p:nvPr/>
        </p:nvSpPr>
        <p:spPr>
          <a:xfrm>
            <a:off x="182945" y="989205"/>
            <a:ext cx="11100198" cy="7171194"/>
          </a:xfrm>
          <a:prstGeom prst="rect">
            <a:avLst/>
          </a:prstGeom>
          <a:noFill/>
        </p:spPr>
        <p:txBody>
          <a:bodyPr wrap="square" rtlCol="0">
            <a:spAutoFit/>
          </a:bodyPr>
          <a:lstStyle/>
          <a:p>
            <a:pPr>
              <a:lnSpc>
                <a:spcPct val="150000"/>
              </a:lnSpc>
            </a:pPr>
            <a:r>
              <a:rPr lang="en-GB" sz="2800" u="sng" dirty="0">
                <a:latin typeface="Sassoon Infant Rg" panose="02000503030000020003" pitchFamily="50" charset="0"/>
              </a:rPr>
              <a:t>Parents Consultations</a:t>
            </a:r>
          </a:p>
          <a:p>
            <a:pPr>
              <a:lnSpc>
                <a:spcPct val="150000"/>
              </a:lnSpc>
            </a:pPr>
            <a:r>
              <a:rPr lang="en-GB" sz="2800" dirty="0">
                <a:latin typeface="Sassoon Infant Rg" panose="02000503030000020003" pitchFamily="50" charset="0"/>
              </a:rPr>
              <a:t>23</a:t>
            </a:r>
            <a:r>
              <a:rPr lang="en-GB" sz="2800" baseline="30000" dirty="0">
                <a:latin typeface="Sassoon Infant Rg" panose="02000503030000020003" pitchFamily="50" charset="0"/>
              </a:rPr>
              <a:t>rd</a:t>
            </a:r>
            <a:r>
              <a:rPr lang="en-GB" sz="2800" dirty="0">
                <a:latin typeface="Sassoon Infant Rg" panose="02000503030000020003" pitchFamily="50" charset="0"/>
              </a:rPr>
              <a:t> October &amp; 24</a:t>
            </a:r>
            <a:r>
              <a:rPr lang="en-GB" sz="2800" baseline="30000" dirty="0">
                <a:latin typeface="Sassoon Infant Rg" panose="02000503030000020003" pitchFamily="50" charset="0"/>
              </a:rPr>
              <a:t>th</a:t>
            </a:r>
            <a:r>
              <a:rPr lang="en-GB" sz="2800" dirty="0">
                <a:latin typeface="Sassoon Infant Rg" panose="02000503030000020003" pitchFamily="50" charset="0"/>
              </a:rPr>
              <a:t> October</a:t>
            </a:r>
          </a:p>
          <a:p>
            <a:pPr>
              <a:lnSpc>
                <a:spcPct val="150000"/>
              </a:lnSpc>
            </a:pPr>
            <a:r>
              <a:rPr lang="en-GB" sz="2800" dirty="0">
                <a:latin typeface="Sassoon Infant Rg" panose="02000503030000020003" pitchFamily="50" charset="0"/>
              </a:rPr>
              <a:t>12</a:t>
            </a:r>
            <a:r>
              <a:rPr lang="en-GB" sz="2800" baseline="30000" dirty="0">
                <a:latin typeface="Sassoon Infant Rg" panose="02000503030000020003" pitchFamily="50" charset="0"/>
              </a:rPr>
              <a:t>th</a:t>
            </a:r>
            <a:r>
              <a:rPr lang="en-GB" sz="2800" dirty="0">
                <a:latin typeface="Sassoon Infant Rg" panose="02000503030000020003" pitchFamily="50" charset="0"/>
              </a:rPr>
              <a:t>  February &amp; 13</a:t>
            </a:r>
            <a:r>
              <a:rPr lang="en-GB" sz="2800" baseline="30000" dirty="0">
                <a:latin typeface="Sassoon Infant Rg" panose="02000503030000020003" pitchFamily="50" charset="0"/>
              </a:rPr>
              <a:t>th</a:t>
            </a:r>
            <a:r>
              <a:rPr lang="en-GB" sz="2800" dirty="0">
                <a:latin typeface="Sassoon Infant Rg" panose="02000503030000020003" pitchFamily="50" charset="0"/>
              </a:rPr>
              <a:t> February</a:t>
            </a:r>
          </a:p>
          <a:p>
            <a:pPr>
              <a:lnSpc>
                <a:spcPct val="150000"/>
              </a:lnSpc>
            </a:pPr>
            <a:endParaRPr lang="en-GB" sz="1000" dirty="0">
              <a:latin typeface="Sassoon Infant Rg" panose="02000503030000020003" pitchFamily="50" charset="0"/>
            </a:endParaRPr>
          </a:p>
          <a:p>
            <a:pPr>
              <a:lnSpc>
                <a:spcPct val="150000"/>
              </a:lnSpc>
            </a:pPr>
            <a:r>
              <a:rPr lang="en-GB" sz="2800" u="sng" dirty="0">
                <a:latin typeface="Sassoon Infant Rg" panose="02000503030000020003" pitchFamily="50" charset="0"/>
              </a:rPr>
              <a:t>Christmas Concert</a:t>
            </a:r>
          </a:p>
          <a:p>
            <a:pPr>
              <a:lnSpc>
                <a:spcPct val="150000"/>
              </a:lnSpc>
            </a:pPr>
            <a:r>
              <a:rPr lang="en-GB" sz="2800" dirty="0">
                <a:latin typeface="Sassoon Infant Rg" panose="02000503030000020003" pitchFamily="50" charset="0"/>
              </a:rPr>
              <a:t>Tuesday 17</a:t>
            </a:r>
            <a:r>
              <a:rPr lang="en-GB" sz="2800" baseline="30000" dirty="0">
                <a:latin typeface="Sassoon Infant Rg" panose="02000503030000020003" pitchFamily="50" charset="0"/>
              </a:rPr>
              <a:t>th</a:t>
            </a:r>
            <a:r>
              <a:rPr lang="en-GB" sz="2800" dirty="0">
                <a:latin typeface="Sassoon Infant Rg" panose="02000503030000020003" pitchFamily="50" charset="0"/>
              </a:rPr>
              <a:t> &amp; Wednesday 18</a:t>
            </a:r>
            <a:r>
              <a:rPr lang="en-GB" sz="2800" baseline="30000" dirty="0">
                <a:latin typeface="Sassoon Infant Rg" panose="02000503030000020003" pitchFamily="50" charset="0"/>
              </a:rPr>
              <a:t>th</a:t>
            </a:r>
            <a:r>
              <a:rPr lang="en-GB" sz="2800" dirty="0">
                <a:latin typeface="Sassoon Infant Rg" panose="02000503030000020003" pitchFamily="50" charset="0"/>
              </a:rPr>
              <a:t> December @ 1.30pm</a:t>
            </a:r>
          </a:p>
          <a:p>
            <a:pPr>
              <a:lnSpc>
                <a:spcPct val="150000"/>
              </a:lnSpc>
            </a:pPr>
            <a:endParaRPr lang="en-GB" sz="1000" dirty="0">
              <a:latin typeface="Sassoon Infant Rg" panose="02000503030000020003" pitchFamily="50" charset="0"/>
            </a:endParaRPr>
          </a:p>
          <a:p>
            <a:pPr>
              <a:lnSpc>
                <a:spcPct val="150000"/>
              </a:lnSpc>
            </a:pPr>
            <a:r>
              <a:rPr lang="en-GB" sz="2800" u="sng" dirty="0">
                <a:latin typeface="Sassoon Infant Rg" panose="02000503030000020003" pitchFamily="50" charset="0"/>
              </a:rPr>
              <a:t>Sports Day</a:t>
            </a:r>
          </a:p>
          <a:p>
            <a:pPr>
              <a:lnSpc>
                <a:spcPct val="150000"/>
              </a:lnSpc>
            </a:pPr>
            <a:r>
              <a:rPr lang="en-GB" sz="2800" dirty="0">
                <a:latin typeface="Sassoon Infant Rg" panose="02000503030000020003" pitchFamily="50" charset="0"/>
              </a:rPr>
              <a:t>19</a:t>
            </a:r>
            <a:r>
              <a:rPr lang="en-GB" sz="2800" baseline="30000" dirty="0">
                <a:latin typeface="Sassoon Infant Rg" panose="02000503030000020003" pitchFamily="50" charset="0"/>
              </a:rPr>
              <a:t>th</a:t>
            </a:r>
            <a:r>
              <a:rPr lang="en-GB" sz="2800" dirty="0">
                <a:latin typeface="Sassoon Infant Rg" panose="02000503030000020003" pitchFamily="50" charset="0"/>
              </a:rPr>
              <a:t> June</a:t>
            </a:r>
            <a:endParaRPr lang="en-GB" sz="4800" dirty="0">
              <a:latin typeface="Sassoon Infant Rg" panose="02000503030000020003" pitchFamily="50" charset="0"/>
            </a:endParaRPr>
          </a:p>
          <a:p>
            <a:endParaRPr lang="en-GB" sz="4800" dirty="0">
              <a:latin typeface="Sassoon Infant Rg" panose="02000503030000020003" pitchFamily="50" charset="0"/>
            </a:endParaRPr>
          </a:p>
          <a:p>
            <a:endParaRPr lang="en-GB" sz="8800" dirty="0">
              <a:latin typeface="Sassoon Infant Rg" panose="02000503030000020003" pitchFamily="50" charset="0"/>
            </a:endParaRPr>
          </a:p>
        </p:txBody>
      </p:sp>
    </p:spTree>
    <p:custDataLst>
      <p:tags r:id="rId1"/>
    </p:custDataLst>
    <p:extLst>
      <p:ext uri="{BB962C8B-B14F-4D97-AF65-F5344CB8AC3E}">
        <p14:creationId xmlns:p14="http://schemas.microsoft.com/office/powerpoint/2010/main" val="3045902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87465" y="102438"/>
            <a:ext cx="6337189" cy="1261884"/>
          </a:xfrm>
          <a:prstGeom prst="rect">
            <a:avLst/>
          </a:prstGeom>
          <a:noFill/>
        </p:spPr>
        <p:txBody>
          <a:bodyPr wrap="square" rtlCol="0">
            <a:spAutoFit/>
          </a:bodyPr>
          <a:lstStyle/>
          <a:p>
            <a:r>
              <a:rPr lang="en-GB" sz="5400">
                <a:solidFill>
                  <a:schemeClr val="bg1"/>
                </a:solidFill>
                <a:latin typeface="Sassoon Infant Rg" panose="02000503030000020003" pitchFamily="50" charset="0"/>
              </a:rPr>
              <a:t>Belongings</a:t>
            </a:r>
          </a:p>
          <a:p>
            <a:endParaRPr lang="en-GB" sz="2200">
              <a:solidFill>
                <a:schemeClr val="bg1"/>
              </a:solidFill>
              <a:latin typeface="Sassoon Infant Rg" panose="02000503030000020003" pitchFamily="50" charset="0"/>
            </a:endParaRPr>
          </a:p>
        </p:txBody>
      </p:sp>
      <p:sp>
        <p:nvSpPr>
          <p:cNvPr id="4" name="TextBox 3">
            <a:extLst>
              <a:ext uri="{FF2B5EF4-FFF2-40B4-BE49-F238E27FC236}">
                <a16:creationId xmlns:a16="http://schemas.microsoft.com/office/drawing/2014/main" id="{710FF892-640E-412C-AB4C-DCE48AA7B1A8}"/>
              </a:ext>
            </a:extLst>
          </p:cNvPr>
          <p:cNvSpPr txBox="1"/>
          <p:nvPr/>
        </p:nvSpPr>
        <p:spPr>
          <a:xfrm>
            <a:off x="409433" y="1351508"/>
            <a:ext cx="9416955" cy="3046988"/>
          </a:xfrm>
          <a:prstGeom prst="rect">
            <a:avLst/>
          </a:prstGeom>
          <a:noFill/>
        </p:spPr>
        <p:txBody>
          <a:bodyPr wrap="square" rtlCol="0">
            <a:spAutoFit/>
          </a:bodyPr>
          <a:lstStyle/>
          <a:p>
            <a:endParaRPr lang="en-GB" sz="4800" dirty="0">
              <a:latin typeface="Sassoon Infant Rg" panose="02000503030000020003" pitchFamily="50" charset="0"/>
            </a:endParaRPr>
          </a:p>
          <a:p>
            <a:endParaRPr lang="en-GB" sz="4800" dirty="0">
              <a:latin typeface="Sassoon Infant Rg" panose="02000503030000020003" pitchFamily="50" charset="0"/>
            </a:endParaRPr>
          </a:p>
          <a:p>
            <a:pPr marL="685800" indent="-685800">
              <a:buFont typeface="Arial" panose="020B0604020202020204" pitchFamily="34" charset="0"/>
              <a:buChar char="•"/>
            </a:pPr>
            <a:r>
              <a:rPr lang="en-GB" sz="4800" dirty="0">
                <a:latin typeface="Sassoon Infant Rg" panose="02000503030000020003" pitchFamily="50" charset="0"/>
              </a:rPr>
              <a:t>Make sure everything is named!</a:t>
            </a:r>
          </a:p>
          <a:p>
            <a:pPr marL="685800" indent="-685800">
              <a:buFont typeface="Arial" panose="020B0604020202020204" pitchFamily="34" charset="0"/>
              <a:buChar char="•"/>
            </a:pPr>
            <a:r>
              <a:rPr lang="en-GB" sz="4800" dirty="0">
                <a:latin typeface="Sassoon Infant Rg" panose="02000503030000020003" pitchFamily="50" charset="0"/>
              </a:rPr>
              <a:t>No toys (unless spoken to teacher)</a:t>
            </a:r>
          </a:p>
        </p:txBody>
      </p:sp>
      <p:pic>
        <p:nvPicPr>
          <p:cNvPr id="1026" name="Picture 2" descr="Duo Book Bag Navy - Pack of 2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67759" y="1458020"/>
            <a:ext cx="1786314" cy="1786314"/>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descr="Rainbow Designs Classic Paddington Bear with Boots - 25cm Standing Plush Character - Soft &amp; Cuddly Paddington Teddy Bear with Iconic Duffle Coat,"/>
          <p:cNvSpPr>
            <a:spLocks noChangeAspect="1" noChangeArrowheads="1"/>
          </p:cNvSpPr>
          <p:nvPr/>
        </p:nvSpPr>
        <p:spPr bwMode="auto">
          <a:xfrm>
            <a:off x="409433" y="-1413930"/>
            <a:ext cx="45719" cy="4571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2" name="Picture 8" descr="Teddy Bear Soft Toy | Baby Toys – Mamas &amp; Papas U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26388" y="3753135"/>
            <a:ext cx="1628834" cy="196681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50089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87465" y="102438"/>
            <a:ext cx="6337189" cy="1261884"/>
          </a:xfrm>
          <a:prstGeom prst="rect">
            <a:avLst/>
          </a:prstGeom>
          <a:noFill/>
        </p:spPr>
        <p:txBody>
          <a:bodyPr wrap="square" rtlCol="0">
            <a:spAutoFit/>
          </a:bodyPr>
          <a:lstStyle/>
          <a:p>
            <a:r>
              <a:rPr lang="en-GB" sz="5400">
                <a:solidFill>
                  <a:schemeClr val="bg1"/>
                </a:solidFill>
                <a:latin typeface="Sassoon Infant Rg" panose="02000503030000020003" pitchFamily="50" charset="0"/>
              </a:rPr>
              <a:t>Attendance</a:t>
            </a:r>
          </a:p>
          <a:p>
            <a:endParaRPr lang="en-GB" sz="2200">
              <a:solidFill>
                <a:schemeClr val="bg1"/>
              </a:solidFill>
              <a:latin typeface="Sassoon Infant Rg" panose="02000503030000020003" pitchFamily="50" charset="0"/>
            </a:endParaRPr>
          </a:p>
        </p:txBody>
      </p:sp>
      <p:sp>
        <p:nvSpPr>
          <p:cNvPr id="5" name="AutoShape 6" descr="Rainbow Designs Classic Paddington Bear with Boots - 25cm Standing Plush Character - Soft &amp; Cuddly Paddington Teddy Bear with Iconic Duffle Coat,"/>
          <p:cNvSpPr>
            <a:spLocks noChangeAspect="1" noChangeArrowheads="1"/>
          </p:cNvSpPr>
          <p:nvPr/>
        </p:nvSpPr>
        <p:spPr bwMode="auto">
          <a:xfrm>
            <a:off x="409433" y="-1413930"/>
            <a:ext cx="45719" cy="4571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a:extLst>
              <a:ext uri="{FF2B5EF4-FFF2-40B4-BE49-F238E27FC236}">
                <a16:creationId xmlns:a16="http://schemas.microsoft.com/office/drawing/2014/main" id="{2BA9825F-A74B-3DB7-6115-55FCB327332F}"/>
              </a:ext>
            </a:extLst>
          </p:cNvPr>
          <p:cNvPicPr>
            <a:picLocks noChangeAspect="1"/>
          </p:cNvPicPr>
          <p:nvPr/>
        </p:nvPicPr>
        <p:blipFill>
          <a:blip r:embed="rId3"/>
          <a:stretch>
            <a:fillRect/>
          </a:stretch>
        </p:blipFill>
        <p:spPr>
          <a:xfrm>
            <a:off x="3486906" y="174929"/>
            <a:ext cx="8563038" cy="5772192"/>
          </a:xfrm>
          <a:prstGeom prst="rect">
            <a:avLst/>
          </a:prstGeom>
        </p:spPr>
      </p:pic>
    </p:spTree>
    <p:custDataLst>
      <p:tags r:id="rId1"/>
    </p:custDataLst>
    <p:extLst>
      <p:ext uri="{BB962C8B-B14F-4D97-AF65-F5344CB8AC3E}">
        <p14:creationId xmlns:p14="http://schemas.microsoft.com/office/powerpoint/2010/main" val="1216946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87465" y="102438"/>
            <a:ext cx="6337189" cy="1261884"/>
          </a:xfrm>
          <a:prstGeom prst="rect">
            <a:avLst/>
          </a:prstGeom>
          <a:noFill/>
        </p:spPr>
        <p:txBody>
          <a:bodyPr wrap="square" rtlCol="0">
            <a:spAutoFit/>
          </a:bodyPr>
          <a:lstStyle/>
          <a:p>
            <a:r>
              <a:rPr lang="en-GB" sz="5400">
                <a:solidFill>
                  <a:schemeClr val="bg1"/>
                </a:solidFill>
                <a:latin typeface="Sassoon Infant Rg" panose="02000503030000020003" pitchFamily="50" charset="0"/>
              </a:rPr>
              <a:t>Attendance</a:t>
            </a:r>
          </a:p>
          <a:p>
            <a:endParaRPr lang="en-GB" sz="2200">
              <a:solidFill>
                <a:schemeClr val="bg1"/>
              </a:solidFill>
              <a:latin typeface="Sassoon Infant Rg" panose="02000503030000020003" pitchFamily="50" charset="0"/>
            </a:endParaRPr>
          </a:p>
        </p:txBody>
      </p:sp>
      <p:sp>
        <p:nvSpPr>
          <p:cNvPr id="5" name="AutoShape 6" descr="Rainbow Designs Classic Paddington Bear with Boots - 25cm Standing Plush Character - Soft &amp; Cuddly Paddington Teddy Bear with Iconic Duffle Coat,"/>
          <p:cNvSpPr>
            <a:spLocks noChangeAspect="1" noChangeArrowheads="1"/>
          </p:cNvSpPr>
          <p:nvPr/>
        </p:nvSpPr>
        <p:spPr bwMode="auto">
          <a:xfrm>
            <a:off x="409433" y="-1413930"/>
            <a:ext cx="45719" cy="4571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F7365C8B-3ABF-665C-FB1D-218AC6B4DC5A}"/>
              </a:ext>
            </a:extLst>
          </p:cNvPr>
          <p:cNvPicPr>
            <a:picLocks noChangeAspect="1"/>
          </p:cNvPicPr>
          <p:nvPr/>
        </p:nvPicPr>
        <p:blipFill>
          <a:blip r:embed="rId3"/>
          <a:stretch>
            <a:fillRect/>
          </a:stretch>
        </p:blipFill>
        <p:spPr>
          <a:xfrm>
            <a:off x="3520244" y="174929"/>
            <a:ext cx="8496362" cy="5715042"/>
          </a:xfrm>
          <a:prstGeom prst="rect">
            <a:avLst/>
          </a:prstGeom>
        </p:spPr>
      </p:pic>
    </p:spTree>
    <p:custDataLst>
      <p:tags r:id="rId1"/>
    </p:custDataLst>
    <p:extLst>
      <p:ext uri="{BB962C8B-B14F-4D97-AF65-F5344CB8AC3E}">
        <p14:creationId xmlns:p14="http://schemas.microsoft.com/office/powerpoint/2010/main" val="2566464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87465" y="102438"/>
            <a:ext cx="6337189" cy="1261884"/>
          </a:xfrm>
          <a:prstGeom prst="rect">
            <a:avLst/>
          </a:prstGeom>
          <a:noFill/>
        </p:spPr>
        <p:txBody>
          <a:bodyPr wrap="square" rtlCol="0">
            <a:spAutoFit/>
          </a:bodyPr>
          <a:lstStyle/>
          <a:p>
            <a:r>
              <a:rPr lang="en-GB" sz="5400" dirty="0">
                <a:solidFill>
                  <a:schemeClr val="bg1"/>
                </a:solidFill>
                <a:latin typeface="Sassoon Infant Rg" panose="02000503030000020003" pitchFamily="50" charset="0"/>
              </a:rPr>
              <a:t>A day in Year 0ne</a:t>
            </a:r>
          </a:p>
          <a:p>
            <a:endParaRPr lang="en-GB" sz="2200" dirty="0">
              <a:solidFill>
                <a:schemeClr val="bg1"/>
              </a:solidFill>
              <a:latin typeface="Sassoon Infant Rg" panose="02000503030000020003" pitchFamily="50" charset="0"/>
            </a:endParaRPr>
          </a:p>
        </p:txBody>
      </p:sp>
      <p:sp>
        <p:nvSpPr>
          <p:cNvPr id="4" name="TextBox 3">
            <a:extLst>
              <a:ext uri="{FF2B5EF4-FFF2-40B4-BE49-F238E27FC236}">
                <a16:creationId xmlns:a16="http://schemas.microsoft.com/office/drawing/2014/main" id="{710FF892-640E-412C-AB4C-DCE48AA7B1A8}"/>
              </a:ext>
            </a:extLst>
          </p:cNvPr>
          <p:cNvSpPr txBox="1"/>
          <p:nvPr/>
        </p:nvSpPr>
        <p:spPr>
          <a:xfrm>
            <a:off x="8762338" y="174929"/>
            <a:ext cx="5637475" cy="2185214"/>
          </a:xfrm>
          <a:prstGeom prst="rect">
            <a:avLst/>
          </a:prstGeom>
          <a:noFill/>
        </p:spPr>
        <p:txBody>
          <a:bodyPr wrap="square" rtlCol="0">
            <a:spAutoFit/>
          </a:bodyPr>
          <a:lstStyle/>
          <a:p>
            <a:r>
              <a:rPr lang="en-GB" sz="4800">
                <a:latin typeface="Sassoon Infant Rg" panose="02000503030000020003" pitchFamily="50" charset="0"/>
              </a:rPr>
              <a:t>Morning</a:t>
            </a:r>
          </a:p>
          <a:p>
            <a:pPr algn="ctr"/>
            <a:endParaRPr lang="en-GB" sz="8800">
              <a:latin typeface="Sassoon Infant Rg" panose="02000503030000020003" pitchFamily="50" charset="0"/>
            </a:endParaRPr>
          </a:p>
        </p:txBody>
      </p:sp>
      <p:pic>
        <p:nvPicPr>
          <p:cNvPr id="11" name="Picture 10">
            <a:extLst>
              <a:ext uri="{FF2B5EF4-FFF2-40B4-BE49-F238E27FC236}">
                <a16:creationId xmlns:a16="http://schemas.microsoft.com/office/drawing/2014/main" id="{8FCD6281-4521-0109-FCFC-090959B4DCF8}"/>
              </a:ext>
            </a:extLst>
          </p:cNvPr>
          <p:cNvPicPr>
            <a:picLocks noChangeAspect="1"/>
          </p:cNvPicPr>
          <p:nvPr/>
        </p:nvPicPr>
        <p:blipFill>
          <a:blip r:embed="rId3"/>
          <a:stretch>
            <a:fillRect/>
          </a:stretch>
        </p:blipFill>
        <p:spPr>
          <a:xfrm>
            <a:off x="485817" y="1624061"/>
            <a:ext cx="5028288" cy="3400425"/>
          </a:xfrm>
          <a:prstGeom prst="rect">
            <a:avLst/>
          </a:prstGeom>
        </p:spPr>
      </p:pic>
      <p:pic>
        <p:nvPicPr>
          <p:cNvPr id="13" name="Picture 12">
            <a:extLst>
              <a:ext uri="{FF2B5EF4-FFF2-40B4-BE49-F238E27FC236}">
                <a16:creationId xmlns:a16="http://schemas.microsoft.com/office/drawing/2014/main" id="{6C2555E0-B55F-30A4-5630-22A0B937421B}"/>
              </a:ext>
            </a:extLst>
          </p:cNvPr>
          <p:cNvPicPr>
            <a:picLocks noChangeAspect="1"/>
          </p:cNvPicPr>
          <p:nvPr/>
        </p:nvPicPr>
        <p:blipFill>
          <a:blip r:embed="rId4"/>
          <a:stretch>
            <a:fillRect/>
          </a:stretch>
        </p:blipFill>
        <p:spPr>
          <a:xfrm>
            <a:off x="5875351" y="1654136"/>
            <a:ext cx="4663816" cy="3348957"/>
          </a:xfrm>
          <a:prstGeom prst="rect">
            <a:avLst/>
          </a:prstGeom>
        </p:spPr>
      </p:pic>
    </p:spTree>
    <p:custDataLst>
      <p:tags r:id="rId1"/>
    </p:custDataLst>
    <p:extLst>
      <p:ext uri="{BB962C8B-B14F-4D97-AF65-F5344CB8AC3E}">
        <p14:creationId xmlns:p14="http://schemas.microsoft.com/office/powerpoint/2010/main" val="2069525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87465" y="102438"/>
            <a:ext cx="6337189" cy="1261884"/>
          </a:xfrm>
          <a:prstGeom prst="rect">
            <a:avLst/>
          </a:prstGeom>
          <a:noFill/>
        </p:spPr>
        <p:txBody>
          <a:bodyPr wrap="square" rtlCol="0">
            <a:spAutoFit/>
          </a:bodyPr>
          <a:lstStyle/>
          <a:p>
            <a:r>
              <a:rPr lang="en-GB" sz="5400" dirty="0">
                <a:solidFill>
                  <a:schemeClr val="bg1"/>
                </a:solidFill>
                <a:latin typeface="Sassoon Infant Rg" panose="02000503030000020003" pitchFamily="50" charset="0"/>
              </a:rPr>
              <a:t>A day in Year One</a:t>
            </a:r>
          </a:p>
          <a:p>
            <a:endParaRPr lang="en-GB" sz="2200" dirty="0">
              <a:solidFill>
                <a:schemeClr val="bg1"/>
              </a:solidFill>
              <a:latin typeface="Sassoon Infant Rg" panose="02000503030000020003" pitchFamily="50" charset="0"/>
            </a:endParaRPr>
          </a:p>
        </p:txBody>
      </p:sp>
      <p:sp>
        <p:nvSpPr>
          <p:cNvPr id="4" name="TextBox 3">
            <a:extLst>
              <a:ext uri="{FF2B5EF4-FFF2-40B4-BE49-F238E27FC236}">
                <a16:creationId xmlns:a16="http://schemas.microsoft.com/office/drawing/2014/main" id="{710FF892-640E-412C-AB4C-DCE48AA7B1A8}"/>
              </a:ext>
            </a:extLst>
          </p:cNvPr>
          <p:cNvSpPr txBox="1"/>
          <p:nvPr/>
        </p:nvSpPr>
        <p:spPr>
          <a:xfrm>
            <a:off x="8762338" y="174929"/>
            <a:ext cx="5637475" cy="2185214"/>
          </a:xfrm>
          <a:prstGeom prst="rect">
            <a:avLst/>
          </a:prstGeom>
          <a:noFill/>
        </p:spPr>
        <p:txBody>
          <a:bodyPr wrap="square" rtlCol="0">
            <a:spAutoFit/>
          </a:bodyPr>
          <a:lstStyle/>
          <a:p>
            <a:r>
              <a:rPr lang="en-GB" sz="4800">
                <a:latin typeface="Sassoon Infant Rg" panose="02000503030000020003" pitchFamily="50" charset="0"/>
              </a:rPr>
              <a:t>Afternoon</a:t>
            </a:r>
          </a:p>
          <a:p>
            <a:pPr algn="ctr"/>
            <a:endParaRPr lang="en-GB" sz="8800">
              <a:latin typeface="Sassoon Infant Rg" panose="02000503030000020003" pitchFamily="50" charset="0"/>
            </a:endParaRPr>
          </a:p>
        </p:txBody>
      </p:sp>
      <p:pic>
        <p:nvPicPr>
          <p:cNvPr id="6" name="Picture 5">
            <a:extLst>
              <a:ext uri="{FF2B5EF4-FFF2-40B4-BE49-F238E27FC236}">
                <a16:creationId xmlns:a16="http://schemas.microsoft.com/office/drawing/2014/main" id="{BBFC2AC9-79B1-EE89-81CC-4D8961549864}"/>
              </a:ext>
            </a:extLst>
          </p:cNvPr>
          <p:cNvPicPr>
            <a:picLocks noChangeAspect="1"/>
          </p:cNvPicPr>
          <p:nvPr/>
        </p:nvPicPr>
        <p:blipFill>
          <a:blip r:embed="rId3"/>
          <a:stretch>
            <a:fillRect/>
          </a:stretch>
        </p:blipFill>
        <p:spPr>
          <a:xfrm>
            <a:off x="1635609" y="1436813"/>
            <a:ext cx="7476586" cy="3998270"/>
          </a:xfrm>
          <a:prstGeom prst="rect">
            <a:avLst/>
          </a:prstGeom>
        </p:spPr>
      </p:pic>
    </p:spTree>
    <p:custDataLst>
      <p:tags r:id="rId1"/>
    </p:custDataLst>
    <p:extLst>
      <p:ext uri="{BB962C8B-B14F-4D97-AF65-F5344CB8AC3E}">
        <p14:creationId xmlns:p14="http://schemas.microsoft.com/office/powerpoint/2010/main" val="3196179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A7381F-E9FC-40B7-81A0-0DC1EB476872}"/>
              </a:ext>
            </a:extLst>
          </p:cNvPr>
          <p:cNvSpPr/>
          <p:nvPr/>
        </p:nvSpPr>
        <p:spPr>
          <a:xfrm>
            <a:off x="-1" y="174930"/>
            <a:ext cx="9112196" cy="723568"/>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1F744BF6-4993-43AF-BD6D-92ED45FDF932}"/>
              </a:ext>
            </a:extLst>
          </p:cNvPr>
          <p:cNvSpPr txBox="1"/>
          <p:nvPr/>
        </p:nvSpPr>
        <p:spPr>
          <a:xfrm>
            <a:off x="87465" y="102438"/>
            <a:ext cx="6337189" cy="1261884"/>
          </a:xfrm>
          <a:prstGeom prst="rect">
            <a:avLst/>
          </a:prstGeom>
          <a:noFill/>
        </p:spPr>
        <p:txBody>
          <a:bodyPr wrap="square" rtlCol="0">
            <a:spAutoFit/>
          </a:bodyPr>
          <a:lstStyle/>
          <a:p>
            <a:r>
              <a:rPr lang="en-GB" sz="5400">
                <a:solidFill>
                  <a:schemeClr val="bg1"/>
                </a:solidFill>
                <a:latin typeface="Sassoon Infant Rg" panose="02000503030000020003" pitchFamily="50" charset="0"/>
              </a:rPr>
              <a:t>Weekly timetable</a:t>
            </a:r>
          </a:p>
          <a:p>
            <a:endParaRPr lang="en-GB" sz="2200">
              <a:solidFill>
                <a:schemeClr val="bg1"/>
              </a:solidFill>
              <a:latin typeface="Sassoon Infant Rg" panose="02000503030000020003" pitchFamily="50" charset="0"/>
            </a:endParaRPr>
          </a:p>
        </p:txBody>
      </p:sp>
      <p:pic>
        <p:nvPicPr>
          <p:cNvPr id="4" name="Picture 3">
            <a:extLst>
              <a:ext uri="{FF2B5EF4-FFF2-40B4-BE49-F238E27FC236}">
                <a16:creationId xmlns:a16="http://schemas.microsoft.com/office/drawing/2014/main" id="{538F2A76-F71F-61AA-E667-640E6A241563}"/>
              </a:ext>
            </a:extLst>
          </p:cNvPr>
          <p:cNvPicPr>
            <a:picLocks noChangeAspect="1"/>
          </p:cNvPicPr>
          <p:nvPr/>
        </p:nvPicPr>
        <p:blipFill>
          <a:blip r:embed="rId3"/>
          <a:stretch>
            <a:fillRect/>
          </a:stretch>
        </p:blipFill>
        <p:spPr>
          <a:xfrm>
            <a:off x="2207738" y="952926"/>
            <a:ext cx="7492444" cy="4952148"/>
          </a:xfrm>
          <a:prstGeom prst="rect">
            <a:avLst/>
          </a:prstGeom>
        </p:spPr>
      </p:pic>
    </p:spTree>
    <p:custDataLst>
      <p:tags r:id="rId1"/>
    </p:custDataLst>
    <p:extLst>
      <p:ext uri="{BB962C8B-B14F-4D97-AF65-F5344CB8AC3E}">
        <p14:creationId xmlns:p14="http://schemas.microsoft.com/office/powerpoint/2010/main" val="1508845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69C067-E333-4878-BC9E-9FFFE2177976}"/>
              </a:ext>
            </a:extLst>
          </p:cNvPr>
          <p:cNvSpPr/>
          <p:nvPr/>
        </p:nvSpPr>
        <p:spPr>
          <a:xfrm>
            <a:off x="-1" y="174929"/>
            <a:ext cx="9112196" cy="826935"/>
          </a:xfrm>
          <a:prstGeom prst="rect">
            <a:avLst/>
          </a:prstGeom>
          <a:gradFill flip="none" rotWithShape="1">
            <a:gsLst>
              <a:gs pos="18000">
                <a:schemeClr val="bg2">
                  <a:lumMod val="25000"/>
                </a:schemeClr>
              </a:gs>
              <a:gs pos="80000">
                <a:schemeClr val="accent4">
                  <a:lumMod val="20000"/>
                  <a:lumOff val="80000"/>
                </a:schemeClr>
              </a:gs>
              <a:gs pos="53000">
                <a:schemeClr val="tx1">
                  <a:lumMod val="65000"/>
                  <a:lumOff val="35000"/>
                </a:schemeClr>
              </a:gs>
              <a:gs pos="100000">
                <a:schemeClr val="accent4">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87465" y="102438"/>
            <a:ext cx="6337189" cy="1261884"/>
          </a:xfrm>
          <a:prstGeom prst="rect">
            <a:avLst/>
          </a:prstGeom>
          <a:noFill/>
        </p:spPr>
        <p:txBody>
          <a:bodyPr wrap="square" rtlCol="0">
            <a:spAutoFit/>
          </a:bodyPr>
          <a:lstStyle/>
          <a:p>
            <a:r>
              <a:rPr lang="en-GB" sz="5400">
                <a:solidFill>
                  <a:schemeClr val="bg1"/>
                </a:solidFill>
                <a:latin typeface="Sassoon Infant Rg" panose="02000503030000020003" pitchFamily="50" charset="0"/>
              </a:rPr>
              <a:t>Our Autumn Learning</a:t>
            </a:r>
          </a:p>
          <a:p>
            <a:endParaRPr lang="en-GB" sz="2200">
              <a:solidFill>
                <a:schemeClr val="bg1"/>
              </a:solidFill>
              <a:latin typeface="Sassoon Infant Rg" panose="02000503030000020003" pitchFamily="50" charset="0"/>
            </a:endParaRPr>
          </a:p>
        </p:txBody>
      </p:sp>
      <p:pic>
        <p:nvPicPr>
          <p:cNvPr id="5" name="Picture 4">
            <a:extLst>
              <a:ext uri="{FF2B5EF4-FFF2-40B4-BE49-F238E27FC236}">
                <a16:creationId xmlns:a16="http://schemas.microsoft.com/office/drawing/2014/main" id="{B7F85296-E970-159D-D241-D0DD96B5FB8C}"/>
              </a:ext>
            </a:extLst>
          </p:cNvPr>
          <p:cNvPicPr>
            <a:picLocks noChangeAspect="1"/>
          </p:cNvPicPr>
          <p:nvPr/>
        </p:nvPicPr>
        <p:blipFill>
          <a:blip r:embed="rId3"/>
          <a:stretch>
            <a:fillRect/>
          </a:stretch>
        </p:blipFill>
        <p:spPr>
          <a:xfrm>
            <a:off x="1803956" y="1245369"/>
            <a:ext cx="7867650" cy="2085975"/>
          </a:xfrm>
          <a:prstGeom prst="rect">
            <a:avLst/>
          </a:prstGeom>
        </p:spPr>
      </p:pic>
      <p:pic>
        <p:nvPicPr>
          <p:cNvPr id="7" name="Picture 6">
            <a:extLst>
              <a:ext uri="{FF2B5EF4-FFF2-40B4-BE49-F238E27FC236}">
                <a16:creationId xmlns:a16="http://schemas.microsoft.com/office/drawing/2014/main" id="{D6A34AAD-3B14-EA41-668F-51270BFB52AC}"/>
              </a:ext>
            </a:extLst>
          </p:cNvPr>
          <p:cNvPicPr>
            <a:picLocks noChangeAspect="1"/>
          </p:cNvPicPr>
          <p:nvPr/>
        </p:nvPicPr>
        <p:blipFill>
          <a:blip r:embed="rId4"/>
          <a:stretch>
            <a:fillRect/>
          </a:stretch>
        </p:blipFill>
        <p:spPr>
          <a:xfrm>
            <a:off x="1803956" y="3574849"/>
            <a:ext cx="7858125" cy="2152650"/>
          </a:xfrm>
          <a:prstGeom prst="rect">
            <a:avLst/>
          </a:prstGeom>
        </p:spPr>
      </p:pic>
      <p:pic>
        <p:nvPicPr>
          <p:cNvPr id="9" name="Picture 8">
            <a:extLst>
              <a:ext uri="{FF2B5EF4-FFF2-40B4-BE49-F238E27FC236}">
                <a16:creationId xmlns:a16="http://schemas.microsoft.com/office/drawing/2014/main" id="{D7F43FAC-6AAA-87FD-4DBD-F0D1CDFF7850}"/>
              </a:ext>
            </a:extLst>
          </p:cNvPr>
          <p:cNvPicPr>
            <a:picLocks noChangeAspect="1"/>
          </p:cNvPicPr>
          <p:nvPr/>
        </p:nvPicPr>
        <p:blipFill>
          <a:blip r:embed="rId5"/>
          <a:stretch>
            <a:fillRect/>
          </a:stretch>
        </p:blipFill>
        <p:spPr>
          <a:xfrm>
            <a:off x="3766843" y="1624659"/>
            <a:ext cx="1057275" cy="1609725"/>
          </a:xfrm>
          <a:prstGeom prst="rect">
            <a:avLst/>
          </a:prstGeom>
        </p:spPr>
      </p:pic>
      <p:pic>
        <p:nvPicPr>
          <p:cNvPr id="11" name="Picture 10">
            <a:extLst>
              <a:ext uri="{FF2B5EF4-FFF2-40B4-BE49-F238E27FC236}">
                <a16:creationId xmlns:a16="http://schemas.microsoft.com/office/drawing/2014/main" id="{8E49D3E2-F1B5-8714-BF41-B8E06A14BE92}"/>
              </a:ext>
            </a:extLst>
          </p:cNvPr>
          <p:cNvPicPr>
            <a:picLocks noChangeAspect="1"/>
          </p:cNvPicPr>
          <p:nvPr/>
        </p:nvPicPr>
        <p:blipFill>
          <a:blip r:embed="rId6"/>
          <a:stretch>
            <a:fillRect/>
          </a:stretch>
        </p:blipFill>
        <p:spPr>
          <a:xfrm>
            <a:off x="4967926" y="4029222"/>
            <a:ext cx="1128074" cy="1571625"/>
          </a:xfrm>
          <a:prstGeom prst="rect">
            <a:avLst/>
          </a:prstGeom>
        </p:spPr>
      </p:pic>
    </p:spTree>
    <p:custDataLst>
      <p:tags r:id="rId1"/>
    </p:custDataLst>
    <p:extLst>
      <p:ext uri="{BB962C8B-B14F-4D97-AF65-F5344CB8AC3E}">
        <p14:creationId xmlns:p14="http://schemas.microsoft.com/office/powerpoint/2010/main" val="34570670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6.8|5.7|5.3|9.7|4.1"/>
</p:tagLst>
</file>

<file path=ppt/tags/tag10.xml><?xml version="1.0" encoding="utf-8"?>
<p:tagLst xmlns:a="http://schemas.openxmlformats.org/drawingml/2006/main" xmlns:r="http://schemas.openxmlformats.org/officeDocument/2006/relationships" xmlns:p="http://schemas.openxmlformats.org/presentationml/2006/main">
  <p:tag name="TIMING" val="|6.8|5.7|5.3|9.7|4.1"/>
</p:tagLst>
</file>

<file path=ppt/tags/tag11.xml><?xml version="1.0" encoding="utf-8"?>
<p:tagLst xmlns:a="http://schemas.openxmlformats.org/drawingml/2006/main" xmlns:r="http://schemas.openxmlformats.org/officeDocument/2006/relationships" xmlns:p="http://schemas.openxmlformats.org/presentationml/2006/main">
  <p:tag name="TIMING" val="|6.8|5.7|5.3|9.7|4.1"/>
</p:tagLst>
</file>

<file path=ppt/tags/tag12.xml><?xml version="1.0" encoding="utf-8"?>
<p:tagLst xmlns:a="http://schemas.openxmlformats.org/drawingml/2006/main" xmlns:r="http://schemas.openxmlformats.org/officeDocument/2006/relationships" xmlns:p="http://schemas.openxmlformats.org/presentationml/2006/main">
  <p:tag name="TIMING" val="|6.8|5.7|5.3|9.7|4.1"/>
</p:tagLst>
</file>

<file path=ppt/tags/tag13.xml><?xml version="1.0" encoding="utf-8"?>
<p:tagLst xmlns:a="http://schemas.openxmlformats.org/drawingml/2006/main" xmlns:r="http://schemas.openxmlformats.org/officeDocument/2006/relationships" xmlns:p="http://schemas.openxmlformats.org/presentationml/2006/main">
  <p:tag name="TIMING" val="|6.8|5.7|5.3|9.7|4.1"/>
</p:tagLst>
</file>

<file path=ppt/tags/tag14.xml><?xml version="1.0" encoding="utf-8"?>
<p:tagLst xmlns:a="http://schemas.openxmlformats.org/drawingml/2006/main" xmlns:r="http://schemas.openxmlformats.org/officeDocument/2006/relationships" xmlns:p="http://schemas.openxmlformats.org/presentationml/2006/main">
  <p:tag name="TIMING" val="|6.8|5.7|5.3|9.7|4.1"/>
</p:tagLst>
</file>

<file path=ppt/tags/tag15.xml><?xml version="1.0" encoding="utf-8"?>
<p:tagLst xmlns:a="http://schemas.openxmlformats.org/drawingml/2006/main" xmlns:r="http://schemas.openxmlformats.org/officeDocument/2006/relationships" xmlns:p="http://schemas.openxmlformats.org/presentationml/2006/main">
  <p:tag name="TIMING" val="|6.8|5.7|5.3|9.7|4.1"/>
</p:tagLst>
</file>

<file path=ppt/tags/tag16.xml><?xml version="1.0" encoding="utf-8"?>
<p:tagLst xmlns:a="http://schemas.openxmlformats.org/drawingml/2006/main" xmlns:r="http://schemas.openxmlformats.org/officeDocument/2006/relationships" xmlns:p="http://schemas.openxmlformats.org/presentationml/2006/main">
  <p:tag name="TIMING" val="|6.8|5.7|5.3|9.7|4.1"/>
</p:tagLst>
</file>

<file path=ppt/tags/tag17.xml><?xml version="1.0" encoding="utf-8"?>
<p:tagLst xmlns:a="http://schemas.openxmlformats.org/drawingml/2006/main" xmlns:r="http://schemas.openxmlformats.org/officeDocument/2006/relationships" xmlns:p="http://schemas.openxmlformats.org/presentationml/2006/main">
  <p:tag name="TIMING" val="|6.8|5.7|5.3|9.7|4.1"/>
</p:tagLst>
</file>

<file path=ppt/tags/tag18.xml><?xml version="1.0" encoding="utf-8"?>
<p:tagLst xmlns:a="http://schemas.openxmlformats.org/drawingml/2006/main" xmlns:r="http://schemas.openxmlformats.org/officeDocument/2006/relationships" xmlns:p="http://schemas.openxmlformats.org/presentationml/2006/main">
  <p:tag name="TIMING" val="|6.8|5.7|5.3|9.7|4.1"/>
</p:tagLst>
</file>

<file path=ppt/tags/tag19.xml><?xml version="1.0" encoding="utf-8"?>
<p:tagLst xmlns:a="http://schemas.openxmlformats.org/drawingml/2006/main" xmlns:r="http://schemas.openxmlformats.org/officeDocument/2006/relationships" xmlns:p="http://schemas.openxmlformats.org/presentationml/2006/main">
  <p:tag name="TIMING" val="|6.8|5.7|5.3|9.7|4.1"/>
</p:tagLst>
</file>

<file path=ppt/tags/tag2.xml><?xml version="1.0" encoding="utf-8"?>
<p:tagLst xmlns:a="http://schemas.openxmlformats.org/drawingml/2006/main" xmlns:r="http://schemas.openxmlformats.org/officeDocument/2006/relationships" xmlns:p="http://schemas.openxmlformats.org/presentationml/2006/main">
  <p:tag name="TIMING" val="|6.8|5.7|5.3|9.7|4.1"/>
</p:tagLst>
</file>

<file path=ppt/tags/tag20.xml><?xml version="1.0" encoding="utf-8"?>
<p:tagLst xmlns:a="http://schemas.openxmlformats.org/drawingml/2006/main" xmlns:r="http://schemas.openxmlformats.org/officeDocument/2006/relationships" xmlns:p="http://schemas.openxmlformats.org/presentationml/2006/main">
  <p:tag name="TIMING" val="|6.8|5.7|5.3|9.7|4.1"/>
</p:tagLst>
</file>

<file path=ppt/tags/tag21.xml><?xml version="1.0" encoding="utf-8"?>
<p:tagLst xmlns:a="http://schemas.openxmlformats.org/drawingml/2006/main" xmlns:r="http://schemas.openxmlformats.org/officeDocument/2006/relationships" xmlns:p="http://schemas.openxmlformats.org/presentationml/2006/main">
  <p:tag name="TIMING" val="|6.8|5.7|5.3|9.7|4.1"/>
</p:tagLst>
</file>

<file path=ppt/tags/tag22.xml><?xml version="1.0" encoding="utf-8"?>
<p:tagLst xmlns:a="http://schemas.openxmlformats.org/drawingml/2006/main" xmlns:r="http://schemas.openxmlformats.org/officeDocument/2006/relationships" xmlns:p="http://schemas.openxmlformats.org/presentationml/2006/main">
  <p:tag name="TIMING" val="|6.8|5.7|5.3|9.7|4.1"/>
</p:tagLst>
</file>

<file path=ppt/tags/tag23.xml><?xml version="1.0" encoding="utf-8"?>
<p:tagLst xmlns:a="http://schemas.openxmlformats.org/drawingml/2006/main" xmlns:r="http://schemas.openxmlformats.org/officeDocument/2006/relationships" xmlns:p="http://schemas.openxmlformats.org/presentationml/2006/main">
  <p:tag name="TIMING" val="|6.8|5.7|5.3|9.7|4.1"/>
</p:tagLst>
</file>

<file path=ppt/tags/tag24.xml><?xml version="1.0" encoding="utf-8"?>
<p:tagLst xmlns:a="http://schemas.openxmlformats.org/drawingml/2006/main" xmlns:r="http://schemas.openxmlformats.org/officeDocument/2006/relationships" xmlns:p="http://schemas.openxmlformats.org/presentationml/2006/main">
  <p:tag name="TIMING" val="|6.8|5.7|5.3|9.7|4.1"/>
</p:tagLst>
</file>

<file path=ppt/tags/tag25.xml><?xml version="1.0" encoding="utf-8"?>
<p:tagLst xmlns:a="http://schemas.openxmlformats.org/drawingml/2006/main" xmlns:r="http://schemas.openxmlformats.org/officeDocument/2006/relationships" xmlns:p="http://schemas.openxmlformats.org/presentationml/2006/main">
  <p:tag name="TIMING" val="|6.8|5.7|5.3|9.7|4.1"/>
</p:tagLst>
</file>

<file path=ppt/tags/tag26.xml><?xml version="1.0" encoding="utf-8"?>
<p:tagLst xmlns:a="http://schemas.openxmlformats.org/drawingml/2006/main" xmlns:r="http://schemas.openxmlformats.org/officeDocument/2006/relationships" xmlns:p="http://schemas.openxmlformats.org/presentationml/2006/main">
  <p:tag name="TIMING" val="|6.8|5.7|5.3|9.7|4.1"/>
</p:tagLst>
</file>

<file path=ppt/tags/tag3.xml><?xml version="1.0" encoding="utf-8"?>
<p:tagLst xmlns:a="http://schemas.openxmlformats.org/drawingml/2006/main" xmlns:r="http://schemas.openxmlformats.org/officeDocument/2006/relationships" xmlns:p="http://schemas.openxmlformats.org/presentationml/2006/main">
  <p:tag name="TIMING" val="|6.8|5.7|5.3|9.7|4.1"/>
</p:tagLst>
</file>

<file path=ppt/tags/tag4.xml><?xml version="1.0" encoding="utf-8"?>
<p:tagLst xmlns:a="http://schemas.openxmlformats.org/drawingml/2006/main" xmlns:r="http://schemas.openxmlformats.org/officeDocument/2006/relationships" xmlns:p="http://schemas.openxmlformats.org/presentationml/2006/main">
  <p:tag name="TIMING" val="|6.8|5.7|5.3|9.7|4.1"/>
</p:tagLst>
</file>

<file path=ppt/tags/tag5.xml><?xml version="1.0" encoding="utf-8"?>
<p:tagLst xmlns:a="http://schemas.openxmlformats.org/drawingml/2006/main" xmlns:r="http://schemas.openxmlformats.org/officeDocument/2006/relationships" xmlns:p="http://schemas.openxmlformats.org/presentationml/2006/main">
  <p:tag name="TIMING" val="|6.8|5.7|5.3|9.7|4.1"/>
</p:tagLst>
</file>

<file path=ppt/tags/tag6.xml><?xml version="1.0" encoding="utf-8"?>
<p:tagLst xmlns:a="http://schemas.openxmlformats.org/drawingml/2006/main" xmlns:r="http://schemas.openxmlformats.org/officeDocument/2006/relationships" xmlns:p="http://schemas.openxmlformats.org/presentationml/2006/main">
  <p:tag name="TIMING" val="|6.8|5.7|5.3|9.7|4.1"/>
</p:tagLst>
</file>

<file path=ppt/tags/tag7.xml><?xml version="1.0" encoding="utf-8"?>
<p:tagLst xmlns:a="http://schemas.openxmlformats.org/drawingml/2006/main" xmlns:r="http://schemas.openxmlformats.org/officeDocument/2006/relationships" xmlns:p="http://schemas.openxmlformats.org/presentationml/2006/main">
  <p:tag name="TIMING" val="|6.8|5.7|5.3|9.7|4.1"/>
</p:tagLst>
</file>

<file path=ppt/tags/tag8.xml><?xml version="1.0" encoding="utf-8"?>
<p:tagLst xmlns:a="http://schemas.openxmlformats.org/drawingml/2006/main" xmlns:r="http://schemas.openxmlformats.org/officeDocument/2006/relationships" xmlns:p="http://schemas.openxmlformats.org/presentationml/2006/main">
  <p:tag name="TIMING" val="|6.8|5.7|5.3|9.7|4.1"/>
</p:tagLst>
</file>

<file path=ppt/tags/tag9.xml><?xml version="1.0" encoding="utf-8"?>
<p:tagLst xmlns:a="http://schemas.openxmlformats.org/drawingml/2006/main" xmlns:r="http://schemas.openxmlformats.org/officeDocument/2006/relationships" xmlns:p="http://schemas.openxmlformats.org/presentationml/2006/main">
  <p:tag name="TIMING" val="|6.8|5.7|5.3|9.7|4.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9D75A6C2566EF46B708AB73CABF6E80" ma:contentTypeVersion="15" ma:contentTypeDescription="Create a new document." ma:contentTypeScope="" ma:versionID="830aede9b595fb0362b78e1796b2a7ee">
  <xsd:schema xmlns:xsd="http://www.w3.org/2001/XMLSchema" xmlns:xs="http://www.w3.org/2001/XMLSchema" xmlns:p="http://schemas.microsoft.com/office/2006/metadata/properties" xmlns:ns2="11f58ec0-3678-49b7-8be8-abf3116f6a6d" xmlns:ns3="2594fa86-cc04-43be-94c5-4d16de49887b" targetNamespace="http://schemas.microsoft.com/office/2006/metadata/properties" ma:root="true" ma:fieldsID="7e609ad489379d5ae6d7afb2966b0499" ns2:_="" ns3:_="">
    <xsd:import namespace="11f58ec0-3678-49b7-8be8-abf3116f6a6d"/>
    <xsd:import namespace="2594fa86-cc04-43be-94c5-4d16de49887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DateTaken" minOccurs="0"/>
                <xsd:element ref="ns2:MediaServiceLocatio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f58ec0-3678-49b7-8be8-abf3116f6a6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8c329107-b636-4bba-bdd2-45664c350fbf"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description="" ma:hidden="true" ma:indexed="true" ma:internalName="MediaServiceDateTaken" ma:readOnly="true">
      <xsd:simpleType>
        <xsd:restriction base="dms:Text"/>
      </xsd:simpleType>
    </xsd:element>
    <xsd:element name="MediaServiceLocation" ma:index="19" nillable="true" ma:displayName="Location" ma:description="" ma:indexed="true"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594fa86-cc04-43be-94c5-4d16de49887b"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e362234-c4f4-43b0-b5b3-0ec52c5d2998}" ma:internalName="TaxCatchAll" ma:showField="CatchAllData" ma:web="2594fa86-cc04-43be-94c5-4d16de49887b">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1f58ec0-3678-49b7-8be8-abf3116f6a6d">
      <Terms xmlns="http://schemas.microsoft.com/office/infopath/2007/PartnerControls"/>
    </lcf76f155ced4ddcb4097134ff3c332f>
    <TaxCatchAll xmlns="2594fa86-cc04-43be-94c5-4d16de49887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17C67B-A3D8-46EE-8A7F-4A6063E2BB27}">
  <ds:schemaRefs>
    <ds:schemaRef ds:uri="11f58ec0-3678-49b7-8be8-abf3116f6a6d"/>
    <ds:schemaRef ds:uri="2594fa86-cc04-43be-94c5-4d16de49887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E93859D-4C0F-4427-B22C-8CE04CDEF0FF}">
  <ds:schemaRefs>
    <ds:schemaRef ds:uri="11f58ec0-3678-49b7-8be8-abf3116f6a6d"/>
    <ds:schemaRef ds:uri="2594fa86-cc04-43be-94c5-4d16de49887b"/>
    <ds:schemaRef ds:uri="364fa161-e309-4a0c-a34e-753a271d6ae1"/>
    <ds:schemaRef ds:uri="52c7d83c-8ca0-4ee6-925f-549ae27e571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BB7E414-F1F0-43E5-AE9D-3FED31FEBB0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399</TotalTime>
  <Words>855</Words>
  <Application>Microsoft Office PowerPoint</Application>
  <PresentationFormat>Widescreen</PresentationFormat>
  <Paragraphs>116</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Sassoon Infant Rg</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Upton Infant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temp</dc:creator>
  <cp:lastModifiedBy>Mr Churchill</cp:lastModifiedBy>
  <cp:revision>3</cp:revision>
  <cp:lastPrinted>2023-09-13T13:14:04Z</cp:lastPrinted>
  <dcterms:created xsi:type="dcterms:W3CDTF">2021-03-02T19:36:48Z</dcterms:created>
  <dcterms:modified xsi:type="dcterms:W3CDTF">2024-09-20T11:03:54Z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0x01010019D75A6C2566EF46B708AB73CABF6E80</vt:lpwstr>
  </property>
  <property fmtid="{D5CDD505-2E9C-101B-9397-08002B2CF9AE}" pid="3" name="Order">
    <vt:lpwstr>248600.000000000</vt:lpwstr>
  </property>
  <property fmtid="{D5CDD505-2E9C-101B-9397-08002B2CF9AE}" pid="4" name="MediaServiceImageTags">
    <vt:lpwstr/>
  </property>
</Properties>
</file>