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Lst>
  <p:notesMasterIdLst>
    <p:notesMasterId r:id="rId21"/>
  </p:notesMasterIdLst>
  <p:sldIdLst>
    <p:sldId id="281" r:id="rId5"/>
    <p:sldId id="284" r:id="rId6"/>
    <p:sldId id="257" r:id="rId7"/>
    <p:sldId id="283" r:id="rId8"/>
    <p:sldId id="286" r:id="rId9"/>
    <p:sldId id="269" r:id="rId10"/>
    <p:sldId id="275" r:id="rId11"/>
    <p:sldId id="271" r:id="rId12"/>
    <p:sldId id="276" r:id="rId13"/>
    <p:sldId id="272" r:id="rId14"/>
    <p:sldId id="280" r:id="rId15"/>
    <p:sldId id="282" r:id="rId16"/>
    <p:sldId id="273" r:id="rId17"/>
    <p:sldId id="267" r:id="rId18"/>
    <p:sldId id="278" r:id="rId19"/>
    <p:sldId id="28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 Morris" initials="DM" lastIdx="0" clrIdx="0">
    <p:extLst>
      <p:ext uri="{19B8F6BF-5375-455C-9EA6-DF929625EA0E}">
        <p15:presenceInfo xmlns:p15="http://schemas.microsoft.com/office/powerpoint/2012/main" userId="Dan Morr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FF99CC"/>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25FB1F-1827-47BC-AD96-08C18DB889E3}" v="9" dt="2025-09-17T14:37:16.9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827" autoAdjust="0"/>
  </p:normalViewPr>
  <p:slideViewPr>
    <p:cSldViewPr snapToGrid="0">
      <p:cViewPr varScale="1">
        <p:scale>
          <a:sx n="46" d="100"/>
          <a:sy n="46" d="100"/>
        </p:scale>
        <p:origin x="134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Ramsden" userId="de9ec48e-02b1-44cd-85c0-6f7f8c438b87" providerId="ADAL" clId="{5525FB1F-1827-47BC-AD96-08C18DB889E3}"/>
    <pc:docChg chg="custSel addSld modSld">
      <pc:chgData name="Mrs Ramsden" userId="de9ec48e-02b1-44cd-85c0-6f7f8c438b87" providerId="ADAL" clId="{5525FB1F-1827-47BC-AD96-08C18DB889E3}" dt="2025-09-17T14:40:19.250" v="695" actId="27636"/>
      <pc:docMkLst>
        <pc:docMk/>
      </pc:docMkLst>
      <pc:sldChg chg="delSp modSp mod">
        <pc:chgData name="Mrs Ramsden" userId="de9ec48e-02b1-44cd-85c0-6f7f8c438b87" providerId="ADAL" clId="{5525FB1F-1827-47BC-AD96-08C18DB889E3}" dt="2025-09-17T14:36:14.791" v="528" actId="20577"/>
        <pc:sldMkLst>
          <pc:docMk/>
          <pc:sldMk cId="94231983" sldId="257"/>
        </pc:sldMkLst>
        <pc:spChg chg="mod">
          <ac:chgData name="Mrs Ramsden" userId="de9ec48e-02b1-44cd-85c0-6f7f8c438b87" providerId="ADAL" clId="{5525FB1F-1827-47BC-AD96-08C18DB889E3}" dt="2025-09-17T14:36:14.791" v="528" actId="20577"/>
          <ac:spMkLst>
            <pc:docMk/>
            <pc:sldMk cId="94231983" sldId="257"/>
            <ac:spMk id="4" creationId="{818E9328-CDFD-F8D9-6A23-159D83885705}"/>
          </ac:spMkLst>
        </pc:spChg>
        <pc:spChg chg="mod">
          <ac:chgData name="Mrs Ramsden" userId="de9ec48e-02b1-44cd-85c0-6f7f8c438b87" providerId="ADAL" clId="{5525FB1F-1827-47BC-AD96-08C18DB889E3}" dt="2025-09-13T10:57:23.765" v="472" actId="6549"/>
          <ac:spMkLst>
            <pc:docMk/>
            <pc:sldMk cId="94231983" sldId="257"/>
            <ac:spMk id="5" creationId="{F1B79A14-DE09-4015-929F-0603B43D3413}"/>
          </ac:spMkLst>
        </pc:spChg>
        <pc:spChg chg="mod">
          <ac:chgData name="Mrs Ramsden" userId="de9ec48e-02b1-44cd-85c0-6f7f8c438b87" providerId="ADAL" clId="{5525FB1F-1827-47BC-AD96-08C18DB889E3}" dt="2025-09-13T10:57:25.876" v="473" actId="6549"/>
          <ac:spMkLst>
            <pc:docMk/>
            <pc:sldMk cId="94231983" sldId="257"/>
            <ac:spMk id="6" creationId="{8160DD4B-5C9C-4BA6-B384-FA26BF4147CE}"/>
          </ac:spMkLst>
        </pc:spChg>
        <pc:spChg chg="mod">
          <ac:chgData name="Mrs Ramsden" userId="de9ec48e-02b1-44cd-85c0-6f7f8c438b87" providerId="ADAL" clId="{5525FB1F-1827-47BC-AD96-08C18DB889E3}" dt="2025-09-13T10:56:40.083" v="398" actId="20577"/>
          <ac:spMkLst>
            <pc:docMk/>
            <pc:sldMk cId="94231983" sldId="257"/>
            <ac:spMk id="19" creationId="{857CC0EB-BF64-FADB-9ADB-603186BB9C56}"/>
          </ac:spMkLst>
        </pc:spChg>
      </pc:sldChg>
      <pc:sldChg chg="modSp mod">
        <pc:chgData name="Mrs Ramsden" userId="de9ec48e-02b1-44cd-85c0-6f7f8c438b87" providerId="ADAL" clId="{5525FB1F-1827-47BC-AD96-08C18DB889E3}" dt="2025-09-17T14:40:19.250" v="695" actId="27636"/>
        <pc:sldMkLst>
          <pc:docMk/>
          <pc:sldMk cId="1410495704" sldId="267"/>
        </pc:sldMkLst>
        <pc:spChg chg="mod">
          <ac:chgData name="Mrs Ramsden" userId="de9ec48e-02b1-44cd-85c0-6f7f8c438b87" providerId="ADAL" clId="{5525FB1F-1827-47BC-AD96-08C18DB889E3}" dt="2025-09-17T14:40:19.250" v="695" actId="27636"/>
          <ac:spMkLst>
            <pc:docMk/>
            <pc:sldMk cId="1410495704" sldId="267"/>
            <ac:spMk id="3" creationId="{CF57ECC6-D04A-4C99-8E1B-C50BF2E4798A}"/>
          </ac:spMkLst>
        </pc:spChg>
      </pc:sldChg>
      <pc:sldChg chg="modSp mod">
        <pc:chgData name="Mrs Ramsden" userId="de9ec48e-02b1-44cd-85c0-6f7f8c438b87" providerId="ADAL" clId="{5525FB1F-1827-47BC-AD96-08C18DB889E3}" dt="2025-09-13T10:52:26.605" v="204" actId="1076"/>
        <pc:sldMkLst>
          <pc:docMk/>
          <pc:sldMk cId="3888013376" sldId="272"/>
        </pc:sldMkLst>
        <pc:graphicFrameChg chg="mod modGraphic">
          <ac:chgData name="Mrs Ramsden" userId="de9ec48e-02b1-44cd-85c0-6f7f8c438b87" providerId="ADAL" clId="{5525FB1F-1827-47BC-AD96-08C18DB889E3}" dt="2025-09-13T10:52:26.605" v="204" actId="1076"/>
          <ac:graphicFrameMkLst>
            <pc:docMk/>
            <pc:sldMk cId="3888013376" sldId="272"/>
            <ac:graphicFrameMk id="4" creationId="{E771180A-F82B-4CB5-8CDC-4D3A3C503495}"/>
          </ac:graphicFrameMkLst>
        </pc:graphicFrameChg>
      </pc:sldChg>
      <pc:sldChg chg="modSp mod">
        <pc:chgData name="Mrs Ramsden" userId="de9ec48e-02b1-44cd-85c0-6f7f8c438b87" providerId="ADAL" clId="{5525FB1F-1827-47BC-AD96-08C18DB889E3}" dt="2025-09-13T10:51:23.146" v="69" actId="20577"/>
        <pc:sldMkLst>
          <pc:docMk/>
          <pc:sldMk cId="2039811932" sldId="276"/>
        </pc:sldMkLst>
        <pc:graphicFrameChg chg="modGraphic">
          <ac:chgData name="Mrs Ramsden" userId="de9ec48e-02b1-44cd-85c0-6f7f8c438b87" providerId="ADAL" clId="{5525FB1F-1827-47BC-AD96-08C18DB889E3}" dt="2025-09-13T10:51:23.146" v="69" actId="20577"/>
          <ac:graphicFrameMkLst>
            <pc:docMk/>
            <pc:sldMk cId="2039811932" sldId="276"/>
            <ac:graphicFrameMk id="3" creationId="{E5D0684B-B73C-405A-B831-2DF6EDF36F29}"/>
          </ac:graphicFrameMkLst>
        </pc:graphicFrameChg>
      </pc:sldChg>
      <pc:sldChg chg="delSp mod">
        <pc:chgData name="Mrs Ramsden" userId="de9ec48e-02b1-44cd-85c0-6f7f8c438b87" providerId="ADAL" clId="{5525FB1F-1827-47BC-AD96-08C18DB889E3}" dt="2025-09-13T11:00:28.675" v="483" actId="478"/>
        <pc:sldMkLst>
          <pc:docMk/>
          <pc:sldMk cId="1816066881" sldId="278"/>
        </pc:sldMkLst>
      </pc:sldChg>
      <pc:sldChg chg="modSp mod modNotesTx">
        <pc:chgData name="Mrs Ramsden" userId="de9ec48e-02b1-44cd-85c0-6f7f8c438b87" providerId="ADAL" clId="{5525FB1F-1827-47BC-AD96-08C18DB889E3}" dt="2025-09-17T14:39:35.483" v="684" actId="20577"/>
        <pc:sldMkLst>
          <pc:docMk/>
          <pc:sldMk cId="3812473803" sldId="280"/>
        </pc:sldMkLst>
        <pc:spChg chg="mod">
          <ac:chgData name="Mrs Ramsden" userId="de9ec48e-02b1-44cd-85c0-6f7f8c438b87" providerId="ADAL" clId="{5525FB1F-1827-47BC-AD96-08C18DB889E3}" dt="2025-09-17T14:39:35.483" v="684" actId="20577"/>
          <ac:spMkLst>
            <pc:docMk/>
            <pc:sldMk cId="3812473803" sldId="280"/>
            <ac:spMk id="5" creationId="{C2159E5D-FB14-405E-A139-874711551B6B}"/>
          </ac:spMkLst>
        </pc:spChg>
      </pc:sldChg>
      <pc:sldChg chg="modSp mod">
        <pc:chgData name="Mrs Ramsden" userId="de9ec48e-02b1-44cd-85c0-6f7f8c438b87" providerId="ADAL" clId="{5525FB1F-1827-47BC-AD96-08C18DB889E3}" dt="2025-09-17T14:35:45.447" v="523" actId="20577"/>
        <pc:sldMkLst>
          <pc:docMk/>
          <pc:sldMk cId="864210747" sldId="281"/>
        </pc:sldMkLst>
        <pc:spChg chg="mod">
          <ac:chgData name="Mrs Ramsden" userId="de9ec48e-02b1-44cd-85c0-6f7f8c438b87" providerId="ADAL" clId="{5525FB1F-1827-47BC-AD96-08C18DB889E3}" dt="2025-09-17T14:35:45.447" v="523" actId="20577"/>
          <ac:spMkLst>
            <pc:docMk/>
            <pc:sldMk cId="864210747" sldId="281"/>
            <ac:spMk id="9" creationId="{120E8FC5-46E6-4E82-BA6E-710EC10BD2BA}"/>
          </ac:spMkLst>
        </pc:spChg>
      </pc:sldChg>
      <pc:sldChg chg="modNotesTx">
        <pc:chgData name="Mrs Ramsden" userId="de9ec48e-02b1-44cd-85c0-6f7f8c438b87" providerId="ADAL" clId="{5525FB1F-1827-47BC-AD96-08C18DB889E3}" dt="2025-09-13T10:53:24.521" v="228" actId="20577"/>
        <pc:sldMkLst>
          <pc:docMk/>
          <pc:sldMk cId="682624221" sldId="282"/>
        </pc:sldMkLst>
      </pc:sldChg>
      <pc:sldChg chg="modSp mod">
        <pc:chgData name="Mrs Ramsden" userId="de9ec48e-02b1-44cd-85c0-6f7f8c438b87" providerId="ADAL" clId="{5525FB1F-1827-47BC-AD96-08C18DB889E3}" dt="2025-09-13T10:58:16.214" v="482" actId="255"/>
        <pc:sldMkLst>
          <pc:docMk/>
          <pc:sldMk cId="1667370983" sldId="283"/>
        </pc:sldMkLst>
        <pc:spChg chg="mod">
          <ac:chgData name="Mrs Ramsden" userId="de9ec48e-02b1-44cd-85c0-6f7f8c438b87" providerId="ADAL" clId="{5525FB1F-1827-47BC-AD96-08C18DB889E3}" dt="2025-09-13T10:58:16.214" v="482" actId="255"/>
          <ac:spMkLst>
            <pc:docMk/>
            <pc:sldMk cId="1667370983" sldId="283"/>
            <ac:spMk id="3" creationId="{BE2309CF-C134-4896-83D6-7318ADCA2DA8}"/>
          </ac:spMkLst>
        </pc:spChg>
      </pc:sldChg>
      <pc:sldChg chg="addSp delSp modSp mod">
        <pc:chgData name="Mrs Ramsden" userId="de9ec48e-02b1-44cd-85c0-6f7f8c438b87" providerId="ADAL" clId="{5525FB1F-1827-47BC-AD96-08C18DB889E3}" dt="2025-09-13T10:56:23.974" v="373"/>
        <pc:sldMkLst>
          <pc:docMk/>
          <pc:sldMk cId="3021883130" sldId="284"/>
        </pc:sldMkLst>
        <pc:spChg chg="mod">
          <ac:chgData name="Mrs Ramsden" userId="de9ec48e-02b1-44cd-85c0-6f7f8c438b87" providerId="ADAL" clId="{5525FB1F-1827-47BC-AD96-08C18DB889E3}" dt="2025-09-13T10:56:14" v="369" actId="255"/>
          <ac:spMkLst>
            <pc:docMk/>
            <pc:sldMk cId="3021883130" sldId="284"/>
            <ac:spMk id="3" creationId="{CF57ECC6-D04A-4C99-8E1B-C50BF2E4798A}"/>
          </ac:spMkLst>
        </pc:spChg>
        <pc:spChg chg="mod">
          <ac:chgData name="Mrs Ramsden" userId="de9ec48e-02b1-44cd-85c0-6f7f8c438b87" providerId="ADAL" clId="{5525FB1F-1827-47BC-AD96-08C18DB889E3}" dt="2025-09-13T10:56:09.455" v="368" actId="255"/>
          <ac:spMkLst>
            <pc:docMk/>
            <pc:sldMk cId="3021883130" sldId="284"/>
            <ac:spMk id="5" creationId="{F1B79A14-DE09-4015-929F-0603B43D3413}"/>
          </ac:spMkLst>
        </pc:spChg>
        <pc:spChg chg="mod">
          <ac:chgData name="Mrs Ramsden" userId="de9ec48e-02b1-44cd-85c0-6f7f8c438b87" providerId="ADAL" clId="{5525FB1F-1827-47BC-AD96-08C18DB889E3}" dt="2025-09-13T10:56:01.119" v="367" actId="255"/>
          <ac:spMkLst>
            <pc:docMk/>
            <pc:sldMk cId="3021883130" sldId="284"/>
            <ac:spMk id="6" creationId="{8160DD4B-5C9C-4BA6-B384-FA26BF4147CE}"/>
          </ac:spMkLst>
        </pc:spChg>
        <pc:spChg chg="mod">
          <ac:chgData name="Mrs Ramsden" userId="de9ec48e-02b1-44cd-85c0-6f7f8c438b87" providerId="ADAL" clId="{5525FB1F-1827-47BC-AD96-08C18DB889E3}" dt="2025-09-13T10:54:53.136" v="326" actId="20577"/>
          <ac:spMkLst>
            <pc:docMk/>
            <pc:sldMk cId="3021883130" sldId="284"/>
            <ac:spMk id="7" creationId="{40C48169-8CA8-4663-8331-3C7F04598E1D}"/>
          </ac:spMkLst>
        </pc:spChg>
        <pc:spChg chg="mod">
          <ac:chgData name="Mrs Ramsden" userId="de9ec48e-02b1-44cd-85c0-6f7f8c438b87" providerId="ADAL" clId="{5525FB1F-1827-47BC-AD96-08C18DB889E3}" dt="2025-09-13T10:54:45.801" v="313" actId="20577"/>
          <ac:spMkLst>
            <pc:docMk/>
            <pc:sldMk cId="3021883130" sldId="284"/>
            <ac:spMk id="8" creationId="{01F22AC9-2F7E-4B3F-BEC0-B994815853B8}"/>
          </ac:spMkLst>
        </pc:spChg>
        <pc:spChg chg="mod">
          <ac:chgData name="Mrs Ramsden" userId="de9ec48e-02b1-44cd-85c0-6f7f8c438b87" providerId="ADAL" clId="{5525FB1F-1827-47BC-AD96-08C18DB889E3}" dt="2025-09-13T10:54:41.020" v="311" actId="20577"/>
          <ac:spMkLst>
            <pc:docMk/>
            <pc:sldMk cId="3021883130" sldId="284"/>
            <ac:spMk id="9" creationId="{C321DAE0-C862-4030-99BA-BE77990F72CD}"/>
          </ac:spMkLst>
        </pc:spChg>
        <pc:picChg chg="mod">
          <ac:chgData name="Mrs Ramsden" userId="de9ec48e-02b1-44cd-85c0-6f7f8c438b87" providerId="ADAL" clId="{5525FB1F-1827-47BC-AD96-08C18DB889E3}" dt="2025-09-13T10:55:52.967" v="364" actId="1076"/>
          <ac:picMkLst>
            <pc:docMk/>
            <pc:sldMk cId="3021883130" sldId="284"/>
            <ac:picMk id="11" creationId="{079A18F4-8671-6D6E-F4B5-C546A75761A0}"/>
          </ac:picMkLst>
        </pc:picChg>
        <pc:picChg chg="mod">
          <ac:chgData name="Mrs Ramsden" userId="de9ec48e-02b1-44cd-85c0-6f7f8c438b87" providerId="ADAL" clId="{5525FB1F-1827-47BC-AD96-08C18DB889E3}" dt="2025-09-13T10:55:48.718" v="362" actId="1076"/>
          <ac:picMkLst>
            <pc:docMk/>
            <pc:sldMk cId="3021883130" sldId="284"/>
            <ac:picMk id="19" creationId="{A1D84592-05AC-7E8F-C438-8D92A40C6E6B}"/>
          </ac:picMkLst>
        </pc:picChg>
      </pc:sldChg>
      <pc:sldChg chg="add">
        <pc:chgData name="Mrs Ramsden" userId="de9ec48e-02b1-44cd-85c0-6f7f8c438b87" providerId="ADAL" clId="{5525FB1F-1827-47BC-AD96-08C18DB889E3}" dt="2025-09-13T11:00:34.275" v="484"/>
        <pc:sldMkLst>
          <pc:docMk/>
          <pc:sldMk cId="3824531003" sldId="285"/>
        </pc:sldMkLst>
      </pc:sldChg>
      <pc:sldChg chg="addSp modSp new mod">
        <pc:chgData name="Mrs Ramsden" userId="de9ec48e-02b1-44cd-85c0-6f7f8c438b87" providerId="ADAL" clId="{5525FB1F-1827-47BC-AD96-08C18DB889E3}" dt="2025-09-17T14:37:58.703" v="580" actId="20577"/>
        <pc:sldMkLst>
          <pc:docMk/>
          <pc:sldMk cId="178060692" sldId="286"/>
        </pc:sldMkLst>
        <pc:spChg chg="add mod">
          <ac:chgData name="Mrs Ramsden" userId="de9ec48e-02b1-44cd-85c0-6f7f8c438b87" providerId="ADAL" clId="{5525FB1F-1827-47BC-AD96-08C18DB889E3}" dt="2025-09-17T14:37:40.475" v="549" actId="207"/>
          <ac:spMkLst>
            <pc:docMk/>
            <pc:sldMk cId="178060692" sldId="286"/>
            <ac:spMk id="3" creationId="{45F8D382-D665-4DAB-7E1F-A9C21D40DB7A}"/>
          </ac:spMkLst>
        </pc:spChg>
        <pc:graphicFrameChg chg="add mod modGraphic">
          <ac:chgData name="Mrs Ramsden" userId="de9ec48e-02b1-44cd-85c0-6f7f8c438b87" providerId="ADAL" clId="{5525FB1F-1827-47BC-AD96-08C18DB889E3}" dt="2025-09-17T14:37:58.703" v="580" actId="20577"/>
          <ac:graphicFrameMkLst>
            <pc:docMk/>
            <pc:sldMk cId="178060692" sldId="286"/>
            <ac:graphicFrameMk id="2" creationId="{DFF108E0-015E-8296-41FF-60789EDB6C6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B08717-E118-4E13-9E80-CA75BF2DE7B1}" type="datetimeFigureOut">
              <a:rPr lang="en-GB" smtClean="0"/>
              <a:t>17/09/2025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144F8-68E0-4218-B1E1-906AC18DC5F2}" type="slidenum">
              <a:rPr lang="en-GB" smtClean="0"/>
              <a:t>‹#›</a:t>
            </a:fld>
            <a:endParaRPr lang="en-GB"/>
          </a:p>
        </p:txBody>
      </p:sp>
    </p:spTree>
    <p:extLst>
      <p:ext uri="{BB962C8B-B14F-4D97-AF65-F5344CB8AC3E}">
        <p14:creationId xmlns:p14="http://schemas.microsoft.com/office/powerpoint/2010/main" val="802699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62144F8-68E0-4218-B1E1-906AC18DC5F2}" type="slidenum">
              <a:rPr lang="en-GB" smtClean="0"/>
              <a:t>1</a:t>
            </a:fld>
            <a:endParaRPr lang="en-GB"/>
          </a:p>
        </p:txBody>
      </p:sp>
    </p:spTree>
    <p:extLst>
      <p:ext uri="{BB962C8B-B14F-4D97-AF65-F5344CB8AC3E}">
        <p14:creationId xmlns:p14="http://schemas.microsoft.com/office/powerpoint/2010/main" val="3329208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contact the office about any of the above. </a:t>
            </a:r>
            <a:endParaRPr lang="en-GB" dirty="0"/>
          </a:p>
        </p:txBody>
      </p:sp>
      <p:sp>
        <p:nvSpPr>
          <p:cNvPr id="4" name="Slide Number Placeholder 3"/>
          <p:cNvSpPr>
            <a:spLocks noGrp="1"/>
          </p:cNvSpPr>
          <p:nvPr>
            <p:ph type="sldNum" sz="quarter" idx="5"/>
          </p:nvPr>
        </p:nvSpPr>
        <p:spPr/>
        <p:txBody>
          <a:bodyPr/>
          <a:lstStyle/>
          <a:p>
            <a:fld id="{A62144F8-68E0-4218-B1E1-906AC18DC5F2}" type="slidenum">
              <a:rPr lang="en-GB" smtClean="0"/>
              <a:t>13</a:t>
            </a:fld>
            <a:endParaRPr lang="en-GB"/>
          </a:p>
        </p:txBody>
      </p:sp>
    </p:spTree>
    <p:extLst>
      <p:ext uri="{BB962C8B-B14F-4D97-AF65-F5344CB8AC3E}">
        <p14:creationId xmlns:p14="http://schemas.microsoft.com/office/powerpoint/2010/main" val="1453905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Facebook pages – useful but remember we are not on them! </a:t>
            </a:r>
          </a:p>
        </p:txBody>
      </p:sp>
      <p:sp>
        <p:nvSpPr>
          <p:cNvPr id="4" name="Slide Number Placeholder 3"/>
          <p:cNvSpPr>
            <a:spLocks noGrp="1"/>
          </p:cNvSpPr>
          <p:nvPr>
            <p:ph type="sldNum" sz="quarter" idx="5"/>
          </p:nvPr>
        </p:nvSpPr>
        <p:spPr/>
        <p:txBody>
          <a:bodyPr/>
          <a:lstStyle/>
          <a:p>
            <a:fld id="{A62144F8-68E0-4218-B1E1-906AC18DC5F2}" type="slidenum">
              <a:rPr lang="en-GB" smtClean="0"/>
              <a:t>14</a:t>
            </a:fld>
            <a:endParaRPr lang="en-GB"/>
          </a:p>
        </p:txBody>
      </p:sp>
    </p:spTree>
    <p:extLst>
      <p:ext uri="{BB962C8B-B14F-4D97-AF65-F5344CB8AC3E}">
        <p14:creationId xmlns:p14="http://schemas.microsoft.com/office/powerpoint/2010/main" val="1568870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Year 4 Page – key information, including this presentation. </a:t>
            </a:r>
          </a:p>
          <a:p>
            <a:endParaRPr lang="en-US" dirty="0"/>
          </a:p>
          <a:p>
            <a:pPr marL="171450" indent="-171450">
              <a:buFont typeface="Arial" panose="020B0604020202020204" pitchFamily="34" charset="0"/>
              <a:buChar char="•"/>
            </a:pPr>
            <a:r>
              <a:rPr lang="en-US" dirty="0"/>
              <a:t>Photos from main events</a:t>
            </a:r>
          </a:p>
          <a:p>
            <a:pPr marL="171450" indent="-171450">
              <a:buFont typeface="Arial" panose="020B0604020202020204" pitchFamily="34" charset="0"/>
              <a:buChar char="•"/>
            </a:pPr>
            <a:r>
              <a:rPr lang="en-US" dirty="0"/>
              <a:t>Curriculum overview for year </a:t>
            </a:r>
          </a:p>
          <a:p>
            <a:pPr marL="171450" indent="-171450">
              <a:buFont typeface="Arial" panose="020B0604020202020204" pitchFamily="34" charset="0"/>
              <a:buChar char="•"/>
            </a:pPr>
            <a:r>
              <a:rPr lang="en-US" dirty="0"/>
              <a:t>Termly overview </a:t>
            </a:r>
          </a:p>
          <a:p>
            <a:pPr marL="171450" indent="-171450">
              <a:buFont typeface="Arial" panose="020B0604020202020204" pitchFamily="34" charset="0"/>
              <a:buChar char="•"/>
            </a:pPr>
            <a:r>
              <a:rPr lang="en-US" dirty="0"/>
              <a:t>Useful links</a:t>
            </a:r>
            <a:endParaRPr lang="en-GB" dirty="0"/>
          </a:p>
        </p:txBody>
      </p:sp>
      <p:sp>
        <p:nvSpPr>
          <p:cNvPr id="4" name="Slide Number Placeholder 3"/>
          <p:cNvSpPr>
            <a:spLocks noGrp="1"/>
          </p:cNvSpPr>
          <p:nvPr>
            <p:ph type="sldNum" sz="quarter" idx="5"/>
          </p:nvPr>
        </p:nvSpPr>
        <p:spPr/>
        <p:txBody>
          <a:bodyPr/>
          <a:lstStyle/>
          <a:p>
            <a:fld id="{A62144F8-68E0-4218-B1E1-906AC18DC5F2}" type="slidenum">
              <a:rPr lang="en-GB" smtClean="0"/>
              <a:t>15</a:t>
            </a:fld>
            <a:endParaRPr lang="en-GB"/>
          </a:p>
        </p:txBody>
      </p:sp>
    </p:spTree>
    <p:extLst>
      <p:ext uri="{BB962C8B-B14F-4D97-AF65-F5344CB8AC3E}">
        <p14:creationId xmlns:p14="http://schemas.microsoft.com/office/powerpoint/2010/main" val="259448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I send you in the direction of your child’s classroom, does anyone have any questions?</a:t>
            </a:r>
            <a:endParaRPr lang="en-GB" dirty="0"/>
          </a:p>
        </p:txBody>
      </p:sp>
      <p:sp>
        <p:nvSpPr>
          <p:cNvPr id="4" name="Slide Number Placeholder 3"/>
          <p:cNvSpPr>
            <a:spLocks noGrp="1"/>
          </p:cNvSpPr>
          <p:nvPr>
            <p:ph type="sldNum" sz="quarter" idx="5"/>
          </p:nvPr>
        </p:nvSpPr>
        <p:spPr/>
        <p:txBody>
          <a:bodyPr/>
          <a:lstStyle/>
          <a:p>
            <a:fld id="{A62144F8-68E0-4218-B1E1-906AC18DC5F2}" type="slidenum">
              <a:rPr lang="en-GB" smtClean="0"/>
              <a:t>16</a:t>
            </a:fld>
            <a:endParaRPr lang="en-GB"/>
          </a:p>
        </p:txBody>
      </p:sp>
    </p:spTree>
    <p:extLst>
      <p:ext uri="{BB962C8B-B14F-4D97-AF65-F5344CB8AC3E}">
        <p14:creationId xmlns:p14="http://schemas.microsoft.com/office/powerpoint/2010/main" val="666498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week in celebration assembly we will be choosing a child to get the ARC certificate. This will be for someone who has shown that they are aspirational, resilient or curious.</a:t>
            </a:r>
            <a:endParaRPr lang="en-GB" dirty="0"/>
          </a:p>
        </p:txBody>
      </p:sp>
      <p:sp>
        <p:nvSpPr>
          <p:cNvPr id="4" name="Slide Number Placeholder 3"/>
          <p:cNvSpPr>
            <a:spLocks noGrp="1"/>
          </p:cNvSpPr>
          <p:nvPr>
            <p:ph type="sldNum" sz="quarter" idx="5"/>
          </p:nvPr>
        </p:nvSpPr>
        <p:spPr/>
        <p:txBody>
          <a:bodyPr/>
          <a:lstStyle/>
          <a:p>
            <a:fld id="{A62144F8-68E0-4218-B1E1-906AC18DC5F2}" type="slidenum">
              <a:rPr lang="en-GB" smtClean="0"/>
              <a:t>4</a:t>
            </a:fld>
            <a:endParaRPr lang="en-GB"/>
          </a:p>
        </p:txBody>
      </p:sp>
    </p:spTree>
    <p:extLst>
      <p:ext uri="{BB962C8B-B14F-4D97-AF65-F5344CB8AC3E}">
        <p14:creationId xmlns:p14="http://schemas.microsoft.com/office/powerpoint/2010/main" val="1120628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0000"/>
                </a:solidFill>
              </a:rPr>
              <a:t>Autumn 1: Anglo Saxons; Ancient Technology Centre. This will cost, letter to come out shortly</a:t>
            </a:r>
          </a:p>
          <a:p>
            <a:r>
              <a:rPr lang="en-US" dirty="0">
                <a:solidFill>
                  <a:srgbClr val="FF0000"/>
                </a:solidFill>
              </a:rPr>
              <a:t>Spring 2: Poole (local history); Maritime Archaeology and Trade in Poole </a:t>
            </a:r>
          </a:p>
          <a:p>
            <a:r>
              <a:rPr lang="en-US" dirty="0">
                <a:solidFill>
                  <a:srgbClr val="FF0000"/>
                </a:solidFill>
              </a:rPr>
              <a:t>Summer 1: Swimming (free)</a:t>
            </a:r>
          </a:p>
          <a:p>
            <a:r>
              <a:rPr lang="en-US" dirty="0">
                <a:solidFill>
                  <a:srgbClr val="FF0000"/>
                </a:solidFill>
              </a:rPr>
              <a:t>Summer 2: Pottery/clay workshop (free/small fee)</a:t>
            </a:r>
          </a:p>
          <a:p>
            <a:endParaRPr lang="en-US" dirty="0">
              <a:solidFill>
                <a:srgbClr val="FF0000"/>
              </a:solidFill>
            </a:endParaRPr>
          </a:p>
          <a:p>
            <a:r>
              <a:rPr lang="en-US" b="1" dirty="0">
                <a:solidFill>
                  <a:srgbClr val="FF0000"/>
                </a:solidFill>
              </a:rPr>
              <a:t>If you or anyone you know would be open to coming in and helping us with any of our topics, we would love to hear from you.</a:t>
            </a:r>
            <a:endParaRPr lang="en-GB" b="1" dirty="0">
              <a:solidFill>
                <a:srgbClr val="FF0000"/>
              </a:solidFill>
            </a:endParaRPr>
          </a:p>
        </p:txBody>
      </p:sp>
      <p:sp>
        <p:nvSpPr>
          <p:cNvPr id="4" name="Slide Number Placeholder 3"/>
          <p:cNvSpPr>
            <a:spLocks noGrp="1"/>
          </p:cNvSpPr>
          <p:nvPr>
            <p:ph type="sldNum" sz="quarter" idx="5"/>
          </p:nvPr>
        </p:nvSpPr>
        <p:spPr/>
        <p:txBody>
          <a:bodyPr/>
          <a:lstStyle/>
          <a:p>
            <a:fld id="{A62144F8-68E0-4218-B1E1-906AC18DC5F2}" type="slidenum">
              <a:rPr lang="en-GB" smtClean="0"/>
              <a:t>6</a:t>
            </a:fld>
            <a:endParaRPr lang="en-GB"/>
          </a:p>
        </p:txBody>
      </p:sp>
    </p:spTree>
    <p:extLst>
      <p:ext uri="{BB962C8B-B14F-4D97-AF65-F5344CB8AC3E}">
        <p14:creationId xmlns:p14="http://schemas.microsoft.com/office/powerpoint/2010/main" val="1581235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Year group page = half-termly overviews uploaded with more details. </a:t>
            </a:r>
          </a:p>
          <a:p>
            <a:r>
              <a:rPr lang="en-US" dirty="0"/>
              <a:t>Computing, Music &amp; RE taught weekly on a rotation</a:t>
            </a:r>
          </a:p>
        </p:txBody>
      </p:sp>
      <p:sp>
        <p:nvSpPr>
          <p:cNvPr id="4" name="Slide Number Placeholder 3"/>
          <p:cNvSpPr>
            <a:spLocks noGrp="1"/>
          </p:cNvSpPr>
          <p:nvPr>
            <p:ph type="sldNum" sz="quarter" idx="5"/>
          </p:nvPr>
        </p:nvSpPr>
        <p:spPr/>
        <p:txBody>
          <a:bodyPr/>
          <a:lstStyle/>
          <a:p>
            <a:fld id="{A62144F8-68E0-4218-B1E1-906AC18DC5F2}" type="slidenum">
              <a:rPr lang="en-GB" smtClean="0"/>
              <a:t>7</a:t>
            </a:fld>
            <a:endParaRPr lang="en-GB"/>
          </a:p>
        </p:txBody>
      </p:sp>
    </p:spTree>
    <p:extLst>
      <p:ext uri="{BB962C8B-B14F-4D97-AF65-F5344CB8AC3E}">
        <p14:creationId xmlns:p14="http://schemas.microsoft.com/office/powerpoint/2010/main" val="2212877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L1/2 – Reading and Writing</a:t>
            </a:r>
          </a:p>
          <a:p>
            <a:r>
              <a:rPr lang="en-US" dirty="0"/>
              <a:t>L3 – Maths &amp; times tables</a:t>
            </a:r>
          </a:p>
          <a:p>
            <a:r>
              <a:rPr lang="en-US" dirty="0"/>
              <a:t>Grammar and Spelling will also be incorporated into these lessons.</a:t>
            </a:r>
          </a:p>
          <a:p>
            <a:r>
              <a:rPr lang="en-US" dirty="0"/>
              <a:t>We also have assembly on a Mon/Weds/Fri. </a:t>
            </a:r>
          </a:p>
          <a:p>
            <a:r>
              <a:rPr lang="en-US" dirty="0"/>
              <a:t>L4/L5 – Broader Curriculum Subjects</a:t>
            </a:r>
            <a:endParaRPr lang="en-GB" dirty="0"/>
          </a:p>
        </p:txBody>
      </p:sp>
      <p:sp>
        <p:nvSpPr>
          <p:cNvPr id="4" name="Slide Number Placeholder 3"/>
          <p:cNvSpPr>
            <a:spLocks noGrp="1"/>
          </p:cNvSpPr>
          <p:nvPr>
            <p:ph type="sldNum" sz="quarter" idx="5"/>
          </p:nvPr>
        </p:nvSpPr>
        <p:spPr/>
        <p:txBody>
          <a:bodyPr/>
          <a:lstStyle/>
          <a:p>
            <a:fld id="{A62144F8-68E0-4218-B1E1-906AC18DC5F2}" type="slidenum">
              <a:rPr lang="en-GB" smtClean="0"/>
              <a:t>8</a:t>
            </a:fld>
            <a:endParaRPr lang="en-GB"/>
          </a:p>
        </p:txBody>
      </p:sp>
    </p:spTree>
    <p:extLst>
      <p:ext uri="{BB962C8B-B14F-4D97-AF65-F5344CB8AC3E}">
        <p14:creationId xmlns:p14="http://schemas.microsoft.com/office/powerpoint/2010/main" val="355416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Reading Awards</a:t>
            </a:r>
          </a:p>
          <a:p>
            <a:r>
              <a:rPr lang="en-US" dirty="0">
                <a:solidFill>
                  <a:srgbClr val="FF0000"/>
                </a:solidFill>
              </a:rPr>
              <a:t>CLASS CUP – class with highest % of 3x read given out weekly.</a:t>
            </a:r>
          </a:p>
          <a:p>
            <a:r>
              <a:rPr lang="en-US" dirty="0"/>
              <a:t>TTRS CUP – class with highest % of completed TTRS given out weekly</a:t>
            </a:r>
          </a:p>
          <a:p>
            <a:r>
              <a:rPr lang="en-US" dirty="0"/>
              <a:t>CLASS PRIZES/HPs – reading records (if have 3 entries in reading record)</a:t>
            </a:r>
          </a:p>
          <a:p>
            <a:endParaRPr lang="en-US" dirty="0"/>
          </a:p>
          <a:p>
            <a:r>
              <a:rPr lang="en-US" u="sng" dirty="0"/>
              <a:t>HOUSE POINTS </a:t>
            </a:r>
            <a:r>
              <a:rPr lang="en-US" dirty="0"/>
              <a:t>– class teacher arranges </a:t>
            </a:r>
          </a:p>
          <a:p>
            <a:endParaRPr lang="en-US" dirty="0"/>
          </a:p>
          <a:p>
            <a:r>
              <a:rPr lang="en-US" dirty="0"/>
              <a:t>HOMEWORK CLUB – TBC</a:t>
            </a:r>
            <a:endParaRPr lang="en-GB" dirty="0"/>
          </a:p>
        </p:txBody>
      </p:sp>
      <p:sp>
        <p:nvSpPr>
          <p:cNvPr id="4" name="Slide Number Placeholder 3"/>
          <p:cNvSpPr>
            <a:spLocks noGrp="1"/>
          </p:cNvSpPr>
          <p:nvPr>
            <p:ph type="sldNum" sz="quarter" idx="5"/>
          </p:nvPr>
        </p:nvSpPr>
        <p:spPr/>
        <p:txBody>
          <a:bodyPr/>
          <a:lstStyle/>
          <a:p>
            <a:fld id="{A62144F8-68E0-4218-B1E1-906AC18DC5F2}" type="slidenum">
              <a:rPr lang="en-GB" smtClean="0"/>
              <a:t>9</a:t>
            </a:fld>
            <a:endParaRPr lang="en-GB"/>
          </a:p>
        </p:txBody>
      </p:sp>
    </p:spTree>
    <p:extLst>
      <p:ext uri="{BB962C8B-B14F-4D97-AF65-F5344CB8AC3E}">
        <p14:creationId xmlns:p14="http://schemas.microsoft.com/office/powerpoint/2010/main" val="4148078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dangly earrings – studs only</a:t>
            </a:r>
          </a:p>
          <a:p>
            <a:r>
              <a:rPr lang="en-GB" dirty="0"/>
              <a:t>TTRS 3.30 Fri until 8.30am following Friday</a:t>
            </a:r>
          </a:p>
          <a:p>
            <a:r>
              <a:rPr lang="en-GB" dirty="0"/>
              <a:t>Ed Shed 3.30 Fri until 9am following Friday – spelling children have been assessed on their knowledge of Y2/3 words and placed accordingly. We will reassess them just before Christmas and regroup if needed.</a:t>
            </a:r>
          </a:p>
        </p:txBody>
      </p:sp>
      <p:sp>
        <p:nvSpPr>
          <p:cNvPr id="4" name="Slide Number Placeholder 3"/>
          <p:cNvSpPr>
            <a:spLocks noGrp="1"/>
          </p:cNvSpPr>
          <p:nvPr>
            <p:ph type="sldNum" sz="quarter" idx="5"/>
          </p:nvPr>
        </p:nvSpPr>
        <p:spPr/>
        <p:txBody>
          <a:bodyPr/>
          <a:lstStyle/>
          <a:p>
            <a:fld id="{A62144F8-68E0-4218-B1E1-906AC18DC5F2}" type="slidenum">
              <a:rPr lang="en-GB" smtClean="0"/>
              <a:t>10</a:t>
            </a:fld>
            <a:endParaRPr lang="en-GB"/>
          </a:p>
        </p:txBody>
      </p:sp>
    </p:spTree>
    <p:extLst>
      <p:ext uri="{BB962C8B-B14F-4D97-AF65-F5344CB8AC3E}">
        <p14:creationId xmlns:p14="http://schemas.microsoft.com/office/powerpoint/2010/main" val="3008654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already carried out a diagnostic assessment for Spelling and children will be grouped according to their ability.</a:t>
            </a:r>
          </a:p>
          <a:p>
            <a:r>
              <a:rPr lang="en-US" dirty="0"/>
              <a:t>Each week will get homework set on Ed Shed. Most children will get 10 words to learn, we will be learning the same words in school alongside homework during the week. We will test on a Wednesday.</a:t>
            </a:r>
            <a:endParaRPr lang="en-GB" dirty="0"/>
          </a:p>
          <a:p>
            <a:endParaRPr lang="en-GB" dirty="0"/>
          </a:p>
          <a:p>
            <a:r>
              <a:rPr lang="en-GB" dirty="0"/>
              <a:t>New spelling will go live every Wednesday. </a:t>
            </a:r>
            <a:endParaRPr lang="en-US" dirty="0"/>
          </a:p>
        </p:txBody>
      </p:sp>
      <p:sp>
        <p:nvSpPr>
          <p:cNvPr id="4" name="Slide Number Placeholder 3"/>
          <p:cNvSpPr>
            <a:spLocks noGrp="1"/>
          </p:cNvSpPr>
          <p:nvPr>
            <p:ph type="sldNum" sz="quarter" idx="5"/>
          </p:nvPr>
        </p:nvSpPr>
        <p:spPr/>
        <p:txBody>
          <a:bodyPr/>
          <a:lstStyle/>
          <a:p>
            <a:fld id="{A62144F8-68E0-4218-B1E1-906AC18DC5F2}" type="slidenum">
              <a:rPr lang="en-GB" smtClean="0"/>
              <a:t>11</a:t>
            </a:fld>
            <a:endParaRPr lang="en-GB"/>
          </a:p>
        </p:txBody>
      </p:sp>
    </p:spTree>
    <p:extLst>
      <p:ext uri="{BB962C8B-B14F-4D97-AF65-F5344CB8AC3E}">
        <p14:creationId xmlns:p14="http://schemas.microsoft.com/office/powerpoint/2010/main" val="3549072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Garage – 20 mins per week. </a:t>
            </a:r>
            <a:r>
              <a:rPr lang="en-GB" dirty="0"/>
              <a:t>5x m/o teaching times tables per week. TTRS Mon pm in school, </a:t>
            </a:r>
          </a:p>
          <a:p>
            <a:endParaRPr lang="en-US" dirty="0"/>
          </a:p>
          <a:p>
            <a:r>
              <a:rPr lang="en-US" dirty="0"/>
              <a:t>Adapted to the times tables that they are on</a:t>
            </a:r>
          </a:p>
          <a:p>
            <a:r>
              <a:rPr lang="en-US" dirty="0"/>
              <a:t>Will include multiplication and related division facts </a:t>
            </a:r>
          </a:p>
          <a:p>
            <a:r>
              <a:rPr lang="en-GB" dirty="0"/>
              <a:t>Intervention for those that are struggling.</a:t>
            </a:r>
          </a:p>
        </p:txBody>
      </p:sp>
      <p:sp>
        <p:nvSpPr>
          <p:cNvPr id="4" name="Slide Number Placeholder 3"/>
          <p:cNvSpPr>
            <a:spLocks noGrp="1"/>
          </p:cNvSpPr>
          <p:nvPr>
            <p:ph type="sldNum" sz="quarter" idx="5"/>
          </p:nvPr>
        </p:nvSpPr>
        <p:spPr/>
        <p:txBody>
          <a:bodyPr/>
          <a:lstStyle/>
          <a:p>
            <a:fld id="{A62144F8-68E0-4218-B1E1-906AC18DC5F2}" type="slidenum">
              <a:rPr lang="en-GB" smtClean="0"/>
              <a:t>12</a:t>
            </a:fld>
            <a:endParaRPr lang="en-GB"/>
          </a:p>
        </p:txBody>
      </p:sp>
    </p:spTree>
    <p:extLst>
      <p:ext uri="{BB962C8B-B14F-4D97-AF65-F5344CB8AC3E}">
        <p14:creationId xmlns:p14="http://schemas.microsoft.com/office/powerpoint/2010/main" val="3629306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pPr algn="l"/>
            <a:fld id="{0DCFB061-4267-4D9F-8017-6F550D3068DF}" type="datetime1">
              <a:rPr lang="en-US" smtClean="0"/>
              <a:t>9/17/2025</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pPr algn="l"/>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1734780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1BC61-5547-4A60-8DA1-6699760D9972}" type="datetime1">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a:p>
        </p:txBody>
      </p:sp>
    </p:spTree>
    <p:extLst>
      <p:ext uri="{BB962C8B-B14F-4D97-AF65-F5344CB8AC3E}">
        <p14:creationId xmlns:p14="http://schemas.microsoft.com/office/powerpoint/2010/main" val="2369724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B9D1C6-60D0-4CD1-8F31-F912522EB041}" type="datetime1">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34565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A4ED5C-5A53-433E-8A55-46F54CE81DA5}" type="datetime1">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F9944-A4F6-4C59-AEBD-678D6480B8EA}" type="slidenum">
              <a:rPr lang="en-US" smtClean="0"/>
              <a:t>‹#›</a:t>
            </a:fld>
            <a:endParaRPr lang="en-US"/>
          </a:p>
        </p:txBody>
      </p:sp>
    </p:spTree>
    <p:extLst>
      <p:ext uri="{BB962C8B-B14F-4D97-AF65-F5344CB8AC3E}">
        <p14:creationId xmlns:p14="http://schemas.microsoft.com/office/powerpoint/2010/main" val="1407625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9CABC0C-B6DF-45E9-B954-11C99AA62C3E}" type="datetime1">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792560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4AB71B9-2624-4F21-93EE-35A78B1A0DAD}" type="datetime1">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EF9944-A4F6-4C59-AEBD-678D6480B8EA}" type="slidenum">
              <a:rPr lang="en-US" smtClean="0"/>
              <a:t>‹#›</a:t>
            </a:fld>
            <a:endParaRPr lang="en-US"/>
          </a:p>
        </p:txBody>
      </p:sp>
    </p:spTree>
    <p:extLst>
      <p:ext uri="{BB962C8B-B14F-4D97-AF65-F5344CB8AC3E}">
        <p14:creationId xmlns:p14="http://schemas.microsoft.com/office/powerpoint/2010/main" val="2359966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D37C2A-BE2E-4840-A907-3254E2916C96}" type="datetime1">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EF9944-A4F6-4C59-AEBD-678D6480B8EA}" type="slidenum">
              <a:rPr lang="en-US" smtClean="0"/>
              <a:t>‹#›</a:t>
            </a:fld>
            <a:endParaRPr lang="en-US"/>
          </a:p>
        </p:txBody>
      </p:sp>
    </p:spTree>
    <p:extLst>
      <p:ext uri="{BB962C8B-B14F-4D97-AF65-F5344CB8AC3E}">
        <p14:creationId xmlns:p14="http://schemas.microsoft.com/office/powerpoint/2010/main" val="370074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5CD215-1C45-48A0-8534-39FFE8A7C95A}" type="datetime1">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EF9944-A4F6-4C59-AEBD-678D6480B8EA}" type="slidenum">
              <a:rPr lang="en-US" smtClean="0"/>
              <a:t>‹#›</a:t>
            </a:fld>
            <a:endParaRPr lang="en-US"/>
          </a:p>
        </p:txBody>
      </p:sp>
    </p:spTree>
    <p:extLst>
      <p:ext uri="{BB962C8B-B14F-4D97-AF65-F5344CB8AC3E}">
        <p14:creationId xmlns:p14="http://schemas.microsoft.com/office/powerpoint/2010/main" val="2510372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363A0F-DEF3-4134-98D0-2E1276938A8B}" type="datetime1">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EF9944-A4F6-4C59-AEBD-678D6480B8EA}" type="slidenum">
              <a:rPr lang="en-US" smtClean="0"/>
              <a:pPr/>
              <a:t>‹#›</a:t>
            </a:fld>
            <a:endParaRPr lang="en-US"/>
          </a:p>
        </p:txBody>
      </p:sp>
    </p:spTree>
    <p:extLst>
      <p:ext uri="{BB962C8B-B14F-4D97-AF65-F5344CB8AC3E}">
        <p14:creationId xmlns:p14="http://schemas.microsoft.com/office/powerpoint/2010/main" val="2782518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p:txBody>
          <a:bodyPr/>
          <a:lstStyle/>
          <a:p>
            <a:fld id="{61A2E4C8-2960-4ADD-862C-4D9643CB15AC}" type="datetime1">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3490729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48BDEA15-09CD-4275-A8E0-385C965F48B0}" type="datetime1">
              <a:rPr lang="en-US" smtClean="0"/>
              <a:t>9/17/2025</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40406872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4AF8082C-0922-4249-A612-B415F5231620}" type="datetime1">
              <a:rPr lang="en-US" smtClean="0"/>
              <a:t>9/17/2025</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FAEF9944-A4F6-4C59-AEBD-678D6480B8EA}" type="slidenum">
              <a:rPr lang="en-US" smtClean="0"/>
              <a:pPr/>
              <a:t>‹#›</a:t>
            </a:fld>
            <a:endParaRPr lang="en-US"/>
          </a:p>
        </p:txBody>
      </p:sp>
    </p:spTree>
    <p:extLst>
      <p:ext uri="{BB962C8B-B14F-4D97-AF65-F5344CB8AC3E}">
        <p14:creationId xmlns:p14="http://schemas.microsoft.com/office/powerpoint/2010/main" val="10079230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office@uptonjun.dorset.sch.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FFFF"/>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85B976C-17EF-415B-B03C-BAF9443B9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0" name="Rectangle 19">
            <a:extLst>
              <a:ext uri="{FF2B5EF4-FFF2-40B4-BE49-F238E27FC236}">
                <a16:creationId xmlns:a16="http://schemas.microsoft.com/office/drawing/2014/main" id="{0FCF240B-952B-40E0-A969-924B20B66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952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120E8FC5-46E6-4E82-BA6E-710EC10BD2BA}"/>
              </a:ext>
            </a:extLst>
          </p:cNvPr>
          <p:cNvSpPr txBox="1">
            <a:spLocks/>
          </p:cNvSpPr>
          <p:nvPr/>
        </p:nvSpPr>
        <p:spPr>
          <a:xfrm>
            <a:off x="609601" y="4385066"/>
            <a:ext cx="10923638" cy="2193534"/>
          </a:xfrm>
          <a:prstGeom prst="rect">
            <a:avLst/>
          </a:prstGeom>
        </p:spPr>
        <p:txBody>
          <a:bodyPr vert="horz" lIns="91440" tIns="45720" rIns="91440" bIns="45720" rtlCol="0" anchor="b">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ctr">
              <a:lnSpc>
                <a:spcPct val="80000"/>
              </a:lnSpc>
              <a:spcBef>
                <a:spcPct val="0"/>
              </a:spcBef>
              <a:spcAft>
                <a:spcPts val="600"/>
              </a:spcAft>
              <a:buNone/>
            </a:pPr>
            <a:r>
              <a:rPr lang="en-US" sz="5000" i="1" spc="-120" dirty="0">
                <a:solidFill>
                  <a:srgbClr val="FFFFFF"/>
                </a:solidFill>
                <a:latin typeface="+mj-lt"/>
                <a:ea typeface="+mj-ea"/>
                <a:cs typeface="+mj-cs"/>
              </a:rPr>
              <a:t>‘Belonging, Growth, Excellence.’</a:t>
            </a:r>
          </a:p>
        </p:txBody>
      </p:sp>
      <p:pic>
        <p:nvPicPr>
          <p:cNvPr id="3" name="Picture 2">
            <a:extLst>
              <a:ext uri="{FF2B5EF4-FFF2-40B4-BE49-F238E27FC236}">
                <a16:creationId xmlns:a16="http://schemas.microsoft.com/office/drawing/2014/main" id="{091D966F-025B-4373-B107-F01634FD9CB3}"/>
              </a:ext>
            </a:extLst>
          </p:cNvPr>
          <p:cNvPicPr>
            <a:picLocks noChangeAspect="1"/>
          </p:cNvPicPr>
          <p:nvPr/>
        </p:nvPicPr>
        <p:blipFill rotWithShape="1">
          <a:blip r:embed="rId3"/>
          <a:srcRect l="3342" r="2193" b="-2"/>
          <a:stretch/>
        </p:blipFill>
        <p:spPr>
          <a:xfrm>
            <a:off x="635457" y="640080"/>
            <a:ext cx="6739128" cy="3602736"/>
          </a:xfrm>
          <a:prstGeom prst="rect">
            <a:avLst/>
          </a:prstGeom>
        </p:spPr>
      </p:pic>
      <p:pic>
        <p:nvPicPr>
          <p:cNvPr id="11" name="Picture 10" descr="Upton Junior School - Trips and Visits">
            <a:extLst>
              <a:ext uri="{FF2B5EF4-FFF2-40B4-BE49-F238E27FC236}">
                <a16:creationId xmlns:a16="http://schemas.microsoft.com/office/drawing/2014/main" id="{00FEE2B6-50C3-4D04-B326-FBFE2AA39526}"/>
              </a:ext>
            </a:extLst>
          </p:cNvPr>
          <p:cNvPicPr/>
          <p:nvPr/>
        </p:nvPicPr>
        <p:blipFill rotWithShape="1">
          <a:blip r:embed="rId4">
            <a:extLst>
              <a:ext uri="{28A0092B-C50C-407E-A947-70E740481C1C}">
                <a14:useLocalDpi xmlns:a14="http://schemas.microsoft.com/office/drawing/2010/main" val="0"/>
              </a:ext>
            </a:extLst>
          </a:blip>
          <a:srcRect l="27046" r="28716" b="2"/>
          <a:stretch/>
        </p:blipFill>
        <p:spPr bwMode="auto">
          <a:xfrm>
            <a:off x="7530957" y="646624"/>
            <a:ext cx="4002282" cy="3596192"/>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864210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771180A-F82B-4CB5-8CDC-4D3A3C503495}"/>
              </a:ext>
            </a:extLst>
          </p:cNvPr>
          <p:cNvGraphicFramePr>
            <a:graphicFrameLocks noGrp="1"/>
          </p:cNvGraphicFramePr>
          <p:nvPr>
            <p:extLst>
              <p:ext uri="{D42A27DB-BD31-4B8C-83A1-F6EECF244321}">
                <p14:modId xmlns:p14="http://schemas.microsoft.com/office/powerpoint/2010/main" val="4067302592"/>
              </p:ext>
            </p:extLst>
          </p:nvPr>
        </p:nvGraphicFramePr>
        <p:xfrm>
          <a:off x="412084" y="871937"/>
          <a:ext cx="11367832" cy="5949623"/>
        </p:xfrm>
        <a:graphic>
          <a:graphicData uri="http://schemas.openxmlformats.org/drawingml/2006/table">
            <a:tbl>
              <a:tblPr firstRow="1" bandRow="1">
                <a:tableStyleId>{5C22544A-7EE6-4342-B048-85BDC9FD1C3A}</a:tableStyleId>
              </a:tblPr>
              <a:tblGrid>
                <a:gridCol w="2039062">
                  <a:extLst>
                    <a:ext uri="{9D8B030D-6E8A-4147-A177-3AD203B41FA5}">
                      <a16:colId xmlns:a16="http://schemas.microsoft.com/office/drawing/2014/main" val="851328827"/>
                    </a:ext>
                  </a:extLst>
                </a:gridCol>
                <a:gridCol w="9328770">
                  <a:extLst>
                    <a:ext uri="{9D8B030D-6E8A-4147-A177-3AD203B41FA5}">
                      <a16:colId xmlns:a16="http://schemas.microsoft.com/office/drawing/2014/main" val="1333434408"/>
                    </a:ext>
                  </a:extLst>
                </a:gridCol>
              </a:tblGrid>
              <a:tr h="510790">
                <a:tc gridSpan="2">
                  <a:txBody>
                    <a:bodyPr/>
                    <a:lstStyle/>
                    <a:p>
                      <a:r>
                        <a:rPr lang="en-US" sz="2400" b="1" dirty="0"/>
                        <a:t>Our weekly set-up</a:t>
                      </a:r>
                      <a:endParaRPr lang="en-GB" sz="2400" b="1" dirty="0"/>
                    </a:p>
                  </a:txBody>
                  <a:tcPr/>
                </a:tc>
                <a:tc hMerge="1">
                  <a:txBody>
                    <a:bodyPr/>
                    <a:lstStyle/>
                    <a:p>
                      <a:endParaRPr lang="en-GB" sz="2000" b="1" dirty="0"/>
                    </a:p>
                  </a:txBody>
                  <a:tcPr/>
                </a:tc>
                <a:extLst>
                  <a:ext uri="{0D108BD9-81ED-4DB2-BD59-A6C34878D82A}">
                    <a16:rowId xmlns:a16="http://schemas.microsoft.com/office/drawing/2014/main" val="3637550323"/>
                  </a:ext>
                </a:extLst>
              </a:tr>
              <a:tr h="1232593">
                <a:tc>
                  <a:txBody>
                    <a:bodyPr/>
                    <a:lstStyle/>
                    <a:p>
                      <a:r>
                        <a:rPr lang="en-US" sz="2400" b="1" dirty="0"/>
                        <a:t>Reading Records</a:t>
                      </a:r>
                      <a:endParaRPr lang="en-GB" sz="2400" b="1" dirty="0"/>
                    </a:p>
                  </a:txBody>
                  <a:tcPr/>
                </a:tc>
                <a:tc>
                  <a:txBody>
                    <a:bodyPr/>
                    <a:lstStyle/>
                    <a:p>
                      <a:r>
                        <a:rPr lang="en-US" sz="2400" dirty="0"/>
                        <a:t>Reading logs should be brought into school on Friday.  Please make sure </a:t>
                      </a:r>
                      <a:r>
                        <a:rPr lang="en-US" sz="2400" b="1" u="sng" dirty="0">
                          <a:solidFill>
                            <a:schemeClr val="accent3"/>
                          </a:solidFill>
                          <a:effectLst>
                            <a:outerShdw blurRad="38100" dist="38100" dir="2700000" algn="tl">
                              <a:srgbClr val="000000">
                                <a:alpha val="43137"/>
                              </a:srgbClr>
                            </a:outerShdw>
                          </a:effectLst>
                        </a:rPr>
                        <a:t>at least three entries </a:t>
                      </a:r>
                      <a:r>
                        <a:rPr lang="en-US" sz="2400" dirty="0"/>
                        <a:t>are signed by a Friday. Children should also bring in any </a:t>
                      </a:r>
                      <a:r>
                        <a:rPr lang="en-US" sz="2400" b="1" u="sng" dirty="0">
                          <a:solidFill>
                            <a:schemeClr val="accent3"/>
                          </a:solidFill>
                          <a:effectLst>
                            <a:outerShdw blurRad="38100" dist="38100" dir="2700000" algn="tl">
                              <a:srgbClr val="000000">
                                <a:alpha val="43137"/>
                              </a:srgbClr>
                            </a:outerShdw>
                          </a:effectLst>
                        </a:rPr>
                        <a:t>library books </a:t>
                      </a:r>
                      <a:r>
                        <a:rPr lang="en-US" sz="2400" dirty="0"/>
                        <a:t>to be changed for our library visits on a Monday. </a:t>
                      </a:r>
                    </a:p>
                  </a:txBody>
                  <a:tcPr/>
                </a:tc>
                <a:extLst>
                  <a:ext uri="{0D108BD9-81ED-4DB2-BD59-A6C34878D82A}">
                    <a16:rowId xmlns:a16="http://schemas.microsoft.com/office/drawing/2014/main" val="2405886238"/>
                  </a:ext>
                </a:extLst>
              </a:tr>
              <a:tr h="906412">
                <a:tc>
                  <a:txBody>
                    <a:bodyPr/>
                    <a:lstStyle/>
                    <a:p>
                      <a:r>
                        <a:rPr lang="en-US" sz="2400" b="1" dirty="0"/>
                        <a:t>TTRS  (Times Tables Rock Stars)</a:t>
                      </a:r>
                      <a:endParaRPr lang="en-GB" sz="2400" b="1" dirty="0"/>
                    </a:p>
                  </a:txBody>
                  <a:tcPr/>
                </a:tc>
                <a:tc>
                  <a:txBody>
                    <a:bodyPr/>
                    <a:lstStyle/>
                    <a:p>
                      <a:r>
                        <a:rPr lang="en-US" sz="2400" b="1" i="0" u="sng" dirty="0">
                          <a:solidFill>
                            <a:schemeClr val="accent3"/>
                          </a:solidFill>
                          <a:effectLst>
                            <a:outerShdw blurRad="38100" dist="38100" dir="2700000" algn="tl">
                              <a:srgbClr val="000000">
                                <a:alpha val="43137"/>
                              </a:srgbClr>
                            </a:outerShdw>
                          </a:effectLst>
                        </a:rPr>
                        <a:t>Weekly</a:t>
                      </a:r>
                      <a:r>
                        <a:rPr lang="en-US" sz="2400" dirty="0"/>
                        <a:t> sessions will be set from Friday 3:30pm until the following Friday at 8:30am. This will be 20 minutes of ‘Garage’ per week. The children have time on a Monday afternoon to start these and time available in the IT suite on a Tuesday lunchtime.</a:t>
                      </a:r>
                      <a:endParaRPr lang="en-GB" sz="2400" dirty="0"/>
                    </a:p>
                  </a:txBody>
                  <a:tcPr/>
                </a:tc>
                <a:extLst>
                  <a:ext uri="{0D108BD9-81ED-4DB2-BD59-A6C34878D82A}">
                    <a16:rowId xmlns:a16="http://schemas.microsoft.com/office/drawing/2014/main" val="4047261348"/>
                  </a:ext>
                </a:extLst>
              </a:tr>
              <a:tr h="1328053">
                <a:tc>
                  <a:txBody>
                    <a:bodyPr/>
                    <a:lstStyle/>
                    <a:p>
                      <a:r>
                        <a:rPr lang="en-US" sz="2400" b="1" dirty="0"/>
                        <a:t>Games and PE</a:t>
                      </a:r>
                      <a:endParaRPr lang="en-GB" sz="24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t>Outdoor PE will be on </a:t>
                      </a:r>
                      <a:r>
                        <a:rPr lang="en-US" sz="2400" b="1" u="sng" dirty="0">
                          <a:solidFill>
                            <a:schemeClr val="accent3"/>
                          </a:solidFill>
                          <a:effectLst>
                            <a:outerShdw blurRad="38100" dist="38100" dir="2700000" algn="tl">
                              <a:srgbClr val="000000">
                                <a:alpha val="43137"/>
                              </a:srgbClr>
                            </a:outerShdw>
                          </a:effectLst>
                        </a:rPr>
                        <a:t>Tuesdays, </a:t>
                      </a:r>
                      <a:r>
                        <a:rPr lang="en-US" sz="2400" b="0" dirty="0"/>
                        <a:t>indoor PE sessions will take place </a:t>
                      </a:r>
                      <a:r>
                        <a:rPr lang="en-US" sz="2400" b="0" u="none" dirty="0"/>
                        <a:t>every week </a:t>
                      </a:r>
                      <a:r>
                        <a:rPr lang="en-US" sz="2400" b="0" dirty="0"/>
                        <a:t>on a </a:t>
                      </a:r>
                      <a:r>
                        <a:rPr lang="en-US" sz="2400" b="1" u="sng" strike="noStrike" dirty="0">
                          <a:solidFill>
                            <a:schemeClr val="accent3"/>
                          </a:solidFill>
                          <a:effectLst>
                            <a:outerShdw blurRad="38100" dist="38100" dir="2700000" algn="tl">
                              <a:srgbClr val="000000">
                                <a:alpha val="43137"/>
                              </a:srgbClr>
                            </a:outerShdw>
                          </a:effectLst>
                        </a:rPr>
                        <a:t>Thursday</a:t>
                      </a:r>
                      <a:r>
                        <a:rPr lang="en-US" sz="2400" b="0" dirty="0"/>
                        <a:t> afternoon and Children should wear PE kit to school on these days.</a:t>
                      </a:r>
                    </a:p>
                    <a:p>
                      <a:r>
                        <a:rPr lang="en-US" sz="2400" b="0" dirty="0"/>
                        <a:t>Hair must be tied back and earrings must be removed or covered during PE. </a:t>
                      </a:r>
                      <a:r>
                        <a:rPr lang="en-US" sz="2400" b="1" u="sng" dirty="0">
                          <a:solidFill>
                            <a:schemeClr val="accent3"/>
                          </a:solidFill>
                          <a:effectLst>
                            <a:outerShdw blurRad="38100" dist="38100" dir="2700000" algn="tl">
                              <a:srgbClr val="000000">
                                <a:alpha val="43137"/>
                              </a:srgbClr>
                            </a:outerShdw>
                          </a:effectLst>
                        </a:rPr>
                        <a:t>No other jewelry </a:t>
                      </a:r>
                      <a:r>
                        <a:rPr lang="en-US" sz="2400" b="0" dirty="0"/>
                        <a:t>is allowed. </a:t>
                      </a:r>
                    </a:p>
                    <a:p>
                      <a:r>
                        <a:rPr lang="en-US" sz="2400" b="0" dirty="0"/>
                        <a:t>Correct PE kit with a </a:t>
                      </a:r>
                      <a:r>
                        <a:rPr lang="en-US" sz="2400" b="1" u="sng" dirty="0">
                          <a:solidFill>
                            <a:schemeClr val="accent3"/>
                          </a:solidFill>
                          <a:effectLst>
                            <a:outerShdw blurRad="38100" dist="38100" dir="2700000" algn="tl">
                              <a:srgbClr val="000000">
                                <a:alpha val="43137"/>
                              </a:srgbClr>
                            </a:outerShdw>
                          </a:effectLst>
                        </a:rPr>
                        <a:t>plain black jumper and/or jogging bottoms </a:t>
                      </a:r>
                      <a:r>
                        <a:rPr lang="en-US" sz="2400" b="0" dirty="0"/>
                        <a:t>for warmth during colder months. </a:t>
                      </a:r>
                      <a:endParaRPr lang="en-GB" sz="2400" b="0" dirty="0"/>
                    </a:p>
                  </a:txBody>
                  <a:tcPr/>
                </a:tc>
                <a:extLst>
                  <a:ext uri="{0D108BD9-81ED-4DB2-BD59-A6C34878D82A}">
                    <a16:rowId xmlns:a16="http://schemas.microsoft.com/office/drawing/2014/main" val="3960125399"/>
                  </a:ext>
                </a:extLst>
              </a:tr>
            </a:tbl>
          </a:graphicData>
        </a:graphic>
      </p:graphicFrame>
      <p:sp>
        <p:nvSpPr>
          <p:cNvPr id="2" name="Title 1">
            <a:extLst>
              <a:ext uri="{FF2B5EF4-FFF2-40B4-BE49-F238E27FC236}">
                <a16:creationId xmlns:a16="http://schemas.microsoft.com/office/drawing/2014/main" id="{D3806B4C-D94B-4D77-8C57-1468A0B6758A}"/>
              </a:ext>
            </a:extLst>
          </p:cNvPr>
          <p:cNvSpPr>
            <a:spLocks noGrp="1"/>
          </p:cNvSpPr>
          <p:nvPr>
            <p:ph type="title"/>
          </p:nvPr>
        </p:nvSpPr>
        <p:spPr>
          <a:xfrm>
            <a:off x="267634" y="78639"/>
            <a:ext cx="10013709" cy="1030360"/>
          </a:xfrm>
        </p:spPr>
        <p:txBody>
          <a:bodyPr>
            <a:normAutofit/>
          </a:bodyPr>
          <a:lstStyle/>
          <a:p>
            <a:r>
              <a:rPr lang="en-US"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Organisational Information</a:t>
            </a:r>
            <a:endPar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10" descr="Upton Junior School - Trips and Visits">
            <a:extLst>
              <a:ext uri="{FF2B5EF4-FFF2-40B4-BE49-F238E27FC236}">
                <a16:creationId xmlns:a16="http://schemas.microsoft.com/office/drawing/2014/main" id="{28A4D1DB-C253-4BB3-8A61-7AF0E2485D46}"/>
              </a:ext>
            </a:extLst>
          </p:cNvPr>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708" t="335" r="32722" b="-335"/>
          <a:stretch/>
        </p:blipFill>
        <p:spPr bwMode="auto">
          <a:xfrm>
            <a:off x="10269038" y="0"/>
            <a:ext cx="1396093" cy="15936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88013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06B4C-D94B-4D77-8C57-1468A0B6758A}"/>
              </a:ext>
            </a:extLst>
          </p:cNvPr>
          <p:cNvSpPr>
            <a:spLocks noGrp="1"/>
          </p:cNvSpPr>
          <p:nvPr>
            <p:ph type="title"/>
          </p:nvPr>
        </p:nvSpPr>
        <p:spPr>
          <a:xfrm>
            <a:off x="359714" y="498505"/>
            <a:ext cx="10013709" cy="1030360"/>
          </a:xfrm>
        </p:spPr>
        <p:txBody>
          <a:bodyPr>
            <a:normAutofit/>
          </a:bodyPr>
          <a:lstStyle/>
          <a:p>
            <a:r>
              <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Spelling Shed</a:t>
            </a:r>
          </a:p>
        </p:txBody>
      </p:sp>
      <p:pic>
        <p:nvPicPr>
          <p:cNvPr id="11" name="Picture 10" descr="Upton Junior School - Trips and Visits">
            <a:extLst>
              <a:ext uri="{FF2B5EF4-FFF2-40B4-BE49-F238E27FC236}">
                <a16:creationId xmlns:a16="http://schemas.microsoft.com/office/drawing/2014/main" id="{3C74DF40-9B4B-4C5A-8D75-B320351BDDAB}"/>
              </a:ext>
            </a:extLst>
          </p:cNvPr>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708" t="335" r="32722" b="-335"/>
          <a:stretch/>
        </p:blipFill>
        <p:spPr bwMode="auto">
          <a:xfrm>
            <a:off x="10049612" y="251282"/>
            <a:ext cx="1655328" cy="1864279"/>
          </a:xfrm>
          <a:prstGeom prst="rect">
            <a:avLst/>
          </a:prstGeom>
          <a:noFill/>
          <a:ln>
            <a:noFill/>
          </a:ln>
          <a:extLst>
            <a:ext uri="{53640926-AAD7-44D8-BBD7-CCE9431645EC}">
              <a14:shadowObscured xmlns:a14="http://schemas.microsoft.com/office/drawing/2010/main"/>
            </a:ext>
          </a:extLst>
        </p:spPr>
      </p:pic>
      <p:sp>
        <p:nvSpPr>
          <p:cNvPr id="5" name="Content Placeholder 4">
            <a:extLst>
              <a:ext uri="{FF2B5EF4-FFF2-40B4-BE49-F238E27FC236}">
                <a16:creationId xmlns:a16="http://schemas.microsoft.com/office/drawing/2014/main" id="{C2159E5D-FB14-405E-A139-874711551B6B}"/>
              </a:ext>
            </a:extLst>
          </p:cNvPr>
          <p:cNvSpPr>
            <a:spLocks noGrp="1"/>
          </p:cNvSpPr>
          <p:nvPr>
            <p:ph idx="1"/>
          </p:nvPr>
        </p:nvSpPr>
        <p:spPr>
          <a:xfrm>
            <a:off x="359714" y="3747710"/>
            <a:ext cx="11345226" cy="2611786"/>
          </a:xfrm>
        </p:spPr>
        <p:txBody>
          <a:bodyPr>
            <a:normAutofit/>
          </a:bodyPr>
          <a:lstStyle/>
          <a:p>
            <a:pPr marL="0" indent="0">
              <a:buNone/>
            </a:pPr>
            <a:r>
              <a:rPr lang="en-US" sz="3200" dirty="0"/>
              <a:t>Weekly spelling tests will continue this year. Spelling Shed logins will be stuck into children’s reading records. </a:t>
            </a:r>
            <a:r>
              <a:rPr lang="en-GB" sz="3200" dirty="0"/>
              <a:t>This will be where your child can access their weekly spellings.</a:t>
            </a:r>
          </a:p>
          <a:p>
            <a:pPr marL="0" indent="0">
              <a:buNone/>
            </a:pPr>
            <a:r>
              <a:rPr lang="en-GB" sz="3200" dirty="0"/>
              <a:t>We also send home a spelling list with your child each Wednesday so please ask them for it!</a:t>
            </a:r>
          </a:p>
        </p:txBody>
      </p:sp>
      <p:pic>
        <p:nvPicPr>
          <p:cNvPr id="4" name="Picture 3">
            <a:extLst>
              <a:ext uri="{FF2B5EF4-FFF2-40B4-BE49-F238E27FC236}">
                <a16:creationId xmlns:a16="http://schemas.microsoft.com/office/drawing/2014/main" id="{FDB1F92E-421C-450A-BC23-6A156E1F0D36}"/>
              </a:ext>
            </a:extLst>
          </p:cNvPr>
          <p:cNvPicPr>
            <a:picLocks noChangeAspect="1"/>
          </p:cNvPicPr>
          <p:nvPr/>
        </p:nvPicPr>
        <p:blipFill>
          <a:blip r:embed="rId4"/>
          <a:stretch>
            <a:fillRect/>
          </a:stretch>
        </p:blipFill>
        <p:spPr>
          <a:xfrm>
            <a:off x="2800350" y="1800457"/>
            <a:ext cx="6568158" cy="1309835"/>
          </a:xfrm>
          <a:prstGeom prst="rect">
            <a:avLst/>
          </a:prstGeom>
        </p:spPr>
      </p:pic>
    </p:spTree>
    <p:extLst>
      <p:ext uri="{BB962C8B-B14F-4D97-AF65-F5344CB8AC3E}">
        <p14:creationId xmlns:p14="http://schemas.microsoft.com/office/powerpoint/2010/main" val="3812473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06B4C-D94B-4D77-8C57-1468A0B6758A}"/>
              </a:ext>
            </a:extLst>
          </p:cNvPr>
          <p:cNvSpPr>
            <a:spLocks noGrp="1"/>
          </p:cNvSpPr>
          <p:nvPr>
            <p:ph type="title"/>
          </p:nvPr>
        </p:nvSpPr>
        <p:spPr>
          <a:xfrm>
            <a:off x="359714" y="498505"/>
            <a:ext cx="10013709" cy="1030360"/>
          </a:xfrm>
        </p:spPr>
        <p:txBody>
          <a:bodyPr>
            <a:normAutofit/>
          </a:bodyPr>
          <a:lstStyle/>
          <a:p>
            <a:r>
              <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Times Table Rockstars</a:t>
            </a:r>
          </a:p>
        </p:txBody>
      </p:sp>
      <p:pic>
        <p:nvPicPr>
          <p:cNvPr id="11" name="Picture 10" descr="Upton Junior School - Trips and Visits">
            <a:extLst>
              <a:ext uri="{FF2B5EF4-FFF2-40B4-BE49-F238E27FC236}">
                <a16:creationId xmlns:a16="http://schemas.microsoft.com/office/drawing/2014/main" id="{3C74DF40-9B4B-4C5A-8D75-B320351BDDAB}"/>
              </a:ext>
            </a:extLst>
          </p:cNvPr>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708" t="335" r="32722" b="-335"/>
          <a:stretch/>
        </p:blipFill>
        <p:spPr bwMode="auto">
          <a:xfrm>
            <a:off x="10049612" y="251282"/>
            <a:ext cx="1655328" cy="1864279"/>
          </a:xfrm>
          <a:prstGeom prst="rect">
            <a:avLst/>
          </a:prstGeom>
          <a:noFill/>
          <a:ln>
            <a:noFill/>
          </a:ln>
          <a:extLst>
            <a:ext uri="{53640926-AAD7-44D8-BBD7-CCE9431645EC}">
              <a14:shadowObscured xmlns:a14="http://schemas.microsoft.com/office/drawing/2010/main"/>
            </a:ext>
          </a:extLst>
        </p:spPr>
      </p:pic>
      <p:sp>
        <p:nvSpPr>
          <p:cNvPr id="5" name="Content Placeholder 4">
            <a:extLst>
              <a:ext uri="{FF2B5EF4-FFF2-40B4-BE49-F238E27FC236}">
                <a16:creationId xmlns:a16="http://schemas.microsoft.com/office/drawing/2014/main" id="{C2159E5D-FB14-405E-A139-874711551B6B}"/>
              </a:ext>
            </a:extLst>
          </p:cNvPr>
          <p:cNvSpPr>
            <a:spLocks noGrp="1"/>
          </p:cNvSpPr>
          <p:nvPr>
            <p:ph idx="1"/>
          </p:nvPr>
        </p:nvSpPr>
        <p:spPr>
          <a:xfrm>
            <a:off x="537514" y="2115561"/>
            <a:ext cx="11345226" cy="2748539"/>
          </a:xfrm>
        </p:spPr>
        <p:txBody>
          <a:bodyPr>
            <a:normAutofit lnSpcReduction="10000"/>
          </a:bodyPr>
          <a:lstStyle/>
          <a:p>
            <a:pPr marL="0" indent="0">
              <a:buNone/>
            </a:pPr>
            <a:r>
              <a:rPr lang="en-US" dirty="0"/>
              <a:t>At the end of Year 4 (June), every child will be asked to complete the Year 4 Multiplication Check (MTC). This is a statutory requirement and the purpose of the MTC is to make sure the times tables knowledge is at the expected level. </a:t>
            </a:r>
          </a:p>
          <a:p>
            <a:pPr marL="0" indent="0">
              <a:buNone/>
            </a:pPr>
            <a:r>
              <a:rPr lang="en-US" dirty="0"/>
              <a:t>The MTC is an online test where the pupils are asked 25 questions on times tables 2 to 12. For every question you have 6 seconds to answer and in between the questions there is a 3-second rest. Questions about the 6, 7, 8, 9, and 12 times table come up more often. </a:t>
            </a:r>
          </a:p>
          <a:p>
            <a:pPr marL="0" indent="0">
              <a:buNone/>
            </a:pPr>
            <a:r>
              <a:rPr lang="en-US" dirty="0"/>
              <a:t>Therefore, it is really important that all children are completing TTRS weekly and learning their times tables.</a:t>
            </a:r>
            <a:endParaRPr lang="en-GB" dirty="0"/>
          </a:p>
        </p:txBody>
      </p:sp>
      <p:pic>
        <p:nvPicPr>
          <p:cNvPr id="6" name="Picture 5">
            <a:extLst>
              <a:ext uri="{FF2B5EF4-FFF2-40B4-BE49-F238E27FC236}">
                <a16:creationId xmlns:a16="http://schemas.microsoft.com/office/drawing/2014/main" id="{FF0CB9DD-4021-4371-B487-3ACCA1C1691C}"/>
              </a:ext>
            </a:extLst>
          </p:cNvPr>
          <p:cNvPicPr>
            <a:picLocks noChangeAspect="1"/>
          </p:cNvPicPr>
          <p:nvPr/>
        </p:nvPicPr>
        <p:blipFill>
          <a:blip r:embed="rId4"/>
          <a:stretch>
            <a:fillRect/>
          </a:stretch>
        </p:blipFill>
        <p:spPr>
          <a:xfrm>
            <a:off x="800100" y="4756630"/>
            <a:ext cx="10373423" cy="1827137"/>
          </a:xfrm>
          <a:prstGeom prst="rect">
            <a:avLst/>
          </a:prstGeom>
        </p:spPr>
      </p:pic>
    </p:spTree>
    <p:extLst>
      <p:ext uri="{BB962C8B-B14F-4D97-AF65-F5344CB8AC3E}">
        <p14:creationId xmlns:p14="http://schemas.microsoft.com/office/powerpoint/2010/main" val="682624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06B4C-D94B-4D77-8C57-1468A0B6758A}"/>
              </a:ext>
            </a:extLst>
          </p:cNvPr>
          <p:cNvSpPr>
            <a:spLocks noGrp="1"/>
          </p:cNvSpPr>
          <p:nvPr>
            <p:ph type="title"/>
          </p:nvPr>
        </p:nvSpPr>
        <p:spPr>
          <a:xfrm>
            <a:off x="742269" y="610037"/>
            <a:ext cx="10013709" cy="1030360"/>
          </a:xfrm>
        </p:spPr>
        <p:txBody>
          <a:bodyPr>
            <a:normAutofit/>
          </a:bodyPr>
          <a:lstStyle/>
          <a:p>
            <a:r>
              <a:rPr lang="en-US"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Other Information</a:t>
            </a:r>
            <a:endPar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CF57ECC6-D04A-4C99-8E1B-C50BF2E4798A}"/>
              </a:ext>
            </a:extLst>
          </p:cNvPr>
          <p:cNvSpPr>
            <a:spLocks noGrp="1"/>
          </p:cNvSpPr>
          <p:nvPr>
            <p:ph idx="1"/>
          </p:nvPr>
        </p:nvSpPr>
        <p:spPr>
          <a:xfrm>
            <a:off x="235133" y="1866396"/>
            <a:ext cx="10252474" cy="4180076"/>
          </a:xfrm>
        </p:spPr>
        <p:txBody>
          <a:bodyPr anchor="t">
            <a:normAutofit/>
          </a:bodyPr>
          <a:lstStyle/>
          <a:p>
            <a:pPr marL="0" indent="0">
              <a:buNone/>
            </a:pPr>
            <a:r>
              <a:rPr lang="en-US" b="1" i="1" dirty="0"/>
              <a:t>Scooter and Bike permits: </a:t>
            </a:r>
            <a:r>
              <a:rPr lang="en-US" dirty="0"/>
              <a:t>Please contact the of</a:t>
            </a:r>
            <a:r>
              <a:rPr lang="en-US" dirty="0">
                <a:solidFill>
                  <a:schemeClr val="tx1"/>
                </a:solidFill>
              </a:rPr>
              <a:t>fice for a bike/scooter permit. We do encourage that children walk to school where possible (especially with the closure of St. Martins Road). </a:t>
            </a:r>
            <a:r>
              <a:rPr lang="en-US" dirty="0">
                <a:solidFill>
                  <a:schemeClr val="tx1"/>
                </a:solidFill>
                <a:ea typeface="Meiryo"/>
              </a:rPr>
              <a:t>Bikes </a:t>
            </a:r>
            <a:r>
              <a:rPr lang="en-US" dirty="0">
                <a:ea typeface="Meiryo"/>
              </a:rPr>
              <a:t>and scooters are not to be ridden between the caterpillar and the school grounds due to large numbers of pedestrians in this area. </a:t>
            </a:r>
            <a:endParaRPr lang="en-US" dirty="0">
              <a:effectLst>
                <a:outerShdw blurRad="38100" dist="38100" dir="2700000" algn="tl">
                  <a:srgbClr val="000000">
                    <a:alpha val="43137"/>
                  </a:srgbClr>
                </a:outerShdw>
              </a:effectLst>
              <a:ea typeface="Meiryo"/>
            </a:endParaRPr>
          </a:p>
          <a:p>
            <a:pPr marL="0" indent="0">
              <a:buNone/>
            </a:pPr>
            <a:r>
              <a:rPr lang="en-US" b="1" i="1" dirty="0">
                <a:ea typeface="Meiryo"/>
              </a:rPr>
              <a:t>Medication: </a:t>
            </a:r>
            <a:r>
              <a:rPr lang="en-US" dirty="0">
                <a:ea typeface="Meiryo"/>
              </a:rPr>
              <a:t>Any medication required to be administered in school must be given to the office by your child, and a school medical form must be completed. Please ensure inhalers in school are in date.</a:t>
            </a:r>
          </a:p>
          <a:p>
            <a:pPr marL="0" indent="0">
              <a:buNone/>
            </a:pPr>
            <a:r>
              <a:rPr lang="en-US" b="1" i="1" dirty="0">
                <a:ea typeface="Meiryo"/>
              </a:rPr>
              <a:t>Phones: </a:t>
            </a:r>
            <a:r>
              <a:rPr lang="en-US" dirty="0">
                <a:ea typeface="Meiryo"/>
              </a:rPr>
              <a:t>Your child must have permission in order to bring a phone into school. A form needs to be completed and brought back into school. Then, your child’s phone will be kept in the office. This is the same for any other electronic devices, including smart watches. </a:t>
            </a:r>
          </a:p>
        </p:txBody>
      </p:sp>
      <p:pic>
        <p:nvPicPr>
          <p:cNvPr id="11" name="Picture 10" descr="Upton Junior School - Trips and Visits">
            <a:extLst>
              <a:ext uri="{FF2B5EF4-FFF2-40B4-BE49-F238E27FC236}">
                <a16:creationId xmlns:a16="http://schemas.microsoft.com/office/drawing/2014/main" id="{D3A242E6-3D89-4788-B5D9-23D8929937D2}"/>
              </a:ext>
            </a:extLst>
          </p:cNvPr>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708" t="335" r="32722" b="-335"/>
          <a:stretch/>
        </p:blipFill>
        <p:spPr bwMode="auto">
          <a:xfrm>
            <a:off x="10208232" y="272568"/>
            <a:ext cx="1655328" cy="18642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3279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06B4C-D94B-4D77-8C57-1468A0B6758A}"/>
              </a:ext>
            </a:extLst>
          </p:cNvPr>
          <p:cNvSpPr>
            <a:spLocks noGrp="1"/>
          </p:cNvSpPr>
          <p:nvPr>
            <p:ph type="title"/>
          </p:nvPr>
        </p:nvSpPr>
        <p:spPr>
          <a:xfrm>
            <a:off x="416738" y="447243"/>
            <a:ext cx="10013709" cy="1030360"/>
          </a:xfrm>
        </p:spPr>
        <p:txBody>
          <a:bodyPr>
            <a:normAutofit/>
          </a:bodyPr>
          <a:lstStyle/>
          <a:p>
            <a:r>
              <a:rPr lang="en-US"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Contacting us:</a:t>
            </a:r>
            <a:endPar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CF57ECC6-D04A-4C99-8E1B-C50BF2E4798A}"/>
              </a:ext>
            </a:extLst>
          </p:cNvPr>
          <p:cNvSpPr>
            <a:spLocks noGrp="1"/>
          </p:cNvSpPr>
          <p:nvPr>
            <p:ph idx="1"/>
          </p:nvPr>
        </p:nvSpPr>
        <p:spPr>
          <a:xfrm>
            <a:off x="416738" y="2086437"/>
            <a:ext cx="9935571" cy="4081098"/>
          </a:xfrm>
        </p:spPr>
        <p:txBody>
          <a:bodyPr anchor="t">
            <a:normAutofit fontScale="92500" lnSpcReduction="10000"/>
          </a:bodyPr>
          <a:lstStyle/>
          <a:p>
            <a:pPr fontAlgn="t"/>
            <a:r>
              <a:rPr lang="en-US" dirty="0"/>
              <a:t> </a:t>
            </a:r>
          </a:p>
          <a:p>
            <a:pPr fontAlgn="t"/>
            <a:r>
              <a:rPr lang="en-US" dirty="0"/>
              <a:t>Miss Almond:				4alpacas@uptonjun.dorset.sch.uk</a:t>
            </a:r>
          </a:p>
          <a:p>
            <a:pPr fontAlgn="t"/>
            <a:r>
              <a:rPr lang="en-US" dirty="0"/>
              <a:t>Mrs Perry:				4pumas@uptonjun.dorset.sch.uk</a:t>
            </a:r>
          </a:p>
          <a:p>
            <a:pPr fontAlgn="t"/>
            <a:r>
              <a:rPr lang="en-US" dirty="0"/>
              <a:t>Mrs Ramsden:     			 4sunbears@uptonjun.dorset.sch.uk</a:t>
            </a:r>
          </a:p>
          <a:p>
            <a:endParaRPr lang="en-US" dirty="0">
              <a:effectLst>
                <a:outerShdw blurRad="38100" dist="38100" dir="2700000" algn="tl">
                  <a:srgbClr val="000000">
                    <a:alpha val="43137"/>
                  </a:srgbClr>
                </a:outerShdw>
              </a:effectLst>
            </a:endParaRPr>
          </a:p>
          <a:p>
            <a:r>
              <a:rPr lang="en-US" dirty="0"/>
              <a:t>Office: 01202 622649</a:t>
            </a:r>
          </a:p>
          <a:p>
            <a:r>
              <a:rPr lang="en-US" dirty="0">
                <a:hlinkClick r:id="rId3">
                  <a:extLst>
                    <a:ext uri="{A12FA001-AC4F-418D-AE19-62706E023703}">
                      <ahyp:hlinkClr xmlns:ahyp="http://schemas.microsoft.com/office/drawing/2018/hyperlinkcolor" val="tx"/>
                    </a:ext>
                  </a:extLst>
                </a:hlinkClick>
              </a:rPr>
              <a:t>office@uptonjun.dorset.sch.uk</a:t>
            </a:r>
            <a:endParaRPr lang="en-US" dirty="0"/>
          </a:p>
          <a:p>
            <a:r>
              <a:rPr lang="en-US" sz="3200" dirty="0"/>
              <a:t>We will do our best to respond within 48 hours. Please bear with us. </a:t>
            </a:r>
            <a:r>
              <a:rPr lang="en-US" sz="3200" b="1" dirty="0"/>
              <a:t>If it is urgent, or relates to that day, please contact the office.</a:t>
            </a:r>
          </a:p>
          <a:p>
            <a:endParaRPr lang="en-US" dirty="0">
              <a:effectLst>
                <a:outerShdw blurRad="38100" dist="38100" dir="2700000" algn="tl">
                  <a:srgbClr val="000000">
                    <a:alpha val="43137"/>
                  </a:srgbClr>
                </a:outerShdw>
              </a:effectLst>
            </a:endParaRPr>
          </a:p>
          <a:p>
            <a:endParaRPr lang="en-GB" dirty="0">
              <a:effectLst>
                <a:outerShdw blurRad="38100" dist="38100" dir="2700000" algn="tl">
                  <a:srgbClr val="000000">
                    <a:alpha val="43137"/>
                  </a:srgbClr>
                </a:outerShdw>
              </a:effectLst>
            </a:endParaRPr>
          </a:p>
        </p:txBody>
      </p:sp>
      <p:pic>
        <p:nvPicPr>
          <p:cNvPr id="11" name="Picture 10" descr="Upton Junior School - Trips and Visits">
            <a:extLst>
              <a:ext uri="{FF2B5EF4-FFF2-40B4-BE49-F238E27FC236}">
                <a16:creationId xmlns:a16="http://schemas.microsoft.com/office/drawing/2014/main" id="{C2DCFF12-3AC5-406D-A890-D18EF402E2E5}"/>
              </a:ext>
            </a:extLst>
          </p:cNvPr>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2708" t="335" r="32722" b="-335"/>
          <a:stretch/>
        </p:blipFill>
        <p:spPr bwMode="auto">
          <a:xfrm>
            <a:off x="9815614" y="447243"/>
            <a:ext cx="1655328" cy="18642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10495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7C5364C-3F01-41EA-BB72-968C28C53F2F}"/>
              </a:ext>
            </a:extLst>
          </p:cNvPr>
          <p:cNvSpPr>
            <a:spLocks noGrp="1"/>
          </p:cNvSpPr>
          <p:nvPr>
            <p:ph type="title"/>
          </p:nvPr>
        </p:nvSpPr>
        <p:spPr>
          <a:xfrm>
            <a:off x="416738" y="447243"/>
            <a:ext cx="10013709" cy="1030360"/>
          </a:xfrm>
        </p:spPr>
        <p:txBody>
          <a:bodyPr>
            <a:normAutofit/>
          </a:bodyPr>
          <a:lstStyle/>
          <a:p>
            <a:r>
              <a:rPr lang="en-US"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Website</a:t>
            </a:r>
            <a:endPar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4F305B14-5209-B60E-A01B-B8787E482452}"/>
              </a:ext>
            </a:extLst>
          </p:cNvPr>
          <p:cNvPicPr>
            <a:picLocks noChangeAspect="1"/>
          </p:cNvPicPr>
          <p:nvPr/>
        </p:nvPicPr>
        <p:blipFill>
          <a:blip r:embed="rId3"/>
          <a:stretch>
            <a:fillRect/>
          </a:stretch>
        </p:blipFill>
        <p:spPr>
          <a:xfrm>
            <a:off x="1638793" y="1477603"/>
            <a:ext cx="8629403" cy="4655915"/>
          </a:xfrm>
          <a:prstGeom prst="rect">
            <a:avLst/>
          </a:prstGeom>
        </p:spPr>
      </p:pic>
    </p:spTree>
    <p:extLst>
      <p:ext uri="{BB962C8B-B14F-4D97-AF65-F5344CB8AC3E}">
        <p14:creationId xmlns:p14="http://schemas.microsoft.com/office/powerpoint/2010/main" val="1816066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7C5364C-3F01-41EA-BB72-968C28C53F2F}"/>
              </a:ext>
            </a:extLst>
          </p:cNvPr>
          <p:cNvSpPr>
            <a:spLocks noGrp="1"/>
          </p:cNvSpPr>
          <p:nvPr>
            <p:ph type="title"/>
          </p:nvPr>
        </p:nvSpPr>
        <p:spPr>
          <a:xfrm>
            <a:off x="416738" y="447243"/>
            <a:ext cx="11394262" cy="2486458"/>
          </a:xfrm>
        </p:spPr>
        <p:txBody>
          <a:bodyPr>
            <a:normAutofit/>
          </a:bodyPr>
          <a:lstStyle/>
          <a:p>
            <a:pPr algn="ctr"/>
            <a:r>
              <a:rPr lang="en-US"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Any questions?</a:t>
            </a:r>
            <a:endPar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descr="See the source image">
            <a:extLst>
              <a:ext uri="{FF2B5EF4-FFF2-40B4-BE49-F238E27FC236}">
                <a16:creationId xmlns:a16="http://schemas.microsoft.com/office/drawing/2014/main" id="{49E51006-5908-49D2-A007-31D83D1524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7425" y="2487305"/>
            <a:ext cx="513715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4531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06B4C-D94B-4D77-8C57-1468A0B6758A}"/>
              </a:ext>
            </a:extLst>
          </p:cNvPr>
          <p:cNvSpPr>
            <a:spLocks noGrp="1"/>
          </p:cNvSpPr>
          <p:nvPr>
            <p:ph type="title"/>
          </p:nvPr>
        </p:nvSpPr>
        <p:spPr>
          <a:xfrm>
            <a:off x="14514" y="135882"/>
            <a:ext cx="10013709" cy="1030360"/>
          </a:xfrm>
        </p:spPr>
        <p:txBody>
          <a:bodyPr>
            <a:normAutofit/>
          </a:bodyPr>
          <a:lstStyle/>
          <a:p>
            <a:r>
              <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Meet the team</a:t>
            </a:r>
          </a:p>
        </p:txBody>
      </p:sp>
      <p:sp>
        <p:nvSpPr>
          <p:cNvPr id="3" name="Content Placeholder 2">
            <a:extLst>
              <a:ext uri="{FF2B5EF4-FFF2-40B4-BE49-F238E27FC236}">
                <a16:creationId xmlns:a16="http://schemas.microsoft.com/office/drawing/2014/main" id="{CF57ECC6-D04A-4C99-8E1B-C50BF2E4798A}"/>
              </a:ext>
            </a:extLst>
          </p:cNvPr>
          <p:cNvSpPr>
            <a:spLocks noGrp="1"/>
          </p:cNvSpPr>
          <p:nvPr>
            <p:ph idx="1"/>
          </p:nvPr>
        </p:nvSpPr>
        <p:spPr>
          <a:xfrm>
            <a:off x="-48748" y="5805490"/>
            <a:ext cx="4057356" cy="1833255"/>
          </a:xfrm>
        </p:spPr>
        <p:txBody>
          <a:bodyPr anchor="t">
            <a:normAutofit/>
          </a:bodyPr>
          <a:lstStyle/>
          <a:p>
            <a:pPr algn="ctr">
              <a:lnSpc>
                <a:spcPct val="100000"/>
              </a:lnSpc>
            </a:pPr>
            <a:r>
              <a:rPr lang="en-US" sz="3600" b="1" dirty="0"/>
              <a:t>Miss Almond</a:t>
            </a:r>
          </a:p>
        </p:txBody>
      </p:sp>
      <p:pic>
        <p:nvPicPr>
          <p:cNvPr id="17" name="Picture 16" descr="Upton Junior School - Trips and Visits">
            <a:extLst>
              <a:ext uri="{FF2B5EF4-FFF2-40B4-BE49-F238E27FC236}">
                <a16:creationId xmlns:a16="http://schemas.microsoft.com/office/drawing/2014/main" id="{6C60F91C-3C69-4099-BE63-DCFF4F4531E0}"/>
              </a:ext>
            </a:extLst>
          </p:cNvPr>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2708" t="335" r="32722" b="-335"/>
          <a:stretch/>
        </p:blipFill>
        <p:spPr bwMode="auto">
          <a:xfrm>
            <a:off x="10402641" y="140781"/>
            <a:ext cx="1655328" cy="1864279"/>
          </a:xfrm>
          <a:prstGeom prst="rect">
            <a:avLst/>
          </a:prstGeom>
          <a:noFill/>
          <a:ln>
            <a:noFill/>
          </a:ln>
          <a:extLst>
            <a:ext uri="{53640926-AAD7-44D8-BBD7-CCE9431645EC}">
              <a14:shadowObscured xmlns:a14="http://schemas.microsoft.com/office/drawing/2010/main"/>
            </a:ext>
          </a:extLst>
        </p:spPr>
      </p:pic>
      <p:sp>
        <p:nvSpPr>
          <p:cNvPr id="5" name="Content Placeholder 2">
            <a:extLst>
              <a:ext uri="{FF2B5EF4-FFF2-40B4-BE49-F238E27FC236}">
                <a16:creationId xmlns:a16="http://schemas.microsoft.com/office/drawing/2014/main" id="{F1B79A14-DE09-4015-929F-0603B43D3413}"/>
              </a:ext>
            </a:extLst>
          </p:cNvPr>
          <p:cNvSpPr txBox="1">
            <a:spLocks/>
          </p:cNvSpPr>
          <p:nvPr/>
        </p:nvSpPr>
        <p:spPr>
          <a:xfrm>
            <a:off x="3627636" y="5759507"/>
            <a:ext cx="3712137" cy="1631992"/>
          </a:xfrm>
          <a:prstGeom prst="rect">
            <a:avLst/>
          </a:prstGeom>
        </p:spPr>
        <p:txBody>
          <a:bodyPr vert="horz" lIns="91440" tIns="45720" rIns="91440" bIns="45720" rtlCol="0" anchor="t">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ctr">
              <a:lnSpc>
                <a:spcPct val="100000"/>
              </a:lnSpc>
            </a:pPr>
            <a:r>
              <a:rPr lang="en-US" sz="3600" b="1" dirty="0"/>
              <a:t>Mrs Perry</a:t>
            </a:r>
          </a:p>
        </p:txBody>
      </p:sp>
      <p:sp>
        <p:nvSpPr>
          <p:cNvPr id="6" name="Content Placeholder 2">
            <a:extLst>
              <a:ext uri="{FF2B5EF4-FFF2-40B4-BE49-F238E27FC236}">
                <a16:creationId xmlns:a16="http://schemas.microsoft.com/office/drawing/2014/main" id="{8160DD4B-5C9C-4BA6-B384-FA26BF4147CE}"/>
              </a:ext>
            </a:extLst>
          </p:cNvPr>
          <p:cNvSpPr txBox="1">
            <a:spLocks/>
          </p:cNvSpPr>
          <p:nvPr/>
        </p:nvSpPr>
        <p:spPr>
          <a:xfrm>
            <a:off x="7769848" y="5759507"/>
            <a:ext cx="4057355" cy="1057387"/>
          </a:xfrm>
          <a:prstGeom prst="rect">
            <a:avLst/>
          </a:prstGeom>
        </p:spPr>
        <p:txBody>
          <a:bodyPr vert="horz" lIns="91440" tIns="45720" rIns="91440" bIns="45720" rtlCol="0" anchor="t">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ctr">
              <a:lnSpc>
                <a:spcPct val="100000"/>
              </a:lnSpc>
            </a:pPr>
            <a:r>
              <a:rPr lang="en-US" sz="3600" b="1" dirty="0"/>
              <a:t>Mrs Ramsden</a:t>
            </a:r>
          </a:p>
        </p:txBody>
      </p:sp>
      <p:sp>
        <p:nvSpPr>
          <p:cNvPr id="7" name="Content Placeholder 2">
            <a:extLst>
              <a:ext uri="{FF2B5EF4-FFF2-40B4-BE49-F238E27FC236}">
                <a16:creationId xmlns:a16="http://schemas.microsoft.com/office/drawing/2014/main" id="{40C48169-8CA8-4663-8331-3C7F04598E1D}"/>
              </a:ext>
            </a:extLst>
          </p:cNvPr>
          <p:cNvSpPr txBox="1">
            <a:spLocks/>
          </p:cNvSpPr>
          <p:nvPr/>
        </p:nvSpPr>
        <p:spPr>
          <a:xfrm>
            <a:off x="564769" y="819064"/>
            <a:ext cx="2145953" cy="1631992"/>
          </a:xfrm>
          <a:prstGeom prst="rect">
            <a:avLst/>
          </a:prstGeom>
        </p:spPr>
        <p:txBody>
          <a:bodyPr vert="horz" lIns="91440" tIns="45720" rIns="91440" bIns="45720" rtlCol="0" anchor="t">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ctr">
              <a:lnSpc>
                <a:spcPct val="100000"/>
              </a:lnSpc>
            </a:pPr>
            <a:r>
              <a:rPr lang="en-US" sz="3600" b="1" dirty="0"/>
              <a:t>4 Alpacas</a:t>
            </a:r>
            <a:endParaRPr lang="en-US" sz="3600" dirty="0"/>
          </a:p>
        </p:txBody>
      </p:sp>
      <p:sp>
        <p:nvSpPr>
          <p:cNvPr id="8" name="Content Placeholder 2">
            <a:extLst>
              <a:ext uri="{FF2B5EF4-FFF2-40B4-BE49-F238E27FC236}">
                <a16:creationId xmlns:a16="http://schemas.microsoft.com/office/drawing/2014/main" id="{01F22AC9-2F7E-4B3F-BEC0-B994815853B8}"/>
              </a:ext>
            </a:extLst>
          </p:cNvPr>
          <p:cNvSpPr txBox="1">
            <a:spLocks/>
          </p:cNvSpPr>
          <p:nvPr/>
        </p:nvSpPr>
        <p:spPr>
          <a:xfrm>
            <a:off x="3551980" y="819064"/>
            <a:ext cx="3863450" cy="1631992"/>
          </a:xfrm>
          <a:prstGeom prst="rect">
            <a:avLst/>
          </a:prstGeom>
        </p:spPr>
        <p:txBody>
          <a:bodyPr vert="horz" lIns="91440" tIns="45720" rIns="91440" bIns="45720" rtlCol="0" anchor="t">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ctr">
              <a:lnSpc>
                <a:spcPct val="100000"/>
              </a:lnSpc>
            </a:pPr>
            <a:r>
              <a:rPr lang="en-US" sz="3600" b="1" dirty="0"/>
              <a:t>4 Pumas</a:t>
            </a:r>
            <a:endParaRPr lang="en-US" sz="3600" dirty="0"/>
          </a:p>
        </p:txBody>
      </p:sp>
      <p:sp>
        <p:nvSpPr>
          <p:cNvPr id="9" name="Content Placeholder 2">
            <a:extLst>
              <a:ext uri="{FF2B5EF4-FFF2-40B4-BE49-F238E27FC236}">
                <a16:creationId xmlns:a16="http://schemas.microsoft.com/office/drawing/2014/main" id="{C321DAE0-C862-4030-99BA-BE77990F72CD}"/>
              </a:ext>
            </a:extLst>
          </p:cNvPr>
          <p:cNvSpPr txBox="1">
            <a:spLocks/>
          </p:cNvSpPr>
          <p:nvPr/>
        </p:nvSpPr>
        <p:spPr>
          <a:xfrm>
            <a:off x="7759700" y="819064"/>
            <a:ext cx="2642941" cy="1631992"/>
          </a:xfrm>
          <a:prstGeom prst="rect">
            <a:avLst/>
          </a:prstGeom>
        </p:spPr>
        <p:txBody>
          <a:bodyPr vert="horz" lIns="91440" tIns="45720" rIns="91440" bIns="45720" rtlCol="0" anchor="t">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ctr">
              <a:lnSpc>
                <a:spcPct val="100000"/>
              </a:lnSpc>
            </a:pPr>
            <a:r>
              <a:rPr lang="en-US" sz="3600" b="1" dirty="0">
                <a:solidFill>
                  <a:schemeClr val="tx1"/>
                </a:solidFill>
              </a:rPr>
              <a:t>4 Sun Bears</a:t>
            </a:r>
            <a:endParaRPr lang="en-US" sz="3600" dirty="0">
              <a:solidFill>
                <a:schemeClr val="tx1"/>
              </a:solidFill>
            </a:endParaRPr>
          </a:p>
        </p:txBody>
      </p:sp>
      <p:sp>
        <p:nvSpPr>
          <p:cNvPr id="4" name="Content Placeholder 2">
            <a:extLst>
              <a:ext uri="{FF2B5EF4-FFF2-40B4-BE49-F238E27FC236}">
                <a16:creationId xmlns:a16="http://schemas.microsoft.com/office/drawing/2014/main" id="{818E9328-CDFD-F8D9-6A23-159D83885705}"/>
              </a:ext>
            </a:extLst>
          </p:cNvPr>
          <p:cNvSpPr txBox="1">
            <a:spLocks/>
          </p:cNvSpPr>
          <p:nvPr/>
        </p:nvSpPr>
        <p:spPr>
          <a:xfrm>
            <a:off x="2610706" y="4519103"/>
            <a:ext cx="2051855" cy="857697"/>
          </a:xfrm>
          <a:prstGeom prst="rect">
            <a:avLst/>
          </a:prstGeom>
        </p:spPr>
        <p:txBody>
          <a:bodyPr vert="horz" lIns="91440" tIns="45720" rIns="91440" bIns="45720" rtlCol="0" anchor="t">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ct val="100000"/>
              </a:lnSpc>
              <a:buFont typeface="Arial" pitchFamily="34" charset="0"/>
              <a:buNone/>
            </a:pPr>
            <a:endParaRPr lang="en-US" dirty="0"/>
          </a:p>
          <a:p>
            <a:pPr marL="0" indent="0">
              <a:lnSpc>
                <a:spcPct val="100000"/>
              </a:lnSpc>
              <a:buFont typeface="Arial" pitchFamily="34" charset="0"/>
              <a:buNone/>
            </a:pPr>
            <a:endParaRPr lang="en-US" dirty="0"/>
          </a:p>
        </p:txBody>
      </p:sp>
      <p:pic>
        <p:nvPicPr>
          <p:cNvPr id="19" name="Picture 18" descr="A person smiling at the camera&#10;&#10;Description automatically generated">
            <a:extLst>
              <a:ext uri="{FF2B5EF4-FFF2-40B4-BE49-F238E27FC236}">
                <a16:creationId xmlns:a16="http://schemas.microsoft.com/office/drawing/2014/main" id="{A1D84592-05AC-7E8F-C438-8D92A40C6E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5819" y="1478003"/>
            <a:ext cx="2435937" cy="3667591"/>
          </a:xfrm>
          <a:prstGeom prst="rect">
            <a:avLst/>
          </a:prstGeom>
        </p:spPr>
      </p:pic>
      <p:pic>
        <p:nvPicPr>
          <p:cNvPr id="11" name="Picture 10" descr="A person with blonde hair smiling&#10;&#10;Description automatically generated">
            <a:extLst>
              <a:ext uri="{FF2B5EF4-FFF2-40B4-BE49-F238E27FC236}">
                <a16:creationId xmlns:a16="http://schemas.microsoft.com/office/drawing/2014/main" id="{079A18F4-8671-6D6E-F4B5-C546A75761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2917" y="1420552"/>
            <a:ext cx="2371524" cy="3570609"/>
          </a:xfrm>
          <a:prstGeom prst="rect">
            <a:avLst/>
          </a:prstGeom>
        </p:spPr>
      </p:pic>
    </p:spTree>
    <p:extLst>
      <p:ext uri="{BB962C8B-B14F-4D97-AF65-F5344CB8AC3E}">
        <p14:creationId xmlns:p14="http://schemas.microsoft.com/office/powerpoint/2010/main" val="3021883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1B79A14-DE09-4015-929F-0603B43D3413}"/>
              </a:ext>
            </a:extLst>
          </p:cNvPr>
          <p:cNvSpPr txBox="1">
            <a:spLocks/>
          </p:cNvSpPr>
          <p:nvPr/>
        </p:nvSpPr>
        <p:spPr>
          <a:xfrm>
            <a:off x="4417875" y="1361727"/>
            <a:ext cx="3712137" cy="1631992"/>
          </a:xfrm>
          <a:prstGeom prst="rect">
            <a:avLst/>
          </a:prstGeom>
        </p:spPr>
        <p:txBody>
          <a:bodyPr vert="horz" lIns="91440" tIns="45720" rIns="91440" bIns="45720" rtlCol="0" anchor="t">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ctr">
              <a:lnSpc>
                <a:spcPct val="100000"/>
              </a:lnSpc>
            </a:pPr>
            <a:endParaRPr lang="en-US" dirty="0"/>
          </a:p>
        </p:txBody>
      </p:sp>
      <p:sp>
        <p:nvSpPr>
          <p:cNvPr id="6" name="Content Placeholder 2">
            <a:extLst>
              <a:ext uri="{FF2B5EF4-FFF2-40B4-BE49-F238E27FC236}">
                <a16:creationId xmlns:a16="http://schemas.microsoft.com/office/drawing/2014/main" id="{8160DD4B-5C9C-4BA6-B384-FA26BF4147CE}"/>
              </a:ext>
            </a:extLst>
          </p:cNvPr>
          <p:cNvSpPr txBox="1">
            <a:spLocks/>
          </p:cNvSpPr>
          <p:nvPr/>
        </p:nvSpPr>
        <p:spPr>
          <a:xfrm>
            <a:off x="9454678" y="1361727"/>
            <a:ext cx="2402028" cy="1631992"/>
          </a:xfrm>
          <a:prstGeom prst="rect">
            <a:avLst/>
          </a:prstGeom>
        </p:spPr>
        <p:txBody>
          <a:bodyPr vert="horz" lIns="91440" tIns="45720" rIns="91440" bIns="45720" rtlCol="0" anchor="t">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nSpc>
                <a:spcPct val="100000"/>
              </a:lnSpc>
            </a:pPr>
            <a:endParaRPr lang="en-US" dirty="0"/>
          </a:p>
        </p:txBody>
      </p:sp>
      <p:sp>
        <p:nvSpPr>
          <p:cNvPr id="4" name="Content Placeholder 2">
            <a:extLst>
              <a:ext uri="{FF2B5EF4-FFF2-40B4-BE49-F238E27FC236}">
                <a16:creationId xmlns:a16="http://schemas.microsoft.com/office/drawing/2014/main" id="{818E9328-CDFD-F8D9-6A23-159D83885705}"/>
              </a:ext>
            </a:extLst>
          </p:cNvPr>
          <p:cNvSpPr txBox="1">
            <a:spLocks/>
          </p:cNvSpPr>
          <p:nvPr/>
        </p:nvSpPr>
        <p:spPr>
          <a:xfrm>
            <a:off x="1536308" y="1408294"/>
            <a:ext cx="4227183" cy="4285924"/>
          </a:xfrm>
          <a:prstGeom prst="rect">
            <a:avLst/>
          </a:prstGeom>
          <a:solidFill>
            <a:schemeClr val="accent3">
              <a:lumMod val="20000"/>
              <a:lumOff val="80000"/>
            </a:schemeClr>
          </a:solidFill>
        </p:spPr>
        <p:txBody>
          <a:bodyPr vert="horz" lIns="91440" tIns="45720" rIns="91440" bIns="45720" rtlCol="0" anchor="t">
            <a:normAutofit lnSpcReduction="10000"/>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ct val="100000"/>
              </a:lnSpc>
              <a:buNone/>
            </a:pPr>
            <a:r>
              <a:rPr lang="en-US" sz="4800" dirty="0"/>
              <a:t>Mrs Rickeard</a:t>
            </a:r>
          </a:p>
          <a:p>
            <a:pPr marL="0" indent="0">
              <a:lnSpc>
                <a:spcPct val="100000"/>
              </a:lnSpc>
              <a:buNone/>
            </a:pPr>
            <a:r>
              <a:rPr lang="en-US" sz="4800" dirty="0"/>
              <a:t>Mrs Huxter</a:t>
            </a:r>
          </a:p>
          <a:p>
            <a:pPr marL="0" indent="0">
              <a:lnSpc>
                <a:spcPct val="100000"/>
              </a:lnSpc>
              <a:buNone/>
            </a:pPr>
            <a:r>
              <a:rPr lang="en-US" sz="4800" dirty="0"/>
              <a:t>Mrs Buckland</a:t>
            </a:r>
          </a:p>
          <a:p>
            <a:pPr marL="0" indent="0">
              <a:lnSpc>
                <a:spcPct val="100000"/>
              </a:lnSpc>
              <a:buNone/>
            </a:pPr>
            <a:r>
              <a:rPr lang="en-US" sz="4800" dirty="0"/>
              <a:t>Mrs Renshaw</a:t>
            </a:r>
          </a:p>
          <a:p>
            <a:pPr marL="0" indent="0">
              <a:lnSpc>
                <a:spcPct val="100000"/>
              </a:lnSpc>
              <a:buNone/>
            </a:pPr>
            <a:r>
              <a:rPr lang="en-US" sz="4800" dirty="0"/>
              <a:t>Mrs Hares</a:t>
            </a:r>
          </a:p>
          <a:p>
            <a:pPr marL="0" indent="0">
              <a:lnSpc>
                <a:spcPct val="100000"/>
              </a:lnSpc>
              <a:buNone/>
            </a:pPr>
            <a:endParaRPr lang="en-US" dirty="0"/>
          </a:p>
          <a:p>
            <a:pPr marL="0" indent="0">
              <a:lnSpc>
                <a:spcPct val="100000"/>
              </a:lnSpc>
              <a:buFont typeface="Arial" pitchFamily="34" charset="0"/>
              <a:buNone/>
            </a:pPr>
            <a:endParaRPr lang="en-US" dirty="0"/>
          </a:p>
          <a:p>
            <a:pPr marL="0" indent="0">
              <a:lnSpc>
                <a:spcPct val="100000"/>
              </a:lnSpc>
              <a:buFont typeface="Arial" pitchFamily="34" charset="0"/>
              <a:buNone/>
            </a:pPr>
            <a:endParaRPr lang="en-US" dirty="0"/>
          </a:p>
        </p:txBody>
      </p:sp>
      <p:sp>
        <p:nvSpPr>
          <p:cNvPr id="19" name="Title 1">
            <a:extLst>
              <a:ext uri="{FF2B5EF4-FFF2-40B4-BE49-F238E27FC236}">
                <a16:creationId xmlns:a16="http://schemas.microsoft.com/office/drawing/2014/main" id="{857CC0EB-BF64-FADB-9ADB-603186BB9C56}"/>
              </a:ext>
            </a:extLst>
          </p:cNvPr>
          <p:cNvSpPr txBox="1">
            <a:spLocks/>
          </p:cNvSpPr>
          <p:nvPr/>
        </p:nvSpPr>
        <p:spPr>
          <a:xfrm>
            <a:off x="14514" y="135882"/>
            <a:ext cx="10013709" cy="1030360"/>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O</a:t>
            </a:r>
            <a:r>
              <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ur TAs</a:t>
            </a:r>
          </a:p>
        </p:txBody>
      </p:sp>
    </p:spTree>
    <p:extLst>
      <p:ext uri="{BB962C8B-B14F-4D97-AF65-F5344CB8AC3E}">
        <p14:creationId xmlns:p14="http://schemas.microsoft.com/office/powerpoint/2010/main" val="94231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293D5-3C76-43B7-A27C-EB45D7DEF77A}"/>
              </a:ext>
            </a:extLst>
          </p:cNvPr>
          <p:cNvSpPr>
            <a:spLocks noGrp="1"/>
          </p:cNvSpPr>
          <p:nvPr>
            <p:ph type="title"/>
          </p:nvPr>
        </p:nvSpPr>
        <p:spPr/>
        <p:txBody>
          <a:bodyPr/>
          <a:lstStyle/>
          <a:p>
            <a:r>
              <a:rPr lang="en-US" dirty="0"/>
              <a:t>School values</a:t>
            </a:r>
            <a:endParaRPr lang="en-GB" dirty="0"/>
          </a:p>
        </p:txBody>
      </p:sp>
      <p:sp>
        <p:nvSpPr>
          <p:cNvPr id="3" name="Content Placeholder 2">
            <a:extLst>
              <a:ext uri="{FF2B5EF4-FFF2-40B4-BE49-F238E27FC236}">
                <a16:creationId xmlns:a16="http://schemas.microsoft.com/office/drawing/2014/main" id="{BE2309CF-C134-4896-83D6-7318ADCA2DA8}"/>
              </a:ext>
            </a:extLst>
          </p:cNvPr>
          <p:cNvSpPr>
            <a:spLocks noGrp="1"/>
          </p:cNvSpPr>
          <p:nvPr>
            <p:ph idx="1"/>
          </p:nvPr>
        </p:nvSpPr>
        <p:spPr/>
        <p:txBody>
          <a:bodyPr>
            <a:noAutofit/>
          </a:bodyPr>
          <a:lstStyle/>
          <a:p>
            <a:r>
              <a:rPr lang="en-US" sz="3600" b="1" dirty="0"/>
              <a:t>An Upton Junior child is…</a:t>
            </a:r>
          </a:p>
          <a:p>
            <a:endParaRPr lang="en-US" sz="3600" b="1" dirty="0"/>
          </a:p>
          <a:p>
            <a:r>
              <a:rPr lang="en-US" sz="3600" b="1" dirty="0"/>
              <a:t>Aspirational</a:t>
            </a:r>
          </a:p>
          <a:p>
            <a:endParaRPr lang="en-US" sz="3600" b="1" dirty="0"/>
          </a:p>
          <a:p>
            <a:r>
              <a:rPr lang="en-US" sz="3600" b="1" dirty="0"/>
              <a:t>Resilient</a:t>
            </a:r>
          </a:p>
          <a:p>
            <a:endParaRPr lang="en-US" sz="3600" b="1" dirty="0"/>
          </a:p>
          <a:p>
            <a:r>
              <a:rPr lang="en-US" sz="3600" b="1" dirty="0"/>
              <a:t>Curious</a:t>
            </a:r>
            <a:endParaRPr lang="en-GB" sz="3600" b="1" dirty="0"/>
          </a:p>
        </p:txBody>
      </p:sp>
      <p:pic>
        <p:nvPicPr>
          <p:cNvPr id="4" name="Picture 3" descr="Upton Junior School - Trips and Visits">
            <a:extLst>
              <a:ext uri="{FF2B5EF4-FFF2-40B4-BE49-F238E27FC236}">
                <a16:creationId xmlns:a16="http://schemas.microsoft.com/office/drawing/2014/main" id="{B7BD024F-0000-9660-3A9B-E26566C58F36}"/>
              </a:ext>
            </a:extLst>
          </p:cNvPr>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708" t="335" r="32722" b="-335"/>
          <a:stretch/>
        </p:blipFill>
        <p:spPr bwMode="auto">
          <a:xfrm>
            <a:off x="10373422" y="68233"/>
            <a:ext cx="1655328" cy="18642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67370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FF108E0-015E-8296-41FF-60789EDB6C60}"/>
              </a:ext>
            </a:extLst>
          </p:cNvPr>
          <p:cNvGraphicFramePr>
            <a:graphicFrameLocks noGrp="1"/>
          </p:cNvGraphicFramePr>
          <p:nvPr>
            <p:extLst>
              <p:ext uri="{D42A27DB-BD31-4B8C-83A1-F6EECF244321}">
                <p14:modId xmlns:p14="http://schemas.microsoft.com/office/powerpoint/2010/main" val="3241213277"/>
              </p:ext>
            </p:extLst>
          </p:nvPr>
        </p:nvGraphicFramePr>
        <p:xfrm>
          <a:off x="484909" y="1551709"/>
          <a:ext cx="10945091" cy="4968240"/>
        </p:xfrm>
        <a:graphic>
          <a:graphicData uri="http://schemas.openxmlformats.org/drawingml/2006/table">
            <a:tbl>
              <a:tblPr/>
              <a:tblGrid>
                <a:gridCol w="10945091">
                  <a:extLst>
                    <a:ext uri="{9D8B030D-6E8A-4147-A177-3AD203B41FA5}">
                      <a16:colId xmlns:a16="http://schemas.microsoft.com/office/drawing/2014/main" val="2275325032"/>
                    </a:ext>
                  </a:extLst>
                </a:gridCol>
              </a:tblGrid>
              <a:tr h="3788251">
                <a:tc>
                  <a:txBody>
                    <a:bodyPr/>
                    <a:lstStyle/>
                    <a:p>
                      <a:pPr>
                        <a:buNone/>
                      </a:pPr>
                      <a:r>
                        <a:rPr lang="en-US" sz="3200" b="1" dirty="0">
                          <a:solidFill>
                            <a:srgbClr val="000096"/>
                          </a:solidFill>
                          <a:effectLst/>
                          <a:latin typeface="HfW cursive" panose="00000500000000000000" pitchFamily="2" charset="0"/>
                        </a:rPr>
                        <a:t>Each week, we will be picking a VIP in our classes. </a:t>
                      </a:r>
                      <a:endParaRPr lang="en-US" sz="3200" dirty="0">
                        <a:effectLst/>
                        <a:latin typeface="HfW cursive" panose="00000500000000000000" pitchFamily="2" charset="0"/>
                      </a:endParaRPr>
                    </a:p>
                    <a:p>
                      <a:pPr>
                        <a:buNone/>
                      </a:pPr>
                      <a:r>
                        <a:rPr lang="en-US" sz="3200" b="1" dirty="0">
                          <a:solidFill>
                            <a:srgbClr val="000096"/>
                          </a:solidFill>
                          <a:effectLst/>
                          <a:latin typeface="HfW cursive" panose="00000500000000000000" pitchFamily="2" charset="0"/>
                        </a:rPr>
                        <a:t>These will be chosen on a Friday and the adults at home will be emailed.</a:t>
                      </a:r>
                      <a:endParaRPr lang="en-US" sz="3200" dirty="0">
                        <a:effectLst/>
                        <a:latin typeface="HfW cursive" panose="00000500000000000000" pitchFamily="2" charset="0"/>
                      </a:endParaRPr>
                    </a:p>
                    <a:p>
                      <a:pPr>
                        <a:buNone/>
                      </a:pPr>
                      <a:r>
                        <a:rPr lang="en-US" sz="3200" b="1" dirty="0">
                          <a:solidFill>
                            <a:srgbClr val="000096"/>
                          </a:solidFill>
                          <a:effectLst/>
                          <a:latin typeface="HfW cursive" panose="00000500000000000000" pitchFamily="2" charset="0"/>
                        </a:rPr>
                        <a:t>Then, the whole of the following week, that child will be celebrated as our VIP and get certain privileges and a special badge to wear.</a:t>
                      </a:r>
                      <a:endParaRPr lang="en-US" sz="3200" dirty="0">
                        <a:effectLst/>
                        <a:latin typeface="HfW cursive" panose="00000500000000000000" pitchFamily="2" charset="0"/>
                      </a:endParaRPr>
                    </a:p>
                    <a:p>
                      <a:pPr>
                        <a:buNone/>
                      </a:pPr>
                      <a:r>
                        <a:rPr lang="en-US" sz="3200" b="1" dirty="0">
                          <a:solidFill>
                            <a:srgbClr val="000096"/>
                          </a:solidFill>
                          <a:effectLst/>
                          <a:latin typeface="HfW cursive" panose="00000500000000000000" pitchFamily="2" charset="0"/>
                        </a:rPr>
                        <a:t>We will be asking them to bring in 5 things about themselves - these could be pictures, objects, photos, notes.... and they can then share these with their class. </a:t>
                      </a:r>
                      <a:endParaRPr lang="en-US" sz="3200" dirty="0">
                        <a:effectLst/>
                        <a:latin typeface="HfW cursive" panose="00000500000000000000" pitchFamily="2" charset="0"/>
                      </a:endParaRPr>
                    </a:p>
                  </a:txBody>
                  <a:tcPr anchor="ctr">
                    <a:lnL>
                      <a:noFill/>
                    </a:lnL>
                    <a:lnR>
                      <a:noFill/>
                    </a:lnR>
                    <a:lnT>
                      <a:noFill/>
                    </a:lnT>
                    <a:lnB>
                      <a:noFill/>
                    </a:lnB>
                    <a:noFill/>
                  </a:tcPr>
                </a:tc>
                <a:extLst>
                  <a:ext uri="{0D108BD9-81ED-4DB2-BD59-A6C34878D82A}">
                    <a16:rowId xmlns:a16="http://schemas.microsoft.com/office/drawing/2014/main" val="990514202"/>
                  </a:ext>
                </a:extLst>
              </a:tr>
            </a:tbl>
          </a:graphicData>
        </a:graphic>
      </p:graphicFrame>
      <p:sp>
        <p:nvSpPr>
          <p:cNvPr id="3" name="TextBox 2">
            <a:extLst>
              <a:ext uri="{FF2B5EF4-FFF2-40B4-BE49-F238E27FC236}">
                <a16:creationId xmlns:a16="http://schemas.microsoft.com/office/drawing/2014/main" id="{45F8D382-D665-4DAB-7E1F-A9C21D40DB7A}"/>
              </a:ext>
            </a:extLst>
          </p:cNvPr>
          <p:cNvSpPr txBox="1"/>
          <p:nvPr/>
        </p:nvSpPr>
        <p:spPr>
          <a:xfrm>
            <a:off x="484909" y="554182"/>
            <a:ext cx="5611091" cy="646331"/>
          </a:xfrm>
          <a:prstGeom prst="rect">
            <a:avLst/>
          </a:prstGeom>
          <a:noFill/>
        </p:spPr>
        <p:txBody>
          <a:bodyPr wrap="square" rtlCol="0">
            <a:spAutoFit/>
          </a:bodyPr>
          <a:lstStyle/>
          <a:p>
            <a:r>
              <a:rPr lang="en-US" sz="3600" b="1" dirty="0">
                <a:solidFill>
                  <a:srgbClr val="FF0000"/>
                </a:solidFill>
                <a:latin typeface="HfW cursive" panose="00000500000000000000" pitchFamily="2" charset="0"/>
              </a:rPr>
              <a:t>New this year!!</a:t>
            </a:r>
            <a:endParaRPr lang="en-GB" sz="3600" b="1" dirty="0">
              <a:solidFill>
                <a:srgbClr val="FF0000"/>
              </a:solidFill>
              <a:latin typeface="HfW cursive" panose="00000500000000000000" pitchFamily="2" charset="0"/>
            </a:endParaRPr>
          </a:p>
        </p:txBody>
      </p:sp>
    </p:spTree>
    <p:extLst>
      <p:ext uri="{BB962C8B-B14F-4D97-AF65-F5344CB8AC3E}">
        <p14:creationId xmlns:p14="http://schemas.microsoft.com/office/powerpoint/2010/main" val="178060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06B4C-D94B-4D77-8C57-1468A0B6758A}"/>
              </a:ext>
            </a:extLst>
          </p:cNvPr>
          <p:cNvSpPr>
            <a:spLocks noGrp="1"/>
          </p:cNvSpPr>
          <p:nvPr>
            <p:ph type="title"/>
          </p:nvPr>
        </p:nvSpPr>
        <p:spPr>
          <a:xfrm>
            <a:off x="359713" y="485193"/>
            <a:ext cx="10013709" cy="1030360"/>
          </a:xfrm>
        </p:spPr>
        <p:txBody>
          <a:bodyPr>
            <a:normAutofit/>
          </a:bodyPr>
          <a:lstStyle/>
          <a:p>
            <a:r>
              <a:rPr lang="en-US"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Curriculum Overview</a:t>
            </a:r>
            <a:endPar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10" descr="Upton Junior School - Trips and Visits">
            <a:extLst>
              <a:ext uri="{FF2B5EF4-FFF2-40B4-BE49-F238E27FC236}">
                <a16:creationId xmlns:a16="http://schemas.microsoft.com/office/drawing/2014/main" id="{28A4D1DB-C253-4BB3-8A61-7AF0E2485D46}"/>
              </a:ext>
            </a:extLst>
          </p:cNvPr>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708" t="335" r="32722" b="-335"/>
          <a:stretch/>
        </p:blipFill>
        <p:spPr bwMode="auto">
          <a:xfrm>
            <a:off x="10373422" y="68233"/>
            <a:ext cx="1655328" cy="1864279"/>
          </a:xfrm>
          <a:prstGeom prst="rect">
            <a:avLst/>
          </a:prstGeom>
          <a:noFill/>
          <a:ln>
            <a:noFill/>
          </a:ln>
          <a:extLst>
            <a:ext uri="{53640926-AAD7-44D8-BBD7-CCE9431645EC}">
              <a14:shadowObscured xmlns:a14="http://schemas.microsoft.com/office/drawing/2010/main"/>
            </a:ext>
          </a:extLst>
        </p:spPr>
      </p:pic>
      <p:sp>
        <p:nvSpPr>
          <p:cNvPr id="9" name="Content Placeholder 2">
            <a:extLst>
              <a:ext uri="{FF2B5EF4-FFF2-40B4-BE49-F238E27FC236}">
                <a16:creationId xmlns:a16="http://schemas.microsoft.com/office/drawing/2014/main" id="{951106A1-51A5-409D-8FDF-2A6C0FF1B452}"/>
              </a:ext>
            </a:extLst>
          </p:cNvPr>
          <p:cNvSpPr txBox="1">
            <a:spLocks/>
          </p:cNvSpPr>
          <p:nvPr/>
        </p:nvSpPr>
        <p:spPr>
          <a:xfrm>
            <a:off x="564769" y="1626650"/>
            <a:ext cx="9647743" cy="1194406"/>
          </a:xfrm>
          <a:prstGeom prst="rect">
            <a:avLst/>
          </a:prstGeom>
        </p:spPr>
        <p:txBody>
          <a:bodyPr vert="horz" lIns="91440" tIns="45720" rIns="91440" bIns="45720" rtlCol="0" anchor="t">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nSpc>
                <a:spcPct val="100000"/>
              </a:lnSpc>
            </a:pPr>
            <a:r>
              <a:rPr lang="en-US" sz="3200" dirty="0">
                <a:solidFill>
                  <a:schemeClr val="tx1"/>
                </a:solidFill>
              </a:rPr>
              <a:t>Here are some of our main topics in Year 4.  </a:t>
            </a:r>
          </a:p>
        </p:txBody>
      </p:sp>
      <p:pic>
        <p:nvPicPr>
          <p:cNvPr id="4" name="Picture 3">
            <a:extLst>
              <a:ext uri="{FF2B5EF4-FFF2-40B4-BE49-F238E27FC236}">
                <a16:creationId xmlns:a16="http://schemas.microsoft.com/office/drawing/2014/main" id="{8B52C025-F544-BBFD-E8DB-5980C24E2E4F}"/>
              </a:ext>
            </a:extLst>
          </p:cNvPr>
          <p:cNvPicPr>
            <a:picLocks noChangeAspect="1"/>
          </p:cNvPicPr>
          <p:nvPr/>
        </p:nvPicPr>
        <p:blipFill>
          <a:blip r:embed="rId4"/>
          <a:stretch>
            <a:fillRect/>
          </a:stretch>
        </p:blipFill>
        <p:spPr>
          <a:xfrm>
            <a:off x="359713" y="2379451"/>
            <a:ext cx="11503424" cy="4269615"/>
          </a:xfrm>
          <a:prstGeom prst="rect">
            <a:avLst/>
          </a:prstGeom>
        </p:spPr>
      </p:pic>
    </p:spTree>
    <p:extLst>
      <p:ext uri="{BB962C8B-B14F-4D97-AF65-F5344CB8AC3E}">
        <p14:creationId xmlns:p14="http://schemas.microsoft.com/office/powerpoint/2010/main" val="3322181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8A8243-66B3-A0F3-2A02-CD82F287F882}"/>
              </a:ext>
            </a:extLst>
          </p:cNvPr>
          <p:cNvSpPr txBox="1"/>
          <p:nvPr/>
        </p:nvSpPr>
        <p:spPr>
          <a:xfrm>
            <a:off x="535020" y="422447"/>
            <a:ext cx="10218420" cy="6401753"/>
          </a:xfrm>
          <a:prstGeom prst="rect">
            <a:avLst/>
          </a:prstGeom>
          <a:noFill/>
        </p:spPr>
        <p:txBody>
          <a:bodyPr wrap="square" rtlCol="0">
            <a:spAutoFit/>
          </a:bodyPr>
          <a:lstStyle/>
          <a:p>
            <a:r>
              <a:rPr lang="en-US" sz="2800" dirty="0">
                <a:ea typeface="Meiryo"/>
              </a:rPr>
              <a:t>Alongside this presentation, the Autumn 1  overview will be uploaded onto the school website. This will inform you of the skills that we will covering for the core subjects and the wider curriculum. </a:t>
            </a:r>
          </a:p>
          <a:p>
            <a:endParaRPr lang="en-US" sz="2800" dirty="0">
              <a:ea typeface="Meiryo"/>
            </a:endParaRPr>
          </a:p>
          <a:p>
            <a:endParaRPr lang="en-US" sz="2800" dirty="0">
              <a:ea typeface="Meiryo"/>
            </a:endParaRPr>
          </a:p>
          <a:p>
            <a:endParaRPr lang="en-US" sz="2800" dirty="0">
              <a:ea typeface="Meiryo"/>
            </a:endParaRPr>
          </a:p>
          <a:p>
            <a:endParaRPr lang="en-US" sz="2800" dirty="0">
              <a:ea typeface="Meiryo"/>
            </a:endParaRPr>
          </a:p>
          <a:p>
            <a:endParaRPr lang="en-US" sz="2800" dirty="0">
              <a:ea typeface="Meiryo"/>
            </a:endParaRPr>
          </a:p>
          <a:p>
            <a:endParaRPr lang="en-US" sz="2800" dirty="0">
              <a:ea typeface="Meiryo"/>
            </a:endParaRPr>
          </a:p>
          <a:p>
            <a:endParaRPr lang="en-US" sz="2800" dirty="0">
              <a:ea typeface="Meiryo"/>
            </a:endParaRPr>
          </a:p>
          <a:p>
            <a:endParaRPr lang="en-US" sz="2800" dirty="0">
              <a:ea typeface="Meiryo"/>
            </a:endParaRPr>
          </a:p>
          <a:p>
            <a:endParaRPr lang="en-US" sz="2800" dirty="0">
              <a:ea typeface="Meiryo"/>
            </a:endParaRPr>
          </a:p>
          <a:p>
            <a:r>
              <a:rPr lang="en-GB" sz="2800" dirty="0">
                <a:ea typeface="Meiryo"/>
              </a:rPr>
              <a:t>If you have any further questions regarding the delivery of the curriculum, please ask.</a:t>
            </a:r>
            <a:endParaRPr lang="en-US" sz="2800" dirty="0">
              <a:ea typeface="Meiryo"/>
            </a:endParaRPr>
          </a:p>
          <a:p>
            <a:endParaRPr lang="en-GB" dirty="0"/>
          </a:p>
        </p:txBody>
      </p:sp>
      <p:pic>
        <p:nvPicPr>
          <p:cNvPr id="4" name="Picture 3">
            <a:extLst>
              <a:ext uri="{FF2B5EF4-FFF2-40B4-BE49-F238E27FC236}">
                <a16:creationId xmlns:a16="http://schemas.microsoft.com/office/drawing/2014/main" id="{A18BF605-1B11-B95A-7551-837CF6056972}"/>
              </a:ext>
            </a:extLst>
          </p:cNvPr>
          <p:cNvPicPr>
            <a:picLocks noChangeAspect="1"/>
          </p:cNvPicPr>
          <p:nvPr/>
        </p:nvPicPr>
        <p:blipFill>
          <a:blip r:embed="rId3"/>
          <a:stretch>
            <a:fillRect/>
          </a:stretch>
        </p:blipFill>
        <p:spPr>
          <a:xfrm>
            <a:off x="2923221" y="1852231"/>
            <a:ext cx="6345558" cy="3465727"/>
          </a:xfrm>
          <a:prstGeom prst="rect">
            <a:avLst/>
          </a:prstGeom>
        </p:spPr>
      </p:pic>
    </p:spTree>
    <p:extLst>
      <p:ext uri="{BB962C8B-B14F-4D97-AF65-F5344CB8AC3E}">
        <p14:creationId xmlns:p14="http://schemas.microsoft.com/office/powerpoint/2010/main" val="284017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06B4C-D94B-4D77-8C57-1468A0B6758A}"/>
              </a:ext>
            </a:extLst>
          </p:cNvPr>
          <p:cNvSpPr>
            <a:spLocks noGrp="1"/>
          </p:cNvSpPr>
          <p:nvPr>
            <p:ph type="title"/>
          </p:nvPr>
        </p:nvSpPr>
        <p:spPr>
          <a:xfrm>
            <a:off x="359713" y="485193"/>
            <a:ext cx="10013709" cy="1030360"/>
          </a:xfrm>
        </p:spPr>
        <p:txBody>
          <a:bodyPr>
            <a:normAutofit/>
          </a:bodyPr>
          <a:lstStyle/>
          <a:p>
            <a:r>
              <a:rPr lang="en-US"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Organisational Information</a:t>
            </a:r>
            <a:endPar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CF57ECC6-D04A-4C99-8E1B-C50BF2E4798A}"/>
              </a:ext>
            </a:extLst>
          </p:cNvPr>
          <p:cNvSpPr>
            <a:spLocks noGrp="1"/>
          </p:cNvSpPr>
          <p:nvPr>
            <p:ph idx="1"/>
          </p:nvPr>
        </p:nvSpPr>
        <p:spPr>
          <a:xfrm>
            <a:off x="359713" y="1757882"/>
            <a:ext cx="11284891" cy="4303255"/>
          </a:xfrm>
        </p:spPr>
        <p:txBody>
          <a:bodyPr anchor="t">
            <a:normAutofit/>
          </a:bodyPr>
          <a:lstStyle/>
          <a:p>
            <a:r>
              <a:rPr lang="en-US" dirty="0">
                <a:ea typeface="Tahoma" panose="020B0604030504040204" pitchFamily="34" charset="0"/>
                <a:cs typeface="Tahoma" panose="020B0604030504040204" pitchFamily="34" charset="0"/>
              </a:rPr>
              <a:t>Our day looks like this:</a:t>
            </a:r>
          </a:p>
        </p:txBody>
      </p:sp>
      <p:pic>
        <p:nvPicPr>
          <p:cNvPr id="11" name="Picture 10" descr="Upton Junior School - Trips and Visits">
            <a:extLst>
              <a:ext uri="{FF2B5EF4-FFF2-40B4-BE49-F238E27FC236}">
                <a16:creationId xmlns:a16="http://schemas.microsoft.com/office/drawing/2014/main" id="{28A4D1DB-C253-4BB3-8A61-7AF0E2485D46}"/>
              </a:ext>
            </a:extLst>
          </p:cNvPr>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708" t="335" r="32722" b="-335"/>
          <a:stretch/>
        </p:blipFill>
        <p:spPr bwMode="auto">
          <a:xfrm>
            <a:off x="10269038" y="78639"/>
            <a:ext cx="1655328" cy="1864279"/>
          </a:xfrm>
          <a:prstGeom prst="rect">
            <a:avLst/>
          </a:prstGeom>
          <a:noFill/>
          <a:ln>
            <a:noFill/>
          </a:ln>
          <a:extLst>
            <a:ext uri="{53640926-AAD7-44D8-BBD7-CCE9431645EC}">
              <a14:shadowObscured xmlns:a14="http://schemas.microsoft.com/office/drawing/2010/main"/>
            </a:ext>
          </a:extLst>
        </p:spPr>
      </p:pic>
      <p:graphicFrame>
        <p:nvGraphicFramePr>
          <p:cNvPr id="4" name="Table 3">
            <a:extLst>
              <a:ext uri="{FF2B5EF4-FFF2-40B4-BE49-F238E27FC236}">
                <a16:creationId xmlns:a16="http://schemas.microsoft.com/office/drawing/2014/main" id="{E771180A-F82B-4CB5-8CDC-4D3A3C503495}"/>
              </a:ext>
            </a:extLst>
          </p:cNvPr>
          <p:cNvGraphicFramePr>
            <a:graphicFrameLocks noGrp="1"/>
          </p:cNvGraphicFramePr>
          <p:nvPr>
            <p:extLst>
              <p:ext uri="{D42A27DB-BD31-4B8C-83A1-F6EECF244321}">
                <p14:modId xmlns:p14="http://schemas.microsoft.com/office/powerpoint/2010/main" val="1793877833"/>
              </p:ext>
            </p:extLst>
          </p:nvPr>
        </p:nvGraphicFramePr>
        <p:xfrm>
          <a:off x="4215223" y="1922107"/>
          <a:ext cx="4807108" cy="4415280"/>
        </p:xfrm>
        <a:graphic>
          <a:graphicData uri="http://schemas.openxmlformats.org/drawingml/2006/table">
            <a:tbl>
              <a:tblPr firstRow="1" bandRow="1">
                <a:tableStyleId>{5C22544A-7EE6-4342-B048-85BDC9FD1C3A}</a:tableStyleId>
              </a:tblPr>
              <a:tblGrid>
                <a:gridCol w="1700530">
                  <a:extLst>
                    <a:ext uri="{9D8B030D-6E8A-4147-A177-3AD203B41FA5}">
                      <a16:colId xmlns:a16="http://schemas.microsoft.com/office/drawing/2014/main" val="851328827"/>
                    </a:ext>
                  </a:extLst>
                </a:gridCol>
                <a:gridCol w="3106578">
                  <a:extLst>
                    <a:ext uri="{9D8B030D-6E8A-4147-A177-3AD203B41FA5}">
                      <a16:colId xmlns:a16="http://schemas.microsoft.com/office/drawing/2014/main" val="1333434408"/>
                    </a:ext>
                  </a:extLst>
                </a:gridCol>
              </a:tblGrid>
              <a:tr h="551910">
                <a:tc>
                  <a:txBody>
                    <a:bodyPr/>
                    <a:lstStyle/>
                    <a:p>
                      <a:r>
                        <a:rPr lang="en-US" sz="2000" b="1" dirty="0"/>
                        <a:t>Timings</a:t>
                      </a:r>
                      <a:endParaRPr lang="en-GB" sz="2000" b="1" dirty="0"/>
                    </a:p>
                  </a:txBody>
                  <a:tcPr/>
                </a:tc>
                <a:tc>
                  <a:txBody>
                    <a:bodyPr/>
                    <a:lstStyle/>
                    <a:p>
                      <a:r>
                        <a:rPr lang="en-US" sz="2000" b="1" dirty="0"/>
                        <a:t>Lessons</a:t>
                      </a:r>
                      <a:endParaRPr lang="en-GB" sz="2000" b="1" dirty="0"/>
                    </a:p>
                  </a:txBody>
                  <a:tcPr/>
                </a:tc>
                <a:extLst>
                  <a:ext uri="{0D108BD9-81ED-4DB2-BD59-A6C34878D82A}">
                    <a16:rowId xmlns:a16="http://schemas.microsoft.com/office/drawing/2014/main" val="3637550323"/>
                  </a:ext>
                </a:extLst>
              </a:tr>
              <a:tr h="551910">
                <a:tc>
                  <a:txBody>
                    <a:bodyPr/>
                    <a:lstStyle/>
                    <a:p>
                      <a:r>
                        <a:rPr lang="en-US" sz="2000" dirty="0"/>
                        <a:t>08:40 – 08:50</a:t>
                      </a:r>
                      <a:endParaRPr lang="en-GB" sz="2000" dirty="0"/>
                    </a:p>
                  </a:txBody>
                  <a:tcPr/>
                </a:tc>
                <a:tc>
                  <a:txBody>
                    <a:bodyPr/>
                    <a:lstStyle/>
                    <a:p>
                      <a:r>
                        <a:rPr lang="en-US" sz="2000" dirty="0"/>
                        <a:t>Arrival and registration</a:t>
                      </a:r>
                      <a:endParaRPr lang="en-GB" sz="2000" dirty="0"/>
                    </a:p>
                  </a:txBody>
                  <a:tcPr/>
                </a:tc>
                <a:extLst>
                  <a:ext uri="{0D108BD9-81ED-4DB2-BD59-A6C34878D82A}">
                    <a16:rowId xmlns:a16="http://schemas.microsoft.com/office/drawing/2014/main" val="1060201113"/>
                  </a:ext>
                </a:extLst>
              </a:tr>
              <a:tr h="551910">
                <a:tc>
                  <a:txBody>
                    <a:bodyPr/>
                    <a:lstStyle/>
                    <a:p>
                      <a:r>
                        <a:rPr lang="en-US" sz="2000" dirty="0"/>
                        <a:t>09:00 – 09:30 </a:t>
                      </a:r>
                      <a:endParaRPr lang="en-GB" sz="2000" dirty="0"/>
                    </a:p>
                  </a:txBody>
                  <a:tcPr/>
                </a:tc>
                <a:tc>
                  <a:txBody>
                    <a:bodyPr/>
                    <a:lstStyle/>
                    <a:p>
                      <a:r>
                        <a:rPr lang="en-US" sz="2000" dirty="0"/>
                        <a:t>Lesson 1</a:t>
                      </a:r>
                    </a:p>
                  </a:txBody>
                  <a:tcPr/>
                </a:tc>
                <a:extLst>
                  <a:ext uri="{0D108BD9-81ED-4DB2-BD59-A6C34878D82A}">
                    <a16:rowId xmlns:a16="http://schemas.microsoft.com/office/drawing/2014/main" val="2405886238"/>
                  </a:ext>
                </a:extLst>
              </a:tr>
              <a:tr h="551910">
                <a:tc>
                  <a:txBody>
                    <a:bodyPr/>
                    <a:lstStyle/>
                    <a:p>
                      <a:r>
                        <a:rPr lang="en-US" sz="2000" dirty="0"/>
                        <a:t>09:30 – 10:40</a:t>
                      </a:r>
                      <a:endParaRPr lang="en-GB" sz="2000" dirty="0"/>
                    </a:p>
                  </a:txBody>
                  <a:tcPr/>
                </a:tc>
                <a:tc>
                  <a:txBody>
                    <a:bodyPr/>
                    <a:lstStyle/>
                    <a:p>
                      <a:r>
                        <a:rPr lang="en-US" sz="2000" dirty="0"/>
                        <a:t>Lesson 2</a:t>
                      </a:r>
                      <a:endParaRPr lang="en-GB" sz="2000" dirty="0"/>
                    </a:p>
                  </a:txBody>
                  <a:tcPr/>
                </a:tc>
                <a:extLst>
                  <a:ext uri="{0D108BD9-81ED-4DB2-BD59-A6C34878D82A}">
                    <a16:rowId xmlns:a16="http://schemas.microsoft.com/office/drawing/2014/main" val="4047261348"/>
                  </a:ext>
                </a:extLst>
              </a:tr>
              <a:tr h="551910">
                <a:tc>
                  <a:txBody>
                    <a:bodyPr/>
                    <a:lstStyle/>
                    <a:p>
                      <a:r>
                        <a:rPr lang="en-US" sz="2000" b="1" dirty="0"/>
                        <a:t>10:40 – 10:55</a:t>
                      </a:r>
                      <a:endParaRPr lang="en-GB" sz="2000" b="1" dirty="0"/>
                    </a:p>
                  </a:txBody>
                  <a:tcPr/>
                </a:tc>
                <a:tc>
                  <a:txBody>
                    <a:bodyPr/>
                    <a:lstStyle/>
                    <a:p>
                      <a:r>
                        <a:rPr lang="en-US" sz="2000" b="1" dirty="0"/>
                        <a:t>Break</a:t>
                      </a:r>
                      <a:endParaRPr lang="en-GB" sz="2000" b="1" dirty="0"/>
                    </a:p>
                  </a:txBody>
                  <a:tcPr/>
                </a:tc>
                <a:extLst>
                  <a:ext uri="{0D108BD9-81ED-4DB2-BD59-A6C34878D82A}">
                    <a16:rowId xmlns:a16="http://schemas.microsoft.com/office/drawing/2014/main" val="3960125399"/>
                  </a:ext>
                </a:extLst>
              </a:tr>
              <a:tr h="551910">
                <a:tc>
                  <a:txBody>
                    <a:bodyPr/>
                    <a:lstStyle/>
                    <a:p>
                      <a:r>
                        <a:rPr lang="en-US" sz="2000" dirty="0"/>
                        <a:t>11:00 – 12:15</a:t>
                      </a:r>
                      <a:endParaRPr lang="en-GB" sz="2000" dirty="0"/>
                    </a:p>
                  </a:txBody>
                  <a:tcPr/>
                </a:tc>
                <a:tc>
                  <a:txBody>
                    <a:bodyPr/>
                    <a:lstStyle/>
                    <a:p>
                      <a:r>
                        <a:rPr lang="en-US" sz="2000" dirty="0"/>
                        <a:t>Lesson 3</a:t>
                      </a:r>
                      <a:endParaRPr lang="en-GB" sz="2000" dirty="0"/>
                    </a:p>
                  </a:txBody>
                  <a:tcPr/>
                </a:tc>
                <a:extLst>
                  <a:ext uri="{0D108BD9-81ED-4DB2-BD59-A6C34878D82A}">
                    <a16:rowId xmlns:a16="http://schemas.microsoft.com/office/drawing/2014/main" val="1543439708"/>
                  </a:ext>
                </a:extLst>
              </a:tr>
              <a:tr h="551910">
                <a:tc>
                  <a:txBody>
                    <a:bodyPr/>
                    <a:lstStyle/>
                    <a:p>
                      <a:r>
                        <a:rPr lang="en-US" sz="2000" b="1" dirty="0"/>
                        <a:t>12:15 – 13:15 </a:t>
                      </a:r>
                      <a:endParaRPr lang="en-GB" sz="2000" b="1" dirty="0"/>
                    </a:p>
                  </a:txBody>
                  <a:tcPr/>
                </a:tc>
                <a:tc>
                  <a:txBody>
                    <a:bodyPr/>
                    <a:lstStyle/>
                    <a:p>
                      <a:r>
                        <a:rPr lang="en-US" sz="2000" b="1" dirty="0"/>
                        <a:t>Lunch</a:t>
                      </a:r>
                      <a:endParaRPr lang="en-GB" sz="2000" b="1" dirty="0"/>
                    </a:p>
                  </a:txBody>
                  <a:tcPr/>
                </a:tc>
                <a:extLst>
                  <a:ext uri="{0D108BD9-81ED-4DB2-BD59-A6C34878D82A}">
                    <a16:rowId xmlns:a16="http://schemas.microsoft.com/office/drawing/2014/main" val="2635260014"/>
                  </a:ext>
                </a:extLst>
              </a:tr>
              <a:tr h="551910">
                <a:tc>
                  <a:txBody>
                    <a:bodyPr/>
                    <a:lstStyle/>
                    <a:p>
                      <a:r>
                        <a:rPr lang="en-US" sz="2000" dirty="0"/>
                        <a:t>13:15 – 15:15</a:t>
                      </a:r>
                      <a:endParaRPr lang="en-GB" sz="2000" dirty="0"/>
                    </a:p>
                  </a:txBody>
                  <a:tcPr/>
                </a:tc>
                <a:tc>
                  <a:txBody>
                    <a:bodyPr/>
                    <a:lstStyle/>
                    <a:p>
                      <a:r>
                        <a:rPr lang="en-US" sz="2000" dirty="0"/>
                        <a:t>Lesson 4 and 5</a:t>
                      </a:r>
                      <a:endParaRPr lang="en-GB" sz="2000" dirty="0"/>
                    </a:p>
                  </a:txBody>
                  <a:tcPr/>
                </a:tc>
                <a:extLst>
                  <a:ext uri="{0D108BD9-81ED-4DB2-BD59-A6C34878D82A}">
                    <a16:rowId xmlns:a16="http://schemas.microsoft.com/office/drawing/2014/main" val="4031224307"/>
                  </a:ext>
                </a:extLst>
              </a:tr>
            </a:tbl>
          </a:graphicData>
        </a:graphic>
      </p:graphicFrame>
    </p:spTree>
    <p:extLst>
      <p:ext uri="{BB962C8B-B14F-4D97-AF65-F5344CB8AC3E}">
        <p14:creationId xmlns:p14="http://schemas.microsoft.com/office/powerpoint/2010/main" val="2693527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B60DC0-8AC8-4C65-B414-809A721D131E}"/>
              </a:ext>
            </a:extLst>
          </p:cNvPr>
          <p:cNvSpPr txBox="1">
            <a:spLocks/>
          </p:cNvSpPr>
          <p:nvPr/>
        </p:nvSpPr>
        <p:spPr>
          <a:xfrm>
            <a:off x="359713" y="485193"/>
            <a:ext cx="10013709" cy="1030360"/>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rPr>
              <a:t>Homework and PE</a:t>
            </a:r>
            <a:endParaRPr lang="en-GB" b="1" dirty="0">
              <a:ln>
                <a:solidFill>
                  <a:schemeClr val="tx1"/>
                </a:solidFill>
              </a:ln>
              <a:solidFill>
                <a:schemeClr val="tx2">
                  <a:lumMod val="50000"/>
                  <a:lumOff val="50000"/>
                </a:schemeClr>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 name="Table 3">
            <a:extLst>
              <a:ext uri="{FF2B5EF4-FFF2-40B4-BE49-F238E27FC236}">
                <a16:creationId xmlns:a16="http://schemas.microsoft.com/office/drawing/2014/main" id="{E5D0684B-B73C-405A-B831-2DF6EDF36F29}"/>
              </a:ext>
            </a:extLst>
          </p:cNvPr>
          <p:cNvGraphicFramePr>
            <a:graphicFrameLocks noGrp="1"/>
          </p:cNvGraphicFramePr>
          <p:nvPr>
            <p:extLst>
              <p:ext uri="{D42A27DB-BD31-4B8C-83A1-F6EECF244321}">
                <p14:modId xmlns:p14="http://schemas.microsoft.com/office/powerpoint/2010/main" val="1771085957"/>
              </p:ext>
            </p:extLst>
          </p:nvPr>
        </p:nvGraphicFramePr>
        <p:xfrm>
          <a:off x="1034446" y="1515553"/>
          <a:ext cx="10375900" cy="4991124"/>
        </p:xfrm>
        <a:graphic>
          <a:graphicData uri="http://schemas.openxmlformats.org/drawingml/2006/table">
            <a:tbl>
              <a:tblPr firstRow="1" bandRow="1">
                <a:tableStyleId>{5C22544A-7EE6-4342-B048-85BDC9FD1C3A}</a:tableStyleId>
              </a:tblPr>
              <a:tblGrid>
                <a:gridCol w="4076700">
                  <a:extLst>
                    <a:ext uri="{9D8B030D-6E8A-4147-A177-3AD203B41FA5}">
                      <a16:colId xmlns:a16="http://schemas.microsoft.com/office/drawing/2014/main" val="2009902072"/>
                    </a:ext>
                  </a:extLst>
                </a:gridCol>
                <a:gridCol w="6299200">
                  <a:extLst>
                    <a:ext uri="{9D8B030D-6E8A-4147-A177-3AD203B41FA5}">
                      <a16:colId xmlns:a16="http://schemas.microsoft.com/office/drawing/2014/main" val="1991016226"/>
                    </a:ext>
                  </a:extLst>
                </a:gridCol>
              </a:tblGrid>
              <a:tr h="568843">
                <a:tc>
                  <a:txBody>
                    <a:bodyPr/>
                    <a:lstStyle/>
                    <a:p>
                      <a:r>
                        <a:rPr lang="en-US" sz="2800" dirty="0"/>
                        <a:t>Day</a:t>
                      </a:r>
                      <a:endParaRPr lang="en-GB" sz="2800" dirty="0"/>
                    </a:p>
                  </a:txBody>
                  <a:tcPr/>
                </a:tc>
                <a:tc>
                  <a:txBody>
                    <a:bodyPr/>
                    <a:lstStyle/>
                    <a:p>
                      <a:r>
                        <a:rPr lang="en-US" sz="2800" dirty="0"/>
                        <a:t>Requirements</a:t>
                      </a:r>
                      <a:endParaRPr lang="en-GB" sz="2800" dirty="0"/>
                    </a:p>
                  </a:txBody>
                  <a:tcPr/>
                </a:tc>
                <a:extLst>
                  <a:ext uri="{0D108BD9-81ED-4DB2-BD59-A6C34878D82A}">
                    <a16:rowId xmlns:a16="http://schemas.microsoft.com/office/drawing/2014/main" val="2702452523"/>
                  </a:ext>
                </a:extLst>
              </a:tr>
              <a:tr h="568843">
                <a:tc>
                  <a:txBody>
                    <a:bodyPr/>
                    <a:lstStyle/>
                    <a:p>
                      <a:r>
                        <a:rPr lang="en-US" sz="2800" dirty="0"/>
                        <a:t>Monday</a:t>
                      </a:r>
                      <a:endParaRPr lang="en-GB" sz="2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Library book change</a:t>
                      </a:r>
                      <a:endParaRPr lang="en-GB" sz="2800" dirty="0"/>
                    </a:p>
                    <a:p>
                      <a:endParaRPr lang="en-GB" sz="2800" dirty="0"/>
                    </a:p>
                  </a:txBody>
                  <a:tcPr/>
                </a:tc>
                <a:extLst>
                  <a:ext uri="{0D108BD9-81ED-4DB2-BD59-A6C34878D82A}">
                    <a16:rowId xmlns:a16="http://schemas.microsoft.com/office/drawing/2014/main" val="3436809389"/>
                  </a:ext>
                </a:extLst>
              </a:tr>
              <a:tr h="981839">
                <a:tc>
                  <a:txBody>
                    <a:bodyPr/>
                    <a:lstStyle/>
                    <a:p>
                      <a:r>
                        <a:rPr lang="en-US" sz="2800" dirty="0"/>
                        <a:t>Tuesday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PE (outdoor) </a:t>
                      </a:r>
                      <a:r>
                        <a:rPr lang="en-US" sz="2800" i="1" dirty="0"/>
                        <a:t>(earrings removed or taped)</a:t>
                      </a:r>
                      <a:endParaRPr lang="en-GB" sz="2800" i="1" dirty="0"/>
                    </a:p>
                    <a:p>
                      <a:endParaRPr lang="en-GB" sz="2800" dirty="0"/>
                    </a:p>
                  </a:txBody>
                  <a:tcPr/>
                </a:tc>
                <a:extLst>
                  <a:ext uri="{0D108BD9-81ED-4DB2-BD59-A6C34878D82A}">
                    <a16:rowId xmlns:a16="http://schemas.microsoft.com/office/drawing/2014/main" val="36066224"/>
                  </a:ext>
                </a:extLst>
              </a:tr>
              <a:tr h="5688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Wednesday</a:t>
                      </a:r>
                    </a:p>
                    <a:p>
                      <a:endParaRPr lang="en-GB" sz="2800" dirty="0"/>
                    </a:p>
                  </a:txBody>
                  <a:tcPr/>
                </a:tc>
                <a:tc>
                  <a:txBody>
                    <a:bodyPr/>
                    <a:lstStyle/>
                    <a:p>
                      <a:r>
                        <a:rPr lang="en-US" sz="2800" i="0" dirty="0"/>
                        <a:t>Spelling test, new spellings taught and given out.</a:t>
                      </a:r>
                      <a:endParaRPr lang="en-GB" sz="2800" i="0" dirty="0"/>
                    </a:p>
                  </a:txBody>
                  <a:tcPr/>
                </a:tc>
                <a:extLst>
                  <a:ext uri="{0D108BD9-81ED-4DB2-BD59-A6C34878D82A}">
                    <a16:rowId xmlns:a16="http://schemas.microsoft.com/office/drawing/2014/main" val="1609999698"/>
                  </a:ext>
                </a:extLst>
              </a:tr>
              <a:tr h="568843">
                <a:tc>
                  <a:txBody>
                    <a:bodyPr/>
                    <a:lstStyle/>
                    <a:p>
                      <a:r>
                        <a:rPr lang="en-US" sz="2800" dirty="0"/>
                        <a:t>Thursday</a:t>
                      </a:r>
                      <a:endParaRPr lang="en-GB" sz="2800" dirty="0"/>
                    </a:p>
                  </a:txBody>
                  <a:tcPr/>
                </a:tc>
                <a:tc>
                  <a:txBody>
                    <a:bodyPr/>
                    <a:lstStyle/>
                    <a:p>
                      <a:r>
                        <a:rPr lang="en-GB" sz="2800" dirty="0"/>
                        <a:t>PE (indoor) </a:t>
                      </a:r>
                      <a:r>
                        <a:rPr lang="en-US" sz="2800" i="1" dirty="0"/>
                        <a:t>(earrings removed or taped)</a:t>
                      </a:r>
                      <a:endParaRPr lang="en-GB" sz="2800" dirty="0"/>
                    </a:p>
                  </a:txBody>
                  <a:tcPr/>
                </a:tc>
                <a:extLst>
                  <a:ext uri="{0D108BD9-81ED-4DB2-BD59-A6C34878D82A}">
                    <a16:rowId xmlns:a16="http://schemas.microsoft.com/office/drawing/2014/main" val="3008094467"/>
                  </a:ext>
                </a:extLst>
              </a:tr>
              <a:tr h="981839">
                <a:tc>
                  <a:txBody>
                    <a:bodyPr/>
                    <a:lstStyle/>
                    <a:p>
                      <a:r>
                        <a:rPr lang="en-US" sz="2800" dirty="0"/>
                        <a:t>Friday</a:t>
                      </a:r>
                    </a:p>
                  </a:txBody>
                  <a:tcPr/>
                </a:tc>
                <a:tc>
                  <a:txBody>
                    <a:bodyPr/>
                    <a:lstStyle/>
                    <a:p>
                      <a:r>
                        <a:rPr lang="en-US" sz="2800" dirty="0"/>
                        <a:t>TTRS due, 3x reads in reading records</a:t>
                      </a:r>
                      <a:endParaRPr lang="en-GB" sz="2800" dirty="0"/>
                    </a:p>
                  </a:txBody>
                  <a:tcPr/>
                </a:tc>
                <a:extLst>
                  <a:ext uri="{0D108BD9-81ED-4DB2-BD59-A6C34878D82A}">
                    <a16:rowId xmlns:a16="http://schemas.microsoft.com/office/drawing/2014/main" val="149280655"/>
                  </a:ext>
                </a:extLst>
              </a:tr>
            </a:tbl>
          </a:graphicData>
        </a:graphic>
      </p:graphicFrame>
    </p:spTree>
    <p:extLst>
      <p:ext uri="{BB962C8B-B14F-4D97-AF65-F5344CB8AC3E}">
        <p14:creationId xmlns:p14="http://schemas.microsoft.com/office/powerpoint/2010/main" val="2039811932"/>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f74a182-5431-43fc-a445-c57c41c84137">
      <Terms xmlns="http://schemas.microsoft.com/office/infopath/2007/PartnerControls"/>
    </lcf76f155ced4ddcb4097134ff3c332f>
    <TaxCatchAll xmlns="cb091cf6-aa73-4a67-8ce7-8b16edecabf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10026E0D8043C42B747AEAD69BCA002" ma:contentTypeVersion="23" ma:contentTypeDescription="Create a new document." ma:contentTypeScope="" ma:versionID="3d83b7f64aac8ee9c993289ebb65b90f">
  <xsd:schema xmlns:xsd="http://www.w3.org/2001/XMLSchema" xmlns:xs="http://www.w3.org/2001/XMLSchema" xmlns:p="http://schemas.microsoft.com/office/2006/metadata/properties" xmlns:ns2="ef74a182-5431-43fc-a445-c57c41c84137" xmlns:ns3="cb091cf6-aa73-4a67-8ce7-8b16edecabf5" targetNamespace="http://schemas.microsoft.com/office/2006/metadata/properties" ma:root="true" ma:fieldsID="550b81d744b302a4df5e52be3904db63" ns2:_="" ns3:_="">
    <xsd:import namespace="ef74a182-5431-43fc-a445-c57c41c84137"/>
    <xsd:import namespace="cb091cf6-aa73-4a67-8ce7-8b16edecabf5"/>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3:SharedWithUsers" minOccurs="0"/>
                <xsd:element ref="ns3:SharedWithDetail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74a182-5431-43fc-a445-c57c41c841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45b6df06-eb9d-40c1-b901-43a1d153a19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b091cf6-aa73-4a67-8ce7-8b16edecabf5"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6c2cc9a-2244-47e8-b5f5-341a395dfd02}" ma:internalName="TaxCatchAll" ma:showField="CatchAllData" ma:web="cb091cf6-aa73-4a67-8ce7-8b16edecabf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118EC6-D65F-4534-9533-8290D93DC395}">
  <ds:schemaRefs>
    <ds:schemaRef ds:uri="http://purl.org/dc/dcmitype/"/>
    <ds:schemaRef ds:uri="http://schemas.microsoft.com/office/2006/documentManagement/types"/>
    <ds:schemaRef ds:uri="http://purl.org/dc/elements/1.1/"/>
    <ds:schemaRef ds:uri="http://schemas.microsoft.com/office/2006/metadata/properties"/>
    <ds:schemaRef ds:uri="http://www.w3.org/XML/1998/namespace"/>
    <ds:schemaRef ds:uri="http://schemas.microsoft.com/office/infopath/2007/PartnerControls"/>
    <ds:schemaRef ds:uri="http://purl.org/dc/terms/"/>
    <ds:schemaRef ds:uri="2883a4db-060e-405c-b189-410f09ef18b0"/>
    <ds:schemaRef ds:uri="http://schemas.openxmlformats.org/package/2006/metadata/core-properties"/>
    <ds:schemaRef ds:uri="32b6fa63-7e3d-4306-a070-eab83f0865eb"/>
    <ds:schemaRef ds:uri="ef74a182-5431-43fc-a445-c57c41c84137"/>
    <ds:schemaRef ds:uri="cb091cf6-aa73-4a67-8ce7-8b16edecabf5"/>
  </ds:schemaRefs>
</ds:datastoreItem>
</file>

<file path=customXml/itemProps2.xml><?xml version="1.0" encoding="utf-8"?>
<ds:datastoreItem xmlns:ds="http://schemas.openxmlformats.org/officeDocument/2006/customXml" ds:itemID="{02974290-DB1B-490D-85B1-3378EEBE16D5}">
  <ds:schemaRefs>
    <ds:schemaRef ds:uri="http://schemas.microsoft.com/sharepoint/v3/contenttype/forms"/>
  </ds:schemaRefs>
</ds:datastoreItem>
</file>

<file path=customXml/itemProps3.xml><?xml version="1.0" encoding="utf-8"?>
<ds:datastoreItem xmlns:ds="http://schemas.openxmlformats.org/officeDocument/2006/customXml" ds:itemID="{43003840-87BC-4B84-A644-72313820A4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74a182-5431-43fc-a445-c57c41c84137"/>
    <ds:schemaRef ds:uri="cb091cf6-aa73-4a67-8ce7-8b16edecab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TM03457491[[fn=Metropolitan]]</Template>
  <TotalTime>14</TotalTime>
  <Words>1397</Words>
  <Application>Microsoft Office PowerPoint</Application>
  <PresentationFormat>Widescreen</PresentationFormat>
  <Paragraphs>160</Paragraphs>
  <Slides>16</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Meiryo</vt:lpstr>
      <vt:lpstr>Arial</vt:lpstr>
      <vt:lpstr>Calibri</vt:lpstr>
      <vt:lpstr>Calibri Light</vt:lpstr>
      <vt:lpstr>HfW cursive</vt:lpstr>
      <vt:lpstr>Tahoma</vt:lpstr>
      <vt:lpstr>Metropolitan</vt:lpstr>
      <vt:lpstr>PowerPoint Presentation</vt:lpstr>
      <vt:lpstr>Meet the team</vt:lpstr>
      <vt:lpstr>PowerPoint Presentation</vt:lpstr>
      <vt:lpstr>School values</vt:lpstr>
      <vt:lpstr>PowerPoint Presentation</vt:lpstr>
      <vt:lpstr>Curriculum Overview</vt:lpstr>
      <vt:lpstr>PowerPoint Presentation</vt:lpstr>
      <vt:lpstr>Organisational Information</vt:lpstr>
      <vt:lpstr>PowerPoint Presentation</vt:lpstr>
      <vt:lpstr>Organisational Information</vt:lpstr>
      <vt:lpstr>Spelling Shed</vt:lpstr>
      <vt:lpstr>Times Table Rockstars</vt:lpstr>
      <vt:lpstr>Other Information</vt:lpstr>
      <vt:lpstr>Contacting us:</vt:lpstr>
      <vt:lpstr>Website</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Ethan Stacey</dc:creator>
  <cp:lastModifiedBy>Mrs Ramsden</cp:lastModifiedBy>
  <cp:revision>109</cp:revision>
  <dcterms:created xsi:type="dcterms:W3CDTF">2020-08-29T12:29:01Z</dcterms:created>
  <dcterms:modified xsi:type="dcterms:W3CDTF">2025-09-17T14:40:28Z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0x010100D10026E0D8043C42B747AEAD69BCA002</vt:lpwstr>
  </property>
  <property fmtid="{D5CDD505-2E9C-101B-9397-08002B2CF9AE}" pid="3" name="Order">
    <vt:r8>219400</vt:r8>
  </property>
  <property fmtid="{D5CDD505-2E9C-101B-9397-08002B2CF9AE}" pid="4" name="MediaServiceImageTags">
    <vt:lpwstr/>
  </property>
</Properties>
</file>