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 id="2147483679" r:id="rId2"/>
    <p:sldMasterId id="2147483693" r:id="rId3"/>
  </p:sldMasterIdLst>
  <p:notesMasterIdLst>
    <p:notesMasterId r:id="rId65"/>
  </p:notesMasterIdLst>
  <p:sldIdLst>
    <p:sldId id="294" r:id="rId4"/>
    <p:sldId id="328" r:id="rId5"/>
    <p:sldId id="281" r:id="rId6"/>
    <p:sldId id="321" r:id="rId7"/>
    <p:sldId id="322" r:id="rId8"/>
    <p:sldId id="329" r:id="rId9"/>
    <p:sldId id="312" r:id="rId10"/>
    <p:sldId id="314" r:id="rId11"/>
    <p:sldId id="324" r:id="rId12"/>
    <p:sldId id="330" r:id="rId13"/>
    <p:sldId id="326" r:id="rId14"/>
    <p:sldId id="323" r:id="rId15"/>
    <p:sldId id="256" r:id="rId16"/>
    <p:sldId id="331" r:id="rId17"/>
    <p:sldId id="291" r:id="rId18"/>
    <p:sldId id="332" r:id="rId19"/>
    <p:sldId id="362" r:id="rId20"/>
    <p:sldId id="275" r:id="rId21"/>
    <p:sldId id="318" r:id="rId22"/>
    <p:sldId id="333" r:id="rId23"/>
    <p:sldId id="303" r:id="rId24"/>
    <p:sldId id="334" r:id="rId25"/>
    <p:sldId id="327" r:id="rId26"/>
    <p:sldId id="335" r:id="rId27"/>
    <p:sldId id="336" r:id="rId28"/>
    <p:sldId id="337" r:id="rId29"/>
    <p:sldId id="338" r:id="rId30"/>
    <p:sldId id="339" r:id="rId31"/>
    <p:sldId id="340" r:id="rId32"/>
    <p:sldId id="264" r:id="rId33"/>
    <p:sldId id="341" r:id="rId34"/>
    <p:sldId id="342" r:id="rId35"/>
    <p:sldId id="343" r:id="rId36"/>
    <p:sldId id="344" r:id="rId37"/>
    <p:sldId id="345" r:id="rId38"/>
    <p:sldId id="313" r:id="rId39"/>
    <p:sldId id="304" r:id="rId40"/>
    <p:sldId id="346" r:id="rId41"/>
    <p:sldId id="347" r:id="rId42"/>
    <p:sldId id="348" r:id="rId43"/>
    <p:sldId id="276" r:id="rId44"/>
    <p:sldId id="349" r:id="rId45"/>
    <p:sldId id="350" r:id="rId46"/>
    <p:sldId id="282" r:id="rId47"/>
    <p:sldId id="361" r:id="rId48"/>
    <p:sldId id="351" r:id="rId49"/>
    <p:sldId id="352" r:id="rId50"/>
    <p:sldId id="353" r:id="rId51"/>
    <p:sldId id="354" r:id="rId52"/>
    <p:sldId id="355" r:id="rId53"/>
    <p:sldId id="356" r:id="rId54"/>
    <p:sldId id="357" r:id="rId55"/>
    <p:sldId id="358" r:id="rId56"/>
    <p:sldId id="359" r:id="rId57"/>
    <p:sldId id="360" r:id="rId58"/>
    <p:sldId id="272" r:id="rId59"/>
    <p:sldId id="273" r:id="rId60"/>
    <p:sldId id="274" r:id="rId61"/>
    <p:sldId id="279" r:id="rId62"/>
    <p:sldId id="277" r:id="rId63"/>
    <p:sldId id="308" r:id="rId64"/>
  </p:sldIdLst>
  <p:sldSz cx="12192000" cy="6858000"/>
  <p:notesSz cx="6858000" cy="9144000"/>
  <p:embeddedFontLst>
    <p:embeddedFont>
      <p:font typeface="Roboto" panose="02000000000000000000" pitchFamily="2" charset="0"/>
      <p:regular r:id="rId66"/>
      <p:bold r:id="rId67"/>
      <p:italic r:id="rId68"/>
      <p:boldItalic r:id="rId69"/>
    </p:embeddedFont>
    <p:embeddedFont>
      <p:font typeface="Wingdings 2" panose="05020102010507070707" pitchFamily="18" charset="2"/>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78C9E-36D7-4CC0-9319-433684A787BA}" v="14" dt="2025-01-14T11:44:16.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8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pey, Jackie" userId="1540bb5e-e1a5-4807-9cf5-0da413c8709f" providerId="ADAL" clId="{2AE78C9E-36D7-4CC0-9319-433684A787BA}"/>
    <pc:docChg chg="undo custSel addSld modSld">
      <pc:chgData name="Tarpey, Jackie" userId="1540bb5e-e1a5-4807-9cf5-0da413c8709f" providerId="ADAL" clId="{2AE78C9E-36D7-4CC0-9319-433684A787BA}" dt="2025-01-14T11:44:23.037" v="75" actId="962"/>
      <pc:docMkLst>
        <pc:docMk/>
      </pc:docMkLst>
      <pc:sldChg chg="modSp mod">
        <pc:chgData name="Tarpey, Jackie" userId="1540bb5e-e1a5-4807-9cf5-0da413c8709f" providerId="ADAL" clId="{2AE78C9E-36D7-4CC0-9319-433684A787BA}" dt="2025-01-14T11:33:22.995" v="55" actId="14100"/>
        <pc:sldMkLst>
          <pc:docMk/>
          <pc:sldMk cId="1667916659" sldId="275"/>
        </pc:sldMkLst>
        <pc:spChg chg="mod">
          <ac:chgData name="Tarpey, Jackie" userId="1540bb5e-e1a5-4807-9cf5-0da413c8709f" providerId="ADAL" clId="{2AE78C9E-36D7-4CC0-9319-433684A787BA}" dt="2025-01-14T11:33:22.995" v="55" actId="14100"/>
          <ac:spMkLst>
            <pc:docMk/>
            <pc:sldMk cId="1667916659" sldId="275"/>
            <ac:spMk id="3" creationId="{00000000-0000-0000-0000-000000000000}"/>
          </ac:spMkLst>
        </pc:spChg>
      </pc:sldChg>
      <pc:sldChg chg="modSp mod">
        <pc:chgData name="Tarpey, Jackie" userId="1540bb5e-e1a5-4807-9cf5-0da413c8709f" providerId="ADAL" clId="{2AE78C9E-36D7-4CC0-9319-433684A787BA}" dt="2025-01-14T11:27:59.874" v="46" actId="14100"/>
        <pc:sldMkLst>
          <pc:docMk/>
          <pc:sldMk cId="0" sldId="291"/>
        </pc:sldMkLst>
        <pc:spChg chg="mod">
          <ac:chgData name="Tarpey, Jackie" userId="1540bb5e-e1a5-4807-9cf5-0da413c8709f" providerId="ADAL" clId="{2AE78C9E-36D7-4CC0-9319-433684A787BA}" dt="2025-01-14T11:26:44.666" v="34" actId="14100"/>
          <ac:spMkLst>
            <pc:docMk/>
            <pc:sldMk cId="0" sldId="291"/>
            <ac:spMk id="4" creationId="{D6C4EA73-65F4-4DDD-A1DD-F8079659A7B9}"/>
          </ac:spMkLst>
        </pc:spChg>
        <pc:spChg chg="mod">
          <ac:chgData name="Tarpey, Jackie" userId="1540bb5e-e1a5-4807-9cf5-0da413c8709f" providerId="ADAL" clId="{2AE78C9E-36D7-4CC0-9319-433684A787BA}" dt="2025-01-14T11:27:45.105" v="44" actId="255"/>
          <ac:spMkLst>
            <pc:docMk/>
            <pc:sldMk cId="0" sldId="291"/>
            <ac:spMk id="5" creationId="{EBCA06C8-26C5-4420-BFF8-BF468977C656}"/>
          </ac:spMkLst>
        </pc:spChg>
        <pc:spChg chg="mod">
          <ac:chgData name="Tarpey, Jackie" userId="1540bb5e-e1a5-4807-9cf5-0da413c8709f" providerId="ADAL" clId="{2AE78C9E-36D7-4CC0-9319-433684A787BA}" dt="2025-01-14T11:27:59.874" v="46" actId="14100"/>
          <ac:spMkLst>
            <pc:docMk/>
            <pc:sldMk cId="0" sldId="291"/>
            <ac:spMk id="14338" creationId="{733B16C0-30EA-4B46-A2D8-3D859FE6B91E}"/>
          </ac:spMkLst>
        </pc:spChg>
      </pc:sldChg>
      <pc:sldChg chg="addSp delSp modSp mod">
        <pc:chgData name="Tarpey, Jackie" userId="1540bb5e-e1a5-4807-9cf5-0da413c8709f" providerId="ADAL" clId="{2AE78C9E-36D7-4CC0-9319-433684A787BA}" dt="2025-01-14T11:44:23.037" v="75" actId="962"/>
        <pc:sldMkLst>
          <pc:docMk/>
          <pc:sldMk cId="0" sldId="308"/>
        </pc:sldMkLst>
        <pc:spChg chg="del mod">
          <ac:chgData name="Tarpey, Jackie" userId="1540bb5e-e1a5-4807-9cf5-0da413c8709f" providerId="ADAL" clId="{2AE78C9E-36D7-4CC0-9319-433684A787BA}" dt="2025-01-14T11:44:16.992" v="71"/>
          <ac:spMkLst>
            <pc:docMk/>
            <pc:sldMk cId="0" sldId="308"/>
            <ac:spMk id="51203" creationId="{19555ED8-2768-4EC2-8306-471DF86D5651}"/>
          </ac:spMkLst>
        </pc:spChg>
        <pc:picChg chg="add mod">
          <ac:chgData name="Tarpey, Jackie" userId="1540bb5e-e1a5-4807-9cf5-0da413c8709f" providerId="ADAL" clId="{2AE78C9E-36D7-4CC0-9319-433684A787BA}" dt="2025-01-14T11:44:23.037" v="75" actId="962"/>
          <ac:picMkLst>
            <pc:docMk/>
            <pc:sldMk cId="0" sldId="308"/>
            <ac:picMk id="4" creationId="{002AED90-ACCF-90D1-987A-09F4A80597D2}"/>
          </ac:picMkLst>
        </pc:picChg>
      </pc:sldChg>
      <pc:sldChg chg="modSp">
        <pc:chgData name="Tarpey, Jackie" userId="1540bb5e-e1a5-4807-9cf5-0da413c8709f" providerId="ADAL" clId="{2AE78C9E-36D7-4CC0-9319-433684A787BA}" dt="2025-01-14T11:21:34.607" v="9" actId="403"/>
        <pc:sldMkLst>
          <pc:docMk/>
          <pc:sldMk cId="0" sldId="314"/>
        </pc:sldMkLst>
        <pc:spChg chg="mod">
          <ac:chgData name="Tarpey, Jackie" userId="1540bb5e-e1a5-4807-9cf5-0da413c8709f" providerId="ADAL" clId="{2AE78C9E-36D7-4CC0-9319-433684A787BA}" dt="2025-01-14T11:21:20.486" v="1" actId="403"/>
          <ac:spMkLst>
            <pc:docMk/>
            <pc:sldMk cId="0" sldId="314"/>
            <ac:spMk id="3" creationId="{5B5FE7D6-B0B7-4BC6-9EEB-6F47308951B2}"/>
          </ac:spMkLst>
        </pc:spChg>
        <pc:spChg chg="mod">
          <ac:chgData name="Tarpey, Jackie" userId="1540bb5e-e1a5-4807-9cf5-0da413c8709f" providerId="ADAL" clId="{2AE78C9E-36D7-4CC0-9319-433684A787BA}" dt="2025-01-14T11:21:34.607" v="9" actId="403"/>
          <ac:spMkLst>
            <pc:docMk/>
            <pc:sldMk cId="0" sldId="314"/>
            <ac:spMk id="7170" creationId="{58648255-5209-47C6-9371-B8AADC01EBF2}"/>
          </ac:spMkLst>
        </pc:spChg>
      </pc:sldChg>
      <pc:sldChg chg="modSp mod">
        <pc:chgData name="Tarpey, Jackie" userId="1540bb5e-e1a5-4807-9cf5-0da413c8709f" providerId="ADAL" clId="{2AE78C9E-36D7-4CC0-9319-433684A787BA}" dt="2025-01-14T11:22:37.970" v="11" actId="403"/>
        <pc:sldMkLst>
          <pc:docMk/>
          <pc:sldMk cId="866414537" sldId="326"/>
        </pc:sldMkLst>
        <pc:spChg chg="mod">
          <ac:chgData name="Tarpey, Jackie" userId="1540bb5e-e1a5-4807-9cf5-0da413c8709f" providerId="ADAL" clId="{2AE78C9E-36D7-4CC0-9319-433684A787BA}" dt="2025-01-14T11:22:37.970" v="11" actId="403"/>
          <ac:spMkLst>
            <pc:docMk/>
            <pc:sldMk cId="866414537" sldId="326"/>
            <ac:spMk id="3" creationId="{C1E97853-5A6F-4D84-8003-12569B6BA6A5}"/>
          </ac:spMkLst>
        </pc:spChg>
      </pc:sldChg>
      <pc:sldChg chg="modSp mod">
        <pc:chgData name="Tarpey, Jackie" userId="1540bb5e-e1a5-4807-9cf5-0da413c8709f" providerId="ADAL" clId="{2AE78C9E-36D7-4CC0-9319-433684A787BA}" dt="2025-01-14T11:29:40.028" v="49"/>
        <pc:sldMkLst>
          <pc:docMk/>
          <pc:sldMk cId="3375621267" sldId="332"/>
        </pc:sldMkLst>
        <pc:spChg chg="mod">
          <ac:chgData name="Tarpey, Jackie" userId="1540bb5e-e1a5-4807-9cf5-0da413c8709f" providerId="ADAL" clId="{2AE78C9E-36D7-4CC0-9319-433684A787BA}" dt="2025-01-14T11:29:40.028" v="49"/>
          <ac:spMkLst>
            <pc:docMk/>
            <pc:sldMk cId="3375621267" sldId="332"/>
            <ac:spMk id="3" creationId="{00000000-0000-0000-0000-000000000000}"/>
          </ac:spMkLst>
        </pc:spChg>
      </pc:sldChg>
      <pc:sldChg chg="modSp mod">
        <pc:chgData name="Tarpey, Jackie" userId="1540bb5e-e1a5-4807-9cf5-0da413c8709f" providerId="ADAL" clId="{2AE78C9E-36D7-4CC0-9319-433684A787BA}" dt="2025-01-14T11:35:00.756" v="67" actId="14100"/>
        <pc:sldMkLst>
          <pc:docMk/>
          <pc:sldMk cId="1362783035" sldId="345"/>
        </pc:sldMkLst>
        <pc:picChg chg="mod">
          <ac:chgData name="Tarpey, Jackie" userId="1540bb5e-e1a5-4807-9cf5-0da413c8709f" providerId="ADAL" clId="{2AE78C9E-36D7-4CC0-9319-433684A787BA}" dt="2025-01-14T11:35:00.756" v="67" actId="14100"/>
          <ac:picMkLst>
            <pc:docMk/>
            <pc:sldMk cId="1362783035" sldId="345"/>
            <ac:picMk id="8" creationId="{7539F15E-B97C-4FD4-A68D-68B960378868}"/>
          </ac:picMkLst>
        </pc:picChg>
      </pc:sldChg>
      <pc:sldChg chg="modAnim">
        <pc:chgData name="Tarpey, Jackie" userId="1540bb5e-e1a5-4807-9cf5-0da413c8709f" providerId="ADAL" clId="{2AE78C9E-36D7-4CC0-9319-433684A787BA}" dt="2025-01-14T11:35:43.615" v="68"/>
        <pc:sldMkLst>
          <pc:docMk/>
          <pc:sldMk cId="566652300" sldId="346"/>
        </pc:sldMkLst>
      </pc:sldChg>
      <pc:sldChg chg="addSp new">
        <pc:chgData name="Tarpey, Jackie" userId="1540bb5e-e1a5-4807-9cf5-0da413c8709f" providerId="ADAL" clId="{2AE78C9E-36D7-4CC0-9319-433684A787BA}" dt="2025-01-14T11:32:44.574" v="51"/>
        <pc:sldMkLst>
          <pc:docMk/>
          <pc:sldMk cId="3783331872" sldId="362"/>
        </pc:sldMkLst>
        <pc:picChg chg="add">
          <ac:chgData name="Tarpey, Jackie" userId="1540bb5e-e1a5-4807-9cf5-0da413c8709f" providerId="ADAL" clId="{2AE78C9E-36D7-4CC0-9319-433684A787BA}" dt="2025-01-14T11:32:44.574" v="51"/>
          <ac:picMkLst>
            <pc:docMk/>
            <pc:sldMk cId="3783331872" sldId="362"/>
            <ac:picMk id="2" creationId="{F99C2868-9AF5-B6AB-38B9-E7E286208C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5B3-D7FB-4D1A-9261-44D56EB060FC}"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80443-B208-4FB7-9234-07C5C21AD2B5}" type="slidenum">
              <a:rPr lang="en-GB" smtClean="0"/>
              <a:t>‹#›</a:t>
            </a:fld>
            <a:endParaRPr lang="en-GB"/>
          </a:p>
        </p:txBody>
      </p:sp>
    </p:spTree>
    <p:extLst>
      <p:ext uri="{BB962C8B-B14F-4D97-AF65-F5344CB8AC3E}">
        <p14:creationId xmlns:p14="http://schemas.microsoft.com/office/powerpoint/2010/main" val="238078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F097A7E-F047-4F0F-BB5D-E0B12A67B4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a:extLst>
              <a:ext uri="{FF2B5EF4-FFF2-40B4-BE49-F238E27FC236}">
                <a16:creationId xmlns:a16="http://schemas.microsoft.com/office/drawing/2014/main" id="{FD09E67A-C774-43B0-8275-6E1C6BD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Why use challenging behaviour? No other way of communicating, or not listened to when using other wats?</a:t>
            </a: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E21A598-8F0C-4815-9C26-0D05BCBFFA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4D529AFE-B2C0-445D-A991-D7BDB89A94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Discussion of crisis situations</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A5ECC2-A28B-473A-950D-EA700D54FB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62AADAC1-BA28-41C8-9CA9-DC84F286FD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IBPs – what format? Look at examples. Discussion about formats</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DEE01994-8D06-4D97-98B9-C55B073D94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3425" indent="-282575">
              <a:spcBef>
                <a:spcPct val="30000"/>
              </a:spcBef>
              <a:defRPr sz="1200">
                <a:solidFill>
                  <a:schemeClr val="tx1"/>
                </a:solidFill>
                <a:latin typeface="Calibri" panose="020F0502020204030204" pitchFamily="34" charset="0"/>
              </a:defRPr>
            </a:lvl2pPr>
            <a:lvl3pPr marL="1130300" indent="-225425">
              <a:spcBef>
                <a:spcPct val="30000"/>
              </a:spcBef>
              <a:defRPr sz="1200">
                <a:solidFill>
                  <a:schemeClr val="tx1"/>
                </a:solidFill>
                <a:latin typeface="Calibri" panose="020F0502020204030204" pitchFamily="34" charset="0"/>
              </a:defRPr>
            </a:lvl3pPr>
            <a:lvl4pPr marL="1581150" indent="-225425">
              <a:spcBef>
                <a:spcPct val="30000"/>
              </a:spcBef>
              <a:defRPr sz="1200">
                <a:solidFill>
                  <a:schemeClr val="tx1"/>
                </a:solidFill>
                <a:latin typeface="Calibri" panose="020F0502020204030204" pitchFamily="34" charset="0"/>
              </a:defRPr>
            </a:lvl4pPr>
            <a:lvl5pPr marL="2033588" indent="-225425">
              <a:spcBef>
                <a:spcPct val="30000"/>
              </a:spcBef>
              <a:defRPr sz="1200">
                <a:solidFill>
                  <a:schemeClr val="tx1"/>
                </a:solidFill>
                <a:latin typeface="Calibri" panose="020F0502020204030204" pitchFamily="34" charset="0"/>
              </a:defRPr>
            </a:lvl5pPr>
            <a:lvl6pPr marL="2490788" indent="-225425" eaLnBrk="0" fontAlgn="base" hangingPunct="0">
              <a:spcBef>
                <a:spcPct val="30000"/>
              </a:spcBef>
              <a:spcAft>
                <a:spcPct val="0"/>
              </a:spcAft>
              <a:defRPr sz="1200">
                <a:solidFill>
                  <a:schemeClr val="tx1"/>
                </a:solidFill>
                <a:latin typeface="Calibri" panose="020F0502020204030204" pitchFamily="34" charset="0"/>
              </a:defRPr>
            </a:lvl6pPr>
            <a:lvl7pPr marL="2947988" indent="-225425" eaLnBrk="0" fontAlgn="base" hangingPunct="0">
              <a:spcBef>
                <a:spcPct val="30000"/>
              </a:spcBef>
              <a:spcAft>
                <a:spcPct val="0"/>
              </a:spcAft>
              <a:defRPr sz="1200">
                <a:solidFill>
                  <a:schemeClr val="tx1"/>
                </a:solidFill>
                <a:latin typeface="Calibri" panose="020F0502020204030204" pitchFamily="34" charset="0"/>
              </a:defRPr>
            </a:lvl7pPr>
            <a:lvl8pPr marL="3405188" indent="-225425" eaLnBrk="0" fontAlgn="base" hangingPunct="0">
              <a:spcBef>
                <a:spcPct val="30000"/>
              </a:spcBef>
              <a:spcAft>
                <a:spcPct val="0"/>
              </a:spcAft>
              <a:defRPr sz="1200">
                <a:solidFill>
                  <a:schemeClr val="tx1"/>
                </a:solidFill>
                <a:latin typeface="Calibri" panose="020F0502020204030204" pitchFamily="34" charset="0"/>
              </a:defRPr>
            </a:lvl8pPr>
            <a:lvl9pPr marL="386238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A8399A-6E44-483F-86A4-5AE1266531AE}" type="slidenum">
              <a:rPr lang="en-GB" altLang="en-US">
                <a:latin typeface="Arial" panose="020B0604020202020204" pitchFamily="34" charset="0"/>
                <a:ea typeface="MS PGothic" panose="020B0600070205080204" pitchFamily="34" charset="-128"/>
                <a:cs typeface="Arial" panose="020B0604020202020204" pitchFamily="34" charset="0"/>
              </a:rPr>
              <a:pPr>
                <a:spcBef>
                  <a:spcPct val="0"/>
                </a:spcBef>
              </a:pPr>
              <a:t>15</a:t>
            </a:fld>
            <a:endParaRPr lang="en-GB" altLang="en-US">
              <a:latin typeface="Arial" panose="020B0604020202020204" pitchFamily="34" charset="0"/>
              <a:ea typeface="MS PGothic" panose="020B0600070205080204" pitchFamily="34" charset="-128"/>
              <a:cs typeface="Arial" panose="020B0604020202020204" pitchFamily="34" charset="0"/>
            </a:endParaRPr>
          </a:p>
        </p:txBody>
      </p:sp>
      <p:sp>
        <p:nvSpPr>
          <p:cNvPr id="15363" name="Rectangle 2">
            <a:extLst>
              <a:ext uri="{FF2B5EF4-FFF2-40B4-BE49-F238E27FC236}">
                <a16:creationId xmlns:a16="http://schemas.microsoft.com/office/drawing/2014/main" id="{1F4F7B5A-9AC5-4BAD-973C-2C75E9B00B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4774195B-A427-4AAB-9549-A92D5605F4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latin typeface="Arial" panose="020B0604020202020204" pitchFamily="34" charset="0"/>
              </a:rPr>
              <a:t>Discuss that even very able young people may not be able to articulate these all the time, particularly if anxious</a:t>
            </a:r>
          </a:p>
          <a:p>
            <a:pPr eaLnBrk="1" hangingPunct="1"/>
            <a:r>
              <a:rPr lang="en-GB" altLang="en-US">
                <a:latin typeface="Arial" panose="020B0604020202020204" pitchFamily="34" charset="0"/>
              </a:rPr>
              <a:t>Arguments with partners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388cdaa8e0_2_485:notes"/>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388cdaa8e0_2_485:notes"/>
          <p:cNvSpPr txBox="1">
            <a:spLocks noGrp="1"/>
          </p:cNvSpPr>
          <p:nvPr>
            <p:ph type="body" idx="1"/>
          </p:nvPr>
        </p:nvSpPr>
        <p:spPr>
          <a:xfrm>
            <a:off x="666909" y="4689515"/>
            <a:ext cx="533527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87293B8-9BB7-4795-9B6F-935443A2AC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84EA5D4-519B-4378-A2F5-6A7BF0E826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Group discussion – identify proactive strategies. Examples</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AF03A6D-144E-4164-B834-D9714DB2A2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08A996E9-5C62-4298-8C1A-7283ADC1F6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Identify possible active strategies – verbal and non-verbal – discussion in groups</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8E58C72-05C6-474E-845E-F6DEFA6D2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6F97DECF-B6B5-48FD-B2C3-DD70BA072F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Examples</a:t>
            </a: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C536A1F-43C3-4ED4-9AFE-67B5ABA47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610F67C1-70B4-4C62-A176-E545CAE1C9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Examples</a:t>
            </a: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126FABA-90D3-46EB-B132-8572354906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15503890-3819-4EEE-A1F9-E8A35C9EB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Don’t dos – discussion of lead person, and don’t dos with staff.</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6AFE01-AFAD-44F7-84FF-9147401997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8D4AD192-79B2-4EE0-84B8-5FA9CBB040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Physical interventions to be covered by Team Teach training</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47" Type="http://schemas.openxmlformats.org/officeDocument/2006/relationships/image" Target="../media/image50.png"/><Relationship Id="rId50" Type="http://schemas.openxmlformats.org/officeDocument/2006/relationships/image" Target="../media/image53.png"/><Relationship Id="rId55"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image" Target="../media/image5.png"/><Relationship Id="rId16" Type="http://schemas.openxmlformats.org/officeDocument/2006/relationships/image" Target="../media/image19.pn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3" Type="http://schemas.openxmlformats.org/officeDocument/2006/relationships/image" Target="../media/image56.png"/><Relationship Id="rId58" Type="http://schemas.openxmlformats.org/officeDocument/2006/relationships/image" Target="../media/image61.png"/><Relationship Id="rId5" Type="http://schemas.openxmlformats.org/officeDocument/2006/relationships/image" Target="../media/image8.png"/><Relationship Id="rId61" Type="http://schemas.openxmlformats.org/officeDocument/2006/relationships/image" Target="../media/image64.png"/><Relationship Id="rId19" Type="http://schemas.openxmlformats.org/officeDocument/2006/relationships/image" Target="../media/image2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png"/><Relationship Id="rId56" Type="http://schemas.openxmlformats.org/officeDocument/2006/relationships/image" Target="../media/image59.png"/><Relationship Id="rId8" Type="http://schemas.openxmlformats.org/officeDocument/2006/relationships/image" Target="../media/image11.png"/><Relationship Id="rId51" Type="http://schemas.openxmlformats.org/officeDocument/2006/relationships/image" Target="../media/image54.png"/><Relationship Id="rId3" Type="http://schemas.openxmlformats.org/officeDocument/2006/relationships/image" Target="../media/image6.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1" Type="http://schemas.openxmlformats.org/officeDocument/2006/relationships/slideMaster" Target="../slideMasters/slideMaster3.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49" Type="http://schemas.openxmlformats.org/officeDocument/2006/relationships/image" Target="../media/image52.png"/><Relationship Id="rId57" Type="http://schemas.openxmlformats.org/officeDocument/2006/relationships/image" Target="../media/image60.pn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a:xfrm>
            <a:off x="9864969" y="6207369"/>
            <a:ext cx="1851513" cy="6506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22363"/>
            <a:ext cx="9144000" cy="2387600"/>
          </a:xfrm>
        </p:spPr>
        <p:txBody>
          <a:bodyPr anchor="b">
            <a:normAutofit/>
          </a:bodyPr>
          <a:lstStyle>
            <a:lvl1pPr algn="l">
              <a:defRPr sz="5400" b="1">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cxnSp>
        <p:nvCxnSpPr>
          <p:cNvPr id="10" name="Straight Connector 9"/>
          <p:cNvCxnSpPr/>
          <p:nvPr userDrawn="1"/>
        </p:nvCxnSpPr>
        <p:spPr>
          <a:xfrm>
            <a:off x="1524000" y="365064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7236" y="629273"/>
            <a:ext cx="1001528" cy="986179"/>
          </a:xfrm>
          <a:prstGeom prst="rect">
            <a:avLst/>
          </a:prstGeom>
        </p:spPr>
      </p:pic>
    </p:spTree>
    <p:extLst>
      <p:ext uri="{BB962C8B-B14F-4D97-AF65-F5344CB8AC3E}">
        <p14:creationId xmlns:p14="http://schemas.microsoft.com/office/powerpoint/2010/main" val="298911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256432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970961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dirty="0"/>
          </a:p>
        </p:txBody>
      </p:sp>
      <p:sp>
        <p:nvSpPr>
          <p:cNvPr id="3" name="Picture Placeholder 2"/>
          <p:cNvSpPr>
            <a:spLocks noGrp="1"/>
          </p:cNvSpPr>
          <p:nvPr>
            <p:ph type="pic" idx="1"/>
          </p:nvPr>
        </p:nvSpPr>
        <p:spPr>
          <a:xfrm>
            <a:off x="4968385" y="457200"/>
            <a:ext cx="6370028" cy="26418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
        <p:nvSpPr>
          <p:cNvPr id="8" name="Text Placeholder 3"/>
          <p:cNvSpPr>
            <a:spLocks noGrp="1"/>
          </p:cNvSpPr>
          <p:nvPr>
            <p:ph type="body" sz="half" idx="13"/>
          </p:nvPr>
        </p:nvSpPr>
        <p:spPr>
          <a:xfrm>
            <a:off x="4968383" y="3219733"/>
            <a:ext cx="6370029" cy="2649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1776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dirty="0"/>
          </a:p>
        </p:txBody>
      </p:sp>
      <p:sp>
        <p:nvSpPr>
          <p:cNvPr id="3" name="Picture Placeholder 2"/>
          <p:cNvSpPr>
            <a:spLocks noGrp="1"/>
          </p:cNvSpPr>
          <p:nvPr>
            <p:ph type="pic" idx="1"/>
          </p:nvPr>
        </p:nvSpPr>
        <p:spPr>
          <a:xfrm>
            <a:off x="4968385" y="457200"/>
            <a:ext cx="3111556" cy="26418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
        <p:nvSpPr>
          <p:cNvPr id="8" name="Text Placeholder 3"/>
          <p:cNvSpPr>
            <a:spLocks noGrp="1"/>
          </p:cNvSpPr>
          <p:nvPr>
            <p:ph type="body" sz="half" idx="13"/>
          </p:nvPr>
        </p:nvSpPr>
        <p:spPr>
          <a:xfrm>
            <a:off x="4968384" y="3219733"/>
            <a:ext cx="3111558" cy="2649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3"/>
          <p:cNvSpPr>
            <a:spLocks noGrp="1"/>
          </p:cNvSpPr>
          <p:nvPr>
            <p:ph type="body" sz="half" idx="14"/>
          </p:nvPr>
        </p:nvSpPr>
        <p:spPr>
          <a:xfrm>
            <a:off x="8199447" y="457200"/>
            <a:ext cx="3111556" cy="2649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a:xfrm>
            <a:off x="8199447" y="3227127"/>
            <a:ext cx="3111556" cy="26418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Tree>
    <p:extLst>
      <p:ext uri="{BB962C8B-B14F-4D97-AF65-F5344CB8AC3E}">
        <p14:creationId xmlns:p14="http://schemas.microsoft.com/office/powerpoint/2010/main" val="92044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535813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lvl1pPr>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165805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9864969" y="6207369"/>
            <a:ext cx="1851513" cy="6506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22363"/>
            <a:ext cx="9144000" cy="2387600"/>
          </a:xfrm>
        </p:spPr>
        <p:txBody>
          <a:bodyPr anchor="b">
            <a:normAutofit/>
          </a:bodyPr>
          <a:lstStyle>
            <a:lvl1pPr algn="l">
              <a:defRPr sz="5400" b="1">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524000" y="365064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518" y="630632"/>
            <a:ext cx="996963" cy="981684"/>
          </a:xfrm>
          <a:prstGeom prst="rect">
            <a:avLst/>
          </a:prstGeom>
        </p:spPr>
      </p:pic>
    </p:spTree>
    <p:extLst>
      <p:ext uri="{BB962C8B-B14F-4D97-AF65-F5344CB8AC3E}">
        <p14:creationId xmlns:p14="http://schemas.microsoft.com/office/powerpoint/2010/main" val="359221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l">
              <a:defRPr sz="5400" b="1"/>
            </a:lvl1pPr>
          </a:lstStyle>
          <a:p>
            <a:r>
              <a:rPr lang="en-US" dirty="0"/>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cxnSp>
        <p:nvCxnSpPr>
          <p:cNvPr id="7" name="Straight Connector 6"/>
          <p:cNvCxnSpPr/>
          <p:nvPr userDrawn="1"/>
        </p:nvCxnSpPr>
        <p:spPr>
          <a:xfrm>
            <a:off x="1524000" y="365064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855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99900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36488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l">
              <a:defRPr sz="5400" b="1"/>
            </a:lvl1pPr>
          </a:lstStyle>
          <a:p>
            <a:r>
              <a:rPr lang="en-US"/>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cxnSp>
        <p:nvCxnSpPr>
          <p:cNvPr id="7" name="Straight Connector 6"/>
          <p:cNvCxnSpPr/>
          <p:nvPr userDrawn="1"/>
        </p:nvCxnSpPr>
        <p:spPr>
          <a:xfrm>
            <a:off x="1524000" y="3650642"/>
            <a:ext cx="914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17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2457737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10974-9198-4F8F-A77C-02FC589C58E5}" type="datetimeFigureOut">
              <a:rPr lang="en-GB" smtClean="0"/>
              <a:t>14/01/2025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382403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a:solidFill>
                  <a:schemeClr val="tx2"/>
                </a:solidFill>
              </a:defRPr>
            </a:lvl1pPr>
          </a:lstStyle>
          <a:p>
            <a:fld id="{E6D10974-9198-4F8F-A77C-02FC589C58E5}" type="datetimeFigureOut">
              <a:rPr lang="en-GB" smtClean="0"/>
              <a:pPr/>
              <a:t>14/01/2025</a:t>
            </a:fld>
            <a:endParaRPr lang="en-GB"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0731C7C9-D952-4592-8E59-ED21C62D4FCA}" type="slidenum">
              <a:rPr lang="en-GB" smtClean="0"/>
              <a:pPr/>
              <a:t>‹#›</a:t>
            </a:fld>
            <a:endParaRPr lang="en-GB" dirty="0"/>
          </a:p>
        </p:txBody>
      </p:sp>
    </p:spTree>
    <p:extLst>
      <p:ext uri="{BB962C8B-B14F-4D97-AF65-F5344CB8AC3E}">
        <p14:creationId xmlns:p14="http://schemas.microsoft.com/office/powerpoint/2010/main" val="791102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415504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864414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521091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178610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174541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2999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a:xfrm>
            <a:off x="9925354" y="6310886"/>
            <a:ext cx="1851513" cy="6506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22363"/>
            <a:ext cx="9144000" cy="2387600"/>
          </a:xfrm>
        </p:spPr>
        <p:txBody>
          <a:bodyPr anchor="b">
            <a:normAutofit/>
          </a:bodyPr>
          <a:lstStyle>
            <a:lvl1pPr algn="l">
              <a:defRPr sz="5400" b="1">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cxnSp>
        <p:nvCxnSpPr>
          <p:cNvPr id="10" name="Straight Connector 9"/>
          <p:cNvCxnSpPr/>
          <p:nvPr userDrawn="1"/>
        </p:nvCxnSpPr>
        <p:spPr>
          <a:xfrm>
            <a:off x="1524000" y="365064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9518" y="630632"/>
            <a:ext cx="996963" cy="981684"/>
          </a:xfrm>
          <a:prstGeom prst="rect">
            <a:avLst/>
          </a:prstGeom>
        </p:spPr>
      </p:pic>
    </p:spTree>
    <p:extLst>
      <p:ext uri="{BB962C8B-B14F-4D97-AF65-F5344CB8AC3E}">
        <p14:creationId xmlns:p14="http://schemas.microsoft.com/office/powerpoint/2010/main" val="301120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836159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l">
              <a:defRPr sz="5400" b="1"/>
            </a:lvl1pPr>
          </a:lstStyle>
          <a:p>
            <a:r>
              <a:rPr lang="en-US" dirty="0"/>
              <a:t>Click to edit Master title style</a:t>
            </a:r>
            <a:endParaRPr lang="en-GB" dirty="0"/>
          </a:p>
        </p:txBody>
      </p:sp>
      <p:sp>
        <p:nvSpPr>
          <p:cNvPr id="3" name="Subtitle 2"/>
          <p:cNvSpPr>
            <a:spLocks noGrp="1"/>
          </p:cNvSpPr>
          <p:nvPr>
            <p:ph type="subTitle" idx="1"/>
          </p:nvPr>
        </p:nvSpPr>
        <p:spPr>
          <a:xfrm>
            <a:off x="1524000" y="3813058"/>
            <a:ext cx="9144000" cy="1655762"/>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cxnSp>
        <p:nvCxnSpPr>
          <p:cNvPr id="7" name="Straight Connector 6"/>
          <p:cNvCxnSpPr/>
          <p:nvPr userDrawn="1"/>
        </p:nvCxnSpPr>
        <p:spPr>
          <a:xfrm>
            <a:off x="1524000" y="365064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051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699872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962767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474608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10974-9198-4F8F-A77C-02FC589C58E5}" type="datetimeFigureOut">
              <a:rPr lang="en-GB" smtClean="0"/>
              <a:t>14/01/2025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89212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a:solidFill>
                  <a:schemeClr val="tx2"/>
                </a:solidFill>
              </a:defRPr>
            </a:lvl1pPr>
          </a:lstStyle>
          <a:p>
            <a:fld id="{E6D10974-9198-4F8F-A77C-02FC589C58E5}" type="datetimeFigureOut">
              <a:rPr lang="en-GB" smtClean="0"/>
              <a:pPr/>
              <a:t>14/01/2025</a:t>
            </a:fld>
            <a:endParaRPr lang="en-GB"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0731C7C9-D952-4592-8E59-ED21C62D4FCA}" type="slidenum">
              <a:rPr lang="en-GB" smtClean="0"/>
              <a:pPr/>
              <a:t>‹#›</a:t>
            </a:fld>
            <a:endParaRPr lang="en-GB" dirty="0"/>
          </a:p>
        </p:txBody>
      </p:sp>
    </p:spTree>
    <p:extLst>
      <p:ext uri="{BB962C8B-B14F-4D97-AF65-F5344CB8AC3E}">
        <p14:creationId xmlns:p14="http://schemas.microsoft.com/office/powerpoint/2010/main" val="2486781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735862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7797210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409397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61438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082316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2928300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D10974-9198-4F8F-A77C-02FC589C58E5}" type="datetimeFigureOut">
              <a:rPr lang="en-GB" smtClean="0"/>
              <a:t>14/01/2025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941527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3" name="Rectangle 52"/>
          <p:cNvSpPr/>
          <p:nvPr userDrawn="1"/>
        </p:nvSpPr>
        <p:spPr>
          <a:xfrm>
            <a:off x="-886093" y="5958601"/>
            <a:ext cx="13786338" cy="1712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7E6E1"/>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9735" y="356505"/>
            <a:ext cx="1008000" cy="100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3400" y="354947"/>
            <a:ext cx="1008000" cy="100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991" y="1304962"/>
            <a:ext cx="1008000" cy="1008000"/>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1916" y="1304963"/>
            <a:ext cx="1008000" cy="100800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13163" y="1304962"/>
            <a:ext cx="1008000" cy="1008000"/>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56782" y="357372"/>
            <a:ext cx="1008000" cy="1008000"/>
          </a:xfrm>
          <a:prstGeom prst="rect">
            <a:avLst/>
          </a:prstGeom>
        </p:spPr>
      </p:pic>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59817" y="355006"/>
            <a:ext cx="1008000" cy="1008000"/>
          </a:xfrm>
          <a:prstGeom prst="rect">
            <a:avLst/>
          </a:prstGeom>
        </p:spPr>
      </p:pic>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477464" y="1304962"/>
            <a:ext cx="1008000" cy="1008000"/>
          </a:xfrm>
          <a:prstGeom prst="rect">
            <a:avLst/>
          </a:prstGeom>
        </p:spPr>
      </p:pic>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28389" y="1304961"/>
            <a:ext cx="1008000" cy="1008000"/>
          </a:xfrm>
          <a:prstGeom prst="rect">
            <a:avLst/>
          </a:prstGeom>
        </p:spPr>
      </p:pic>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603017" y="1287526"/>
            <a:ext cx="1008000" cy="1008000"/>
          </a:xfrm>
          <a:prstGeom prst="rect">
            <a:avLst/>
          </a:prstGeom>
        </p:spPr>
      </p:pic>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3537" y="354664"/>
            <a:ext cx="1008000" cy="1008000"/>
          </a:xfrm>
          <a:prstGeom prst="rect">
            <a:avLst/>
          </a:prstGeom>
        </p:spPr>
      </p:pic>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7339" y="355294"/>
            <a:ext cx="1008000" cy="1008000"/>
          </a:xfrm>
          <a:prstGeom prst="rect">
            <a:avLst/>
          </a:prstGeom>
        </p:spPr>
      </p:pic>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60511" y="355294"/>
            <a:ext cx="1008000" cy="1008000"/>
          </a:xfrm>
          <a:prstGeom prst="rect">
            <a:avLst/>
          </a:prstGeom>
        </p:spPr>
      </p:pic>
      <p:pic>
        <p:nvPicPr>
          <p:cNvPr id="18" name="Picture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63683" y="355294"/>
            <a:ext cx="1008000" cy="1008000"/>
          </a:xfrm>
          <a:prstGeom prst="rect">
            <a:avLst/>
          </a:prstGeom>
        </p:spPr>
      </p:pic>
      <p:pic>
        <p:nvPicPr>
          <p:cNvPr id="19" name="Picture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66855" y="355295"/>
            <a:ext cx="1008000" cy="1008000"/>
          </a:xfrm>
          <a:prstGeom prst="rect">
            <a:avLst/>
          </a:prstGeom>
        </p:spPr>
      </p:pic>
      <p:pic>
        <p:nvPicPr>
          <p:cNvPr id="20" name="Picture 1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70027" y="358509"/>
            <a:ext cx="1008000" cy="1008000"/>
          </a:xfrm>
          <a:prstGeom prst="rect">
            <a:avLst/>
          </a:prstGeom>
        </p:spPr>
      </p:pic>
      <p:pic>
        <p:nvPicPr>
          <p:cNvPr id="21" name="Picture 2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37428" y="3498051"/>
            <a:ext cx="1008000" cy="1008000"/>
          </a:xfrm>
          <a:prstGeom prst="rect">
            <a:avLst/>
          </a:prstGeom>
        </p:spPr>
      </p:pic>
      <p:pic>
        <p:nvPicPr>
          <p:cNvPr id="22" name="Picture 2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895767" y="3487934"/>
            <a:ext cx="1008000" cy="1008000"/>
          </a:xfrm>
          <a:prstGeom prst="rect">
            <a:avLst/>
          </a:prstGeom>
        </p:spPr>
      </p:pic>
      <p:pic>
        <p:nvPicPr>
          <p:cNvPr id="23" name="Picture 2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63074" y="3515636"/>
            <a:ext cx="1008000" cy="1008000"/>
          </a:xfrm>
          <a:prstGeom prst="rect">
            <a:avLst/>
          </a:prstGeom>
        </p:spPr>
      </p:pic>
      <p:pic>
        <p:nvPicPr>
          <p:cNvPr id="24" name="Picture 2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29048" y="3515636"/>
            <a:ext cx="1008000" cy="1008000"/>
          </a:xfrm>
          <a:prstGeom prst="rect">
            <a:avLst/>
          </a:prstGeom>
        </p:spPr>
      </p:pic>
      <p:pic>
        <p:nvPicPr>
          <p:cNvPr id="25" name="Picture 24"/>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5007" y="3515636"/>
            <a:ext cx="1008000" cy="1008000"/>
          </a:xfrm>
          <a:prstGeom prst="rect">
            <a:avLst/>
          </a:prstGeom>
        </p:spPr>
      </p:pic>
      <p:pic>
        <p:nvPicPr>
          <p:cNvPr id="26" name="Picture 25"/>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2059" y="3462881"/>
            <a:ext cx="1008000" cy="1008000"/>
          </a:xfrm>
          <a:prstGeom prst="rect">
            <a:avLst/>
          </a:prstGeom>
        </p:spPr>
      </p:pic>
      <p:pic>
        <p:nvPicPr>
          <p:cNvPr id="27" name="Picture 2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266422" y="2495521"/>
            <a:ext cx="1008000" cy="1008000"/>
          </a:xfrm>
          <a:prstGeom prst="rect">
            <a:avLst/>
          </a:prstGeom>
        </p:spPr>
      </p:pic>
      <p:pic>
        <p:nvPicPr>
          <p:cNvPr id="28"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184161" y="2509327"/>
            <a:ext cx="1008000" cy="1008000"/>
          </a:xfrm>
          <a:prstGeom prst="rect">
            <a:avLst/>
          </a:prstGeom>
        </p:spPr>
      </p:pic>
      <p:pic>
        <p:nvPicPr>
          <p:cNvPr id="29" name="Picture 2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2059" y="2453518"/>
            <a:ext cx="1008000" cy="1008000"/>
          </a:xfrm>
          <a:prstGeom prst="rect">
            <a:avLst/>
          </a:prstGeom>
        </p:spPr>
      </p:pic>
      <p:pic>
        <p:nvPicPr>
          <p:cNvPr id="30" name="Picture 2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973373" y="2509327"/>
            <a:ext cx="1008000" cy="1008000"/>
          </a:xfrm>
          <a:prstGeom prst="rect">
            <a:avLst/>
          </a:prstGeom>
        </p:spPr>
      </p:pic>
      <p:pic>
        <p:nvPicPr>
          <p:cNvPr id="31" name="Picture 30"/>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060867" y="2526912"/>
            <a:ext cx="1008000" cy="1008000"/>
          </a:xfrm>
          <a:prstGeom prst="rect">
            <a:avLst/>
          </a:prstGeom>
        </p:spPr>
      </p:pic>
      <p:pic>
        <p:nvPicPr>
          <p:cNvPr id="32" name="Picture 3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38137" y="2516967"/>
            <a:ext cx="1008000" cy="1008000"/>
          </a:xfrm>
          <a:prstGeom prst="rect">
            <a:avLst/>
          </a:prstGeom>
        </p:spPr>
      </p:pic>
      <p:pic>
        <p:nvPicPr>
          <p:cNvPr id="33" name="Picture 32"/>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892703" y="2453519"/>
            <a:ext cx="1008000" cy="1008000"/>
          </a:xfrm>
          <a:prstGeom prst="rect">
            <a:avLst/>
          </a:prstGeom>
        </p:spPr>
      </p:pic>
      <p:pic>
        <p:nvPicPr>
          <p:cNvPr id="34" name="Picture 33"/>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76260" y="2453519"/>
            <a:ext cx="1008000" cy="1008000"/>
          </a:xfrm>
          <a:prstGeom prst="rect">
            <a:avLst/>
          </a:prstGeom>
        </p:spPr>
      </p:pic>
      <p:pic>
        <p:nvPicPr>
          <p:cNvPr id="35" name="Picture 34"/>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634293" y="2453519"/>
            <a:ext cx="1008000" cy="1008000"/>
          </a:xfrm>
          <a:prstGeom prst="rect">
            <a:avLst/>
          </a:prstGeom>
        </p:spPr>
      </p:pic>
      <p:pic>
        <p:nvPicPr>
          <p:cNvPr id="36" name="Picture 35"/>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90272" y="2453519"/>
            <a:ext cx="1008000" cy="1008000"/>
          </a:xfrm>
          <a:prstGeom prst="rect">
            <a:avLst/>
          </a:prstGeom>
        </p:spPr>
      </p:pic>
      <p:pic>
        <p:nvPicPr>
          <p:cNvPr id="37" name="Picture 3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41676" y="4672647"/>
            <a:ext cx="1008000" cy="1008000"/>
          </a:xfrm>
          <a:prstGeom prst="rect">
            <a:avLst/>
          </a:prstGeom>
        </p:spPr>
      </p:pic>
      <p:pic>
        <p:nvPicPr>
          <p:cNvPr id="38" name="Picture 37"/>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946478" y="5638259"/>
            <a:ext cx="1008000" cy="1008000"/>
          </a:xfrm>
          <a:prstGeom prst="rect">
            <a:avLst/>
          </a:prstGeom>
        </p:spPr>
      </p:pic>
      <p:pic>
        <p:nvPicPr>
          <p:cNvPr id="39" name="Picture 38"/>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877857" y="5736417"/>
            <a:ext cx="1008000" cy="1008000"/>
          </a:xfrm>
          <a:prstGeom prst="rect">
            <a:avLst/>
          </a:prstGeom>
        </p:spPr>
      </p:pic>
      <p:pic>
        <p:nvPicPr>
          <p:cNvPr id="40" name="Picture 39"/>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760062" y="5783151"/>
            <a:ext cx="1008000" cy="1008000"/>
          </a:xfrm>
          <a:prstGeom prst="rect">
            <a:avLst/>
          </a:prstGeom>
        </p:spPr>
      </p:pic>
      <p:pic>
        <p:nvPicPr>
          <p:cNvPr id="41" name="Picture 40"/>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3688643" y="5723572"/>
            <a:ext cx="1008000" cy="1008000"/>
          </a:xfrm>
          <a:prstGeom prst="rect">
            <a:avLst/>
          </a:prstGeom>
        </p:spPr>
      </p:pic>
      <p:pic>
        <p:nvPicPr>
          <p:cNvPr id="42" name="Picture 41"/>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931000" y="4685492"/>
            <a:ext cx="1008000" cy="1008000"/>
          </a:xfrm>
          <a:prstGeom prst="rect">
            <a:avLst/>
          </a:prstGeom>
        </p:spPr>
      </p:pic>
      <p:pic>
        <p:nvPicPr>
          <p:cNvPr id="43" name="Picture 42"/>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8073563" y="4685492"/>
            <a:ext cx="1008000" cy="1008000"/>
          </a:xfrm>
          <a:prstGeom prst="rect">
            <a:avLst/>
          </a:prstGeom>
        </p:spPr>
      </p:pic>
      <p:pic>
        <p:nvPicPr>
          <p:cNvPr id="44" name="Picture 43"/>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9215497" y="4672647"/>
            <a:ext cx="1008000" cy="1008000"/>
          </a:xfrm>
          <a:prstGeom prst="rect">
            <a:avLst/>
          </a:prstGeom>
        </p:spPr>
      </p:pic>
      <p:pic>
        <p:nvPicPr>
          <p:cNvPr id="45" name="Picture 44"/>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787070" y="4685493"/>
            <a:ext cx="1008000" cy="1008000"/>
          </a:xfrm>
          <a:prstGeom prst="rect">
            <a:avLst/>
          </a:prstGeom>
        </p:spPr>
      </p:pic>
      <p:pic>
        <p:nvPicPr>
          <p:cNvPr id="46" name="Picture 45"/>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2540538" y="5736418"/>
            <a:ext cx="1008000" cy="1008000"/>
          </a:xfrm>
          <a:prstGeom prst="rect">
            <a:avLst/>
          </a:prstGeom>
        </p:spPr>
      </p:pic>
      <p:pic>
        <p:nvPicPr>
          <p:cNvPr id="47" name="Picture 46"/>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489674" y="5736418"/>
            <a:ext cx="1008000" cy="1008000"/>
          </a:xfrm>
          <a:prstGeom prst="rect">
            <a:avLst/>
          </a:prstGeom>
        </p:spPr>
      </p:pic>
      <p:pic>
        <p:nvPicPr>
          <p:cNvPr id="48" name="Picture 47"/>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43626" y="5736418"/>
            <a:ext cx="1008000" cy="1008000"/>
          </a:xfrm>
          <a:prstGeom prst="rect">
            <a:avLst/>
          </a:prstGeom>
        </p:spPr>
      </p:pic>
      <p:pic>
        <p:nvPicPr>
          <p:cNvPr id="49" name="Picture 48"/>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736145" y="4685493"/>
            <a:ext cx="1008000" cy="1008000"/>
          </a:xfrm>
          <a:prstGeom prst="rect">
            <a:avLst/>
          </a:prstGeom>
        </p:spPr>
      </p:pic>
      <p:pic>
        <p:nvPicPr>
          <p:cNvPr id="50" name="Picture 49"/>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3683736" y="4741645"/>
            <a:ext cx="1008000" cy="1008000"/>
          </a:xfrm>
          <a:prstGeom prst="rect">
            <a:avLst/>
          </a:prstGeom>
        </p:spPr>
      </p:pic>
      <p:pic>
        <p:nvPicPr>
          <p:cNvPr id="51" name="Picture 50"/>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2540599" y="4685493"/>
            <a:ext cx="1008000" cy="1008000"/>
          </a:xfrm>
          <a:prstGeom prst="rect">
            <a:avLst/>
          </a:prstGeom>
        </p:spPr>
      </p:pic>
      <p:pic>
        <p:nvPicPr>
          <p:cNvPr id="52" name="Picture 51"/>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396608" y="4685493"/>
            <a:ext cx="1008000" cy="1008000"/>
          </a:xfrm>
          <a:prstGeom prst="rect">
            <a:avLst/>
          </a:prstGeom>
        </p:spPr>
      </p:pic>
      <p:pic>
        <p:nvPicPr>
          <p:cNvPr id="54" name="Picture 53"/>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10264782" y="4672647"/>
            <a:ext cx="1007394" cy="1008000"/>
          </a:xfrm>
          <a:prstGeom prst="rect">
            <a:avLst/>
          </a:prstGeom>
        </p:spPr>
      </p:pic>
      <p:pic>
        <p:nvPicPr>
          <p:cNvPr id="55" name="Picture 54"/>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8073563" y="5638259"/>
            <a:ext cx="1008000" cy="1008000"/>
          </a:xfrm>
          <a:prstGeom prst="rect">
            <a:avLst/>
          </a:prstGeom>
        </p:spPr>
      </p:pic>
      <p:pic>
        <p:nvPicPr>
          <p:cNvPr id="56" name="Picture 55"/>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9161400" y="5632103"/>
            <a:ext cx="1008000" cy="1008000"/>
          </a:xfrm>
          <a:prstGeom prst="rect">
            <a:avLst/>
          </a:prstGeom>
        </p:spPr>
      </p:pic>
      <p:pic>
        <p:nvPicPr>
          <p:cNvPr id="57" name="Picture 56"/>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8065719" y="3498051"/>
            <a:ext cx="1008000" cy="1008000"/>
          </a:xfrm>
          <a:prstGeom prst="rect">
            <a:avLst/>
          </a:prstGeom>
        </p:spPr>
      </p:pic>
      <p:pic>
        <p:nvPicPr>
          <p:cNvPr id="58" name="Picture 57"/>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10271655" y="3514167"/>
            <a:ext cx="1008000" cy="1008000"/>
          </a:xfrm>
          <a:prstGeom prst="rect">
            <a:avLst/>
          </a:prstGeom>
        </p:spPr>
      </p:pic>
      <p:pic>
        <p:nvPicPr>
          <p:cNvPr id="59" name="Picture 58"/>
          <p:cNvPicPr>
            <a:picLocks noChangeAspect="1"/>
          </p:cNvPicPr>
          <p:nvPr userDrawn="1"/>
        </p:nvPicPr>
        <p:blipFill rotWithShape="1">
          <a:blip r:embed="rId55" cstate="print">
            <a:extLst>
              <a:ext uri="{28A0092B-C50C-407E-A947-70E740481C1C}">
                <a14:useLocalDpi xmlns:a14="http://schemas.microsoft.com/office/drawing/2010/main" val="0"/>
              </a:ext>
            </a:extLst>
          </a:blip>
          <a:srcRect r="1287"/>
          <a:stretch/>
        </p:blipFill>
        <p:spPr>
          <a:xfrm>
            <a:off x="6968521" y="3514243"/>
            <a:ext cx="1008000" cy="1008000"/>
          </a:xfrm>
          <a:prstGeom prst="rect">
            <a:avLst/>
          </a:prstGeom>
          <a:ln>
            <a:noFill/>
          </a:ln>
        </p:spPr>
      </p:pic>
      <p:pic>
        <p:nvPicPr>
          <p:cNvPr id="60" name="Picture 59"/>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9122271" y="3524967"/>
            <a:ext cx="1008000" cy="1008000"/>
          </a:xfrm>
          <a:prstGeom prst="rect">
            <a:avLst/>
          </a:prstGeom>
        </p:spPr>
      </p:pic>
      <p:pic>
        <p:nvPicPr>
          <p:cNvPr id="61" name="Picture 60"/>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6675426" y="1264395"/>
            <a:ext cx="1007392" cy="1008000"/>
          </a:xfrm>
          <a:prstGeom prst="rect">
            <a:avLst/>
          </a:prstGeom>
        </p:spPr>
      </p:pic>
      <p:pic>
        <p:nvPicPr>
          <p:cNvPr id="62" name="Picture 61"/>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8910411" y="1287526"/>
            <a:ext cx="1008000" cy="1008000"/>
          </a:xfrm>
          <a:prstGeom prst="rect">
            <a:avLst/>
          </a:prstGeom>
        </p:spPr>
      </p:pic>
      <p:pic>
        <p:nvPicPr>
          <p:cNvPr id="63" name="Picture 62"/>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7777853" y="1300617"/>
            <a:ext cx="1007392" cy="1008000"/>
          </a:xfrm>
          <a:prstGeom prst="rect">
            <a:avLst/>
          </a:prstGeom>
        </p:spPr>
      </p:pic>
      <p:pic>
        <p:nvPicPr>
          <p:cNvPr id="64" name="Picture 63"/>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9987271" y="1331552"/>
            <a:ext cx="1007392" cy="1008000"/>
          </a:xfrm>
          <a:prstGeom prst="rect">
            <a:avLst/>
          </a:prstGeom>
        </p:spPr>
      </p:pic>
      <p:pic>
        <p:nvPicPr>
          <p:cNvPr id="65" name="Picture 64"/>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11038196" y="1321310"/>
            <a:ext cx="1008000" cy="1008000"/>
          </a:xfrm>
          <a:prstGeom prst="rect">
            <a:avLst/>
          </a:prstGeom>
        </p:spPr>
      </p:pic>
    </p:spTree>
    <p:extLst>
      <p:ext uri="{BB962C8B-B14F-4D97-AF65-F5344CB8AC3E}">
        <p14:creationId xmlns:p14="http://schemas.microsoft.com/office/powerpoint/2010/main" val="263103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D10974-9198-4F8F-A77C-02FC589C58E5}" type="datetimeFigureOut">
              <a:rPr lang="en-GB" smtClean="0"/>
              <a:t>14/01/2025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139595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D10974-9198-4F8F-A77C-02FC589C58E5}" type="datetimeFigureOut">
              <a:rPr lang="en-GB" smtClean="0"/>
              <a:t>14/01/2025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552365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solidFill>
                  <a:schemeClr val="tx2"/>
                </a:solidFill>
              </a:defRPr>
            </a:lvl1pPr>
          </a:lstStyle>
          <a:p>
            <a:fld id="{E6D10974-9198-4F8F-A77C-02FC589C58E5}" type="datetimeFigureOut">
              <a:rPr lang="en-GB" smtClean="0"/>
              <a:pPr/>
              <a:t>14/01/2025</a:t>
            </a:fld>
            <a:endParaRPr lang="en-GB"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0731C7C9-D952-4592-8E59-ED21C62D4FCA}" type="slidenum">
              <a:rPr lang="en-GB" smtClean="0"/>
              <a:pPr/>
              <a:t>‹#›</a:t>
            </a:fld>
            <a:endParaRPr lang="en-GB" dirty="0"/>
          </a:p>
        </p:txBody>
      </p:sp>
    </p:spTree>
    <p:extLst>
      <p:ext uri="{BB962C8B-B14F-4D97-AF65-F5344CB8AC3E}">
        <p14:creationId xmlns:p14="http://schemas.microsoft.com/office/powerpoint/2010/main" val="27120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55338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10974-9198-4F8F-A77C-02FC589C58E5}" type="datetimeFigureOut">
              <a:rPr lang="en-GB" smtClean="0"/>
              <a:t>14/01/2025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1C7C9-D952-4592-8E59-ED21C62D4FCA}" type="slidenum">
              <a:rPr lang="en-GB" smtClean="0"/>
              <a:t>‹#›</a:t>
            </a:fld>
            <a:endParaRPr lang="en-GB"/>
          </a:p>
        </p:txBody>
      </p:sp>
    </p:spTree>
    <p:extLst>
      <p:ext uri="{BB962C8B-B14F-4D97-AF65-F5344CB8AC3E}">
        <p14:creationId xmlns:p14="http://schemas.microsoft.com/office/powerpoint/2010/main" val="3526121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76963"/>
            <a:ext cx="12192000" cy="900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E6D10974-9198-4F8F-A77C-02FC589C58E5}" type="datetimeFigureOut">
              <a:rPr lang="en-GB" smtClean="0"/>
              <a:pPr/>
              <a:t>14/01/2025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
        <p:nvSpPr>
          <p:cNvPr id="6" name="Slide Number Placeholder 5"/>
          <p:cNvSpPr>
            <a:spLocks noGrp="1"/>
          </p:cNvSpPr>
          <p:nvPr>
            <p:ph type="sldNum" sz="quarter" idx="4"/>
          </p:nvPr>
        </p:nvSpPr>
        <p:spPr>
          <a:xfrm>
            <a:off x="8153399" y="6356350"/>
            <a:ext cx="1178169" cy="365125"/>
          </a:xfrm>
          <a:prstGeom prst="rect">
            <a:avLst/>
          </a:prstGeom>
        </p:spPr>
        <p:txBody>
          <a:bodyPr vert="horz" lIns="91440" tIns="45720" rIns="91440" bIns="45720" rtlCol="0" anchor="ctr"/>
          <a:lstStyle>
            <a:lvl1pPr algn="r">
              <a:defRPr sz="1200">
                <a:solidFill>
                  <a:schemeClr val="bg1"/>
                </a:solidFill>
              </a:defRPr>
            </a:lvl1pPr>
          </a:lstStyle>
          <a:p>
            <a:fld id="{0731C7C9-D952-4592-8E59-ED21C62D4FCA}" type="slidenum">
              <a:rPr lang="en-GB" smtClean="0"/>
              <a:pPr/>
              <a:t>‹#›</a:t>
            </a:fld>
            <a:endParaRPr lang="en-GB" dirty="0"/>
          </a:p>
        </p:txBody>
      </p:sp>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353800" y="6356350"/>
            <a:ext cx="370808" cy="365125"/>
          </a:xfrm>
          <a:prstGeom prst="rect">
            <a:avLst/>
          </a:prstGeom>
        </p:spPr>
      </p:pic>
    </p:spTree>
    <p:extLst>
      <p:ext uri="{BB962C8B-B14F-4D97-AF65-F5344CB8AC3E}">
        <p14:creationId xmlns:p14="http://schemas.microsoft.com/office/powerpoint/2010/main" val="38242459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708" r:id="rId12"/>
    <p:sldLayoutId id="2147483709" r:id="rId13"/>
    <p:sldLayoutId id="2147483677" r:id="rId14"/>
    <p:sldLayoutId id="2147483678"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76963"/>
            <a:ext cx="12192000" cy="900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E6D10974-9198-4F8F-A77C-02FC589C58E5}" type="datetimeFigureOut">
              <a:rPr lang="en-GB" smtClean="0"/>
              <a:pPr/>
              <a:t>14/01/2025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defRPr>
            </a:lvl1pPr>
          </a:lstStyle>
          <a:p>
            <a:endParaRPr lang="en-GB" dirty="0"/>
          </a:p>
        </p:txBody>
      </p:sp>
      <p:sp>
        <p:nvSpPr>
          <p:cNvPr id="6" name="Slide Number Placeholder 5"/>
          <p:cNvSpPr>
            <a:spLocks noGrp="1"/>
          </p:cNvSpPr>
          <p:nvPr>
            <p:ph type="sldNum" sz="quarter" idx="4"/>
          </p:nvPr>
        </p:nvSpPr>
        <p:spPr>
          <a:xfrm>
            <a:off x="8153399" y="6356350"/>
            <a:ext cx="1178169" cy="365125"/>
          </a:xfrm>
          <a:prstGeom prst="rect">
            <a:avLst/>
          </a:prstGeom>
        </p:spPr>
        <p:txBody>
          <a:bodyPr vert="horz" lIns="91440" tIns="45720" rIns="91440" bIns="45720" rtlCol="0" anchor="ctr"/>
          <a:lstStyle>
            <a:lvl1pPr algn="r">
              <a:defRPr sz="1200">
                <a:solidFill>
                  <a:schemeClr val="tx2"/>
                </a:solidFill>
              </a:defRPr>
            </a:lvl1pPr>
          </a:lstStyle>
          <a:p>
            <a:fld id="{0731C7C9-D952-4592-8E59-ED21C62D4FCA}" type="slidenum">
              <a:rPr lang="en-GB" smtClean="0"/>
              <a:pPr/>
              <a:t>‹#›</a:t>
            </a:fld>
            <a:endParaRPr lang="en-GB" dirty="0"/>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53800" y="6356350"/>
            <a:ext cx="370808" cy="365125"/>
          </a:xfrm>
          <a:prstGeom prst="rect">
            <a:avLst/>
          </a:prstGeom>
        </p:spPr>
      </p:pic>
    </p:spTree>
    <p:extLst>
      <p:ext uri="{BB962C8B-B14F-4D97-AF65-F5344CB8AC3E}">
        <p14:creationId xmlns:p14="http://schemas.microsoft.com/office/powerpoint/2010/main" val="17496051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76963"/>
            <a:ext cx="12192000" cy="900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6"/>
                </a:solidFill>
              </a:defRPr>
            </a:lvl1pPr>
          </a:lstStyle>
          <a:p>
            <a:fld id="{E6D10974-9198-4F8F-A77C-02FC589C58E5}" type="datetimeFigureOut">
              <a:rPr lang="en-GB" smtClean="0"/>
              <a:pPr/>
              <a:t>14/01/2025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solidFill>
              </a:defRPr>
            </a:lvl1pPr>
          </a:lstStyle>
          <a:p>
            <a:endParaRPr lang="en-GB" dirty="0"/>
          </a:p>
        </p:txBody>
      </p:sp>
      <p:sp>
        <p:nvSpPr>
          <p:cNvPr id="6" name="Slide Number Placeholder 5"/>
          <p:cNvSpPr>
            <a:spLocks noGrp="1"/>
          </p:cNvSpPr>
          <p:nvPr>
            <p:ph type="sldNum" sz="quarter" idx="4"/>
          </p:nvPr>
        </p:nvSpPr>
        <p:spPr>
          <a:xfrm>
            <a:off x="8153399" y="6356350"/>
            <a:ext cx="1178169" cy="365125"/>
          </a:xfrm>
          <a:prstGeom prst="rect">
            <a:avLst/>
          </a:prstGeom>
        </p:spPr>
        <p:txBody>
          <a:bodyPr vert="horz" lIns="91440" tIns="45720" rIns="91440" bIns="45720" rtlCol="0" anchor="ctr"/>
          <a:lstStyle>
            <a:lvl1pPr algn="r">
              <a:defRPr sz="1200">
                <a:solidFill>
                  <a:schemeClr val="accent6"/>
                </a:solidFill>
              </a:defRPr>
            </a:lvl1pPr>
          </a:lstStyle>
          <a:p>
            <a:fld id="{0731C7C9-D952-4592-8E59-ED21C62D4FCA}" type="slidenum">
              <a:rPr lang="en-GB" smtClean="0"/>
              <a:pPr/>
              <a:t>‹#›</a:t>
            </a:fld>
            <a:endParaRPr lang="en-GB"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353800" y="6356350"/>
            <a:ext cx="370808" cy="365125"/>
          </a:xfrm>
          <a:prstGeom prst="rect">
            <a:avLst/>
          </a:prstGeom>
        </p:spPr>
      </p:pic>
    </p:spTree>
    <p:extLst>
      <p:ext uri="{BB962C8B-B14F-4D97-AF65-F5344CB8AC3E}">
        <p14:creationId xmlns:p14="http://schemas.microsoft.com/office/powerpoint/2010/main" val="420812339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simplypsychology.org/limbic-system.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aPknwW8mPAM"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psychologytoday.com/us/blog/lifespan-psychology/202004/expanding-the-window-tolerance" TargetMode="External"/><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simplypsychology.org/amygdala.html#:~:text=An%20area%20in%20which%20the%20amygdala%20is%20most,often%20work%20together%20to%20make%20memories%20more%20memorab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Q6G-OpGgo3c&amp;safe=active"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4gXJe6LDfCc"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online-stopwatch.com/sensory-timers/battery-timer/full-screen/"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behaviour.semh.co.uk/results.html?data=wzZXZPrimaryZXZ2ZXZ2ZXZ4ZXZ3ZXZ5ZXZ4ZXZ4ZXZ3ZXZ4ZXZ4ZXZ4ZXZ5ZXZ4ZXZ5ZXZ2ZXZ4ZXZ5ZXZ4ZXZ5ZXZ5ZXZ4ZXZ5ZXZ5ZXZ5ZXZ5ZXZ4ZXZ2ZXZ4ZXZ5ZXZ3ZXZ5ZXZ4ZXZ4ZXZ4ZXZ3ZXZ3ZXZ4ZXZ4ZXZ4ZXZ4ZXZ5ZXZ4ZXZ5ZXZ4ZXZ5" TargetMode="External"/><Relationship Id="rId2" Type="http://schemas.openxmlformats.org/officeDocument/2006/relationships/hyperlink" Target="https://behaviour.semh.co.uk/"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www.online-stopwatch.com/sensory-timers/battery-timer/full-screen/"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autism.org.au/what-is-autism/understanding-behaviour/"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8678E3-F5FB-482E-97ED-3D6A9A06BF89}"/>
              </a:ext>
            </a:extLst>
          </p:cNvPr>
          <p:cNvSpPr>
            <a:spLocks noGrp="1"/>
          </p:cNvSpPr>
          <p:nvPr>
            <p:ph type="ftr" sz="quarter" idx="11"/>
          </p:nvPr>
        </p:nvSpPr>
        <p:spPr/>
        <p:txBody>
          <a:bodyPr vert="horz" lIns="91440" tIns="45720" rIns="91440" bIns="45720" rtlCol="0" anchor="ctr">
            <a:normAutofit/>
          </a:bodyPr>
          <a:lstStyle/>
          <a:p>
            <a:pPr algn="l">
              <a:spcAft>
                <a:spcPts val="600"/>
              </a:spcAft>
              <a:defRPr/>
            </a:pPr>
            <a:r>
              <a:rPr lang="en-US" kern="1200">
                <a:solidFill>
                  <a:schemeClr val="tx1">
                    <a:alpha val="80000"/>
                  </a:schemeClr>
                </a:solidFill>
                <a:latin typeface="+mn-lt"/>
                <a:ea typeface="+mn-ea"/>
                <a:cs typeface="+mn-cs"/>
              </a:rPr>
              <a:t>SENAS Trafford</a:t>
            </a:r>
          </a:p>
        </p:txBody>
      </p:sp>
      <p:sp>
        <p:nvSpPr>
          <p:cNvPr id="4100" name="Slide Number Placeholder 4">
            <a:extLst>
              <a:ext uri="{FF2B5EF4-FFF2-40B4-BE49-F238E27FC236}">
                <a16:creationId xmlns:a16="http://schemas.microsoft.com/office/drawing/2014/main" id="{35C4EB5B-B48F-41A1-A8C6-EFFF51C3AA9C}"/>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None/>
            </a:pPr>
            <a:fld id="{9CDD4560-7629-408E-8E25-1CFDF4DF24A5}" type="slidenum">
              <a:rPr lang="en-US" altLang="en-US" sz="1200">
                <a:solidFill>
                  <a:schemeClr val="tx1">
                    <a:alpha val="80000"/>
                  </a:schemeClr>
                </a:solidFill>
                <a:latin typeface="+mn-lt"/>
              </a:rPr>
              <a:pPr>
                <a:spcBef>
                  <a:spcPct val="0"/>
                </a:spcBef>
                <a:spcAft>
                  <a:spcPts val="600"/>
                </a:spcAft>
                <a:buNone/>
              </a:pPr>
              <a:t>1</a:t>
            </a:fld>
            <a:endParaRPr lang="en-US" altLang="en-US" sz="1200">
              <a:solidFill>
                <a:schemeClr val="tx1">
                  <a:alpha val="80000"/>
                </a:schemeClr>
              </a:solidFill>
              <a:latin typeface="+mn-lt"/>
            </a:endParaRPr>
          </a:p>
        </p:txBody>
      </p:sp>
      <p:sp>
        <p:nvSpPr>
          <p:cNvPr id="4098" name="Title 5">
            <a:extLst>
              <a:ext uri="{FF2B5EF4-FFF2-40B4-BE49-F238E27FC236}">
                <a16:creationId xmlns:a16="http://schemas.microsoft.com/office/drawing/2014/main" id="{C7865353-5046-4F08-9841-09EF62A5D41C}"/>
              </a:ext>
            </a:extLst>
          </p:cNvPr>
          <p:cNvSpPr>
            <a:spLocks noGrp="1"/>
          </p:cNvSpPr>
          <p:nvPr>
            <p:ph type="title" idx="4294967295"/>
          </p:nvPr>
        </p:nvSpPr>
        <p:spPr>
          <a:xfrm>
            <a:off x="0" y="1966913"/>
            <a:ext cx="4752975" cy="2938462"/>
          </a:xfrm>
          <a:noFill/>
        </p:spPr>
        <p:txBody>
          <a:bodyPr vert="horz" lIns="91440" tIns="45720" rIns="91440" bIns="45720" rtlCol="0" anchor="ctr">
            <a:normAutofit/>
          </a:bodyPr>
          <a:lstStyle/>
          <a:p>
            <a:pPr eaLnBrk="1" hangingPunct="1">
              <a:lnSpc>
                <a:spcPct val="90000"/>
              </a:lnSpc>
            </a:pPr>
            <a:r>
              <a:rPr lang="en-US" altLang="en-US" sz="4000" dirty="0">
                <a:solidFill>
                  <a:srgbClr val="FFFFFF"/>
                </a:solidFill>
              </a:rPr>
              <a:t>How can I learn to “listen” to behaviour?</a:t>
            </a:r>
          </a:p>
        </p:txBody>
      </p:sp>
      <p:pic>
        <p:nvPicPr>
          <p:cNvPr id="4101" name="Picture 7" descr="It's all fun and games until&#10;someone figures out&#10;the function of your&#10;behavior.">
            <a:extLst>
              <a:ext uri="{FF2B5EF4-FFF2-40B4-BE49-F238E27FC236}">
                <a16:creationId xmlns:a16="http://schemas.microsoft.com/office/drawing/2014/main" id="{E2BF5617-9B5B-41AC-9F2A-E6C92FE7C1A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6988" y="1647903"/>
            <a:ext cx="5085525" cy="3559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44812B1-6E2B-44B1-924E-2B7E498F161F}"/>
              </a:ext>
            </a:extLst>
          </p:cNvPr>
          <p:cNvSpPr>
            <a:spLocks noGrp="1"/>
          </p:cNvSpPr>
          <p:nvPr>
            <p:ph type="title"/>
          </p:nvPr>
        </p:nvSpPr>
        <p:spPr/>
        <p:txBody>
          <a:bodyPr>
            <a:normAutofit/>
          </a:bodyPr>
          <a:lstStyle/>
          <a:p>
            <a:pPr eaLnBrk="1" hangingPunct="1"/>
            <a:r>
              <a:rPr lang="en-GB" altLang="en-US" sz="3500"/>
              <a:t>Functions of behaviour</a:t>
            </a:r>
            <a:endParaRPr lang="en-US" altLang="en-US" sz="3500"/>
          </a:p>
        </p:txBody>
      </p:sp>
      <p:sp>
        <p:nvSpPr>
          <p:cNvPr id="25603" name="Rectangle 3">
            <a:extLst>
              <a:ext uri="{FF2B5EF4-FFF2-40B4-BE49-F238E27FC236}">
                <a16:creationId xmlns:a16="http://schemas.microsoft.com/office/drawing/2014/main" id="{36FF402D-1438-421C-B1E9-E9AD60E37655}"/>
              </a:ext>
            </a:extLst>
          </p:cNvPr>
          <p:cNvSpPr>
            <a:spLocks noGrp="1"/>
          </p:cNvSpPr>
          <p:nvPr>
            <p:ph idx="1"/>
          </p:nvPr>
        </p:nvSpPr>
        <p:spPr>
          <a:xfrm>
            <a:off x="838200" y="1311564"/>
            <a:ext cx="10515600" cy="4865399"/>
          </a:xfrm>
        </p:spPr>
        <p:txBody>
          <a:bodyPr rtlCol="0" anchor="ctr">
            <a:normAutofit/>
          </a:bodyPr>
          <a:lstStyle/>
          <a:p>
            <a:pPr marL="0" indent="0">
              <a:buNone/>
              <a:defRPr/>
            </a:pPr>
            <a:r>
              <a:rPr lang="en-US" altLang="en-US" b="0" i="1" dirty="0"/>
              <a:t>   </a:t>
            </a:r>
            <a:r>
              <a:rPr lang="en-GB" b="0" dirty="0"/>
              <a:t>Working with children and young people means we follow the convention that all behaviour serves a function, and that part of our job is to identify that function.</a:t>
            </a:r>
          </a:p>
          <a:p>
            <a:pPr marL="0" indent="0">
              <a:buNone/>
              <a:defRPr/>
            </a:pPr>
            <a:r>
              <a:rPr lang="en-GB" b="0" dirty="0"/>
              <a:t>Once we have identified the </a:t>
            </a:r>
            <a:r>
              <a:rPr lang="en-GB" b="0" i="1" dirty="0"/>
              <a:t>function</a:t>
            </a:r>
            <a:r>
              <a:rPr lang="en-GB" b="0" dirty="0"/>
              <a:t>, we can address the </a:t>
            </a:r>
            <a:r>
              <a:rPr lang="en-GB" b="0" i="1" dirty="0"/>
              <a:t>need</a:t>
            </a:r>
            <a:r>
              <a:rPr lang="en-GB" b="0" dirty="0"/>
              <a:t>.</a:t>
            </a:r>
          </a:p>
          <a:p>
            <a:pPr marL="0" indent="0">
              <a:buNone/>
              <a:defRPr/>
            </a:pPr>
            <a:r>
              <a:rPr lang="en-GB" b="0" dirty="0"/>
              <a:t>Sometimes behaviour is inappropriate  but becomes labelled as ‘bad behaviour’. However, this</a:t>
            </a:r>
            <a:r>
              <a:rPr lang="en-GB" dirty="0"/>
              <a:t> </a:t>
            </a:r>
            <a:r>
              <a:rPr lang="en-GB" b="0" dirty="0"/>
              <a:t>CHALLENGING or </a:t>
            </a:r>
            <a:r>
              <a:rPr lang="en-GB" dirty="0"/>
              <a:t>DISTRESSED </a:t>
            </a:r>
            <a:r>
              <a:rPr lang="en-GB" b="0" dirty="0"/>
              <a:t>behaviour is also serving a function</a:t>
            </a:r>
          </a:p>
          <a:p>
            <a:pPr marL="274320" indent="-274320">
              <a:buClr>
                <a:schemeClr val="accent3"/>
              </a:buClr>
              <a:buNone/>
              <a:defRPr/>
            </a:pPr>
            <a:endParaRPr lang="en-US" altLang="en-US" sz="1700" i="1" dirty="0"/>
          </a:p>
        </p:txBody>
      </p:sp>
      <p:sp>
        <p:nvSpPr>
          <p:cNvPr id="2" name="Footer Placeholder 1">
            <a:extLst>
              <a:ext uri="{FF2B5EF4-FFF2-40B4-BE49-F238E27FC236}">
                <a16:creationId xmlns:a16="http://schemas.microsoft.com/office/drawing/2014/main" id="{08C94BC1-1410-4672-BE25-22CC5CC7D5E0}"/>
              </a:ext>
            </a:extLst>
          </p:cNvPr>
          <p:cNvSpPr>
            <a:spLocks noGrp="1"/>
          </p:cNvSpPr>
          <p:nvPr>
            <p:ph type="ftr" sz="quarter" idx="11"/>
          </p:nvPr>
        </p:nvSpPr>
        <p:spPr/>
        <p:txBody>
          <a:bodyPr>
            <a:normAutofit/>
          </a:bodyPr>
          <a:lstStyle/>
          <a:p>
            <a:pPr algn="l">
              <a:spcAft>
                <a:spcPts val="600"/>
              </a:spcAft>
              <a:defRPr/>
            </a:pPr>
            <a:r>
              <a:rPr lang="en-US">
                <a:solidFill>
                  <a:schemeClr val="tx1">
                    <a:lumMod val="50000"/>
                    <a:lumOff val="50000"/>
                  </a:schemeClr>
                </a:solidFill>
              </a:rPr>
              <a:t>SENAS Trafford</a:t>
            </a:r>
          </a:p>
        </p:txBody>
      </p:sp>
      <p:sp>
        <p:nvSpPr>
          <p:cNvPr id="9221" name="Slide Number Placeholder 2">
            <a:extLst>
              <a:ext uri="{FF2B5EF4-FFF2-40B4-BE49-F238E27FC236}">
                <a16:creationId xmlns:a16="http://schemas.microsoft.com/office/drawing/2014/main" id="{71DB9213-46D2-4994-B04D-DC44DDABDD83}"/>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fld id="{D03437BB-9878-42A5-895A-CE6304DEC74F}" type="slidenum">
              <a:rPr lang="en-US" altLang="en-US" sz="1800">
                <a:solidFill>
                  <a:schemeClr val="tx1">
                    <a:lumMod val="50000"/>
                    <a:lumOff val="50000"/>
                  </a:schemeClr>
                </a:solidFill>
                <a:latin typeface="Arial" panose="020B0604020202020204" pitchFamily="34" charset="0"/>
              </a:rPr>
              <a:pPr>
                <a:lnSpc>
                  <a:spcPct val="90000"/>
                </a:lnSpc>
                <a:spcBef>
                  <a:spcPct val="0"/>
                </a:spcBef>
                <a:spcAft>
                  <a:spcPts val="600"/>
                </a:spcAft>
                <a:buNone/>
              </a:pPr>
              <a:t>10</a:t>
            </a:fld>
            <a:endParaRPr lang="en-US" altLang="en-US" sz="1800">
              <a:solidFill>
                <a:schemeClr val="tx1">
                  <a:lumMod val="50000"/>
                  <a:lumOff val="50000"/>
                </a:schemeClr>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8056A-BCFC-4451-BD67-DACEF13A6D8F}"/>
              </a:ext>
            </a:extLst>
          </p:cNvPr>
          <p:cNvSpPr>
            <a:spLocks noGrp="1"/>
          </p:cNvSpPr>
          <p:nvPr>
            <p:ph type="title"/>
          </p:nvPr>
        </p:nvSpPr>
        <p:spPr/>
        <p:txBody>
          <a:bodyPr anchor="b">
            <a:normAutofit/>
          </a:bodyPr>
          <a:lstStyle/>
          <a:p>
            <a:pPr>
              <a:lnSpc>
                <a:spcPct val="90000"/>
              </a:lnSpc>
            </a:pPr>
            <a:r>
              <a:rPr lang="en-GB" sz="4100" b="0" dirty="0">
                <a:latin typeface="Whitney SSm A"/>
              </a:rPr>
              <a:t>Remember: </a:t>
            </a:r>
            <a:br>
              <a:rPr lang="en-GB" sz="4100" b="0" dirty="0">
                <a:latin typeface="Whitney SSm A"/>
              </a:rPr>
            </a:br>
            <a:endParaRPr lang="en-GB" sz="4100" dirty="0"/>
          </a:p>
        </p:txBody>
      </p:sp>
      <p:sp>
        <p:nvSpPr>
          <p:cNvPr id="3" name="Content Placeholder 2">
            <a:extLst>
              <a:ext uri="{FF2B5EF4-FFF2-40B4-BE49-F238E27FC236}">
                <a16:creationId xmlns:a16="http://schemas.microsoft.com/office/drawing/2014/main" id="{C1E97853-5A6F-4D84-8003-12569B6BA6A5}"/>
              </a:ext>
            </a:extLst>
          </p:cNvPr>
          <p:cNvSpPr>
            <a:spLocks noGrp="1"/>
          </p:cNvSpPr>
          <p:nvPr>
            <p:ph idx="1"/>
          </p:nvPr>
        </p:nvSpPr>
        <p:spPr>
          <a:xfrm>
            <a:off x="496958" y="1340768"/>
            <a:ext cx="9561444" cy="4570454"/>
          </a:xfrm>
        </p:spPr>
        <p:txBody>
          <a:bodyPr>
            <a:normAutofit/>
          </a:bodyPr>
          <a:lstStyle/>
          <a:p>
            <a:pPr>
              <a:buFont typeface="Arial" panose="020B0604020202020204" pitchFamily="34" charset="0"/>
              <a:buChar char="•"/>
            </a:pPr>
            <a:r>
              <a:rPr lang="en-GB" sz="3200" b="0" dirty="0"/>
              <a:t>It’s the behaviour that is challenging, </a:t>
            </a:r>
            <a:r>
              <a:rPr lang="en-GB" sz="3200" b="0" i="1" dirty="0"/>
              <a:t>not the person.</a:t>
            </a:r>
          </a:p>
          <a:p>
            <a:pPr>
              <a:buFont typeface="Arial" panose="020B0604020202020204" pitchFamily="34" charset="0"/>
              <a:buChar char="•"/>
            </a:pPr>
            <a:r>
              <a:rPr lang="en-GB" sz="3200" b="0" dirty="0"/>
              <a:t>There is always a reason for behaviour. If we want to change a behaviour, we first need to explore </a:t>
            </a:r>
            <a:r>
              <a:rPr lang="en-GB" sz="3200" dirty="0"/>
              <a:t>why </a:t>
            </a:r>
            <a:r>
              <a:rPr lang="en-GB" sz="3200" b="0" dirty="0"/>
              <a:t>it is happening and understand the function it serves for the person.</a:t>
            </a:r>
          </a:p>
          <a:p>
            <a:pPr>
              <a:buFont typeface="Arial" panose="020B0604020202020204" pitchFamily="34" charset="0"/>
              <a:buChar char="•"/>
            </a:pPr>
            <a:r>
              <a:rPr lang="en-GB" sz="3200" b="0" dirty="0"/>
              <a:t>Just because behaviour has a purpose, doesn’t mean it’s being done on purpose.</a:t>
            </a:r>
          </a:p>
          <a:p>
            <a:endParaRPr lang="en-GB" sz="1800" dirty="0"/>
          </a:p>
        </p:txBody>
      </p:sp>
      <p:sp>
        <p:nvSpPr>
          <p:cNvPr id="4" name="Footer Placeholder 3">
            <a:extLst>
              <a:ext uri="{FF2B5EF4-FFF2-40B4-BE49-F238E27FC236}">
                <a16:creationId xmlns:a16="http://schemas.microsoft.com/office/drawing/2014/main" id="{74B5F070-BB9D-4CF2-9F86-104599551AE3}"/>
              </a:ext>
            </a:extLst>
          </p:cNvPr>
          <p:cNvSpPr>
            <a:spLocks noGrp="1"/>
          </p:cNvSpPr>
          <p:nvPr>
            <p:ph type="ftr" sz="quarter" idx="11"/>
          </p:nvPr>
        </p:nvSpPr>
        <p:spPr/>
        <p:txBody>
          <a:bodyPr>
            <a:normAutofit/>
          </a:bodyPr>
          <a:lstStyle/>
          <a:p>
            <a:pPr algn="l">
              <a:spcAft>
                <a:spcPts val="600"/>
              </a:spcAft>
              <a:defRPr/>
            </a:pPr>
            <a:r>
              <a:rPr lang="en-US"/>
              <a:t>SENAS Trafford</a:t>
            </a:r>
          </a:p>
        </p:txBody>
      </p:sp>
      <p:sp>
        <p:nvSpPr>
          <p:cNvPr id="5" name="Slide Number Placeholder 4">
            <a:extLst>
              <a:ext uri="{FF2B5EF4-FFF2-40B4-BE49-F238E27FC236}">
                <a16:creationId xmlns:a16="http://schemas.microsoft.com/office/drawing/2014/main" id="{1EE6CBA3-A3E0-4913-84AB-348603898B1E}"/>
              </a:ext>
            </a:extLst>
          </p:cNvPr>
          <p:cNvSpPr>
            <a:spLocks noGrp="1"/>
          </p:cNvSpPr>
          <p:nvPr>
            <p:ph type="sldNum" sz="quarter" idx="12"/>
          </p:nvPr>
        </p:nvSpPr>
        <p:spPr/>
        <p:txBody>
          <a:bodyPr>
            <a:normAutofit/>
          </a:bodyPr>
          <a:lstStyle/>
          <a:p>
            <a:pPr>
              <a:spcAft>
                <a:spcPts val="600"/>
              </a:spcAft>
            </a:pPr>
            <a:fld id="{F80A92D2-258E-4F8C-9ED3-349ED4CF4798}" type="slidenum">
              <a:rPr lang="en-US" altLang="en-US" smtClean="0"/>
              <a:pPr>
                <a:spcAft>
                  <a:spcPts val="600"/>
                </a:spcAft>
              </a:pPr>
              <a:t>11</a:t>
            </a:fld>
            <a:endParaRPr lang="en-US" altLang="en-US"/>
          </a:p>
        </p:txBody>
      </p:sp>
    </p:spTree>
    <p:extLst>
      <p:ext uri="{BB962C8B-B14F-4D97-AF65-F5344CB8AC3E}">
        <p14:creationId xmlns:p14="http://schemas.microsoft.com/office/powerpoint/2010/main" val="8664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725" t="34533" r="34300" b="5734"/>
          <a:stretch/>
        </p:blipFill>
        <p:spPr>
          <a:xfrm>
            <a:off x="3233569" y="0"/>
            <a:ext cx="5724862" cy="6876000"/>
          </a:xfrm>
          <a:prstGeom prst="rect">
            <a:avLst/>
          </a:prstGeom>
        </p:spPr>
      </p:pic>
      <p:sp>
        <p:nvSpPr>
          <p:cNvPr id="3" name="Footer Placeholder 2">
            <a:extLst>
              <a:ext uri="{FF2B5EF4-FFF2-40B4-BE49-F238E27FC236}">
                <a16:creationId xmlns:a16="http://schemas.microsoft.com/office/drawing/2014/main" id="{F07C3C40-5506-4735-8258-872BE69C5924}"/>
              </a:ext>
            </a:extLst>
          </p:cNvPr>
          <p:cNvSpPr>
            <a:spLocks noGrp="1"/>
          </p:cNvSpPr>
          <p:nvPr>
            <p:ph type="ftr" sz="quarter" idx="11"/>
          </p:nvPr>
        </p:nvSpPr>
        <p:spPr/>
        <p:txBody>
          <a:bodyPr/>
          <a:lstStyle/>
          <a:p>
            <a:pPr>
              <a:defRPr/>
            </a:pPr>
            <a:r>
              <a:rPr lang="en-US"/>
              <a:t>SENAS Trafford</a:t>
            </a:r>
          </a:p>
        </p:txBody>
      </p:sp>
      <p:sp>
        <p:nvSpPr>
          <p:cNvPr id="4" name="Slide Number Placeholder 3">
            <a:extLst>
              <a:ext uri="{FF2B5EF4-FFF2-40B4-BE49-F238E27FC236}">
                <a16:creationId xmlns:a16="http://schemas.microsoft.com/office/drawing/2014/main" id="{B03CDD99-80FD-4DDF-A087-68F9D57C61AC}"/>
              </a:ext>
            </a:extLst>
          </p:cNvPr>
          <p:cNvSpPr>
            <a:spLocks noGrp="1"/>
          </p:cNvSpPr>
          <p:nvPr>
            <p:ph type="sldNum" sz="quarter" idx="12"/>
          </p:nvPr>
        </p:nvSpPr>
        <p:spPr/>
        <p:txBody>
          <a:bodyPr/>
          <a:lstStyle/>
          <a:p>
            <a:fld id="{464F5959-E34D-45D6-B6FA-F62570BCAC04}" type="slidenum">
              <a:rPr lang="en-US" altLang="en-US" smtClean="0"/>
              <a:pPr/>
              <a:t>12</a:t>
            </a:fld>
            <a:endParaRPr lang="en-US" altLang="en-US"/>
          </a:p>
        </p:txBody>
      </p:sp>
    </p:spTree>
    <p:extLst>
      <p:ext uri="{BB962C8B-B14F-4D97-AF65-F5344CB8AC3E}">
        <p14:creationId xmlns:p14="http://schemas.microsoft.com/office/powerpoint/2010/main" val="2611418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Being a behaviour detective</a:t>
            </a:r>
          </a:p>
        </p:txBody>
      </p:sp>
      <p:sp>
        <p:nvSpPr>
          <p:cNvPr id="3" name="Subtitle 2"/>
          <p:cNvSpPr>
            <a:spLocks noGrp="1"/>
          </p:cNvSpPr>
          <p:nvPr>
            <p:ph type="subTitle" idx="1"/>
          </p:nvPr>
        </p:nvSpPr>
        <p:spPr/>
        <p:txBody>
          <a:bodyPr/>
          <a:lstStyle/>
          <a:p>
            <a:r>
              <a:rPr lang="en-GB" dirty="0"/>
              <a:t>Understanding behaviour</a:t>
            </a:r>
          </a:p>
          <a:p>
            <a:endParaRPr lang="en-GB" dirty="0"/>
          </a:p>
        </p:txBody>
      </p:sp>
    </p:spTree>
    <p:extLst>
      <p:ext uri="{BB962C8B-B14F-4D97-AF65-F5344CB8AC3E}">
        <p14:creationId xmlns:p14="http://schemas.microsoft.com/office/powerpoint/2010/main" val="3398269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a:t>
            </a:r>
          </a:p>
        </p:txBody>
      </p:sp>
      <p:sp>
        <p:nvSpPr>
          <p:cNvPr id="3" name="Content Placeholder 2"/>
          <p:cNvSpPr>
            <a:spLocks noGrp="1"/>
          </p:cNvSpPr>
          <p:nvPr>
            <p:ph idx="1"/>
          </p:nvPr>
        </p:nvSpPr>
        <p:spPr/>
        <p:txBody>
          <a:bodyPr>
            <a:normAutofit/>
          </a:bodyPr>
          <a:lstStyle/>
          <a:p>
            <a:r>
              <a:rPr lang="en-GB" b="0" dirty="0"/>
              <a:t>If you don’t understand </a:t>
            </a:r>
            <a:r>
              <a:rPr lang="en-GB" dirty="0"/>
              <a:t>WHY </a:t>
            </a:r>
            <a:r>
              <a:rPr lang="en-GB" b="0" dirty="0"/>
              <a:t>something is happening, the underlying cause cannot be addressed.</a:t>
            </a:r>
          </a:p>
          <a:p>
            <a:r>
              <a:rPr lang="en-GB" b="0" dirty="0"/>
              <a:t>The behaviour </a:t>
            </a:r>
            <a:r>
              <a:rPr lang="en-GB" dirty="0"/>
              <a:t>will</a:t>
            </a:r>
            <a:r>
              <a:rPr lang="en-GB" b="0" dirty="0"/>
              <a:t> remain</a:t>
            </a:r>
            <a:r>
              <a:rPr lang="en-GB" dirty="0"/>
              <a:t>.</a:t>
            </a:r>
          </a:p>
        </p:txBody>
      </p:sp>
    </p:spTree>
    <p:extLst>
      <p:ext uri="{BB962C8B-B14F-4D97-AF65-F5344CB8AC3E}">
        <p14:creationId xmlns:p14="http://schemas.microsoft.com/office/powerpoint/2010/main" val="177875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33B16C0-30EA-4B46-A2D8-3D859FE6B91E}"/>
              </a:ext>
            </a:extLst>
          </p:cNvPr>
          <p:cNvSpPr>
            <a:spLocks noGrp="1" noChangeArrowheads="1"/>
          </p:cNvSpPr>
          <p:nvPr>
            <p:ph type="title"/>
          </p:nvPr>
        </p:nvSpPr>
        <p:spPr>
          <a:xfrm>
            <a:off x="536713" y="136525"/>
            <a:ext cx="10515600" cy="1143000"/>
          </a:xfrm>
        </p:spPr>
        <p:txBody>
          <a:bodyPr/>
          <a:lstStyle/>
          <a:p>
            <a:pPr eaLnBrk="1" hangingPunct="1"/>
            <a:r>
              <a:rPr lang="en-GB" altLang="en-US" sz="3200" dirty="0"/>
              <a:t>Possible reasons for pupils to display challenging behaviour</a:t>
            </a:r>
          </a:p>
        </p:txBody>
      </p:sp>
      <p:sp>
        <p:nvSpPr>
          <p:cNvPr id="4" name="Content Placeholder 3">
            <a:extLst>
              <a:ext uri="{FF2B5EF4-FFF2-40B4-BE49-F238E27FC236}">
                <a16:creationId xmlns:a16="http://schemas.microsoft.com/office/drawing/2014/main" id="{D6C4EA73-65F4-4DDD-A1DD-F8079659A7B9}"/>
              </a:ext>
            </a:extLst>
          </p:cNvPr>
          <p:cNvSpPr>
            <a:spLocks noGrp="1"/>
          </p:cNvSpPr>
          <p:nvPr>
            <p:ph sz="half" idx="1"/>
          </p:nvPr>
        </p:nvSpPr>
        <p:spPr>
          <a:xfrm>
            <a:off x="218661" y="1202635"/>
            <a:ext cx="5801139" cy="5229915"/>
          </a:xfrm>
        </p:spPr>
        <p:txBody>
          <a:bodyPr rtlCol="0">
            <a:noAutofit/>
          </a:bodyPr>
          <a:lstStyle/>
          <a:p>
            <a:pPr marL="274320" indent="-274320">
              <a:buClr>
                <a:schemeClr val="accent3"/>
              </a:buClr>
              <a:buFont typeface="Wingdings 2"/>
              <a:buChar char=""/>
              <a:defRPr/>
            </a:pPr>
            <a:r>
              <a:rPr lang="en-GB" sz="2200" b="0" dirty="0"/>
              <a:t>Problems understanding</a:t>
            </a:r>
          </a:p>
          <a:p>
            <a:pPr marL="274320" indent="-274320">
              <a:buClr>
                <a:schemeClr val="accent3"/>
              </a:buClr>
              <a:buFont typeface="Wingdings 2"/>
              <a:buChar char=""/>
              <a:defRPr/>
            </a:pPr>
            <a:r>
              <a:rPr lang="en-GB" sz="2200" b="0" dirty="0"/>
              <a:t>Difficulty getting your message across </a:t>
            </a:r>
          </a:p>
          <a:p>
            <a:pPr marL="274320" indent="-274320">
              <a:buClr>
                <a:schemeClr val="accent3"/>
              </a:buClr>
              <a:buFont typeface="Wingdings 2"/>
              <a:buChar char=""/>
              <a:defRPr/>
            </a:pPr>
            <a:r>
              <a:rPr lang="en-GB" sz="2200" b="0" dirty="0"/>
              <a:t>Physical pain or being under the weather </a:t>
            </a:r>
          </a:p>
          <a:p>
            <a:pPr marL="274320" indent="-274320">
              <a:buClr>
                <a:schemeClr val="accent3"/>
              </a:buClr>
              <a:buFont typeface="Wingdings 2"/>
              <a:buChar char=""/>
              <a:defRPr/>
            </a:pPr>
            <a:r>
              <a:rPr lang="en-GB" sz="2200" b="0" dirty="0"/>
              <a:t>Unmet basic needs – toilet needs, thirst, hunger… </a:t>
            </a:r>
          </a:p>
          <a:p>
            <a:pPr marL="274320" indent="-274320">
              <a:buClr>
                <a:schemeClr val="accent3"/>
              </a:buClr>
              <a:buFont typeface="Wingdings 2"/>
              <a:buChar char=""/>
              <a:defRPr/>
            </a:pPr>
            <a:r>
              <a:rPr lang="en-GB" sz="2200" b="0" dirty="0"/>
              <a:t>Fatigued or lethargic</a:t>
            </a:r>
          </a:p>
          <a:p>
            <a:pPr marL="274320" indent="-274320">
              <a:buClr>
                <a:schemeClr val="accent3"/>
              </a:buClr>
              <a:buFont typeface="Wingdings 2"/>
              <a:buChar char=""/>
              <a:defRPr/>
            </a:pPr>
            <a:r>
              <a:rPr lang="en-GB" sz="2200" b="0" dirty="0"/>
              <a:t>Effects of medication </a:t>
            </a:r>
          </a:p>
          <a:p>
            <a:pPr marL="274320" indent="-274320">
              <a:buClr>
                <a:schemeClr val="accent3"/>
              </a:buClr>
              <a:buFont typeface="Wingdings 2"/>
              <a:buChar char=""/>
              <a:defRPr/>
            </a:pPr>
            <a:r>
              <a:rPr lang="en-GB" sz="2200" b="0" dirty="0"/>
              <a:t>Specific medical conditions </a:t>
            </a:r>
          </a:p>
          <a:p>
            <a:pPr marL="274320" indent="-274320">
              <a:buClr>
                <a:schemeClr val="accent3"/>
              </a:buClr>
              <a:buFont typeface="Wingdings 2"/>
              <a:buChar char=""/>
              <a:defRPr/>
            </a:pPr>
            <a:r>
              <a:rPr lang="en-GB" sz="2200" b="0" dirty="0"/>
              <a:t>Inability to self-regulate body temperature and sensitivity to physical feelings – sweating or restrictive clothing </a:t>
            </a:r>
          </a:p>
          <a:p>
            <a:pPr marL="274320" indent="-274320">
              <a:buClr>
                <a:schemeClr val="accent3"/>
              </a:buClr>
              <a:buFont typeface="Wingdings 2"/>
              <a:buChar char=""/>
              <a:defRPr/>
            </a:pPr>
            <a:r>
              <a:rPr lang="en-GB" sz="2200" b="0" dirty="0"/>
              <a:t>Sensory processing differences – noise, visual, taste over or under stimulation</a:t>
            </a:r>
          </a:p>
          <a:p>
            <a:pPr marL="274320" indent="-274320">
              <a:buClr>
                <a:schemeClr val="accent3"/>
              </a:buClr>
              <a:buFont typeface="Wingdings 2"/>
              <a:buChar char=""/>
              <a:defRPr/>
            </a:pPr>
            <a:endParaRPr lang="en-GB" sz="2200" dirty="0"/>
          </a:p>
        </p:txBody>
      </p:sp>
      <p:sp>
        <p:nvSpPr>
          <p:cNvPr id="5" name="Content Placeholder 4">
            <a:extLst>
              <a:ext uri="{FF2B5EF4-FFF2-40B4-BE49-F238E27FC236}">
                <a16:creationId xmlns:a16="http://schemas.microsoft.com/office/drawing/2014/main" id="{EBCA06C8-26C5-4420-BFF8-BF468977C656}"/>
              </a:ext>
            </a:extLst>
          </p:cNvPr>
          <p:cNvSpPr>
            <a:spLocks noGrp="1"/>
          </p:cNvSpPr>
          <p:nvPr>
            <p:ph sz="half" idx="2"/>
          </p:nvPr>
        </p:nvSpPr>
        <p:spPr>
          <a:xfrm>
            <a:off x="6161087" y="1202636"/>
            <a:ext cx="5659851" cy="5153716"/>
          </a:xfrm>
        </p:spPr>
        <p:txBody>
          <a:bodyPr rtlCol="0">
            <a:normAutofit/>
          </a:bodyPr>
          <a:lstStyle/>
          <a:p>
            <a:pPr marL="274320" indent="-274320">
              <a:buClr>
                <a:schemeClr val="accent3"/>
              </a:buClr>
              <a:buFont typeface="Wingdings 2"/>
              <a:buChar char=""/>
              <a:defRPr/>
            </a:pPr>
            <a:r>
              <a:rPr lang="en-GB" sz="2200" b="0" dirty="0">
                <a:latin typeface="+mj-lt"/>
              </a:rPr>
              <a:t>Sensory overload</a:t>
            </a:r>
          </a:p>
          <a:p>
            <a:pPr marL="274320" indent="-274320">
              <a:buClr>
                <a:schemeClr val="accent3"/>
              </a:buClr>
              <a:buFont typeface="Wingdings 2"/>
              <a:buChar char=""/>
              <a:defRPr/>
            </a:pPr>
            <a:r>
              <a:rPr lang="en-GB" sz="2200" b="0" dirty="0">
                <a:latin typeface="+mj-lt"/>
              </a:rPr>
              <a:t>Unmet sensory needs </a:t>
            </a:r>
          </a:p>
          <a:p>
            <a:pPr marL="274320" indent="-274320">
              <a:buClr>
                <a:schemeClr val="accent3"/>
              </a:buClr>
              <a:buFont typeface="Wingdings 2"/>
              <a:buChar char=""/>
              <a:defRPr/>
            </a:pPr>
            <a:r>
              <a:rPr lang="en-GB" sz="2200" b="0" dirty="0">
                <a:latin typeface="+mj-lt"/>
              </a:rPr>
              <a:t>Proprioception and personal spaces requirements </a:t>
            </a:r>
          </a:p>
          <a:p>
            <a:pPr marL="274320" indent="-274320">
              <a:buClr>
                <a:schemeClr val="accent3"/>
              </a:buClr>
              <a:buFont typeface="Wingdings 2"/>
              <a:buChar char=""/>
              <a:defRPr/>
            </a:pPr>
            <a:r>
              <a:rPr lang="en-GB" sz="2200" b="0" dirty="0">
                <a:latin typeface="+mj-lt"/>
              </a:rPr>
              <a:t>Unexpected people, places and events</a:t>
            </a:r>
          </a:p>
          <a:p>
            <a:pPr marL="274320" indent="-274320">
              <a:buClr>
                <a:schemeClr val="accent3"/>
              </a:buClr>
              <a:buFont typeface="Wingdings 2"/>
              <a:buChar char=""/>
              <a:defRPr/>
            </a:pPr>
            <a:r>
              <a:rPr lang="en-GB" sz="2200" b="0" dirty="0">
                <a:latin typeface="+mj-lt"/>
              </a:rPr>
              <a:t>Understanding of social rules</a:t>
            </a:r>
          </a:p>
          <a:p>
            <a:pPr marL="274320" indent="-274320">
              <a:buClr>
                <a:schemeClr val="accent3"/>
              </a:buClr>
              <a:buFont typeface="Wingdings 2"/>
              <a:buChar char=""/>
              <a:defRPr/>
            </a:pPr>
            <a:r>
              <a:rPr lang="en-GB" sz="2200" b="0" dirty="0">
                <a:latin typeface="+mj-lt"/>
              </a:rPr>
              <a:t>Social isolation and misunderstood attempts at social contact </a:t>
            </a:r>
          </a:p>
          <a:p>
            <a:pPr marL="274320" indent="-274320">
              <a:buClr>
                <a:schemeClr val="accent3"/>
              </a:buClr>
              <a:buFont typeface="Wingdings 2"/>
              <a:buChar char=""/>
              <a:defRPr/>
            </a:pPr>
            <a:r>
              <a:rPr lang="en-GB" sz="2200" b="0" dirty="0">
                <a:latin typeface="+mj-lt"/>
              </a:rPr>
              <a:t>Others misunderstanding of child’s needs</a:t>
            </a:r>
          </a:p>
          <a:p>
            <a:pPr marL="274320" indent="-274320">
              <a:buClr>
                <a:schemeClr val="accent3"/>
              </a:buClr>
              <a:buFont typeface="Wingdings 2"/>
              <a:buChar char=""/>
              <a:defRPr/>
            </a:pPr>
            <a:r>
              <a:rPr lang="en-GB" sz="2200" b="0" dirty="0">
                <a:latin typeface="+mj-lt"/>
              </a:rPr>
              <a:t>Anxiety </a:t>
            </a:r>
          </a:p>
          <a:p>
            <a:pPr marL="274320" indent="-274320">
              <a:buClr>
                <a:schemeClr val="accent3"/>
              </a:buClr>
              <a:buFont typeface="Wingdings 2"/>
              <a:buChar char=""/>
              <a:defRPr/>
            </a:pPr>
            <a:r>
              <a:rPr lang="en-GB" sz="2200" b="0" dirty="0">
                <a:latin typeface="+mj-lt"/>
              </a:rPr>
              <a:t>Incorrect differentiation, boredom, lack of opportunities to explore special interests </a:t>
            </a:r>
          </a:p>
          <a:p>
            <a:pPr marL="274320" indent="-274320">
              <a:buClr>
                <a:schemeClr val="accent3"/>
              </a:buClr>
              <a:buFont typeface="Wingdings 2"/>
              <a:buChar char=""/>
              <a:defRPr/>
            </a:pPr>
            <a:endParaRPr lang="en-GB" sz="2200" dirty="0">
              <a:latin typeface="+mj-lt"/>
            </a:endParaRPr>
          </a:p>
        </p:txBody>
      </p:sp>
      <p:sp>
        <p:nvSpPr>
          <p:cNvPr id="2" name="Footer Placeholder 1">
            <a:extLst>
              <a:ext uri="{FF2B5EF4-FFF2-40B4-BE49-F238E27FC236}">
                <a16:creationId xmlns:a16="http://schemas.microsoft.com/office/drawing/2014/main" id="{A2FA62FB-F28D-4DF0-873A-3C2E9D44F494}"/>
              </a:ext>
            </a:extLst>
          </p:cNvPr>
          <p:cNvSpPr>
            <a:spLocks noGrp="1"/>
          </p:cNvSpPr>
          <p:nvPr>
            <p:ph type="ftr" sz="quarter" idx="11"/>
          </p:nvPr>
        </p:nvSpPr>
        <p:spPr/>
        <p:txBody>
          <a:bodyPr/>
          <a:lstStyle/>
          <a:p>
            <a:pPr>
              <a:defRPr/>
            </a:pPr>
            <a:r>
              <a:rPr lang="en-GB"/>
              <a:t>SENAS Trafford</a:t>
            </a:r>
          </a:p>
        </p:txBody>
      </p:sp>
      <p:sp>
        <p:nvSpPr>
          <p:cNvPr id="14343" name="Slide Number Placeholder 5">
            <a:extLst>
              <a:ext uri="{FF2B5EF4-FFF2-40B4-BE49-F238E27FC236}">
                <a16:creationId xmlns:a16="http://schemas.microsoft.com/office/drawing/2014/main" id="{F95376E8-CF6E-4F31-BD17-FAEF394143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BDC636-7849-48D2-A651-AACF07E50245}" type="slidenum">
              <a:rPr lang="en-US" altLang="en-US" sz="1200">
                <a:solidFill>
                  <a:srgbClr val="898989"/>
                </a:solidFill>
                <a:latin typeface="Arial" panose="020B0604020202020204" pitchFamily="34" charset="0"/>
              </a:rPr>
              <a:pPr>
                <a:spcBef>
                  <a:spcPct val="0"/>
                </a:spcBef>
                <a:buFontTx/>
                <a:buNone/>
              </a:pPr>
              <a:t>15</a:t>
            </a:fld>
            <a:endParaRPr lang="en-US" altLang="en-US" sz="1200">
              <a:solidFill>
                <a:srgbClr val="898989"/>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202" y="639520"/>
            <a:ext cx="2571750" cy="1719072"/>
          </a:xfrm>
        </p:spPr>
        <p:txBody>
          <a:bodyPr anchor="b">
            <a:normAutofit/>
          </a:bodyPr>
          <a:lstStyle/>
          <a:p>
            <a:r>
              <a:rPr lang="en-GB" sz="4300"/>
              <a:t>Brain responses</a:t>
            </a:r>
          </a:p>
        </p:txBody>
      </p:sp>
      <p:sp>
        <p:nvSpPr>
          <p:cNvPr id="3" name="Content Placeholder 2"/>
          <p:cNvSpPr>
            <a:spLocks noGrp="1"/>
          </p:cNvSpPr>
          <p:nvPr>
            <p:ph idx="1"/>
          </p:nvPr>
        </p:nvSpPr>
        <p:spPr>
          <a:xfrm>
            <a:off x="1997202" y="2807208"/>
            <a:ext cx="2571750" cy="3410712"/>
          </a:xfrm>
        </p:spPr>
        <p:txBody>
          <a:bodyPr anchor="t">
            <a:normAutofit/>
          </a:bodyPr>
          <a:lstStyle/>
          <a:p>
            <a:r>
              <a:rPr lang="en-GB" sz="1900" dirty="0"/>
              <a:t>Limbic vs cortical response</a:t>
            </a:r>
          </a:p>
          <a:p>
            <a:r>
              <a:rPr lang="en-GB" sz="1900" dirty="0"/>
              <a:t>The “wild brain”: fight or flight</a:t>
            </a:r>
          </a:p>
          <a:p>
            <a:endParaRPr lang="en-GB" sz="1900" dirty="0"/>
          </a:p>
          <a:p>
            <a:r>
              <a:rPr lang="en-GB" sz="1400" dirty="0">
                <a:hlinkClick r:id="rId2"/>
              </a:rPr>
              <a:t>Limbic System</a:t>
            </a:r>
            <a:endParaRPr lang="en-GB" sz="1900" dirty="0"/>
          </a:p>
          <a:p>
            <a:endParaRPr lang="en-GB" sz="1900" dirty="0"/>
          </a:p>
        </p:txBody>
      </p:sp>
      <p:pic>
        <p:nvPicPr>
          <p:cNvPr id="4" name="Picture 3"/>
          <p:cNvPicPr>
            <a:picLocks noChangeAspect="1"/>
          </p:cNvPicPr>
          <p:nvPr/>
        </p:nvPicPr>
        <p:blipFill rotWithShape="1">
          <a:blip r:embed="rId3"/>
          <a:srcRect l="31051" t="33068" r="42849" b="12798"/>
          <a:stretch/>
        </p:blipFill>
        <p:spPr>
          <a:xfrm>
            <a:off x="5232576" y="538480"/>
            <a:ext cx="4780948" cy="5577840"/>
          </a:xfrm>
          <a:prstGeom prst="rect">
            <a:avLst/>
          </a:prstGeom>
        </p:spPr>
      </p:pic>
    </p:spTree>
    <p:extLst>
      <p:ext uri="{BB962C8B-B14F-4D97-AF65-F5344CB8AC3E}">
        <p14:creationId xmlns:p14="http://schemas.microsoft.com/office/powerpoint/2010/main" val="337562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C2868-9AF5-B6AB-38B9-E7E286208C7F}"/>
              </a:ext>
            </a:extLst>
          </p:cNvPr>
          <p:cNvPicPr>
            <a:picLocks noChangeAspect="1"/>
          </p:cNvPicPr>
          <p:nvPr/>
        </p:nvPicPr>
        <p:blipFill>
          <a:blip r:embed="rId2"/>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378333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“Wild Brain”</a:t>
            </a:r>
          </a:p>
        </p:txBody>
      </p:sp>
      <p:sp>
        <p:nvSpPr>
          <p:cNvPr id="3" name="Content Placeholder 2"/>
          <p:cNvSpPr>
            <a:spLocks noGrp="1"/>
          </p:cNvSpPr>
          <p:nvPr>
            <p:ph idx="1"/>
          </p:nvPr>
        </p:nvSpPr>
        <p:spPr>
          <a:xfrm>
            <a:off x="838200" y="1417639"/>
            <a:ext cx="10744200" cy="4732790"/>
          </a:xfrm>
        </p:spPr>
        <p:txBody>
          <a:bodyPr>
            <a:normAutofit fontScale="85000" lnSpcReduction="20000"/>
          </a:bodyPr>
          <a:lstStyle/>
          <a:p>
            <a:r>
              <a:rPr lang="en-GB" b="0" dirty="0"/>
              <a:t>Once behaviour has escalated past the orange into the red and black zone, it is important to remember that this is not the time to try reason with, explain to or try rationalize with our child. This state can be called “Wild Brain”: it has no reasoning, logic, memory, decision making. </a:t>
            </a:r>
          </a:p>
          <a:p>
            <a:pPr marL="0" indent="0">
              <a:buNone/>
            </a:pPr>
            <a:r>
              <a:rPr lang="en-GB" b="0" dirty="0"/>
              <a:t> When someone is in “Wild Brain”, we revert to the basics. </a:t>
            </a:r>
          </a:p>
          <a:p>
            <a:r>
              <a:rPr lang="en-GB" b="0" i="1" dirty="0"/>
              <a:t>Are they safe? </a:t>
            </a:r>
          </a:p>
          <a:p>
            <a:r>
              <a:rPr lang="en-GB" b="0" i="1" dirty="0"/>
              <a:t>Am I safe? </a:t>
            </a:r>
          </a:p>
          <a:p>
            <a:r>
              <a:rPr lang="en-GB" b="0" i="1" dirty="0"/>
              <a:t>Is there a safety plan to refer to? </a:t>
            </a:r>
          </a:p>
          <a:p>
            <a:r>
              <a:rPr lang="en-GB" b="0" i="1" dirty="0"/>
              <a:t>Is there a soothing strategy that can be implemented?</a:t>
            </a:r>
          </a:p>
          <a:p>
            <a:pPr marL="0" indent="0">
              <a:buNone/>
            </a:pPr>
            <a:r>
              <a:rPr lang="en-GB" b="0" dirty="0"/>
              <a:t> Wait for the behaviour to pass, do not engage them in this state and do not let people who don’t the child interfere. </a:t>
            </a:r>
          </a:p>
          <a:p>
            <a:pPr marL="0" indent="0">
              <a:buNone/>
            </a:pPr>
            <a:r>
              <a:rPr lang="en-GB" b="0" dirty="0"/>
              <a:t> Avoid any behaviour that can seem threatening, like body posture, eye contact, getting too close, raised voices: do not confront them. </a:t>
            </a:r>
          </a:p>
        </p:txBody>
      </p:sp>
    </p:spTree>
    <p:extLst>
      <p:ext uri="{BB962C8B-B14F-4D97-AF65-F5344CB8AC3E}">
        <p14:creationId xmlns:p14="http://schemas.microsoft.com/office/powerpoint/2010/main" val="16679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D975861-7B2A-4565-8DF5-A281249D0743}"/>
              </a:ext>
            </a:extLst>
          </p:cNvPr>
          <p:cNvSpPr>
            <a:spLocks noGrp="1"/>
          </p:cNvSpPr>
          <p:nvPr>
            <p:ph type="title"/>
          </p:nvPr>
        </p:nvSpPr>
        <p:spPr/>
        <p:txBody>
          <a:bodyPr>
            <a:normAutofit/>
          </a:bodyPr>
          <a:lstStyle/>
          <a:p>
            <a:r>
              <a:rPr lang="en-GB" altLang="en-US"/>
              <a:t>There are 4 main functions of behaviour:</a:t>
            </a:r>
            <a:br>
              <a:rPr lang="en-GB" altLang="en-US"/>
            </a:br>
            <a:r>
              <a:rPr lang="en-GB" altLang="en-US"/>
              <a:t>SEAT</a:t>
            </a:r>
          </a:p>
        </p:txBody>
      </p:sp>
      <p:sp>
        <p:nvSpPr>
          <p:cNvPr id="3" name="Content Placeholder 2">
            <a:extLst>
              <a:ext uri="{FF2B5EF4-FFF2-40B4-BE49-F238E27FC236}">
                <a16:creationId xmlns:a16="http://schemas.microsoft.com/office/drawing/2014/main" id="{70FC3C0D-84AB-48ED-9A0B-54E053925B03}"/>
              </a:ext>
            </a:extLst>
          </p:cNvPr>
          <p:cNvSpPr>
            <a:spLocks noGrp="1"/>
          </p:cNvSpPr>
          <p:nvPr>
            <p:ph idx="1"/>
          </p:nvPr>
        </p:nvSpPr>
        <p:spPr/>
        <p:txBody>
          <a:bodyPr>
            <a:normAutofit fontScale="77500" lnSpcReduction="20000"/>
          </a:bodyPr>
          <a:lstStyle/>
          <a:p>
            <a:pPr marL="0" indent="0">
              <a:buNone/>
              <a:defRPr/>
            </a:pPr>
            <a:r>
              <a:rPr lang="en-GB" b="1" dirty="0"/>
              <a:t>Sensory sensitivities or input</a:t>
            </a:r>
            <a:br>
              <a:rPr lang="en-GB" b="1" dirty="0"/>
            </a:br>
            <a:r>
              <a:rPr lang="en-GB" b="0" dirty="0"/>
              <a:t>Behaviour that challenges others may occur when it is rewarding to the senses – either by providing sensory input or removing sensory input. One child may rock back and forth because it is enjoyable for them and provides sensory input, while another individual might yell loudly in an effort to block out other noises if they are sensitive to sound.</a:t>
            </a:r>
          </a:p>
          <a:p>
            <a:pPr marL="0" indent="0">
              <a:buNone/>
              <a:defRPr/>
            </a:pPr>
            <a:r>
              <a:rPr lang="en-GB" b="1" dirty="0"/>
              <a:t>Escape or avoidance of activities or people</a:t>
            </a:r>
            <a:br>
              <a:rPr lang="en-GB" b="1" dirty="0"/>
            </a:br>
            <a:r>
              <a:rPr lang="en-GB" b="0" dirty="0"/>
              <a:t>An individual may behave in a way to get something removed from their environment. For example, when Susan hits those around her during her reading lesson and then she is sent out of class. The reinforcing consequence here is getting removed from the task.</a:t>
            </a:r>
          </a:p>
          <a:p>
            <a:pPr marL="0" indent="0">
              <a:buNone/>
              <a:defRPr/>
            </a:pPr>
            <a:r>
              <a:rPr lang="en-GB" b="1" dirty="0"/>
              <a:t>Social attention</a:t>
            </a:r>
            <a:br>
              <a:rPr lang="en-GB" dirty="0"/>
            </a:br>
            <a:r>
              <a:rPr lang="en-GB" b="0" dirty="0"/>
              <a:t>Behaviour may occur to gain attention from another person. Attention may be in the form of laughing at them, playing, comforting or scolding.</a:t>
            </a:r>
          </a:p>
          <a:p>
            <a:pPr marL="0" indent="0">
              <a:buNone/>
              <a:defRPr/>
            </a:pPr>
            <a:r>
              <a:rPr lang="en-GB" b="1" dirty="0"/>
              <a:t>Tangible items and preferred activities</a:t>
            </a:r>
            <a:br>
              <a:rPr lang="en-GB" b="1" dirty="0"/>
            </a:br>
            <a:r>
              <a:rPr lang="en-GB" b="0" dirty="0"/>
              <a:t>An individual may engage in behaviour to get access to an item or activity. </a:t>
            </a:r>
          </a:p>
        </p:txBody>
      </p:sp>
      <p:sp>
        <p:nvSpPr>
          <p:cNvPr id="2" name="Footer Placeholder 1">
            <a:extLst>
              <a:ext uri="{FF2B5EF4-FFF2-40B4-BE49-F238E27FC236}">
                <a16:creationId xmlns:a16="http://schemas.microsoft.com/office/drawing/2014/main" id="{A8E556F2-38F6-43F3-B810-A53EEE50B4BF}"/>
              </a:ext>
            </a:extLst>
          </p:cNvPr>
          <p:cNvSpPr>
            <a:spLocks noGrp="1"/>
          </p:cNvSpPr>
          <p:nvPr>
            <p:ph type="ftr" sz="quarter" idx="11"/>
          </p:nvPr>
        </p:nvSpPr>
        <p:spPr/>
        <p:txBody>
          <a:bodyPr/>
          <a:lstStyle/>
          <a:p>
            <a:pPr>
              <a:defRPr/>
            </a:pPr>
            <a:r>
              <a:rPr lang="en-US"/>
              <a:t>SENAS Trafford</a:t>
            </a:r>
          </a:p>
        </p:txBody>
      </p:sp>
      <p:sp>
        <p:nvSpPr>
          <p:cNvPr id="4" name="Slide Number Placeholder 3">
            <a:extLst>
              <a:ext uri="{FF2B5EF4-FFF2-40B4-BE49-F238E27FC236}">
                <a16:creationId xmlns:a16="http://schemas.microsoft.com/office/drawing/2014/main" id="{851182D3-DEB5-4F1A-A099-56ECECB9F6C9}"/>
              </a:ext>
            </a:extLst>
          </p:cNvPr>
          <p:cNvSpPr>
            <a:spLocks noGrp="1"/>
          </p:cNvSpPr>
          <p:nvPr>
            <p:ph type="sldNum" sz="quarter" idx="12"/>
          </p:nvPr>
        </p:nvSpPr>
        <p:spPr/>
        <p:txBody>
          <a:bodyPr/>
          <a:lstStyle/>
          <a:p>
            <a:fld id="{F80A92D2-258E-4F8C-9ED3-349ED4CF4798}" type="slidenum">
              <a:rPr lang="en-US" altLang="en-US" smtClean="0"/>
              <a:pPr/>
              <a:t>19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A001-4AF8-483C-8FF9-03007DED26CF}"/>
              </a:ext>
            </a:extLst>
          </p:cNvPr>
          <p:cNvSpPr>
            <a:spLocks noGrp="1"/>
          </p:cNvSpPr>
          <p:nvPr>
            <p:ph type="title"/>
          </p:nvPr>
        </p:nvSpPr>
        <p:spPr/>
        <p:txBody>
          <a:bodyPr/>
          <a:lstStyle/>
          <a:p>
            <a:r>
              <a:rPr lang="en-GB" sz="2400" dirty="0"/>
              <a:t>Think about the differences between these 2 sets of assumptions, and the impact this will have.</a:t>
            </a:r>
          </a:p>
        </p:txBody>
      </p:sp>
      <p:sp>
        <p:nvSpPr>
          <p:cNvPr id="3" name="Text Placeholder 2">
            <a:extLst>
              <a:ext uri="{FF2B5EF4-FFF2-40B4-BE49-F238E27FC236}">
                <a16:creationId xmlns:a16="http://schemas.microsoft.com/office/drawing/2014/main" id="{190FB228-2156-463F-B5C4-88EB3A0BA00C}"/>
              </a:ext>
            </a:extLst>
          </p:cNvPr>
          <p:cNvSpPr>
            <a:spLocks noGrp="1"/>
          </p:cNvSpPr>
          <p:nvPr>
            <p:ph type="body" idx="1"/>
          </p:nvPr>
        </p:nvSpPr>
        <p:spPr/>
        <p:txBody>
          <a:bodyPr>
            <a:noAutofit/>
          </a:bodyPr>
          <a:lstStyle/>
          <a:p>
            <a:r>
              <a:rPr lang="en-GB" sz="2800" dirty="0"/>
              <a:t>Assumptions about learning errors</a:t>
            </a:r>
          </a:p>
        </p:txBody>
      </p:sp>
      <p:sp>
        <p:nvSpPr>
          <p:cNvPr id="4" name="Content Placeholder 3">
            <a:extLst>
              <a:ext uri="{FF2B5EF4-FFF2-40B4-BE49-F238E27FC236}">
                <a16:creationId xmlns:a16="http://schemas.microsoft.com/office/drawing/2014/main" id="{3506DF40-3C96-4145-BDCB-C6AC0E1E7404}"/>
              </a:ext>
            </a:extLst>
          </p:cNvPr>
          <p:cNvSpPr>
            <a:spLocks noGrp="1"/>
          </p:cNvSpPr>
          <p:nvPr>
            <p:ph sz="half" idx="2"/>
          </p:nvPr>
        </p:nvSpPr>
        <p:spPr/>
        <p:txBody>
          <a:bodyPr/>
          <a:lstStyle/>
          <a:p>
            <a:r>
              <a:rPr lang="en-GB" b="0" dirty="0"/>
              <a:t>Errors are accidental</a:t>
            </a:r>
          </a:p>
          <a:p>
            <a:r>
              <a:rPr lang="en-GB" b="0" dirty="0"/>
              <a:t>Errors are inevitable</a:t>
            </a:r>
          </a:p>
          <a:p>
            <a:r>
              <a:rPr lang="en-GB" b="0" dirty="0"/>
              <a:t>Errors signal the need for teaching</a:t>
            </a:r>
          </a:p>
          <a:p>
            <a:r>
              <a:rPr lang="en-GB" b="0" dirty="0"/>
              <a:t>Students with learning difficulties need to be taught differently</a:t>
            </a:r>
          </a:p>
        </p:txBody>
      </p:sp>
      <p:sp>
        <p:nvSpPr>
          <p:cNvPr id="5" name="Text Placeholder 4">
            <a:extLst>
              <a:ext uri="{FF2B5EF4-FFF2-40B4-BE49-F238E27FC236}">
                <a16:creationId xmlns:a16="http://schemas.microsoft.com/office/drawing/2014/main" id="{2FA66233-E5F0-4421-8793-9196ACB25938}"/>
              </a:ext>
            </a:extLst>
          </p:cNvPr>
          <p:cNvSpPr>
            <a:spLocks noGrp="1"/>
          </p:cNvSpPr>
          <p:nvPr>
            <p:ph type="body" sz="quarter" idx="3"/>
          </p:nvPr>
        </p:nvSpPr>
        <p:spPr/>
        <p:txBody>
          <a:bodyPr>
            <a:noAutofit/>
          </a:bodyPr>
          <a:lstStyle/>
          <a:p>
            <a:r>
              <a:rPr lang="en-GB" sz="2800" dirty="0"/>
              <a:t>Assumptions about behaviour errors</a:t>
            </a:r>
          </a:p>
        </p:txBody>
      </p:sp>
      <p:sp>
        <p:nvSpPr>
          <p:cNvPr id="6" name="Content Placeholder 5">
            <a:extLst>
              <a:ext uri="{FF2B5EF4-FFF2-40B4-BE49-F238E27FC236}">
                <a16:creationId xmlns:a16="http://schemas.microsoft.com/office/drawing/2014/main" id="{84128E9B-BE03-4BF5-BCE3-D88D483BC292}"/>
              </a:ext>
            </a:extLst>
          </p:cNvPr>
          <p:cNvSpPr>
            <a:spLocks noGrp="1"/>
          </p:cNvSpPr>
          <p:nvPr>
            <p:ph sz="quarter" idx="4"/>
          </p:nvPr>
        </p:nvSpPr>
        <p:spPr/>
        <p:txBody>
          <a:bodyPr/>
          <a:lstStyle/>
          <a:p>
            <a:r>
              <a:rPr lang="en-GB" b="0" dirty="0"/>
              <a:t>Errors are deliberate</a:t>
            </a:r>
          </a:p>
          <a:p>
            <a:r>
              <a:rPr lang="en-GB" b="0" dirty="0"/>
              <a:t>Errors should not happen</a:t>
            </a:r>
          </a:p>
          <a:p>
            <a:r>
              <a:rPr lang="en-GB" b="0" dirty="0"/>
              <a:t>Errors should be punished</a:t>
            </a:r>
          </a:p>
          <a:p>
            <a:r>
              <a:rPr lang="en-GB" b="0" dirty="0"/>
              <a:t>Students with behavioural difficulties should be punished</a:t>
            </a:r>
          </a:p>
        </p:txBody>
      </p:sp>
      <p:sp>
        <p:nvSpPr>
          <p:cNvPr id="7" name="Footer Placeholder 6">
            <a:extLst>
              <a:ext uri="{FF2B5EF4-FFF2-40B4-BE49-F238E27FC236}">
                <a16:creationId xmlns:a16="http://schemas.microsoft.com/office/drawing/2014/main" id="{E1458936-31A6-43C8-B521-69E1479EA17D}"/>
              </a:ext>
            </a:extLst>
          </p:cNvPr>
          <p:cNvSpPr>
            <a:spLocks noGrp="1"/>
          </p:cNvSpPr>
          <p:nvPr>
            <p:ph type="ftr" sz="quarter" idx="11"/>
          </p:nvPr>
        </p:nvSpPr>
        <p:spPr/>
        <p:txBody>
          <a:bodyPr/>
          <a:lstStyle/>
          <a:p>
            <a:pPr>
              <a:defRPr/>
            </a:pPr>
            <a:r>
              <a:rPr lang="en-US" dirty="0"/>
              <a:t>SENAS Trafford</a:t>
            </a:r>
          </a:p>
        </p:txBody>
      </p:sp>
      <p:sp>
        <p:nvSpPr>
          <p:cNvPr id="8" name="Slide Number Placeholder 7">
            <a:extLst>
              <a:ext uri="{FF2B5EF4-FFF2-40B4-BE49-F238E27FC236}">
                <a16:creationId xmlns:a16="http://schemas.microsoft.com/office/drawing/2014/main" id="{16429256-8BA0-4F88-87EC-E5DE4279424F}"/>
              </a:ext>
            </a:extLst>
          </p:cNvPr>
          <p:cNvSpPr>
            <a:spLocks noGrp="1"/>
          </p:cNvSpPr>
          <p:nvPr>
            <p:ph type="sldNum" sz="quarter" idx="12"/>
          </p:nvPr>
        </p:nvSpPr>
        <p:spPr/>
        <p:txBody>
          <a:bodyPr/>
          <a:lstStyle/>
          <a:p>
            <a:fld id="{26E0CE07-A6C8-4C66-8AA7-201FCF842F70}" type="slidenum">
              <a:rPr lang="en-US" altLang="en-US" smtClean="0"/>
              <a:pPr/>
              <a:t>2</a:t>
            </a:fld>
            <a:endParaRPr lang="en-US" altLang="en-US"/>
          </a:p>
        </p:txBody>
      </p:sp>
    </p:spTree>
    <p:extLst>
      <p:ext uri="{BB962C8B-B14F-4D97-AF65-F5344CB8AC3E}">
        <p14:creationId xmlns:p14="http://schemas.microsoft.com/office/powerpoint/2010/main" val="10115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Detective method 1: Iceberg analysis</a:t>
            </a:r>
          </a:p>
        </p:txBody>
      </p:sp>
      <p:sp>
        <p:nvSpPr>
          <p:cNvPr id="3" name="Text Placeholder 2"/>
          <p:cNvSpPr>
            <a:spLocks noGrp="1"/>
          </p:cNvSpPr>
          <p:nvPr>
            <p:ph type="body" idx="1"/>
          </p:nvPr>
        </p:nvSpPr>
        <p:spPr/>
        <p:txBody>
          <a:bodyPr>
            <a:normAutofit/>
          </a:bodyPr>
          <a:lstStyle/>
          <a:p>
            <a:endParaRPr lang="en-GB" dirty="0"/>
          </a:p>
          <a:p>
            <a:endParaRPr lang="en-GB" dirty="0"/>
          </a:p>
          <a:p>
            <a:r>
              <a:rPr lang="en-GB" dirty="0"/>
              <a:t>A very quick way to look at behaviour</a:t>
            </a:r>
          </a:p>
        </p:txBody>
      </p:sp>
    </p:spTree>
    <p:extLst>
      <p:ext uri="{BB962C8B-B14F-4D97-AF65-F5344CB8AC3E}">
        <p14:creationId xmlns:p14="http://schemas.microsoft.com/office/powerpoint/2010/main" val="3822659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019508-4BDD-4C81-9B87-F8A832D3EF2C}"/>
              </a:ext>
            </a:extLst>
          </p:cNvPr>
          <p:cNvSpPr>
            <a:spLocks noGrp="1"/>
          </p:cNvSpPr>
          <p:nvPr>
            <p:ph type="ftr" sz="quarter" idx="11"/>
          </p:nvPr>
        </p:nvSpPr>
        <p:spPr/>
        <p:txBody>
          <a:bodyPr/>
          <a:lstStyle/>
          <a:p>
            <a:pPr>
              <a:defRPr/>
            </a:pPr>
            <a:r>
              <a:rPr lang="en-US"/>
              <a:t>SENAS Trafford</a:t>
            </a:r>
          </a:p>
        </p:txBody>
      </p:sp>
      <p:sp>
        <p:nvSpPr>
          <p:cNvPr id="11267" name="Slide Number Placeholder 2">
            <a:extLst>
              <a:ext uri="{FF2B5EF4-FFF2-40B4-BE49-F238E27FC236}">
                <a16:creationId xmlns:a16="http://schemas.microsoft.com/office/drawing/2014/main" id="{1C983F28-86CE-4826-A4F7-E66DA38442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2C55708-1529-468C-866A-444C6C81365F}" type="slidenum">
              <a:rPr lang="en-US" altLang="en-US" sz="1200">
                <a:solidFill>
                  <a:srgbClr val="898989"/>
                </a:solidFill>
                <a:latin typeface="Arial" panose="020B0604020202020204" pitchFamily="34" charset="0"/>
              </a:rPr>
              <a:pPr>
                <a:spcBef>
                  <a:spcPct val="0"/>
                </a:spcBef>
                <a:buFontTx/>
                <a:buNone/>
              </a:pPr>
              <a:t>21</a:t>
            </a:fld>
            <a:endParaRPr lang="en-US" altLang="en-US" sz="1200">
              <a:solidFill>
                <a:srgbClr val="898989"/>
              </a:solidFill>
              <a:latin typeface="Arial" panose="020B0604020202020204" pitchFamily="34" charset="0"/>
            </a:endParaRPr>
          </a:p>
        </p:txBody>
      </p:sp>
      <p:pic>
        <p:nvPicPr>
          <p:cNvPr id="11268" name="Picture 2" descr="http://image.slidesharecdn.com/autismandbehaviourpresentation-120411035411-phpapp02/95/autism-and-behaviour-presentation-43-728.jpg?cb=1334117719">
            <a:extLst>
              <a:ext uri="{FF2B5EF4-FFF2-40B4-BE49-F238E27FC236}">
                <a16:creationId xmlns:a16="http://schemas.microsoft.com/office/drawing/2014/main" id="{68F14BFD-8E88-4541-959C-162AF8ED2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39" y="0"/>
            <a:ext cx="8809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025" t="1466" r="29350" b="800"/>
          <a:stretch/>
        </p:blipFill>
        <p:spPr>
          <a:xfrm>
            <a:off x="3506501" y="0"/>
            <a:ext cx="5178998" cy="6840000"/>
          </a:xfrm>
          <a:prstGeom prst="rect">
            <a:avLst/>
          </a:prstGeom>
        </p:spPr>
      </p:pic>
    </p:spTree>
    <p:extLst>
      <p:ext uri="{BB962C8B-B14F-4D97-AF65-F5344CB8AC3E}">
        <p14:creationId xmlns:p14="http://schemas.microsoft.com/office/powerpoint/2010/main" val="489968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5FC5-87D9-4ECF-AAF6-A3215CF0DE3A}"/>
              </a:ext>
            </a:extLst>
          </p:cNvPr>
          <p:cNvSpPr>
            <a:spLocks noGrp="1"/>
          </p:cNvSpPr>
          <p:nvPr>
            <p:ph type="title"/>
          </p:nvPr>
        </p:nvSpPr>
        <p:spPr/>
        <p:txBody>
          <a:bodyPr/>
          <a:lstStyle/>
          <a:p>
            <a:r>
              <a:rPr lang="en-GB" dirty="0"/>
              <a:t>Iceberg analysis</a:t>
            </a:r>
          </a:p>
        </p:txBody>
      </p:sp>
      <p:sp>
        <p:nvSpPr>
          <p:cNvPr id="3" name="Content Placeholder 2">
            <a:extLst>
              <a:ext uri="{FF2B5EF4-FFF2-40B4-BE49-F238E27FC236}">
                <a16:creationId xmlns:a16="http://schemas.microsoft.com/office/drawing/2014/main" id="{9825819A-D90B-45C2-998B-8ECF485288A7}"/>
              </a:ext>
            </a:extLst>
          </p:cNvPr>
          <p:cNvSpPr>
            <a:spLocks noGrp="1"/>
          </p:cNvSpPr>
          <p:nvPr>
            <p:ph idx="1"/>
          </p:nvPr>
        </p:nvSpPr>
        <p:spPr/>
        <p:txBody>
          <a:bodyPr/>
          <a:lstStyle/>
          <a:p>
            <a:r>
              <a:rPr lang="en-GB" b="0" dirty="0">
                <a:hlinkClick r:id="rId2"/>
              </a:rPr>
              <a:t>Can you make it to the end? – YouTube</a:t>
            </a:r>
            <a:endParaRPr lang="en-GB" b="0" dirty="0"/>
          </a:p>
          <a:p>
            <a:r>
              <a:rPr lang="en-GB" b="0" dirty="0"/>
              <a:t>Start at 1.08, end at 1.14</a:t>
            </a:r>
          </a:p>
          <a:p>
            <a:r>
              <a:rPr lang="en-GB" b="0" dirty="0"/>
              <a:t>Draw an iceberg. Write what you saw at the tip.</a:t>
            </a:r>
          </a:p>
          <a:p>
            <a:r>
              <a:rPr lang="en-GB" b="0" dirty="0"/>
              <a:t>What should go under the surface?</a:t>
            </a:r>
          </a:p>
          <a:p>
            <a:r>
              <a:rPr lang="en-GB" b="0" dirty="0"/>
              <a:t>Whole video. </a:t>
            </a:r>
            <a:r>
              <a:rPr lang="en-GB" b="0" dirty="0">
                <a:hlinkClick r:id="rId2"/>
              </a:rPr>
              <a:t>Can you make it to the end? - YouTube</a:t>
            </a:r>
            <a:endParaRPr lang="en-GB" b="0" dirty="0"/>
          </a:p>
          <a:p>
            <a:r>
              <a:rPr lang="en-GB" b="0" dirty="0"/>
              <a:t>Would you change anything on  your iceberg?</a:t>
            </a:r>
          </a:p>
        </p:txBody>
      </p:sp>
      <p:sp>
        <p:nvSpPr>
          <p:cNvPr id="4" name="Footer Placeholder 3">
            <a:extLst>
              <a:ext uri="{FF2B5EF4-FFF2-40B4-BE49-F238E27FC236}">
                <a16:creationId xmlns:a16="http://schemas.microsoft.com/office/drawing/2014/main" id="{2AC7E7D7-4754-4769-B1AA-21BE8E56F637}"/>
              </a:ext>
            </a:extLst>
          </p:cNvPr>
          <p:cNvSpPr>
            <a:spLocks noGrp="1"/>
          </p:cNvSpPr>
          <p:nvPr>
            <p:ph type="ftr" sz="quarter" idx="11"/>
          </p:nvPr>
        </p:nvSpPr>
        <p:spPr/>
        <p:txBody>
          <a:bodyPr/>
          <a:lstStyle/>
          <a:p>
            <a:pPr>
              <a:defRPr/>
            </a:pPr>
            <a:r>
              <a:rPr lang="en-US"/>
              <a:t>SENAS Trafford</a:t>
            </a:r>
          </a:p>
        </p:txBody>
      </p:sp>
      <p:sp>
        <p:nvSpPr>
          <p:cNvPr id="5" name="Slide Number Placeholder 4">
            <a:extLst>
              <a:ext uri="{FF2B5EF4-FFF2-40B4-BE49-F238E27FC236}">
                <a16:creationId xmlns:a16="http://schemas.microsoft.com/office/drawing/2014/main" id="{53F6346B-9A7C-4148-8C2E-73D0CCA51F36}"/>
              </a:ext>
            </a:extLst>
          </p:cNvPr>
          <p:cNvSpPr>
            <a:spLocks noGrp="1"/>
          </p:cNvSpPr>
          <p:nvPr>
            <p:ph type="sldNum" sz="quarter" idx="12"/>
          </p:nvPr>
        </p:nvSpPr>
        <p:spPr/>
        <p:txBody>
          <a:bodyPr/>
          <a:lstStyle/>
          <a:p>
            <a:fld id="{F80A92D2-258E-4F8C-9ED3-349ED4CF4798}" type="slidenum">
              <a:rPr lang="en-US" altLang="en-US" smtClean="0"/>
              <a:pPr/>
              <a:t>23</a:t>
            </a:fld>
            <a:endParaRPr lang="en-US" altLang="en-US"/>
          </a:p>
        </p:txBody>
      </p:sp>
    </p:spTree>
    <p:extLst>
      <p:ext uri="{BB962C8B-B14F-4D97-AF65-F5344CB8AC3E}">
        <p14:creationId xmlns:p14="http://schemas.microsoft.com/office/powerpoint/2010/main" val="302584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Detective method 2: STAR</a:t>
            </a:r>
          </a:p>
        </p:txBody>
      </p:sp>
      <p:sp>
        <p:nvSpPr>
          <p:cNvPr id="3" name="Text Placeholder 2"/>
          <p:cNvSpPr>
            <a:spLocks noGrp="1"/>
          </p:cNvSpPr>
          <p:nvPr>
            <p:ph type="body" idx="1"/>
          </p:nvPr>
        </p:nvSpPr>
        <p:spPr/>
        <p:txBody>
          <a:bodyPr/>
          <a:lstStyle/>
          <a:p>
            <a:r>
              <a:rPr lang="en-GB" dirty="0"/>
              <a:t>For individual incidents</a:t>
            </a:r>
          </a:p>
        </p:txBody>
      </p:sp>
    </p:spTree>
    <p:extLst>
      <p:ext uri="{BB962C8B-B14F-4D97-AF65-F5344CB8AC3E}">
        <p14:creationId xmlns:p14="http://schemas.microsoft.com/office/powerpoint/2010/main" val="1459752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b="0" dirty="0"/>
              <a:t>STAR is similar to ABC- Antecedent, Behaviour, consequence, but is in more broken down sections so can be easier to fathom out what is going on!</a:t>
            </a:r>
          </a:p>
        </p:txBody>
      </p:sp>
    </p:spTree>
    <p:extLst>
      <p:ext uri="{BB962C8B-B14F-4D97-AF65-F5344CB8AC3E}">
        <p14:creationId xmlns:p14="http://schemas.microsoft.com/office/powerpoint/2010/main" val="747441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srcRect l="35500" t="9319" r="35421" b="12508"/>
          <a:stretch/>
        </p:blipFill>
        <p:spPr>
          <a:xfrm>
            <a:off x="4269105" y="213360"/>
            <a:ext cx="4498975" cy="6804025"/>
          </a:xfrm>
          <a:prstGeom prst="rect">
            <a:avLst/>
          </a:prstGeom>
        </p:spPr>
      </p:pic>
    </p:spTree>
    <p:extLst>
      <p:ext uri="{BB962C8B-B14F-4D97-AF65-F5344CB8AC3E}">
        <p14:creationId xmlns:p14="http://schemas.microsoft.com/office/powerpoint/2010/main" val="400712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799" t="22800" r="13001" b="12667"/>
          <a:stretch/>
        </p:blipFill>
        <p:spPr>
          <a:xfrm>
            <a:off x="2368652" y="857250"/>
            <a:ext cx="7454699" cy="5184000"/>
          </a:xfrm>
          <a:prstGeom prst="rect">
            <a:avLst/>
          </a:prstGeom>
        </p:spPr>
      </p:pic>
    </p:spTree>
    <p:extLst>
      <p:ext uri="{BB962C8B-B14F-4D97-AF65-F5344CB8AC3E}">
        <p14:creationId xmlns:p14="http://schemas.microsoft.com/office/powerpoint/2010/main" val="269664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 Setting</a:t>
            </a:r>
          </a:p>
        </p:txBody>
      </p:sp>
      <p:sp>
        <p:nvSpPr>
          <p:cNvPr id="3" name="Content Placeholder 2"/>
          <p:cNvSpPr>
            <a:spLocks noGrp="1"/>
          </p:cNvSpPr>
          <p:nvPr>
            <p:ph idx="1"/>
          </p:nvPr>
        </p:nvSpPr>
        <p:spPr>
          <a:xfrm>
            <a:off x="1302327" y="1616364"/>
            <a:ext cx="8737023" cy="4384387"/>
          </a:xfrm>
        </p:spPr>
        <p:txBody>
          <a:bodyPr>
            <a:normAutofit fontScale="85000" lnSpcReduction="20000"/>
          </a:bodyPr>
          <a:lstStyle/>
          <a:p>
            <a:pPr marL="0" indent="0">
              <a:buNone/>
            </a:pPr>
            <a:r>
              <a:rPr lang="en-GB" b="0" dirty="0"/>
              <a:t>This may be environmental or personal and may include:</a:t>
            </a:r>
          </a:p>
          <a:p>
            <a:r>
              <a:rPr lang="en-GB" b="0" i="1" dirty="0"/>
              <a:t>the physical environment: how busy/noisy was it? what about lighting levels or sensory sensitivities?</a:t>
            </a:r>
          </a:p>
          <a:p>
            <a:r>
              <a:rPr lang="en-GB" b="0" i="1" dirty="0"/>
              <a:t>social interactions and relationships within the environment: was there a perceived lack of control, fear of uncertainty or any conflict?</a:t>
            </a:r>
          </a:p>
          <a:p>
            <a:r>
              <a:rPr lang="en-GB" b="0" i="1" dirty="0"/>
              <a:t>the activities that the child was doing</a:t>
            </a:r>
          </a:p>
          <a:p>
            <a:r>
              <a:rPr lang="en-GB" b="0" i="1" dirty="0"/>
              <a:t>things that had happened earlier that day- or the day before, or earlier that week</a:t>
            </a:r>
          </a:p>
          <a:p>
            <a:r>
              <a:rPr lang="en-GB" b="0" i="1" dirty="0"/>
              <a:t>the child’s physical state: hunger, thirst, tiredness, illness, communication difficulties, anxiety…</a:t>
            </a:r>
          </a:p>
          <a:p>
            <a:r>
              <a:rPr lang="en-GB" b="0" i="1" dirty="0"/>
              <a:t>the child’s thoughts and mood, self-esteem, boredom …</a:t>
            </a:r>
          </a:p>
          <a:p>
            <a:r>
              <a:rPr lang="en-GB" b="0" i="1" dirty="0"/>
              <a:t>any life events (loss, change, trauma …)</a:t>
            </a:r>
          </a:p>
          <a:p>
            <a:endParaRPr lang="en-GB" b="0" dirty="0"/>
          </a:p>
        </p:txBody>
      </p:sp>
    </p:spTree>
    <p:extLst>
      <p:ext uri="{BB962C8B-B14F-4D97-AF65-F5344CB8AC3E}">
        <p14:creationId xmlns:p14="http://schemas.microsoft.com/office/powerpoint/2010/main" val="1657088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 Trigger</a:t>
            </a:r>
          </a:p>
        </p:txBody>
      </p:sp>
      <p:sp>
        <p:nvSpPr>
          <p:cNvPr id="3" name="Content Placeholder 2"/>
          <p:cNvSpPr>
            <a:spLocks noGrp="1"/>
          </p:cNvSpPr>
          <p:nvPr>
            <p:ph idx="1"/>
          </p:nvPr>
        </p:nvSpPr>
        <p:spPr>
          <a:xfrm>
            <a:off x="2152650" y="1417638"/>
            <a:ext cx="7886700" cy="5165724"/>
          </a:xfrm>
        </p:spPr>
        <p:txBody>
          <a:bodyPr>
            <a:normAutofit fontScale="77500" lnSpcReduction="20000"/>
          </a:bodyPr>
          <a:lstStyle/>
          <a:p>
            <a:pPr marL="0" indent="0">
              <a:buNone/>
            </a:pPr>
            <a:r>
              <a:rPr lang="en-GB" b="0" dirty="0"/>
              <a:t>These are the things that may ‘set off’ a particular behaviour and usually occur shortly beforehand. However, it’s also important to remember that a trigger can also be something that happened some time previously, or a build-up of ‘somethings’. This is why ‘S’ is so important. It may not be possible to complete the ‘triggers’ section initially, as the trigger may not immediately be evident. This could be completed later, on reviewing several days of recording. Points to consider are:</a:t>
            </a:r>
          </a:p>
          <a:p>
            <a:r>
              <a:rPr lang="en-GB" b="0" i="1" dirty="0"/>
              <a:t>had the child been asked to do something?</a:t>
            </a:r>
          </a:p>
          <a:p>
            <a:r>
              <a:rPr lang="en-GB" b="0" i="1" dirty="0"/>
              <a:t>were they requesting something from you, something they wanted?</a:t>
            </a:r>
          </a:p>
          <a:p>
            <a:r>
              <a:rPr lang="en-GB" b="0" i="1" dirty="0"/>
              <a:t>had the activity just finished/started?</a:t>
            </a:r>
          </a:p>
          <a:p>
            <a:r>
              <a:rPr lang="en-GB" b="0" i="1" dirty="0"/>
              <a:t>was something happening that the child dislikes or fears?</a:t>
            </a:r>
          </a:p>
          <a:p>
            <a:r>
              <a:rPr lang="en-GB" b="0" i="1" dirty="0"/>
              <a:t>was it something the child associates with a particular event?</a:t>
            </a:r>
          </a:p>
          <a:p>
            <a:r>
              <a:rPr lang="en-GB" b="0" i="1" dirty="0"/>
              <a:t>were there any additional factors, like time pressures?</a:t>
            </a:r>
          </a:p>
          <a:p>
            <a:pPr marL="0" indent="0">
              <a:buNone/>
            </a:pPr>
            <a:endParaRPr lang="en-GB" b="0" i="1" dirty="0"/>
          </a:p>
        </p:txBody>
      </p:sp>
    </p:spTree>
    <p:extLst>
      <p:ext uri="{BB962C8B-B14F-4D97-AF65-F5344CB8AC3E}">
        <p14:creationId xmlns:p14="http://schemas.microsoft.com/office/powerpoint/2010/main" val="150090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354" r="4964" b="1"/>
          <a:stretch/>
        </p:blipFill>
        <p:spPr>
          <a:xfrm>
            <a:off x="1524020" y="1282"/>
            <a:ext cx="9143980" cy="6856718"/>
          </a:xfrm>
          <a:prstGeom prst="rect">
            <a:avLst/>
          </a:prstGeom>
        </p:spPr>
      </p:pic>
    </p:spTree>
    <p:extLst>
      <p:ext uri="{BB962C8B-B14F-4D97-AF65-F5344CB8AC3E}">
        <p14:creationId xmlns:p14="http://schemas.microsoft.com/office/powerpoint/2010/main" val="1448817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Actions</a:t>
            </a:r>
          </a:p>
        </p:txBody>
      </p:sp>
      <p:sp>
        <p:nvSpPr>
          <p:cNvPr id="3" name="Content Placeholder 2"/>
          <p:cNvSpPr>
            <a:spLocks noGrp="1"/>
          </p:cNvSpPr>
          <p:nvPr>
            <p:ph idx="1"/>
          </p:nvPr>
        </p:nvSpPr>
        <p:spPr/>
        <p:txBody>
          <a:bodyPr/>
          <a:lstStyle/>
          <a:p>
            <a:pPr marL="0" indent="0">
              <a:buNone/>
            </a:pPr>
            <a:r>
              <a:rPr lang="en-GB" b="0" dirty="0"/>
              <a:t>Action is where you record the actual behaviour that challenges (</a:t>
            </a:r>
            <a:r>
              <a:rPr lang="en-GB" b="0" i="1" dirty="0"/>
              <a:t>the STAR approach emphasises that these must be observable</a:t>
            </a:r>
            <a:r>
              <a:rPr lang="en-GB" b="0" dirty="0"/>
              <a:t>)</a:t>
            </a:r>
          </a:p>
          <a:p>
            <a:pPr marL="0" indent="0">
              <a:buNone/>
            </a:pPr>
            <a:r>
              <a:rPr lang="en-GB" b="0" dirty="0"/>
              <a:t>You must include what you or other adults did, so you can see what you would do the same or differently another time.</a:t>
            </a:r>
          </a:p>
        </p:txBody>
      </p:sp>
    </p:spTree>
    <p:extLst>
      <p:ext uri="{BB962C8B-B14F-4D97-AF65-F5344CB8AC3E}">
        <p14:creationId xmlns:p14="http://schemas.microsoft.com/office/powerpoint/2010/main" val="114930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 Result/Response</a:t>
            </a:r>
          </a:p>
        </p:txBody>
      </p:sp>
      <p:sp>
        <p:nvSpPr>
          <p:cNvPr id="3" name="Content Placeholder 2"/>
          <p:cNvSpPr>
            <a:spLocks noGrp="1"/>
          </p:cNvSpPr>
          <p:nvPr>
            <p:ph idx="1"/>
          </p:nvPr>
        </p:nvSpPr>
        <p:spPr/>
        <p:txBody>
          <a:bodyPr>
            <a:normAutofit fontScale="92500" lnSpcReduction="20000"/>
          </a:bodyPr>
          <a:lstStyle/>
          <a:p>
            <a:pPr marL="0" indent="0">
              <a:buNone/>
            </a:pPr>
            <a:r>
              <a:rPr lang="en-GB" b="0" dirty="0"/>
              <a:t>This is where you record what follows the action. These may include</a:t>
            </a:r>
          </a:p>
          <a:p>
            <a:r>
              <a:rPr lang="en-GB" i="1" dirty="0"/>
              <a:t>social result</a:t>
            </a:r>
            <a:r>
              <a:rPr lang="en-GB" b="0" i="1" dirty="0"/>
              <a:t>: a child gains attention/comfort or succeeds in avoiding unwanted social contact or successfully avoids a demand</a:t>
            </a:r>
          </a:p>
          <a:p>
            <a:r>
              <a:rPr lang="en-GB" i="1" dirty="0"/>
              <a:t>occupational result</a:t>
            </a:r>
            <a:r>
              <a:rPr lang="en-GB" b="0" i="1" dirty="0"/>
              <a:t>: a child gets to do a desired activity or escapes an unwanted activity</a:t>
            </a:r>
          </a:p>
          <a:p>
            <a:r>
              <a:rPr lang="en-GB" i="1" dirty="0"/>
              <a:t>sensory result</a:t>
            </a:r>
            <a:r>
              <a:rPr lang="en-GB" b="0" i="1" dirty="0"/>
              <a:t>: a child gains sensory satisfaction or avoids sensory overload</a:t>
            </a:r>
          </a:p>
          <a:p>
            <a:r>
              <a:rPr lang="en-GB" b="0" i="1" dirty="0"/>
              <a:t>Did the behaviour result in them </a:t>
            </a:r>
            <a:r>
              <a:rPr lang="en-GB" i="1" dirty="0"/>
              <a:t>getting something they didn’t have before</a:t>
            </a:r>
            <a:r>
              <a:rPr lang="en-GB" b="0" i="1" dirty="0"/>
              <a:t>, e.g. object/food?</a:t>
            </a:r>
          </a:p>
          <a:p>
            <a:pPr marL="0" indent="0">
              <a:buNone/>
            </a:pPr>
            <a:r>
              <a:rPr lang="en-GB" b="0" dirty="0"/>
              <a:t>Results can be positive, negative or neutral for the young person and influence the likelihood of the action happening again (i.e. if the results are ‘rewarding’ to them, they increase the chances of the behaviour happening again).</a:t>
            </a:r>
          </a:p>
          <a:p>
            <a:pPr marL="0" indent="0">
              <a:buNone/>
            </a:pPr>
            <a:endParaRPr lang="en-GB" b="0" dirty="0"/>
          </a:p>
        </p:txBody>
      </p:sp>
    </p:spTree>
    <p:extLst>
      <p:ext uri="{BB962C8B-B14F-4D97-AF65-F5344CB8AC3E}">
        <p14:creationId xmlns:p14="http://schemas.microsoft.com/office/powerpoint/2010/main" val="444628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4357893"/>
              </p:ext>
            </p:extLst>
          </p:nvPr>
        </p:nvGraphicFramePr>
        <p:xfrm>
          <a:off x="278295" y="139148"/>
          <a:ext cx="11738113" cy="6838121"/>
        </p:xfrm>
        <a:graphic>
          <a:graphicData uri="http://schemas.openxmlformats.org/drawingml/2006/table">
            <a:tbl>
              <a:tblPr/>
              <a:tblGrid>
                <a:gridCol w="1503215">
                  <a:extLst>
                    <a:ext uri="{9D8B030D-6E8A-4147-A177-3AD203B41FA5}">
                      <a16:colId xmlns:a16="http://schemas.microsoft.com/office/drawing/2014/main" val="20000"/>
                    </a:ext>
                  </a:extLst>
                </a:gridCol>
                <a:gridCol w="2013740">
                  <a:extLst>
                    <a:ext uri="{9D8B030D-6E8A-4147-A177-3AD203B41FA5}">
                      <a16:colId xmlns:a16="http://schemas.microsoft.com/office/drawing/2014/main" val="20001"/>
                    </a:ext>
                  </a:extLst>
                </a:gridCol>
                <a:gridCol w="1635573">
                  <a:extLst>
                    <a:ext uri="{9D8B030D-6E8A-4147-A177-3AD203B41FA5}">
                      <a16:colId xmlns:a16="http://schemas.microsoft.com/office/drawing/2014/main" val="20002"/>
                    </a:ext>
                  </a:extLst>
                </a:gridCol>
                <a:gridCol w="1503215">
                  <a:extLst>
                    <a:ext uri="{9D8B030D-6E8A-4147-A177-3AD203B41FA5}">
                      <a16:colId xmlns:a16="http://schemas.microsoft.com/office/drawing/2014/main" val="20003"/>
                    </a:ext>
                  </a:extLst>
                </a:gridCol>
                <a:gridCol w="1437035">
                  <a:extLst>
                    <a:ext uri="{9D8B030D-6E8A-4147-A177-3AD203B41FA5}">
                      <a16:colId xmlns:a16="http://schemas.microsoft.com/office/drawing/2014/main" val="20004"/>
                    </a:ext>
                  </a:extLst>
                </a:gridCol>
                <a:gridCol w="3645335">
                  <a:extLst>
                    <a:ext uri="{9D8B030D-6E8A-4147-A177-3AD203B41FA5}">
                      <a16:colId xmlns:a16="http://schemas.microsoft.com/office/drawing/2014/main" val="20005"/>
                    </a:ext>
                  </a:extLst>
                </a:gridCol>
              </a:tblGrid>
              <a:tr h="298098">
                <a:tc>
                  <a:txBody>
                    <a:bodyPr/>
                    <a:lstStyle/>
                    <a:p>
                      <a:pPr algn="l"/>
                      <a:r>
                        <a:rPr lang="en-GB" sz="1400" b="1" dirty="0">
                          <a:effectLst/>
                        </a:rPr>
                        <a:t>Date &amp; Time</a:t>
                      </a:r>
                      <a:endParaRPr lang="en-GB" sz="1400" dirty="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400" b="1">
                          <a:effectLst/>
                        </a:rPr>
                        <a:t>Setting</a:t>
                      </a:r>
                      <a:endParaRPr lang="en-GB" sz="140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400" b="1" dirty="0">
                          <a:effectLst/>
                        </a:rPr>
                        <a:t>Triggers</a:t>
                      </a:r>
                      <a:endParaRPr lang="en-GB" sz="1400" dirty="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400" b="1">
                          <a:effectLst/>
                        </a:rPr>
                        <a:t>Actions</a:t>
                      </a:r>
                      <a:endParaRPr lang="en-GB" sz="140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400" b="1">
                          <a:effectLst/>
                        </a:rPr>
                        <a:t>Response</a:t>
                      </a:r>
                      <a:endParaRPr lang="en-GB" sz="140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400" b="1" dirty="0">
                          <a:effectLst/>
                        </a:rPr>
                        <a:t>Notes  </a:t>
                      </a:r>
                      <a:endParaRPr lang="en-GB" sz="1400" dirty="0">
                        <a:effectLst/>
                      </a:endParaRPr>
                    </a:p>
                  </a:txBody>
                  <a:tcPr marL="12199" marR="12199" marT="6100" marB="6100">
                    <a:lnL>
                      <a:noFill/>
                    </a:lnL>
                    <a:lnR>
                      <a:noFill/>
                    </a:lnR>
                    <a:lnT>
                      <a:noFill/>
                    </a:lnT>
                    <a:lnB w="6350" cap="flat" cmpd="sng" algn="ctr">
                      <a:solidFill>
                        <a:srgbClr val="DCDCDC"/>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0"/>
                  </a:ext>
                </a:extLst>
              </a:tr>
              <a:tr h="1707971">
                <a:tc>
                  <a:txBody>
                    <a:bodyPr/>
                    <a:lstStyle/>
                    <a:p>
                      <a:pPr algn="l"/>
                      <a:r>
                        <a:rPr lang="en-GB" sz="1800" dirty="0">
                          <a:effectLst/>
                        </a:rPr>
                        <a:t>Sat. 23/09/17 3.00pm</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Child’s Bedroom.</a:t>
                      </a:r>
                      <a:br>
                        <a:rPr lang="en-GB" sz="1800" dirty="0">
                          <a:effectLst/>
                        </a:rPr>
                      </a:br>
                      <a:r>
                        <a:rPr lang="en-GB" sz="1800" dirty="0">
                          <a:effectLst/>
                        </a:rPr>
                        <a:t>Child playing computer game.</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Parent talking to child about concern.</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Child has meltdown, hits, swears, shouts and hides.</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a:effectLst/>
                        </a:rPr>
                        <a:t>Parent leaves, child avoids discussion and regains personal space.</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a:effectLst/>
                        </a:rPr>
                        <a:t>Avoid discussions in child’s personal space / bedroom. Negotiate a time and place to talk. Think of less direct ways to communicate concerns.</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1"/>
                  </a:ext>
                </a:extLst>
              </a:tr>
              <a:tr h="1989946">
                <a:tc>
                  <a:txBody>
                    <a:bodyPr/>
                    <a:lstStyle/>
                    <a:p>
                      <a:pPr algn="l"/>
                      <a:r>
                        <a:rPr lang="en-GB" sz="1800">
                          <a:effectLst/>
                        </a:rPr>
                        <a:t>Sund. 24/09/17 1.00pm</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Lounge. Child watching TV show.</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Parent asks child to sit with family at dinner table.</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Child ignores request. Parent switches off TV. Child hides and shuts down.</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Child avoids transition and possible sensory / social overload.</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Negotiate with child re mealtimes, what to eat and where to eat. Consider allowing child to eat in a setting of their choice.</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2"/>
                  </a:ext>
                </a:extLst>
              </a:tr>
              <a:tr h="2842106">
                <a:tc>
                  <a:txBody>
                    <a:bodyPr/>
                    <a:lstStyle/>
                    <a:p>
                      <a:pPr algn="l"/>
                      <a:r>
                        <a:rPr lang="en-GB" sz="1800">
                          <a:effectLst/>
                        </a:rPr>
                        <a:t>Mond.</a:t>
                      </a:r>
                      <a:br>
                        <a:rPr lang="en-GB" sz="1800">
                          <a:effectLst/>
                        </a:rPr>
                      </a:br>
                      <a:r>
                        <a:rPr lang="en-GB" sz="1800">
                          <a:effectLst/>
                        </a:rPr>
                        <a:t>​25/09/17</a:t>
                      </a:r>
                      <a:br>
                        <a:rPr lang="en-GB" sz="1800">
                          <a:effectLst/>
                        </a:rPr>
                      </a:br>
                      <a:r>
                        <a:rPr lang="en-GB" sz="1800">
                          <a:effectLst/>
                        </a:rPr>
                        <a:t>​3.30pm</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Local Shop</a:t>
                      </a:r>
                      <a:r>
                        <a:rPr lang="en-GB" sz="1800" b="1" dirty="0">
                          <a:effectLst/>
                        </a:rPr>
                        <a:t>.</a:t>
                      </a:r>
                      <a:br>
                        <a:rPr lang="en-GB" sz="1800" dirty="0">
                          <a:effectLst/>
                        </a:rPr>
                      </a:br>
                      <a:r>
                        <a:rPr lang="en-GB" sz="1800" dirty="0">
                          <a:effectLst/>
                        </a:rPr>
                        <a:t>On way home from school.</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a:effectLst/>
                        </a:rPr>
                        <a:t>Child wants parent to spend too much money in shop.</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Parent refuses and child has a meltdown in the shop.</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Child did not get the items, but this doesn’t stop a reoccurrence of the issue.</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tc>
                  <a:txBody>
                    <a:bodyPr/>
                    <a:lstStyle/>
                    <a:p>
                      <a:pPr algn="l"/>
                      <a:r>
                        <a:rPr lang="en-GB" sz="1800" dirty="0">
                          <a:effectLst/>
                        </a:rPr>
                        <a:t>Negotiate with child on amount to spend in shop. Allow a small reserve amount if further negotiation needed. Discuss a drive in the car prior to going to the shop to allow a period of calm following school. Have treats in the car instead. Go to shop at quieter time and when child is not so overloaded e.g. in the evening.</a:t>
                      </a:r>
                    </a:p>
                  </a:txBody>
                  <a:tcPr marL="12199" marR="12199" marT="6100" marB="6100">
                    <a:lnL>
                      <a:noFill/>
                    </a:lnL>
                    <a:lnR>
                      <a:noFill/>
                    </a:lnR>
                    <a:lnT w="6350" cap="flat" cmpd="sng" algn="ctr">
                      <a:solidFill>
                        <a:srgbClr val="DCDCDC"/>
                      </a:solidFill>
                      <a:prstDash val="solid"/>
                      <a:round/>
                      <a:headEnd type="none" w="med" len="med"/>
                      <a:tailEnd type="none" w="med" len="med"/>
                    </a:lnT>
                    <a:lnB w="6350" cap="flat" cmpd="sng" algn="ctr">
                      <a:solidFill>
                        <a:srgbClr val="DCDCDC"/>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222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3F8C-8ABF-48F9-AF83-74D76626EE29}"/>
              </a:ext>
            </a:extLst>
          </p:cNvPr>
          <p:cNvSpPr>
            <a:spLocks noGrp="1"/>
          </p:cNvSpPr>
          <p:nvPr>
            <p:ph type="title"/>
          </p:nvPr>
        </p:nvSpPr>
        <p:spPr/>
        <p:txBody>
          <a:bodyPr/>
          <a:lstStyle/>
          <a:p>
            <a:r>
              <a:rPr lang="en-GB" dirty="0"/>
              <a:t>Anxiety is normal</a:t>
            </a:r>
          </a:p>
        </p:txBody>
      </p:sp>
      <p:sp>
        <p:nvSpPr>
          <p:cNvPr id="3" name="Content Placeholder 2">
            <a:extLst>
              <a:ext uri="{FF2B5EF4-FFF2-40B4-BE49-F238E27FC236}">
                <a16:creationId xmlns:a16="http://schemas.microsoft.com/office/drawing/2014/main" id="{9F524D51-0172-457D-9197-66F406492BB6}"/>
              </a:ext>
            </a:extLst>
          </p:cNvPr>
          <p:cNvSpPr>
            <a:spLocks noGrp="1"/>
          </p:cNvSpPr>
          <p:nvPr>
            <p:ph idx="1"/>
          </p:nvPr>
        </p:nvSpPr>
        <p:spPr/>
        <p:txBody>
          <a:bodyPr>
            <a:normAutofit fontScale="92500" lnSpcReduction="20000"/>
          </a:bodyPr>
          <a:lstStyle/>
          <a:p>
            <a:r>
              <a:rPr lang="en-GB" b="0" dirty="0"/>
              <a:t>Anxiety is protective. I</a:t>
            </a:r>
            <a:r>
              <a:rPr lang="en-GB" b="0" i="0" dirty="0">
                <a:effectLst/>
              </a:rPr>
              <a:t>t is a natural alarm system designed to ignite our fight/flight/freeze stress response in order to survive. However, it can become overactive when harmless things trigger this stress response with false alarms, disrupting its normal functioning, creating unnecessary and overwhelming feelings. </a:t>
            </a:r>
          </a:p>
          <a:p>
            <a:pPr algn="l"/>
            <a:r>
              <a:rPr lang="en-GB" b="0" dirty="0"/>
              <a:t>I</a:t>
            </a:r>
            <a:r>
              <a:rPr lang="en-GB" b="0" i="0" dirty="0">
                <a:effectLst/>
              </a:rPr>
              <a:t>t is incredibly difficult to see children in such distress; however, accommodating children's </a:t>
            </a:r>
            <a:r>
              <a:rPr lang="en-GB" b="0" i="0" u="none" strike="noStrike" dirty="0">
                <a:effectLst/>
              </a:rPr>
              <a:t>fear too much</a:t>
            </a:r>
            <a:r>
              <a:rPr lang="en-GB" b="0" i="0" dirty="0">
                <a:effectLst/>
              </a:rPr>
              <a:t> to diminish their stress does not enable them to develop abilities to cope.</a:t>
            </a:r>
          </a:p>
          <a:p>
            <a:pPr algn="l"/>
            <a:r>
              <a:rPr lang="en-GB" b="0" i="0" dirty="0">
                <a:effectLst/>
              </a:rPr>
              <a:t>Likewise, ignoring their fear or telling them to "get over it" is also harmful, because it elicits shame and signifies that something is wrong with them for feeling this way and reinforces their inability to cope. With these responses, children tend to avoid their fears rather than learn to adapt and cope with uncomfortable feelings, which are believed to precipitate childhood anxiety</a:t>
            </a:r>
          </a:p>
          <a:p>
            <a:endParaRPr lang="en-GB" b="0" dirty="0"/>
          </a:p>
        </p:txBody>
      </p:sp>
    </p:spTree>
    <p:extLst>
      <p:ext uri="{BB962C8B-B14F-4D97-AF65-F5344CB8AC3E}">
        <p14:creationId xmlns:p14="http://schemas.microsoft.com/office/powerpoint/2010/main" val="29575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8F6148-7374-4ECE-A054-5D539DDBD398}"/>
              </a:ext>
            </a:extLst>
          </p:cNvPr>
          <p:cNvPicPr>
            <a:picLocks noGrp="1" noChangeAspect="1"/>
          </p:cNvPicPr>
          <p:nvPr>
            <p:ph idx="4294967295"/>
          </p:nvPr>
        </p:nvPicPr>
        <p:blipFill rotWithShape="1">
          <a:blip r:embed="rId2"/>
          <a:srcRect r="18823" b="7552"/>
          <a:stretch/>
        </p:blipFill>
        <p:spPr>
          <a:xfrm>
            <a:off x="4412778" y="1524635"/>
            <a:ext cx="3557587" cy="3016250"/>
          </a:xfrm>
          <a:prstGeom prst="rect">
            <a:avLst/>
          </a:prstGeom>
        </p:spPr>
      </p:pic>
      <p:sp>
        <p:nvSpPr>
          <p:cNvPr id="6" name="AutoShape 2" descr="Jade Emery">
            <a:extLst>
              <a:ext uri="{FF2B5EF4-FFF2-40B4-BE49-F238E27FC236}">
                <a16:creationId xmlns:a16="http://schemas.microsoft.com/office/drawing/2014/main" id="{2AC6C989-01AA-4D10-8AFA-054FAC59DE25}"/>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900"/>
          </a:p>
        </p:txBody>
      </p:sp>
      <p:sp>
        <p:nvSpPr>
          <p:cNvPr id="7" name="TextBox 6">
            <a:extLst>
              <a:ext uri="{FF2B5EF4-FFF2-40B4-BE49-F238E27FC236}">
                <a16:creationId xmlns:a16="http://schemas.microsoft.com/office/drawing/2014/main" id="{ED297B61-5D0E-432E-A4BF-21F1554A4D6B}"/>
              </a:ext>
            </a:extLst>
          </p:cNvPr>
          <p:cNvSpPr txBox="1"/>
          <p:nvPr/>
        </p:nvSpPr>
        <p:spPr>
          <a:xfrm>
            <a:off x="1292087" y="764705"/>
            <a:ext cx="3120691" cy="3924151"/>
          </a:xfrm>
          <a:prstGeom prst="rect">
            <a:avLst/>
          </a:prstGeom>
          <a:noFill/>
        </p:spPr>
        <p:txBody>
          <a:bodyPr wrap="square" rtlCol="0">
            <a:spAutoFit/>
          </a:bodyPr>
          <a:lstStyle/>
          <a:p>
            <a:r>
              <a:rPr lang="en-GB" sz="900" dirty="0">
                <a:solidFill>
                  <a:srgbClr val="2C2D30"/>
                </a:solidFill>
              </a:rPr>
              <a:t> </a:t>
            </a:r>
            <a:r>
              <a:rPr lang="en-GB" sz="2000" dirty="0">
                <a:solidFill>
                  <a:srgbClr val="2C2D30"/>
                </a:solidFill>
              </a:rPr>
              <a:t>In a hypo-aroused state (the parasympathetic nervous system is engaged, which is the freeze response to stress/danger). In this state, we may feel overwhelmed with shame, numb to emotions, withdraw, feel depressed, or dissociate in order to cope with the situation or trigger.</a:t>
            </a:r>
          </a:p>
          <a:p>
            <a:endParaRPr lang="en-GB" sz="900" dirty="0"/>
          </a:p>
        </p:txBody>
      </p:sp>
      <p:sp>
        <p:nvSpPr>
          <p:cNvPr id="8" name="TextBox 7">
            <a:extLst>
              <a:ext uri="{FF2B5EF4-FFF2-40B4-BE49-F238E27FC236}">
                <a16:creationId xmlns:a16="http://schemas.microsoft.com/office/drawing/2014/main" id="{B70578D7-00C1-447F-A23F-17F74E9A97D1}"/>
              </a:ext>
            </a:extLst>
          </p:cNvPr>
          <p:cNvSpPr txBox="1"/>
          <p:nvPr/>
        </p:nvSpPr>
        <p:spPr>
          <a:xfrm>
            <a:off x="7923049" y="983974"/>
            <a:ext cx="3596682" cy="3170099"/>
          </a:xfrm>
          <a:prstGeom prst="rect">
            <a:avLst/>
          </a:prstGeom>
          <a:noFill/>
        </p:spPr>
        <p:txBody>
          <a:bodyPr wrap="square" rtlCol="0">
            <a:spAutoFit/>
          </a:bodyPr>
          <a:lstStyle/>
          <a:p>
            <a:r>
              <a:rPr lang="en-GB" sz="2000" dirty="0">
                <a:solidFill>
                  <a:srgbClr val="2C2D30"/>
                </a:solidFill>
              </a:rPr>
              <a:t> Or we shoot up into a hyper-aroused state (the sympathetic nervous system is ignited, which is the fight/flight response to stress or danger). In this state, we may feel fizzy with intense hormonal activity; we may feel angry, chaotic, hypervigilant, or experience anxiety and the accompanying symptoms.</a:t>
            </a:r>
            <a:endParaRPr lang="en-GB" sz="2000" dirty="0"/>
          </a:p>
        </p:txBody>
      </p:sp>
      <p:sp>
        <p:nvSpPr>
          <p:cNvPr id="10" name="TextBox 9">
            <a:extLst>
              <a:ext uri="{FF2B5EF4-FFF2-40B4-BE49-F238E27FC236}">
                <a16:creationId xmlns:a16="http://schemas.microsoft.com/office/drawing/2014/main" id="{2ECE48B1-54ED-4E34-9DB1-6A87237B8445}"/>
              </a:ext>
            </a:extLst>
          </p:cNvPr>
          <p:cNvSpPr txBox="1"/>
          <p:nvPr/>
        </p:nvSpPr>
        <p:spPr>
          <a:xfrm>
            <a:off x="1655290" y="5738813"/>
            <a:ext cx="4572000" cy="507831"/>
          </a:xfrm>
          <a:prstGeom prst="rect">
            <a:avLst/>
          </a:prstGeom>
          <a:noFill/>
        </p:spPr>
        <p:txBody>
          <a:bodyPr wrap="square">
            <a:spAutoFit/>
          </a:bodyPr>
          <a:lstStyle/>
          <a:p>
            <a:endParaRPr lang="en-GB" sz="900" dirty="0">
              <a:hlinkClick r:id="rId3"/>
            </a:endParaRPr>
          </a:p>
          <a:p>
            <a:endParaRPr lang="en-GB" sz="900" dirty="0">
              <a:hlinkClick r:id="rId3"/>
            </a:endParaRPr>
          </a:p>
          <a:p>
            <a:r>
              <a:rPr lang="en-GB" sz="900" dirty="0">
                <a:hlinkClick r:id="rId3"/>
              </a:rPr>
              <a:t>Expanding the "Window of Tolerance" | Psychology Today</a:t>
            </a:r>
            <a:endParaRPr lang="en-GB" sz="900" dirty="0"/>
          </a:p>
        </p:txBody>
      </p:sp>
    </p:spTree>
    <p:extLst>
      <p:ext uri="{BB962C8B-B14F-4D97-AF65-F5344CB8AC3E}">
        <p14:creationId xmlns:p14="http://schemas.microsoft.com/office/powerpoint/2010/main" val="191091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39F15E-B97C-4FD4-A68D-68B960378868}"/>
              </a:ext>
            </a:extLst>
          </p:cNvPr>
          <p:cNvPicPr>
            <a:picLocks noChangeAspect="1"/>
          </p:cNvPicPr>
          <p:nvPr/>
        </p:nvPicPr>
        <p:blipFill>
          <a:blip r:embed="rId2"/>
          <a:stretch>
            <a:fillRect/>
          </a:stretch>
        </p:blipFill>
        <p:spPr>
          <a:xfrm>
            <a:off x="3297621" y="54000"/>
            <a:ext cx="6358022" cy="6948000"/>
          </a:xfrm>
          <a:prstGeom prst="rect">
            <a:avLst/>
          </a:prstGeom>
        </p:spPr>
      </p:pic>
    </p:spTree>
    <p:extLst>
      <p:ext uri="{BB962C8B-B14F-4D97-AF65-F5344CB8AC3E}">
        <p14:creationId xmlns:p14="http://schemas.microsoft.com/office/powerpoint/2010/main" val="1362783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70"/>
          <p:cNvPicPr preferRelativeResize="0"/>
          <p:nvPr/>
        </p:nvPicPr>
        <p:blipFill>
          <a:blip r:embed="rId3">
            <a:alphaModFix/>
          </a:blip>
          <a:stretch>
            <a:fillRect/>
          </a:stretch>
        </p:blipFill>
        <p:spPr>
          <a:xfrm>
            <a:off x="1353694" y="247828"/>
            <a:ext cx="9484611" cy="6078513"/>
          </a:xfrm>
          <a:prstGeom prst="rect">
            <a:avLst/>
          </a:prstGeom>
          <a:noFill/>
          <a:ln>
            <a:noFill/>
          </a:ln>
        </p:spPr>
      </p:pic>
      <p:sp>
        <p:nvSpPr>
          <p:cNvPr id="4" name="TextBox 3">
            <a:extLst>
              <a:ext uri="{FF2B5EF4-FFF2-40B4-BE49-F238E27FC236}">
                <a16:creationId xmlns:a16="http://schemas.microsoft.com/office/drawing/2014/main" id="{FBADF092-2D29-4F7A-9EC2-92216D2E7BB8}"/>
              </a:ext>
            </a:extLst>
          </p:cNvPr>
          <p:cNvSpPr txBox="1"/>
          <p:nvPr/>
        </p:nvSpPr>
        <p:spPr>
          <a:xfrm>
            <a:off x="5961530" y="5347082"/>
            <a:ext cx="4572000" cy="646331"/>
          </a:xfrm>
          <a:prstGeom prst="rect">
            <a:avLst/>
          </a:prstGeom>
          <a:noFill/>
        </p:spPr>
        <p:txBody>
          <a:bodyPr wrap="square">
            <a:spAutoFit/>
          </a:bodyPr>
          <a:lstStyle/>
          <a:p>
            <a:r>
              <a:rPr lang="en-GB" dirty="0">
                <a:hlinkClick r:id="rId4"/>
              </a:rPr>
              <a:t>Amygdala Function and Location | Simply Psychology</a:t>
            </a: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94102-1E5D-4670-80C1-BFA8475BDC10}"/>
              </a:ext>
            </a:extLst>
          </p:cNvPr>
          <p:cNvSpPr>
            <a:spLocks noGrp="1"/>
          </p:cNvSpPr>
          <p:nvPr>
            <p:ph type="title"/>
          </p:nvPr>
        </p:nvSpPr>
        <p:spPr/>
        <p:txBody>
          <a:bodyPr rtlCol="0">
            <a:normAutofit/>
          </a:bodyPr>
          <a:lstStyle/>
          <a:p>
            <a:pPr>
              <a:defRPr/>
            </a:pPr>
            <a:r>
              <a:rPr lang="en-GB" dirty="0">
                <a:hlinkClick r:id="rId2"/>
              </a:rPr>
              <a:t>https://www.youtube.com/watch?v=Q6G-OpGgo3c&amp;safe=active</a:t>
            </a:r>
            <a:r>
              <a:rPr lang="en-GB" dirty="0"/>
              <a:t> </a:t>
            </a:r>
          </a:p>
        </p:txBody>
      </p:sp>
      <p:sp>
        <p:nvSpPr>
          <p:cNvPr id="12291" name="Content Placeholder 2">
            <a:extLst>
              <a:ext uri="{FF2B5EF4-FFF2-40B4-BE49-F238E27FC236}">
                <a16:creationId xmlns:a16="http://schemas.microsoft.com/office/drawing/2014/main" id="{96E4811E-58C4-4709-820E-B5139ACD19A4}"/>
              </a:ext>
            </a:extLst>
          </p:cNvPr>
          <p:cNvSpPr>
            <a:spLocks noGrp="1"/>
          </p:cNvSpPr>
          <p:nvPr>
            <p:ph idx="1"/>
          </p:nvPr>
        </p:nvSpPr>
        <p:spPr/>
        <p:txBody>
          <a:bodyPr/>
          <a:lstStyle/>
          <a:p>
            <a:pPr eaLnBrk="1" hangingPunct="1"/>
            <a:r>
              <a:rPr lang="en-GB" altLang="en-US" b="0" dirty="0"/>
              <a:t>Train video</a:t>
            </a:r>
          </a:p>
          <a:p>
            <a:pPr eaLnBrk="1" hangingPunct="1"/>
            <a:r>
              <a:rPr lang="en-GB" altLang="en-US" b="0" dirty="0"/>
              <a:t>With a partner, fill in a STAR for the behaviour you saw in the train video.</a:t>
            </a:r>
          </a:p>
          <a:p>
            <a:pPr eaLnBrk="1" hangingPunct="1"/>
            <a:r>
              <a:rPr lang="en-GB" b="0" dirty="0"/>
              <a:t>What might happen the next time he goes to catch a train?</a:t>
            </a:r>
            <a:endParaRPr lang="en-GB" altLang="en-US" b="0" dirty="0"/>
          </a:p>
          <a:p>
            <a:pPr eaLnBrk="1" hangingPunct="1"/>
            <a:r>
              <a:rPr lang="en-GB" altLang="en-US" b="0" dirty="0"/>
              <a:t>Can you think of equivalent</a:t>
            </a:r>
          </a:p>
          <a:p>
            <a:pPr marL="0" indent="0">
              <a:buNone/>
            </a:pPr>
            <a:r>
              <a:rPr lang="en-GB" altLang="en-US" b="0" dirty="0"/>
              <a:t>    incidents in school?</a:t>
            </a:r>
          </a:p>
          <a:p>
            <a:pPr eaLnBrk="1" hangingPunct="1"/>
            <a:endParaRPr lang="en-GB" altLang="en-US" dirty="0"/>
          </a:p>
        </p:txBody>
      </p:sp>
      <p:sp>
        <p:nvSpPr>
          <p:cNvPr id="4" name="Footer Placeholder 3">
            <a:extLst>
              <a:ext uri="{FF2B5EF4-FFF2-40B4-BE49-F238E27FC236}">
                <a16:creationId xmlns:a16="http://schemas.microsoft.com/office/drawing/2014/main" id="{4B6890F0-8FED-4BE9-8BFD-588F7432493F}"/>
              </a:ext>
            </a:extLst>
          </p:cNvPr>
          <p:cNvSpPr>
            <a:spLocks noGrp="1"/>
          </p:cNvSpPr>
          <p:nvPr>
            <p:ph type="ftr" sz="quarter" idx="11"/>
          </p:nvPr>
        </p:nvSpPr>
        <p:spPr/>
        <p:txBody>
          <a:bodyPr/>
          <a:lstStyle/>
          <a:p>
            <a:pPr>
              <a:defRPr/>
            </a:pPr>
            <a:r>
              <a:rPr lang="en-US"/>
              <a:t>SENAS Trafford</a:t>
            </a:r>
          </a:p>
        </p:txBody>
      </p:sp>
      <p:sp>
        <p:nvSpPr>
          <p:cNvPr id="12293" name="Slide Number Placeholder 4">
            <a:extLst>
              <a:ext uri="{FF2B5EF4-FFF2-40B4-BE49-F238E27FC236}">
                <a16:creationId xmlns:a16="http://schemas.microsoft.com/office/drawing/2014/main" id="{2F0CCD80-6EE9-4B69-82E7-4ADD4637A6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096277E-FBE9-40D7-8E09-B286F4AB3B88}" type="slidenum">
              <a:rPr lang="en-US" altLang="en-US" sz="1200">
                <a:solidFill>
                  <a:srgbClr val="898989"/>
                </a:solidFill>
                <a:latin typeface="Arial" panose="020B0604020202020204" pitchFamily="34" charset="0"/>
              </a:rPr>
              <a:pPr>
                <a:spcBef>
                  <a:spcPct val="0"/>
                </a:spcBef>
                <a:buFontTx/>
                <a:buNone/>
              </a:pPr>
              <a:t>37</a:t>
            </a:fld>
            <a:endParaRPr lang="en-US" altLang="en-US" sz="1200">
              <a:solidFill>
                <a:srgbClr val="898989"/>
              </a:solidFill>
              <a:latin typeface="Arial" panose="020B0604020202020204" pitchFamily="34" charset="0"/>
            </a:endParaRPr>
          </a:p>
        </p:txBody>
      </p:sp>
      <p:pic>
        <p:nvPicPr>
          <p:cNvPr id="6" name="Content Placeholder 6">
            <a:extLst>
              <a:ext uri="{FF2B5EF4-FFF2-40B4-BE49-F238E27FC236}">
                <a16:creationId xmlns:a16="http://schemas.microsoft.com/office/drawing/2014/main" id="{2CCE1182-369A-4840-8579-233E1C529393}"/>
              </a:ext>
            </a:extLst>
          </p:cNvPr>
          <p:cNvPicPr>
            <a:picLocks noChangeAspect="1"/>
          </p:cNvPicPr>
          <p:nvPr/>
        </p:nvPicPr>
        <p:blipFill>
          <a:blip r:embed="rId3">
            <a:extLst>
              <a:ext uri="{28A0092B-C50C-407E-A947-70E740481C1C}">
                <a14:useLocalDpi xmlns:a14="http://schemas.microsoft.com/office/drawing/2010/main" val="0"/>
              </a:ext>
            </a:extLst>
          </a:blip>
          <a:srcRect l="34598" t="9052" r="35744" b="15108"/>
          <a:stretch>
            <a:fillRect/>
          </a:stretch>
        </p:blipFill>
        <p:spPr bwMode="auto">
          <a:xfrm>
            <a:off x="9100263" y="3623361"/>
            <a:ext cx="25908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EDE7-8B41-415D-A681-AA724FA54A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4D80BDA-CAEF-4335-94F1-629E2C4BC339}"/>
              </a:ext>
            </a:extLst>
          </p:cNvPr>
          <p:cNvSpPr>
            <a:spLocks noGrp="1"/>
          </p:cNvSpPr>
          <p:nvPr>
            <p:ph idx="1"/>
          </p:nvPr>
        </p:nvSpPr>
        <p:spPr/>
        <p:txBody>
          <a:bodyPr>
            <a:normAutofit/>
          </a:bodyPr>
          <a:lstStyle/>
          <a:p>
            <a:pPr indent="-242888">
              <a:spcBef>
                <a:spcPts val="900"/>
              </a:spcBef>
              <a:buClr>
                <a:schemeClr val="dk1"/>
              </a:buClr>
              <a:buSzPts val="1500"/>
              <a:buFont typeface="Calibri"/>
              <a:buChar char="●"/>
            </a:pPr>
            <a:r>
              <a:rPr lang="en-GB" sz="3600" dirty="0">
                <a:solidFill>
                  <a:schemeClr val="dk1"/>
                </a:solidFill>
                <a:latin typeface="Calibri"/>
                <a:ea typeface="Calibri"/>
                <a:cs typeface="Calibri"/>
                <a:sym typeface="Calibri"/>
              </a:rPr>
              <a:t>Meltdowns are not an autistic trait; they are a trait of a ‘struggling autistic child’.</a:t>
            </a:r>
          </a:p>
          <a:p>
            <a:pPr indent="-242888">
              <a:spcBef>
                <a:spcPts val="0"/>
              </a:spcBef>
              <a:buClr>
                <a:schemeClr val="dk1"/>
              </a:buClr>
              <a:buSzPts val="1500"/>
              <a:buFont typeface="Calibri"/>
              <a:buChar char="●"/>
            </a:pPr>
            <a:r>
              <a:rPr lang="en-GB" sz="3600" dirty="0">
                <a:solidFill>
                  <a:schemeClr val="dk1"/>
                </a:solidFill>
                <a:latin typeface="Calibri"/>
                <a:ea typeface="Calibri"/>
                <a:cs typeface="Calibri"/>
                <a:sym typeface="Calibri"/>
              </a:rPr>
              <a:t>High levels of anxiety are not an autistic trait; they are a trait of a ‘struggling autistic child’.</a:t>
            </a:r>
          </a:p>
          <a:p>
            <a:pPr indent="-242888">
              <a:spcBef>
                <a:spcPts val="0"/>
              </a:spcBef>
              <a:buClr>
                <a:schemeClr val="dk1"/>
              </a:buClr>
              <a:buSzPts val="1500"/>
              <a:buFont typeface="Calibri"/>
              <a:buChar char="●"/>
            </a:pPr>
            <a:r>
              <a:rPr lang="en-GB" sz="3600" dirty="0">
                <a:solidFill>
                  <a:schemeClr val="dk1"/>
                </a:solidFill>
                <a:latin typeface="Calibri"/>
                <a:ea typeface="Calibri"/>
                <a:cs typeface="Calibri"/>
                <a:sym typeface="Calibri"/>
              </a:rPr>
              <a:t>Trauma is not an autistic trait; it is a trait of a ‘struggling autistic child’.</a:t>
            </a:r>
            <a:endParaRPr lang="en-GB" sz="4800" dirty="0"/>
          </a:p>
        </p:txBody>
      </p:sp>
    </p:spTree>
    <p:extLst>
      <p:ext uri="{BB962C8B-B14F-4D97-AF65-F5344CB8AC3E}">
        <p14:creationId xmlns:p14="http://schemas.microsoft.com/office/powerpoint/2010/main" val="5666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533C-2640-4025-84C9-F4EF70732DC6}"/>
              </a:ext>
            </a:extLst>
          </p:cNvPr>
          <p:cNvSpPr>
            <a:spLocks noGrp="1"/>
          </p:cNvSpPr>
          <p:nvPr>
            <p:ph type="title"/>
          </p:nvPr>
        </p:nvSpPr>
        <p:spPr/>
        <p:txBody>
          <a:bodyPr/>
          <a:lstStyle/>
          <a:p>
            <a:r>
              <a:rPr lang="en-GB" dirty="0"/>
              <a:t>How does a meltdown feel?</a:t>
            </a:r>
          </a:p>
        </p:txBody>
      </p:sp>
      <p:sp>
        <p:nvSpPr>
          <p:cNvPr id="3" name="Content Placeholder 2">
            <a:extLst>
              <a:ext uri="{FF2B5EF4-FFF2-40B4-BE49-F238E27FC236}">
                <a16:creationId xmlns:a16="http://schemas.microsoft.com/office/drawing/2014/main" id="{EE22CD15-4A14-4074-B326-31B8B5C88153}"/>
              </a:ext>
            </a:extLst>
          </p:cNvPr>
          <p:cNvSpPr>
            <a:spLocks noGrp="1"/>
          </p:cNvSpPr>
          <p:nvPr>
            <p:ph idx="1"/>
          </p:nvPr>
        </p:nvSpPr>
        <p:spPr/>
        <p:txBody>
          <a:bodyPr/>
          <a:lstStyle/>
          <a:p>
            <a:r>
              <a:rPr lang="en-GB" dirty="0">
                <a:hlinkClick r:id="rId2"/>
              </a:rPr>
              <a:t>(5) Experiencing meltdowns and shutdowns | Too Much Information and Us – Episode 4 - YouTube</a:t>
            </a:r>
            <a:endParaRPr lang="en-GB" dirty="0"/>
          </a:p>
        </p:txBody>
      </p:sp>
      <p:sp>
        <p:nvSpPr>
          <p:cNvPr id="4" name="Footer Placeholder 3">
            <a:extLst>
              <a:ext uri="{FF2B5EF4-FFF2-40B4-BE49-F238E27FC236}">
                <a16:creationId xmlns:a16="http://schemas.microsoft.com/office/drawing/2014/main" id="{28CF9929-269E-48A0-A9D7-F0F628F87033}"/>
              </a:ext>
            </a:extLst>
          </p:cNvPr>
          <p:cNvSpPr>
            <a:spLocks noGrp="1"/>
          </p:cNvSpPr>
          <p:nvPr>
            <p:ph type="ftr" sz="quarter" idx="11"/>
          </p:nvPr>
        </p:nvSpPr>
        <p:spPr/>
        <p:txBody>
          <a:bodyPr/>
          <a:lstStyle/>
          <a:p>
            <a:pPr>
              <a:defRPr/>
            </a:pPr>
            <a:r>
              <a:rPr lang="en-US"/>
              <a:t>SENAS Trafford</a:t>
            </a:r>
          </a:p>
        </p:txBody>
      </p:sp>
      <p:sp>
        <p:nvSpPr>
          <p:cNvPr id="5" name="Slide Number Placeholder 4">
            <a:extLst>
              <a:ext uri="{FF2B5EF4-FFF2-40B4-BE49-F238E27FC236}">
                <a16:creationId xmlns:a16="http://schemas.microsoft.com/office/drawing/2014/main" id="{06B2DC8D-7F22-44C8-BCB7-F8C58B395939}"/>
              </a:ext>
            </a:extLst>
          </p:cNvPr>
          <p:cNvSpPr>
            <a:spLocks noGrp="1"/>
          </p:cNvSpPr>
          <p:nvPr>
            <p:ph type="sldNum" sz="quarter" idx="12"/>
          </p:nvPr>
        </p:nvSpPr>
        <p:spPr/>
        <p:txBody>
          <a:bodyPr/>
          <a:lstStyle/>
          <a:p>
            <a:fld id="{F80A92D2-258E-4F8C-9ED3-349ED4CF4798}" type="slidenum">
              <a:rPr lang="en-US" altLang="en-US" smtClean="0"/>
              <a:pPr/>
              <a:t>39</a:t>
            </a:fld>
            <a:endParaRPr lang="en-US" altLang="en-US"/>
          </a:p>
        </p:txBody>
      </p:sp>
    </p:spTree>
    <p:extLst>
      <p:ext uri="{BB962C8B-B14F-4D97-AF65-F5344CB8AC3E}">
        <p14:creationId xmlns:p14="http://schemas.microsoft.com/office/powerpoint/2010/main" val="175271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9DB3-5F21-404B-A0BB-BB8EFBBBEA19}"/>
              </a:ext>
            </a:extLst>
          </p:cNvPr>
          <p:cNvSpPr>
            <a:spLocks noGrp="1"/>
          </p:cNvSpPr>
          <p:nvPr>
            <p:ph type="title"/>
          </p:nvPr>
        </p:nvSpPr>
        <p:spPr/>
        <p:txBody>
          <a:bodyPr/>
          <a:lstStyle/>
          <a:p>
            <a:r>
              <a:rPr lang="en-GB" dirty="0"/>
              <a:t>What is behaviour?</a:t>
            </a:r>
          </a:p>
        </p:txBody>
      </p:sp>
      <p:sp>
        <p:nvSpPr>
          <p:cNvPr id="3" name="Content Placeholder 2">
            <a:extLst>
              <a:ext uri="{FF2B5EF4-FFF2-40B4-BE49-F238E27FC236}">
                <a16:creationId xmlns:a16="http://schemas.microsoft.com/office/drawing/2014/main" id="{02727E27-58F9-4580-85C6-EB5C38A48A7E}"/>
              </a:ext>
            </a:extLst>
          </p:cNvPr>
          <p:cNvSpPr>
            <a:spLocks noGrp="1"/>
          </p:cNvSpPr>
          <p:nvPr>
            <p:ph idx="1"/>
          </p:nvPr>
        </p:nvSpPr>
        <p:spPr/>
        <p:txBody>
          <a:bodyPr/>
          <a:lstStyle/>
          <a:p>
            <a:r>
              <a:rPr lang="en-GB" dirty="0"/>
              <a:t>Discussion</a:t>
            </a:r>
          </a:p>
          <a:p>
            <a:r>
              <a:rPr lang="en-GB" dirty="0">
                <a:hlinkClick r:id="rId2"/>
              </a:rPr>
              <a:t>Battery Bar Timer! Full Screen! (online-stopwatch.com)</a:t>
            </a:r>
            <a:endParaRPr lang="en-GB" dirty="0"/>
          </a:p>
        </p:txBody>
      </p:sp>
      <p:sp>
        <p:nvSpPr>
          <p:cNvPr id="4" name="Footer Placeholder 3">
            <a:extLst>
              <a:ext uri="{FF2B5EF4-FFF2-40B4-BE49-F238E27FC236}">
                <a16:creationId xmlns:a16="http://schemas.microsoft.com/office/drawing/2014/main" id="{C421A995-978D-4638-ADCC-D7EDAE975D5D}"/>
              </a:ext>
            </a:extLst>
          </p:cNvPr>
          <p:cNvSpPr>
            <a:spLocks noGrp="1"/>
          </p:cNvSpPr>
          <p:nvPr>
            <p:ph type="ftr" sz="quarter" idx="11"/>
          </p:nvPr>
        </p:nvSpPr>
        <p:spPr/>
        <p:txBody>
          <a:bodyPr/>
          <a:lstStyle/>
          <a:p>
            <a:pPr>
              <a:defRPr/>
            </a:pPr>
            <a:r>
              <a:rPr lang="en-US"/>
              <a:t>SENAS Trafford</a:t>
            </a:r>
          </a:p>
        </p:txBody>
      </p:sp>
      <p:sp>
        <p:nvSpPr>
          <p:cNvPr id="5" name="Slide Number Placeholder 4">
            <a:extLst>
              <a:ext uri="{FF2B5EF4-FFF2-40B4-BE49-F238E27FC236}">
                <a16:creationId xmlns:a16="http://schemas.microsoft.com/office/drawing/2014/main" id="{AE9406CD-AB1D-4A44-99A6-0C949792D81C}"/>
              </a:ext>
            </a:extLst>
          </p:cNvPr>
          <p:cNvSpPr>
            <a:spLocks noGrp="1"/>
          </p:cNvSpPr>
          <p:nvPr>
            <p:ph type="sldNum" sz="quarter" idx="12"/>
          </p:nvPr>
        </p:nvSpPr>
        <p:spPr/>
        <p:txBody>
          <a:bodyPr/>
          <a:lstStyle/>
          <a:p>
            <a:fld id="{F80A92D2-258E-4F8C-9ED3-349ED4CF4798}" type="slidenum">
              <a:rPr lang="en-US" altLang="en-US" smtClean="0"/>
              <a:pPr/>
              <a:t>4</a:t>
            </a:fld>
            <a:endParaRPr lang="en-US" altLang="en-US"/>
          </a:p>
        </p:txBody>
      </p:sp>
    </p:spTree>
    <p:extLst>
      <p:ext uri="{BB962C8B-B14F-4D97-AF65-F5344CB8AC3E}">
        <p14:creationId xmlns:p14="http://schemas.microsoft.com/office/powerpoint/2010/main" val="796423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Detective method 3: Functional analysis of behaviour</a:t>
            </a:r>
          </a:p>
        </p:txBody>
      </p:sp>
      <p:sp>
        <p:nvSpPr>
          <p:cNvPr id="3" name="Text Placeholder 2"/>
          <p:cNvSpPr>
            <a:spLocks noGrp="1"/>
          </p:cNvSpPr>
          <p:nvPr>
            <p:ph type="body" idx="1"/>
          </p:nvPr>
        </p:nvSpPr>
        <p:spPr/>
        <p:txBody>
          <a:bodyPr/>
          <a:lstStyle/>
          <a:p>
            <a:r>
              <a:rPr lang="en-GB" dirty="0"/>
              <a:t>For starting to understand patterns</a:t>
            </a:r>
          </a:p>
        </p:txBody>
      </p:sp>
    </p:spTree>
    <p:extLst>
      <p:ext uri="{BB962C8B-B14F-4D97-AF65-F5344CB8AC3E}">
        <p14:creationId xmlns:p14="http://schemas.microsoft.com/office/powerpoint/2010/main" val="3979786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0500" t="8933" r="11425" b="9334"/>
          <a:stretch/>
        </p:blipFill>
        <p:spPr>
          <a:xfrm>
            <a:off x="1740108" y="857250"/>
            <a:ext cx="8711784" cy="5130000"/>
          </a:xfrm>
          <a:prstGeom prst="rect">
            <a:avLst/>
          </a:prstGeom>
        </p:spPr>
      </p:pic>
    </p:spTree>
    <p:extLst>
      <p:ext uri="{BB962C8B-B14F-4D97-AF65-F5344CB8AC3E}">
        <p14:creationId xmlns:p14="http://schemas.microsoft.com/office/powerpoint/2010/main" val="3527342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50" t="6400" r="12700" b="9067"/>
          <a:stretch/>
        </p:blipFill>
        <p:spPr>
          <a:xfrm>
            <a:off x="1966791" y="857250"/>
            <a:ext cx="8215407" cy="5157000"/>
          </a:xfrm>
          <a:prstGeom prst="rect">
            <a:avLst/>
          </a:prstGeom>
        </p:spPr>
      </p:pic>
    </p:spTree>
    <p:extLst>
      <p:ext uri="{BB962C8B-B14F-4D97-AF65-F5344CB8AC3E}">
        <p14:creationId xmlns:p14="http://schemas.microsoft.com/office/powerpoint/2010/main" val="108903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Detective Method 4:</a:t>
            </a:r>
            <a:br>
              <a:rPr lang="en-GB" dirty="0"/>
            </a:br>
            <a:r>
              <a:rPr lang="en-GB" dirty="0"/>
              <a:t>Behaviour tool</a:t>
            </a:r>
          </a:p>
        </p:txBody>
      </p:sp>
      <p:sp>
        <p:nvSpPr>
          <p:cNvPr id="3" name="Text Placeholder 2"/>
          <p:cNvSpPr>
            <a:spLocks noGrp="1"/>
          </p:cNvSpPr>
          <p:nvPr>
            <p:ph type="body" idx="1"/>
          </p:nvPr>
        </p:nvSpPr>
        <p:spPr/>
        <p:txBody>
          <a:bodyPr/>
          <a:lstStyle/>
          <a:p>
            <a:r>
              <a:rPr lang="en-GB" dirty="0"/>
              <a:t>For when the function is hard to fathom! </a:t>
            </a:r>
          </a:p>
        </p:txBody>
      </p:sp>
    </p:spTree>
    <p:extLst>
      <p:ext uri="{BB962C8B-B14F-4D97-AF65-F5344CB8AC3E}">
        <p14:creationId xmlns:p14="http://schemas.microsoft.com/office/powerpoint/2010/main" val="4173450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AT: Behaviour Functions to understand challenge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0" y="857251"/>
            <a:ext cx="47244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88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80B6-0814-C9C1-1496-8EB9E97554D1}"/>
              </a:ext>
            </a:extLst>
          </p:cNvPr>
          <p:cNvSpPr>
            <a:spLocks noGrp="1"/>
          </p:cNvSpPr>
          <p:nvPr>
            <p:ph type="title"/>
          </p:nvPr>
        </p:nvSpPr>
        <p:spPr/>
        <p:txBody>
          <a:bodyPr/>
          <a:lstStyle/>
          <a:p>
            <a:r>
              <a:rPr lang="en-GB" dirty="0"/>
              <a:t>Motivation assessment scale</a:t>
            </a:r>
          </a:p>
        </p:txBody>
      </p:sp>
      <p:sp>
        <p:nvSpPr>
          <p:cNvPr id="3" name="Content Placeholder 2">
            <a:extLst>
              <a:ext uri="{FF2B5EF4-FFF2-40B4-BE49-F238E27FC236}">
                <a16:creationId xmlns:a16="http://schemas.microsoft.com/office/drawing/2014/main" id="{2F01C23C-F60A-220D-9DFA-165B5AC93C57}"/>
              </a:ext>
            </a:extLst>
          </p:cNvPr>
          <p:cNvSpPr>
            <a:spLocks noGrp="1"/>
          </p:cNvSpPr>
          <p:nvPr>
            <p:ph idx="1"/>
          </p:nvPr>
        </p:nvSpPr>
        <p:spPr/>
        <p:txBody>
          <a:bodyPr/>
          <a:lstStyle/>
          <a:p>
            <a:r>
              <a:rPr lang="en-GB" b="0" dirty="0"/>
              <a:t>See handout.</a:t>
            </a:r>
          </a:p>
        </p:txBody>
      </p:sp>
    </p:spTree>
    <p:extLst>
      <p:ext uri="{BB962C8B-B14F-4D97-AF65-F5344CB8AC3E}">
        <p14:creationId xmlns:p14="http://schemas.microsoft.com/office/powerpoint/2010/main" val="2937083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ED42-C839-4089-9F5E-23A080A2C1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41C79BA-6E09-4B7D-B200-7834CA8E423C}"/>
              </a:ext>
            </a:extLst>
          </p:cNvPr>
          <p:cNvSpPr>
            <a:spLocks noGrp="1"/>
          </p:cNvSpPr>
          <p:nvPr>
            <p:ph idx="1"/>
          </p:nvPr>
        </p:nvSpPr>
        <p:spPr/>
        <p:txBody>
          <a:bodyPr/>
          <a:lstStyle/>
          <a:p>
            <a:r>
              <a:rPr lang="en-GB" dirty="0">
                <a:hlinkClick r:id="rId2"/>
              </a:rPr>
              <a:t>SEMH.co.uk Behavioural Indicator</a:t>
            </a:r>
            <a:endParaRPr lang="en-GB" dirty="0"/>
          </a:p>
          <a:p>
            <a:r>
              <a:rPr lang="en-GB" dirty="0">
                <a:hlinkClick r:id="rId3"/>
              </a:rPr>
              <a:t>SEMH.co.uk Behavioural Indicator</a:t>
            </a:r>
            <a:r>
              <a:rPr lang="en-GB" dirty="0"/>
              <a:t> with results</a:t>
            </a:r>
          </a:p>
        </p:txBody>
      </p:sp>
      <p:sp>
        <p:nvSpPr>
          <p:cNvPr id="4" name="Footer Placeholder 3">
            <a:extLst>
              <a:ext uri="{FF2B5EF4-FFF2-40B4-BE49-F238E27FC236}">
                <a16:creationId xmlns:a16="http://schemas.microsoft.com/office/drawing/2014/main" id="{2CA81415-B40D-4D6B-853A-45CD6B662123}"/>
              </a:ext>
            </a:extLst>
          </p:cNvPr>
          <p:cNvSpPr>
            <a:spLocks noGrp="1"/>
          </p:cNvSpPr>
          <p:nvPr>
            <p:ph type="ftr" sz="quarter" idx="11"/>
          </p:nvPr>
        </p:nvSpPr>
        <p:spPr/>
        <p:txBody>
          <a:bodyPr/>
          <a:lstStyle/>
          <a:p>
            <a:pPr>
              <a:defRPr/>
            </a:pPr>
            <a:r>
              <a:rPr lang="en-US"/>
              <a:t>SENAS Trafford</a:t>
            </a:r>
          </a:p>
        </p:txBody>
      </p:sp>
      <p:sp>
        <p:nvSpPr>
          <p:cNvPr id="5" name="Slide Number Placeholder 4">
            <a:extLst>
              <a:ext uri="{FF2B5EF4-FFF2-40B4-BE49-F238E27FC236}">
                <a16:creationId xmlns:a16="http://schemas.microsoft.com/office/drawing/2014/main" id="{4F9E5A79-13EC-4FA6-B76B-6CC8A8C55D16}"/>
              </a:ext>
            </a:extLst>
          </p:cNvPr>
          <p:cNvSpPr>
            <a:spLocks noGrp="1"/>
          </p:cNvSpPr>
          <p:nvPr>
            <p:ph type="sldNum" sz="quarter" idx="12"/>
          </p:nvPr>
        </p:nvSpPr>
        <p:spPr/>
        <p:txBody>
          <a:bodyPr/>
          <a:lstStyle/>
          <a:p>
            <a:fld id="{F80A92D2-258E-4F8C-9ED3-349ED4CF4798}" type="slidenum">
              <a:rPr lang="en-US" altLang="en-US" smtClean="0"/>
              <a:pPr/>
              <a:t>46</a:t>
            </a:fld>
            <a:endParaRPr lang="en-US" altLang="en-US"/>
          </a:p>
        </p:txBody>
      </p:sp>
    </p:spTree>
    <p:extLst>
      <p:ext uri="{BB962C8B-B14F-4D97-AF65-F5344CB8AC3E}">
        <p14:creationId xmlns:p14="http://schemas.microsoft.com/office/powerpoint/2010/main" val="2759083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DC1BE14-416F-42B5-B104-897800381459}"/>
              </a:ext>
            </a:extLst>
          </p:cNvPr>
          <p:cNvSpPr>
            <a:spLocks noGrp="1"/>
          </p:cNvSpPr>
          <p:nvPr>
            <p:ph type="title"/>
          </p:nvPr>
        </p:nvSpPr>
        <p:spPr/>
        <p:txBody>
          <a:bodyPr/>
          <a:lstStyle/>
          <a:p>
            <a:pPr eaLnBrk="1" hangingPunct="1"/>
            <a:r>
              <a:rPr lang="en-GB" altLang="en-US"/>
              <a:t>Positive Behaviour Support</a:t>
            </a:r>
            <a:endParaRPr lang="en-US" altLang="en-US"/>
          </a:p>
        </p:txBody>
      </p:sp>
      <p:sp>
        <p:nvSpPr>
          <p:cNvPr id="23555" name="Rectangle 3">
            <a:extLst>
              <a:ext uri="{FF2B5EF4-FFF2-40B4-BE49-F238E27FC236}">
                <a16:creationId xmlns:a16="http://schemas.microsoft.com/office/drawing/2014/main" id="{954BCF6F-2B7C-444C-9100-6E0B77935CC6}"/>
              </a:ext>
            </a:extLst>
          </p:cNvPr>
          <p:cNvSpPr>
            <a:spLocks noGrp="1"/>
          </p:cNvSpPr>
          <p:nvPr>
            <p:ph idx="1"/>
          </p:nvPr>
        </p:nvSpPr>
        <p:spPr/>
        <p:txBody>
          <a:bodyPr/>
          <a:lstStyle/>
          <a:p>
            <a:pPr eaLnBrk="1" hangingPunct="1">
              <a:buFont typeface="Arial" panose="020B0604020202020204" pitchFamily="34" charset="0"/>
              <a:buNone/>
            </a:pPr>
            <a:r>
              <a:rPr lang="en-GB" altLang="en-US" dirty="0"/>
              <a:t>Remember</a:t>
            </a:r>
          </a:p>
          <a:p>
            <a:pPr eaLnBrk="1" hangingPunct="1">
              <a:buFontTx/>
              <a:buChar char="•"/>
            </a:pPr>
            <a:r>
              <a:rPr lang="en-GB" altLang="en-US" dirty="0"/>
              <a:t>All behaviour has a function</a:t>
            </a:r>
          </a:p>
          <a:p>
            <a:pPr eaLnBrk="1" hangingPunct="1">
              <a:buFontTx/>
              <a:buChar char="•"/>
            </a:pPr>
            <a:r>
              <a:rPr lang="en-GB" altLang="en-US" dirty="0"/>
              <a:t>We need to identify the functions of behaviour</a:t>
            </a:r>
          </a:p>
          <a:p>
            <a:pPr eaLnBrk="1" hangingPunct="1">
              <a:buFontTx/>
              <a:buChar char="•"/>
            </a:pPr>
            <a:r>
              <a:rPr lang="en-GB" altLang="en-US" dirty="0"/>
              <a:t>For a behaviour to change, we need to understand the function</a:t>
            </a:r>
          </a:p>
        </p:txBody>
      </p:sp>
      <p:sp>
        <p:nvSpPr>
          <p:cNvPr id="2" name="Footer Placeholder 1">
            <a:extLst>
              <a:ext uri="{FF2B5EF4-FFF2-40B4-BE49-F238E27FC236}">
                <a16:creationId xmlns:a16="http://schemas.microsoft.com/office/drawing/2014/main" id="{89BE7542-3CDA-4C48-8B35-637E9CC5F806}"/>
              </a:ext>
            </a:extLst>
          </p:cNvPr>
          <p:cNvSpPr>
            <a:spLocks noGrp="1"/>
          </p:cNvSpPr>
          <p:nvPr>
            <p:ph type="ftr" sz="quarter" idx="11"/>
          </p:nvPr>
        </p:nvSpPr>
        <p:spPr/>
        <p:txBody>
          <a:bodyPr/>
          <a:lstStyle/>
          <a:p>
            <a:pPr>
              <a:defRPr/>
            </a:pPr>
            <a:r>
              <a:rPr lang="en-US"/>
              <a:t>SENAS Trafford</a:t>
            </a:r>
          </a:p>
        </p:txBody>
      </p:sp>
      <p:sp>
        <p:nvSpPr>
          <p:cNvPr id="23557" name="Slide Number Placeholder 2">
            <a:extLst>
              <a:ext uri="{FF2B5EF4-FFF2-40B4-BE49-F238E27FC236}">
                <a16:creationId xmlns:a16="http://schemas.microsoft.com/office/drawing/2014/main" id="{491C23E7-E319-4120-8059-C52DDFAAE2E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5946AF0-26DF-4334-8CFA-45E04A57CE8C}" type="slidenum">
              <a:rPr lang="en-US" altLang="en-US" sz="1200">
                <a:solidFill>
                  <a:srgbClr val="898989"/>
                </a:solidFill>
                <a:latin typeface="Arial" panose="020B0604020202020204" pitchFamily="34" charset="0"/>
              </a:rPr>
              <a:pPr>
                <a:spcBef>
                  <a:spcPct val="0"/>
                </a:spcBef>
                <a:buFontTx/>
                <a:buNone/>
              </a:pPr>
              <a:t>47</a:t>
            </a:fld>
            <a:endParaRPr lang="en-US" altLang="en-US" sz="1200">
              <a:solidFill>
                <a:srgbClr val="898989"/>
              </a:solidFill>
              <a:latin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C561032-0C55-417A-A80F-BBCBFE10EDB7}"/>
              </a:ext>
            </a:extLst>
          </p:cNvPr>
          <p:cNvSpPr>
            <a:spLocks noGrp="1"/>
          </p:cNvSpPr>
          <p:nvPr>
            <p:ph type="title"/>
          </p:nvPr>
        </p:nvSpPr>
        <p:spPr/>
        <p:txBody>
          <a:bodyPr/>
          <a:lstStyle/>
          <a:p>
            <a:pPr eaLnBrk="1" hangingPunct="1"/>
            <a:r>
              <a:rPr lang="en-GB" altLang="en-US"/>
              <a:t>Proactive strategies</a:t>
            </a:r>
            <a:endParaRPr lang="en-US" altLang="en-US"/>
          </a:p>
        </p:txBody>
      </p:sp>
      <p:sp>
        <p:nvSpPr>
          <p:cNvPr id="24579" name="Rectangle 3">
            <a:extLst>
              <a:ext uri="{FF2B5EF4-FFF2-40B4-BE49-F238E27FC236}">
                <a16:creationId xmlns:a16="http://schemas.microsoft.com/office/drawing/2014/main" id="{7200A9BC-547F-47C0-81FA-4C8282D5DDD5}"/>
              </a:ext>
            </a:extLst>
          </p:cNvPr>
          <p:cNvSpPr>
            <a:spLocks noGrp="1"/>
          </p:cNvSpPr>
          <p:nvPr>
            <p:ph idx="1"/>
          </p:nvPr>
        </p:nvSpPr>
        <p:spPr/>
        <p:txBody>
          <a:bodyPr/>
          <a:lstStyle/>
          <a:p>
            <a:pPr eaLnBrk="1" hangingPunct="1"/>
            <a:r>
              <a:rPr lang="en-GB" altLang="en-US" b="0" dirty="0"/>
              <a:t>To help prevent challenging behaviour occurring in the first place</a:t>
            </a:r>
          </a:p>
          <a:p>
            <a:pPr eaLnBrk="1" hangingPunct="1"/>
            <a:r>
              <a:rPr lang="en-GB" altLang="en-US" b="0" dirty="0"/>
              <a:t>Long term strategies</a:t>
            </a:r>
          </a:p>
          <a:p>
            <a:pPr eaLnBrk="1" hangingPunct="1"/>
            <a:r>
              <a:rPr lang="en-GB" altLang="en-US" b="0" dirty="0"/>
              <a:t>Teach new skills and behaviours</a:t>
            </a:r>
          </a:p>
          <a:p>
            <a:pPr eaLnBrk="1" hangingPunct="1"/>
            <a:r>
              <a:rPr lang="en-GB" altLang="en-US" b="0" dirty="0"/>
              <a:t>Improve pupils’ quality of life</a:t>
            </a:r>
          </a:p>
          <a:p>
            <a:pPr eaLnBrk="1" hangingPunct="1"/>
            <a:r>
              <a:rPr lang="en-GB" altLang="en-US" b="0" dirty="0"/>
              <a:t>Include environmental factors</a:t>
            </a:r>
          </a:p>
          <a:p>
            <a:pPr eaLnBrk="1" hangingPunct="1"/>
            <a:r>
              <a:rPr lang="en-GB" altLang="en-US" b="0" dirty="0"/>
              <a:t>Encourage pupils to be responsible for their own behaviour</a:t>
            </a:r>
            <a:endParaRPr lang="en-US" altLang="en-US" b="0" dirty="0"/>
          </a:p>
        </p:txBody>
      </p:sp>
      <p:sp>
        <p:nvSpPr>
          <p:cNvPr id="2" name="Footer Placeholder 1">
            <a:extLst>
              <a:ext uri="{FF2B5EF4-FFF2-40B4-BE49-F238E27FC236}">
                <a16:creationId xmlns:a16="http://schemas.microsoft.com/office/drawing/2014/main" id="{08E515ED-C5F6-455E-AC06-F7E717CBB5A1}"/>
              </a:ext>
            </a:extLst>
          </p:cNvPr>
          <p:cNvSpPr>
            <a:spLocks noGrp="1"/>
          </p:cNvSpPr>
          <p:nvPr>
            <p:ph type="ftr" sz="quarter" idx="11"/>
          </p:nvPr>
        </p:nvSpPr>
        <p:spPr/>
        <p:txBody>
          <a:bodyPr/>
          <a:lstStyle/>
          <a:p>
            <a:pPr>
              <a:defRPr/>
            </a:pPr>
            <a:r>
              <a:rPr lang="en-US"/>
              <a:t>SENAS Trafford</a:t>
            </a:r>
          </a:p>
        </p:txBody>
      </p:sp>
      <p:sp>
        <p:nvSpPr>
          <p:cNvPr id="24581" name="Slide Number Placeholder 2">
            <a:extLst>
              <a:ext uri="{FF2B5EF4-FFF2-40B4-BE49-F238E27FC236}">
                <a16:creationId xmlns:a16="http://schemas.microsoft.com/office/drawing/2014/main" id="{FCF5C9AD-D361-4355-8536-A3B78F9A45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42E576-8D0F-40F3-8042-86C0A9E8AC04}" type="slidenum">
              <a:rPr lang="en-US" altLang="en-US" sz="1200">
                <a:solidFill>
                  <a:srgbClr val="898989"/>
                </a:solidFill>
                <a:latin typeface="Arial" panose="020B0604020202020204" pitchFamily="34" charset="0"/>
              </a:rPr>
              <a:pPr>
                <a:spcBef>
                  <a:spcPct val="0"/>
                </a:spcBef>
                <a:buFontTx/>
                <a:buNone/>
              </a:pPr>
              <a:t>48</a:t>
            </a:fld>
            <a:endParaRPr lang="en-US" altLang="en-US" sz="1200">
              <a:solidFill>
                <a:srgbClr val="898989"/>
              </a:solidFill>
              <a:latin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B1EA5ED-8D2B-429B-88D1-CFD5774E4E10}"/>
              </a:ext>
            </a:extLst>
          </p:cNvPr>
          <p:cNvSpPr>
            <a:spLocks noGrp="1"/>
          </p:cNvSpPr>
          <p:nvPr>
            <p:ph type="title"/>
          </p:nvPr>
        </p:nvSpPr>
        <p:spPr/>
        <p:txBody>
          <a:bodyPr/>
          <a:lstStyle/>
          <a:p>
            <a:pPr eaLnBrk="1" hangingPunct="1"/>
            <a:r>
              <a:rPr lang="en-GB" altLang="en-US"/>
              <a:t>Proactive strategies</a:t>
            </a:r>
            <a:endParaRPr lang="en-US" altLang="en-US"/>
          </a:p>
        </p:txBody>
      </p:sp>
      <p:sp>
        <p:nvSpPr>
          <p:cNvPr id="25603" name="Rectangle 3">
            <a:extLst>
              <a:ext uri="{FF2B5EF4-FFF2-40B4-BE49-F238E27FC236}">
                <a16:creationId xmlns:a16="http://schemas.microsoft.com/office/drawing/2014/main" id="{57564529-4FE0-4495-B98C-3850EDB4551F}"/>
              </a:ext>
            </a:extLst>
          </p:cNvPr>
          <p:cNvSpPr>
            <a:spLocks noGrp="1"/>
          </p:cNvSpPr>
          <p:nvPr>
            <p:ph idx="1"/>
          </p:nvPr>
        </p:nvSpPr>
        <p:spPr/>
        <p:txBody>
          <a:bodyPr/>
          <a:lstStyle/>
          <a:p>
            <a:pPr eaLnBrk="1" hangingPunct="1">
              <a:buFont typeface="Arial" panose="020B0604020202020204" pitchFamily="34" charset="0"/>
              <a:buNone/>
            </a:pPr>
            <a:r>
              <a:rPr lang="en-GB" altLang="en-US" dirty="0"/>
              <a:t>May include :</a:t>
            </a:r>
          </a:p>
          <a:p>
            <a:pPr eaLnBrk="1" hangingPunct="1">
              <a:buFontTx/>
              <a:buChar char="•"/>
            </a:pPr>
            <a:r>
              <a:rPr lang="en-GB" altLang="en-US" b="0" dirty="0"/>
              <a:t>Teaching communication skills and ensuring pupils can make themselves understood</a:t>
            </a:r>
          </a:p>
          <a:p>
            <a:pPr eaLnBrk="1" hangingPunct="1">
              <a:buFontTx/>
              <a:buChar char="•"/>
            </a:pPr>
            <a:r>
              <a:rPr lang="en-GB" altLang="en-US" b="0" dirty="0"/>
              <a:t>Ensuring pupils have a predictable routine with visual support</a:t>
            </a:r>
          </a:p>
          <a:p>
            <a:pPr eaLnBrk="1" hangingPunct="1">
              <a:buFontTx/>
              <a:buChar char="•"/>
            </a:pPr>
            <a:r>
              <a:rPr lang="en-GB" altLang="en-US" b="0" dirty="0"/>
              <a:t>Teaching self help skills, e.g. hand washing</a:t>
            </a:r>
          </a:p>
          <a:p>
            <a:pPr eaLnBrk="1" hangingPunct="1">
              <a:buFontTx/>
              <a:buChar char="•"/>
            </a:pPr>
            <a:r>
              <a:rPr lang="en-GB" altLang="en-US" b="0" dirty="0"/>
              <a:t>Ensuring pupils have regular access to exercise and outside activities</a:t>
            </a:r>
          </a:p>
          <a:p>
            <a:pPr eaLnBrk="1" hangingPunct="1">
              <a:buFontTx/>
              <a:buChar char="•"/>
            </a:pPr>
            <a:r>
              <a:rPr lang="en-GB" altLang="en-US" b="0" dirty="0"/>
              <a:t>Sensory support</a:t>
            </a:r>
          </a:p>
          <a:p>
            <a:pPr eaLnBrk="1" hangingPunct="1">
              <a:buFontTx/>
              <a:buChar char="•"/>
            </a:pPr>
            <a:endParaRPr lang="en-GB" altLang="en-US" dirty="0"/>
          </a:p>
          <a:p>
            <a:pPr eaLnBrk="1" hangingPunct="1">
              <a:buFontTx/>
              <a:buChar char="•"/>
            </a:pPr>
            <a:endParaRPr lang="en-US" altLang="en-US" dirty="0"/>
          </a:p>
        </p:txBody>
      </p:sp>
      <p:sp>
        <p:nvSpPr>
          <p:cNvPr id="2" name="Footer Placeholder 1">
            <a:extLst>
              <a:ext uri="{FF2B5EF4-FFF2-40B4-BE49-F238E27FC236}">
                <a16:creationId xmlns:a16="http://schemas.microsoft.com/office/drawing/2014/main" id="{9188F7BE-9E91-4CA0-9279-6D1B2D655124}"/>
              </a:ext>
            </a:extLst>
          </p:cNvPr>
          <p:cNvSpPr>
            <a:spLocks noGrp="1"/>
          </p:cNvSpPr>
          <p:nvPr>
            <p:ph type="ftr" sz="quarter" idx="11"/>
          </p:nvPr>
        </p:nvSpPr>
        <p:spPr/>
        <p:txBody>
          <a:bodyPr/>
          <a:lstStyle/>
          <a:p>
            <a:pPr>
              <a:defRPr/>
            </a:pPr>
            <a:r>
              <a:rPr lang="en-US"/>
              <a:t>SENAS Trafford</a:t>
            </a:r>
          </a:p>
        </p:txBody>
      </p:sp>
      <p:sp>
        <p:nvSpPr>
          <p:cNvPr id="25605" name="Slide Number Placeholder 2">
            <a:extLst>
              <a:ext uri="{FF2B5EF4-FFF2-40B4-BE49-F238E27FC236}">
                <a16:creationId xmlns:a16="http://schemas.microsoft.com/office/drawing/2014/main" id="{9E6A502E-6C95-443E-8E7C-91865347ED2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1EB7704-A652-4933-B30F-A87E76C45ED1}" type="slidenum">
              <a:rPr lang="en-US" altLang="en-US" sz="1200">
                <a:solidFill>
                  <a:srgbClr val="898989"/>
                </a:solidFill>
                <a:latin typeface="Arial" panose="020B0604020202020204" pitchFamily="34" charset="0"/>
              </a:rPr>
              <a:pPr>
                <a:spcBef>
                  <a:spcPct val="0"/>
                </a:spcBef>
                <a:buFontTx/>
                <a:buNone/>
              </a:pPr>
              <a:t>49</a:t>
            </a:fld>
            <a:endParaRPr lang="en-US" altLang="en-US" sz="1200">
              <a:solidFill>
                <a:srgbClr val="898989"/>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ABF4-9DA3-4045-AA08-136E9CCA4392}"/>
              </a:ext>
            </a:extLst>
          </p:cNvPr>
          <p:cNvSpPr>
            <a:spLocks noGrp="1"/>
          </p:cNvSpPr>
          <p:nvPr>
            <p:ph type="title"/>
          </p:nvPr>
        </p:nvSpPr>
        <p:spPr/>
        <p:txBody>
          <a:bodyPr/>
          <a:lstStyle/>
          <a:p>
            <a:r>
              <a:rPr lang="en-GB" dirty="0"/>
              <a:t>What is behaviour?</a:t>
            </a:r>
          </a:p>
        </p:txBody>
      </p:sp>
      <p:sp>
        <p:nvSpPr>
          <p:cNvPr id="3" name="Content Placeholder 2">
            <a:extLst>
              <a:ext uri="{FF2B5EF4-FFF2-40B4-BE49-F238E27FC236}">
                <a16:creationId xmlns:a16="http://schemas.microsoft.com/office/drawing/2014/main" id="{4CFEA5B3-19D5-445E-B079-72A8235FB137}"/>
              </a:ext>
            </a:extLst>
          </p:cNvPr>
          <p:cNvSpPr>
            <a:spLocks noGrp="1"/>
          </p:cNvSpPr>
          <p:nvPr>
            <p:ph idx="1"/>
          </p:nvPr>
        </p:nvSpPr>
        <p:spPr>
          <a:xfrm>
            <a:off x="1981200" y="1268761"/>
            <a:ext cx="8229600" cy="4857403"/>
          </a:xfrm>
        </p:spPr>
        <p:txBody>
          <a:bodyPr/>
          <a:lstStyle/>
          <a:p>
            <a:pPr marL="0" indent="0">
              <a:buNone/>
            </a:pPr>
            <a:r>
              <a:rPr lang="en-GB" b="0" i="0" dirty="0">
                <a:solidFill>
                  <a:srgbClr val="111111"/>
                </a:solidFill>
                <a:effectLst/>
                <a:latin typeface="Roboto" panose="02000000000000000000" pitchFamily="2" charset="0"/>
              </a:rPr>
              <a:t>The way in which one acts or conducts oneself, especially towards others:</a:t>
            </a:r>
          </a:p>
          <a:p>
            <a:pPr algn="l"/>
            <a:r>
              <a:rPr lang="en-GB" b="0" i="0" dirty="0">
                <a:solidFill>
                  <a:srgbClr val="767676"/>
                </a:solidFill>
                <a:effectLst/>
                <a:latin typeface="Roboto" panose="02000000000000000000" pitchFamily="2" charset="0"/>
              </a:rPr>
              <a:t>"he will vouch for her good behaviour" · </a:t>
            </a:r>
          </a:p>
          <a:p>
            <a:pPr marL="0" indent="0">
              <a:buNone/>
            </a:pPr>
            <a:r>
              <a:rPr lang="en-GB" b="0" i="0" dirty="0">
                <a:solidFill>
                  <a:srgbClr val="111111"/>
                </a:solidFill>
                <a:effectLst/>
                <a:latin typeface="Roboto" panose="02000000000000000000" pitchFamily="2" charset="0"/>
              </a:rPr>
              <a:t>The way in which an animal or person behaves in response to a particular situation or stimulus:</a:t>
            </a:r>
          </a:p>
          <a:p>
            <a:pPr algn="l">
              <a:buFont typeface="Arial" panose="020B0604020202020204" pitchFamily="34" charset="0"/>
              <a:buChar char="•"/>
            </a:pPr>
            <a:r>
              <a:rPr lang="en-GB" b="0" i="0" dirty="0">
                <a:solidFill>
                  <a:srgbClr val="767676"/>
                </a:solidFill>
                <a:effectLst/>
                <a:latin typeface="Roboto" panose="02000000000000000000" pitchFamily="2" charset="0"/>
              </a:rPr>
              <a:t>"the feeding behaviour of predators"</a:t>
            </a:r>
            <a:endParaRPr lang="en-GB" b="0" i="0" dirty="0">
              <a:solidFill>
                <a:srgbClr val="444444"/>
              </a:solidFill>
              <a:effectLst/>
              <a:latin typeface="Roboto" panose="02000000000000000000" pitchFamily="2" charset="0"/>
            </a:endParaRPr>
          </a:p>
          <a:p>
            <a:pPr marL="0" indent="0">
              <a:buNone/>
            </a:pPr>
            <a:r>
              <a:rPr lang="en-GB" b="0" dirty="0">
                <a:solidFill>
                  <a:srgbClr val="111111"/>
                </a:solidFill>
                <a:latin typeface="Roboto" panose="02000000000000000000" pitchFamily="2" charset="0"/>
              </a:rPr>
              <a:t>T</a:t>
            </a:r>
            <a:r>
              <a:rPr lang="en-GB" b="0" i="0" dirty="0">
                <a:solidFill>
                  <a:srgbClr val="111111"/>
                </a:solidFill>
                <a:effectLst/>
                <a:latin typeface="Roboto" panose="02000000000000000000" pitchFamily="2" charset="0"/>
              </a:rPr>
              <a:t>he way in which a machine or natural phenomenon works or functions:</a:t>
            </a:r>
          </a:p>
          <a:p>
            <a:pPr algn="l">
              <a:buFont typeface="Arial" panose="020B0604020202020204" pitchFamily="34" charset="0"/>
              <a:buChar char="•"/>
            </a:pPr>
            <a:r>
              <a:rPr lang="en-GB" b="0" i="0" dirty="0">
                <a:solidFill>
                  <a:srgbClr val="767676"/>
                </a:solidFill>
                <a:effectLst/>
                <a:latin typeface="Roboto" panose="02000000000000000000" pitchFamily="2" charset="0"/>
              </a:rPr>
              <a:t>"the erratic behaviour of the old car"</a:t>
            </a:r>
            <a:endParaRPr lang="en-GB" b="0" i="0" dirty="0">
              <a:solidFill>
                <a:srgbClr val="444444"/>
              </a:solidFill>
              <a:effectLst/>
              <a:latin typeface="Roboto" panose="02000000000000000000" pitchFamily="2" charset="0"/>
            </a:endParaRPr>
          </a:p>
          <a:p>
            <a:pPr marL="0" indent="0">
              <a:buNone/>
            </a:pPr>
            <a:endParaRPr lang="en-GB" b="0" i="0" dirty="0">
              <a:solidFill>
                <a:srgbClr val="444444"/>
              </a:solidFill>
              <a:effectLst/>
              <a:latin typeface="Roboto" panose="02000000000000000000" pitchFamily="2" charset="0"/>
            </a:endParaRPr>
          </a:p>
          <a:p>
            <a:endParaRPr lang="en-GB"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AA7586F2-BE8F-45F9-897F-D4785361D18C}"/>
              </a:ext>
            </a:extLst>
          </p:cNvPr>
          <p:cNvSpPr>
            <a:spLocks noGrp="1"/>
          </p:cNvSpPr>
          <p:nvPr>
            <p:ph type="ftr" sz="quarter" idx="11"/>
          </p:nvPr>
        </p:nvSpPr>
        <p:spPr/>
        <p:txBody>
          <a:bodyPr/>
          <a:lstStyle/>
          <a:p>
            <a:pPr>
              <a:defRPr/>
            </a:pPr>
            <a:r>
              <a:rPr lang="en-US"/>
              <a:t>SENAS Trafford</a:t>
            </a:r>
          </a:p>
        </p:txBody>
      </p:sp>
      <p:sp>
        <p:nvSpPr>
          <p:cNvPr id="5" name="Slide Number Placeholder 4">
            <a:extLst>
              <a:ext uri="{FF2B5EF4-FFF2-40B4-BE49-F238E27FC236}">
                <a16:creationId xmlns:a16="http://schemas.microsoft.com/office/drawing/2014/main" id="{5FB750F2-B537-4E53-AD5B-BAD87D005B8E}"/>
              </a:ext>
            </a:extLst>
          </p:cNvPr>
          <p:cNvSpPr>
            <a:spLocks noGrp="1"/>
          </p:cNvSpPr>
          <p:nvPr>
            <p:ph type="sldNum" sz="quarter" idx="12"/>
          </p:nvPr>
        </p:nvSpPr>
        <p:spPr/>
        <p:txBody>
          <a:bodyPr/>
          <a:lstStyle/>
          <a:p>
            <a:fld id="{F80A92D2-258E-4F8C-9ED3-349ED4CF4798}" type="slidenum">
              <a:rPr lang="en-US" altLang="en-US" smtClean="0"/>
              <a:pPr/>
              <a:t>5</a:t>
            </a:fld>
            <a:endParaRPr lang="en-US" altLang="en-US"/>
          </a:p>
        </p:txBody>
      </p:sp>
    </p:spTree>
    <p:extLst>
      <p:ext uri="{BB962C8B-B14F-4D97-AF65-F5344CB8AC3E}">
        <p14:creationId xmlns:p14="http://schemas.microsoft.com/office/powerpoint/2010/main" val="395672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8B3B3B-1043-B8FB-A499-DE899CBED404}"/>
              </a:ext>
            </a:extLst>
          </p:cNvPr>
          <p:cNvSpPr>
            <a:spLocks noGrp="1"/>
          </p:cNvSpPr>
          <p:nvPr>
            <p:ph type="ftr" sz="quarter" idx="11"/>
          </p:nvPr>
        </p:nvSpPr>
        <p:spPr/>
        <p:txBody>
          <a:bodyPr/>
          <a:lstStyle/>
          <a:p>
            <a:pPr>
              <a:defRPr/>
            </a:pPr>
            <a:r>
              <a:rPr lang="en-US"/>
              <a:t>SENAS Trafford</a:t>
            </a:r>
          </a:p>
        </p:txBody>
      </p:sp>
      <p:sp>
        <p:nvSpPr>
          <p:cNvPr id="3" name="Slide Number Placeholder 2">
            <a:extLst>
              <a:ext uri="{FF2B5EF4-FFF2-40B4-BE49-F238E27FC236}">
                <a16:creationId xmlns:a16="http://schemas.microsoft.com/office/drawing/2014/main" id="{BEF28850-CF91-E3CF-CDB4-675FE22F42F8}"/>
              </a:ext>
            </a:extLst>
          </p:cNvPr>
          <p:cNvSpPr>
            <a:spLocks noGrp="1"/>
          </p:cNvSpPr>
          <p:nvPr>
            <p:ph type="sldNum" sz="quarter" idx="12"/>
          </p:nvPr>
        </p:nvSpPr>
        <p:spPr/>
        <p:txBody>
          <a:bodyPr/>
          <a:lstStyle/>
          <a:p>
            <a:fld id="{464F5959-E34D-45D6-B6FA-F62570BCAC04}" type="slidenum">
              <a:rPr lang="en-US" altLang="en-US" smtClean="0"/>
              <a:pPr/>
              <a:t>50</a:t>
            </a:fld>
            <a:endParaRPr lang="en-US" altLang="en-US"/>
          </a:p>
        </p:txBody>
      </p:sp>
      <p:pic>
        <p:nvPicPr>
          <p:cNvPr id="4" name="Picture 3">
            <a:extLst>
              <a:ext uri="{FF2B5EF4-FFF2-40B4-BE49-F238E27FC236}">
                <a16:creationId xmlns:a16="http://schemas.microsoft.com/office/drawing/2014/main" id="{9615EFE9-9353-A8C3-7ED2-4AB5BB907A88}"/>
              </a:ext>
            </a:extLst>
          </p:cNvPr>
          <p:cNvPicPr>
            <a:picLocks noChangeAspect="1"/>
          </p:cNvPicPr>
          <p:nvPr/>
        </p:nvPicPr>
        <p:blipFill>
          <a:blip r:embed="rId2"/>
          <a:stretch>
            <a:fillRect/>
          </a:stretch>
        </p:blipFill>
        <p:spPr>
          <a:xfrm>
            <a:off x="2646790" y="0"/>
            <a:ext cx="6898420" cy="6858000"/>
          </a:xfrm>
          <a:prstGeom prst="rect">
            <a:avLst/>
          </a:prstGeom>
        </p:spPr>
      </p:pic>
    </p:spTree>
    <p:extLst>
      <p:ext uri="{BB962C8B-B14F-4D97-AF65-F5344CB8AC3E}">
        <p14:creationId xmlns:p14="http://schemas.microsoft.com/office/powerpoint/2010/main" val="2034036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1612C60-35ED-497F-A6D5-6A53B97C79D0}"/>
              </a:ext>
            </a:extLst>
          </p:cNvPr>
          <p:cNvSpPr>
            <a:spLocks noGrp="1"/>
          </p:cNvSpPr>
          <p:nvPr>
            <p:ph type="title"/>
          </p:nvPr>
        </p:nvSpPr>
        <p:spPr/>
        <p:txBody>
          <a:bodyPr/>
          <a:lstStyle/>
          <a:p>
            <a:pPr eaLnBrk="1" hangingPunct="1"/>
            <a:r>
              <a:rPr lang="en-GB" altLang="en-US"/>
              <a:t>Active Strategies</a:t>
            </a:r>
            <a:endParaRPr lang="en-US" altLang="en-US"/>
          </a:p>
        </p:txBody>
      </p:sp>
      <p:sp>
        <p:nvSpPr>
          <p:cNvPr id="27651" name="Rectangle 3">
            <a:extLst>
              <a:ext uri="{FF2B5EF4-FFF2-40B4-BE49-F238E27FC236}">
                <a16:creationId xmlns:a16="http://schemas.microsoft.com/office/drawing/2014/main" id="{9764F876-6E38-46C2-92DC-D5641DC3E4C0}"/>
              </a:ext>
            </a:extLst>
          </p:cNvPr>
          <p:cNvSpPr>
            <a:spLocks noGrp="1"/>
          </p:cNvSpPr>
          <p:nvPr>
            <p:ph idx="1"/>
          </p:nvPr>
        </p:nvSpPr>
        <p:spPr/>
        <p:txBody>
          <a:bodyPr/>
          <a:lstStyle/>
          <a:p>
            <a:pPr eaLnBrk="1" hangingPunct="1">
              <a:buFontTx/>
              <a:buChar char="•"/>
            </a:pPr>
            <a:r>
              <a:rPr lang="en-GB" altLang="en-US" b="0" dirty="0"/>
              <a:t>Respond to early warning signs of challenging behaviour using non-verbal and verbal calming techniques</a:t>
            </a:r>
          </a:p>
          <a:p>
            <a:pPr eaLnBrk="1" hangingPunct="1">
              <a:buFontTx/>
              <a:buChar char="•"/>
            </a:pPr>
            <a:r>
              <a:rPr lang="en-GB" altLang="en-US" b="0" dirty="0"/>
              <a:t>Know the individual</a:t>
            </a:r>
          </a:p>
          <a:p>
            <a:pPr eaLnBrk="1" hangingPunct="1">
              <a:buFontTx/>
              <a:buChar char="•"/>
            </a:pPr>
            <a:r>
              <a:rPr lang="en-GB" altLang="en-US" b="0" dirty="0"/>
              <a:t>Need to be used consistently by all staff</a:t>
            </a:r>
          </a:p>
          <a:p>
            <a:pPr eaLnBrk="1" hangingPunct="1">
              <a:buFontTx/>
              <a:buChar char="•"/>
            </a:pPr>
            <a:r>
              <a:rPr lang="en-GB" altLang="en-US" b="0" dirty="0"/>
              <a:t>Prevent escalation of behaviour to a crisis situation</a:t>
            </a:r>
            <a:endParaRPr lang="en-US" altLang="en-US" b="0" dirty="0"/>
          </a:p>
        </p:txBody>
      </p:sp>
      <p:sp>
        <p:nvSpPr>
          <p:cNvPr id="2" name="Footer Placeholder 1">
            <a:extLst>
              <a:ext uri="{FF2B5EF4-FFF2-40B4-BE49-F238E27FC236}">
                <a16:creationId xmlns:a16="http://schemas.microsoft.com/office/drawing/2014/main" id="{888BDFBB-03D6-4F23-AC93-84DC64CEEB1E}"/>
              </a:ext>
            </a:extLst>
          </p:cNvPr>
          <p:cNvSpPr>
            <a:spLocks noGrp="1"/>
          </p:cNvSpPr>
          <p:nvPr>
            <p:ph type="ftr" sz="quarter" idx="11"/>
          </p:nvPr>
        </p:nvSpPr>
        <p:spPr/>
        <p:txBody>
          <a:bodyPr/>
          <a:lstStyle/>
          <a:p>
            <a:pPr>
              <a:defRPr/>
            </a:pPr>
            <a:r>
              <a:rPr lang="en-US"/>
              <a:t>SENAS Trafford</a:t>
            </a:r>
          </a:p>
        </p:txBody>
      </p:sp>
      <p:sp>
        <p:nvSpPr>
          <p:cNvPr id="27653" name="Slide Number Placeholder 2">
            <a:extLst>
              <a:ext uri="{FF2B5EF4-FFF2-40B4-BE49-F238E27FC236}">
                <a16:creationId xmlns:a16="http://schemas.microsoft.com/office/drawing/2014/main" id="{D74C90DB-E315-4674-851A-05A9E5D892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BD1A067-0F99-4D97-BF19-B15C5D0E6C12}" type="slidenum">
              <a:rPr lang="en-US" altLang="en-US" sz="1200">
                <a:solidFill>
                  <a:srgbClr val="898989"/>
                </a:solidFill>
                <a:latin typeface="Arial" panose="020B0604020202020204" pitchFamily="34" charset="0"/>
              </a:rPr>
              <a:pPr>
                <a:spcBef>
                  <a:spcPct val="0"/>
                </a:spcBef>
                <a:buFontTx/>
                <a:buNone/>
              </a:pPr>
              <a:t>51</a:t>
            </a:fld>
            <a:endParaRPr lang="en-US" altLang="en-US" sz="1200">
              <a:solidFill>
                <a:srgbClr val="898989"/>
              </a:solidFill>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4BBFEC-8CA2-8486-F81A-085CE879529C}"/>
              </a:ext>
            </a:extLst>
          </p:cNvPr>
          <p:cNvSpPr>
            <a:spLocks noGrp="1"/>
          </p:cNvSpPr>
          <p:nvPr>
            <p:ph type="ftr" sz="quarter" idx="11"/>
          </p:nvPr>
        </p:nvSpPr>
        <p:spPr/>
        <p:txBody>
          <a:bodyPr/>
          <a:lstStyle/>
          <a:p>
            <a:pPr>
              <a:defRPr/>
            </a:pPr>
            <a:r>
              <a:rPr lang="en-US"/>
              <a:t>SENAS Trafford</a:t>
            </a:r>
          </a:p>
        </p:txBody>
      </p:sp>
      <p:sp>
        <p:nvSpPr>
          <p:cNvPr id="3" name="Slide Number Placeholder 2">
            <a:extLst>
              <a:ext uri="{FF2B5EF4-FFF2-40B4-BE49-F238E27FC236}">
                <a16:creationId xmlns:a16="http://schemas.microsoft.com/office/drawing/2014/main" id="{E66AC1EF-2140-DF3D-6C0C-291AB345CC53}"/>
              </a:ext>
            </a:extLst>
          </p:cNvPr>
          <p:cNvSpPr>
            <a:spLocks noGrp="1"/>
          </p:cNvSpPr>
          <p:nvPr>
            <p:ph type="sldNum" sz="quarter" idx="12"/>
          </p:nvPr>
        </p:nvSpPr>
        <p:spPr/>
        <p:txBody>
          <a:bodyPr/>
          <a:lstStyle/>
          <a:p>
            <a:fld id="{464F5959-E34D-45D6-B6FA-F62570BCAC04}" type="slidenum">
              <a:rPr lang="en-US" altLang="en-US" smtClean="0"/>
              <a:pPr/>
              <a:t>52</a:t>
            </a:fld>
            <a:endParaRPr lang="en-US" altLang="en-US"/>
          </a:p>
        </p:txBody>
      </p:sp>
      <p:pic>
        <p:nvPicPr>
          <p:cNvPr id="4" name="Picture 3">
            <a:extLst>
              <a:ext uri="{FF2B5EF4-FFF2-40B4-BE49-F238E27FC236}">
                <a16:creationId xmlns:a16="http://schemas.microsoft.com/office/drawing/2014/main" id="{B6299CE5-46DE-E6C1-8D22-D0D1C62798B7}"/>
              </a:ext>
            </a:extLst>
          </p:cNvPr>
          <p:cNvPicPr>
            <a:picLocks noChangeAspect="1"/>
          </p:cNvPicPr>
          <p:nvPr/>
        </p:nvPicPr>
        <p:blipFill>
          <a:blip r:embed="rId2"/>
          <a:stretch>
            <a:fillRect/>
          </a:stretch>
        </p:blipFill>
        <p:spPr>
          <a:xfrm>
            <a:off x="1576698" y="0"/>
            <a:ext cx="9038604" cy="6858000"/>
          </a:xfrm>
          <a:prstGeom prst="rect">
            <a:avLst/>
          </a:prstGeom>
        </p:spPr>
      </p:pic>
    </p:spTree>
    <p:extLst>
      <p:ext uri="{BB962C8B-B14F-4D97-AF65-F5344CB8AC3E}">
        <p14:creationId xmlns:p14="http://schemas.microsoft.com/office/powerpoint/2010/main" val="876480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A4F8896-3113-4040-BFE7-B77461BC9B42}"/>
              </a:ext>
            </a:extLst>
          </p:cNvPr>
          <p:cNvSpPr>
            <a:spLocks noGrp="1"/>
          </p:cNvSpPr>
          <p:nvPr>
            <p:ph type="title"/>
          </p:nvPr>
        </p:nvSpPr>
        <p:spPr>
          <a:xfrm>
            <a:off x="2010696" y="629267"/>
            <a:ext cx="2629122" cy="1622321"/>
          </a:xfrm>
        </p:spPr>
        <p:txBody>
          <a:bodyPr>
            <a:normAutofit/>
          </a:bodyPr>
          <a:lstStyle/>
          <a:p>
            <a:pPr eaLnBrk="1" hangingPunct="1"/>
            <a:r>
              <a:rPr lang="en-GB" altLang="en-US"/>
              <a:t>Active strategies</a:t>
            </a:r>
            <a:endParaRPr lang="en-US" altLang="en-US"/>
          </a:p>
        </p:txBody>
      </p:sp>
      <p:sp>
        <p:nvSpPr>
          <p:cNvPr id="28675" name="Rectangle 3">
            <a:extLst>
              <a:ext uri="{FF2B5EF4-FFF2-40B4-BE49-F238E27FC236}">
                <a16:creationId xmlns:a16="http://schemas.microsoft.com/office/drawing/2014/main" id="{296BCEA2-0F0B-4D7E-888D-4AC389B43309}"/>
              </a:ext>
            </a:extLst>
          </p:cNvPr>
          <p:cNvSpPr>
            <a:spLocks noGrp="1"/>
          </p:cNvSpPr>
          <p:nvPr>
            <p:ph idx="1"/>
          </p:nvPr>
        </p:nvSpPr>
        <p:spPr>
          <a:xfrm>
            <a:off x="380999" y="2036625"/>
            <a:ext cx="5381625" cy="4187196"/>
          </a:xfrm>
        </p:spPr>
        <p:txBody>
          <a:bodyPr>
            <a:normAutofit/>
          </a:bodyPr>
          <a:lstStyle/>
          <a:p>
            <a:pPr eaLnBrk="1" hangingPunct="1">
              <a:lnSpc>
                <a:spcPct val="90000"/>
              </a:lnSpc>
            </a:pPr>
            <a:r>
              <a:rPr lang="en-GB" altLang="en-US" sz="2400" b="0" dirty="0"/>
              <a:t>Consider the environment</a:t>
            </a:r>
          </a:p>
          <a:p>
            <a:pPr eaLnBrk="1" hangingPunct="1">
              <a:lnSpc>
                <a:spcPct val="90000"/>
              </a:lnSpc>
            </a:pPr>
            <a:r>
              <a:rPr lang="en-GB" altLang="en-US" sz="2400" b="0" dirty="0"/>
              <a:t>Know yourself</a:t>
            </a:r>
          </a:p>
          <a:p>
            <a:pPr eaLnBrk="1" hangingPunct="1">
              <a:lnSpc>
                <a:spcPct val="90000"/>
              </a:lnSpc>
            </a:pPr>
            <a:r>
              <a:rPr lang="en-GB" altLang="en-US" sz="2400" b="0" dirty="0"/>
              <a:t>Keep calm</a:t>
            </a:r>
          </a:p>
          <a:p>
            <a:pPr eaLnBrk="1" hangingPunct="1">
              <a:lnSpc>
                <a:spcPct val="90000"/>
              </a:lnSpc>
            </a:pPr>
            <a:r>
              <a:rPr lang="en-GB" altLang="en-US" sz="2400" b="0" dirty="0"/>
              <a:t>Competent self-assurance</a:t>
            </a:r>
          </a:p>
          <a:p>
            <a:pPr eaLnBrk="1" hangingPunct="1">
              <a:lnSpc>
                <a:spcPct val="90000"/>
              </a:lnSpc>
            </a:pPr>
            <a:r>
              <a:rPr lang="en-GB" altLang="en-US" sz="2400" b="0" dirty="0"/>
              <a:t>Listen</a:t>
            </a:r>
          </a:p>
          <a:p>
            <a:pPr eaLnBrk="1" hangingPunct="1">
              <a:lnSpc>
                <a:spcPct val="90000"/>
              </a:lnSpc>
            </a:pPr>
            <a:r>
              <a:rPr lang="en-GB" altLang="en-US" sz="2400" b="0" dirty="0"/>
              <a:t>Be sensitive to a person’s self-esteem</a:t>
            </a:r>
          </a:p>
          <a:p>
            <a:pPr eaLnBrk="1" hangingPunct="1">
              <a:lnSpc>
                <a:spcPct val="90000"/>
              </a:lnSpc>
            </a:pPr>
            <a:r>
              <a:rPr lang="en-GB" altLang="en-US" sz="2400" b="0" dirty="0"/>
              <a:t>Identify the persons feelings</a:t>
            </a:r>
          </a:p>
          <a:p>
            <a:pPr eaLnBrk="1" hangingPunct="1">
              <a:lnSpc>
                <a:spcPct val="90000"/>
              </a:lnSpc>
            </a:pPr>
            <a:r>
              <a:rPr lang="en-GB" altLang="en-US" sz="2400" b="0" i="1" dirty="0"/>
              <a:t>Do not create a power struggle</a:t>
            </a:r>
          </a:p>
          <a:p>
            <a:pPr eaLnBrk="1" hangingPunct="1">
              <a:lnSpc>
                <a:spcPct val="90000"/>
              </a:lnSpc>
            </a:pPr>
            <a:r>
              <a:rPr lang="en-GB" altLang="en-US" sz="2400" b="0" dirty="0"/>
              <a:t>Provide support</a:t>
            </a:r>
          </a:p>
          <a:p>
            <a:pPr eaLnBrk="1" hangingPunct="1">
              <a:lnSpc>
                <a:spcPct val="90000"/>
              </a:lnSpc>
            </a:pPr>
            <a:endParaRPr lang="en-US" altLang="en-US" sz="1700" dirty="0"/>
          </a:p>
        </p:txBody>
      </p:sp>
      <p:sp>
        <p:nvSpPr>
          <p:cNvPr id="2" name="Footer Placeholder 1">
            <a:extLst>
              <a:ext uri="{FF2B5EF4-FFF2-40B4-BE49-F238E27FC236}">
                <a16:creationId xmlns:a16="http://schemas.microsoft.com/office/drawing/2014/main" id="{2FE91C3A-053D-4C3A-859B-77EEF8A36030}"/>
              </a:ext>
            </a:extLst>
          </p:cNvPr>
          <p:cNvSpPr>
            <a:spLocks noGrp="1"/>
          </p:cNvSpPr>
          <p:nvPr>
            <p:ph type="ftr" sz="quarter" idx="11"/>
          </p:nvPr>
        </p:nvSpPr>
        <p:spPr>
          <a:xfrm>
            <a:off x="5366766" y="6356351"/>
            <a:ext cx="3086100" cy="365125"/>
          </a:xfrm>
        </p:spPr>
        <p:txBody>
          <a:bodyPr>
            <a:normAutofit/>
          </a:bodyPr>
          <a:lstStyle/>
          <a:p>
            <a:pPr algn="l">
              <a:spcAft>
                <a:spcPts val="600"/>
              </a:spcAft>
              <a:defRPr/>
            </a:pPr>
            <a:r>
              <a:rPr lang="en-US">
                <a:solidFill>
                  <a:srgbClr val="303030"/>
                </a:solidFill>
              </a:rPr>
              <a:t>SENAS Trafford</a:t>
            </a:r>
          </a:p>
        </p:txBody>
      </p:sp>
      <p:sp>
        <p:nvSpPr>
          <p:cNvPr id="28677" name="Slide Number Placeholder 2">
            <a:extLst>
              <a:ext uri="{FF2B5EF4-FFF2-40B4-BE49-F238E27FC236}">
                <a16:creationId xmlns:a16="http://schemas.microsoft.com/office/drawing/2014/main" id="{2DE93D6A-4A19-4F76-9044-88659C2271CD}"/>
              </a:ext>
            </a:extLst>
          </p:cNvPr>
          <p:cNvSpPr>
            <a:spLocks noGrp="1"/>
          </p:cNvSpPr>
          <p:nvPr>
            <p:ph type="sldNum" sz="quarter" idx="12"/>
          </p:nvPr>
        </p:nvSpPr>
        <p:spPr bwMode="auto">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fld id="{67E49330-A6D6-41C7-A015-3CDC47F7C95D}" type="slidenum">
              <a:rPr lang="en-US" altLang="en-US" sz="1800">
                <a:solidFill>
                  <a:srgbClr val="303030"/>
                </a:solidFill>
                <a:latin typeface="Arial" panose="020B0604020202020204" pitchFamily="34" charset="0"/>
              </a:rPr>
              <a:pPr>
                <a:lnSpc>
                  <a:spcPct val="90000"/>
                </a:lnSpc>
                <a:spcBef>
                  <a:spcPct val="0"/>
                </a:spcBef>
                <a:spcAft>
                  <a:spcPts val="600"/>
                </a:spcAft>
                <a:buNone/>
              </a:pPr>
              <a:t>53</a:t>
            </a:fld>
            <a:endParaRPr lang="en-US" altLang="en-US" sz="1800">
              <a:solidFill>
                <a:srgbClr val="303030"/>
              </a:solidFill>
              <a:latin typeface="Arial" panose="020B0604020202020204" pitchFamily="34" charset="0"/>
            </a:endParaRPr>
          </a:p>
        </p:txBody>
      </p:sp>
      <p:pic>
        <p:nvPicPr>
          <p:cNvPr id="3" name="Picture 2">
            <a:extLst>
              <a:ext uri="{FF2B5EF4-FFF2-40B4-BE49-F238E27FC236}">
                <a16:creationId xmlns:a16="http://schemas.microsoft.com/office/drawing/2014/main" id="{975E9D31-C96E-1815-BB32-0A58D8CBE72F}"/>
              </a:ext>
            </a:extLst>
          </p:cNvPr>
          <p:cNvPicPr>
            <a:picLocks noChangeAspect="1"/>
          </p:cNvPicPr>
          <p:nvPr/>
        </p:nvPicPr>
        <p:blipFill>
          <a:blip r:embed="rId3"/>
          <a:stretch>
            <a:fillRect/>
          </a:stretch>
        </p:blipFill>
        <p:spPr>
          <a:xfrm>
            <a:off x="6677946" y="1440427"/>
            <a:ext cx="4514498" cy="4187196"/>
          </a:xfrm>
          <a:prstGeom prst="rect">
            <a:avLst/>
          </a:prstGeom>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4DCF0F1-320B-4AA3-8A0C-5440CE3DE902}"/>
              </a:ext>
            </a:extLst>
          </p:cNvPr>
          <p:cNvSpPr>
            <a:spLocks noGrp="1"/>
          </p:cNvSpPr>
          <p:nvPr>
            <p:ph type="title"/>
          </p:nvPr>
        </p:nvSpPr>
        <p:spPr/>
        <p:txBody>
          <a:bodyPr rtlCol="0">
            <a:normAutofit/>
          </a:bodyPr>
          <a:lstStyle/>
          <a:p>
            <a:pPr>
              <a:defRPr/>
            </a:pPr>
            <a:r>
              <a:rPr lang="en-GB" altLang="en-US" sz="4000"/>
              <a:t>Active Strategies</a:t>
            </a:r>
            <a:br>
              <a:rPr lang="en-GB" altLang="en-US" sz="4000"/>
            </a:br>
            <a:r>
              <a:rPr lang="en-GB" altLang="en-US" sz="4000"/>
              <a:t>Verbal calming Techniques</a:t>
            </a:r>
            <a:endParaRPr lang="en-US" altLang="en-US" sz="4000"/>
          </a:p>
        </p:txBody>
      </p:sp>
      <p:sp>
        <p:nvSpPr>
          <p:cNvPr id="30723" name="Rectangle 4">
            <a:extLst>
              <a:ext uri="{FF2B5EF4-FFF2-40B4-BE49-F238E27FC236}">
                <a16:creationId xmlns:a16="http://schemas.microsoft.com/office/drawing/2014/main" id="{C82D881C-ECEC-442E-BE53-12D623225CC1}"/>
              </a:ext>
            </a:extLst>
          </p:cNvPr>
          <p:cNvSpPr>
            <a:spLocks noGrp="1"/>
          </p:cNvSpPr>
          <p:nvPr>
            <p:ph sz="half" idx="1"/>
          </p:nvPr>
        </p:nvSpPr>
        <p:spPr/>
        <p:txBody>
          <a:bodyPr/>
          <a:lstStyle/>
          <a:p>
            <a:pPr eaLnBrk="1" hangingPunct="1"/>
            <a:r>
              <a:rPr lang="en-GB" altLang="en-US" b="0" dirty="0"/>
              <a:t>Ventilation</a:t>
            </a:r>
          </a:p>
          <a:p>
            <a:pPr eaLnBrk="1" hangingPunct="1"/>
            <a:r>
              <a:rPr lang="en-GB" altLang="en-US" b="0" dirty="0"/>
              <a:t>Distraction</a:t>
            </a:r>
          </a:p>
          <a:p>
            <a:pPr eaLnBrk="1" hangingPunct="1"/>
            <a:r>
              <a:rPr lang="en-GB" altLang="en-US" b="0" dirty="0"/>
              <a:t>Reassurance</a:t>
            </a:r>
          </a:p>
          <a:p>
            <a:pPr eaLnBrk="1" hangingPunct="1"/>
            <a:r>
              <a:rPr lang="en-GB" altLang="en-US" b="0" dirty="0"/>
              <a:t>Understanding</a:t>
            </a:r>
          </a:p>
          <a:p>
            <a:pPr eaLnBrk="1" hangingPunct="1"/>
            <a:r>
              <a:rPr lang="en-GB" altLang="en-US" b="0" dirty="0"/>
              <a:t>Modelling</a:t>
            </a:r>
          </a:p>
          <a:p>
            <a:pPr eaLnBrk="1" hangingPunct="1"/>
            <a:r>
              <a:rPr lang="en-GB" altLang="en-US" b="0" dirty="0"/>
              <a:t>Humour</a:t>
            </a:r>
          </a:p>
          <a:p>
            <a:pPr eaLnBrk="1" hangingPunct="1"/>
            <a:endParaRPr lang="en-US" altLang="en-US" b="0" dirty="0"/>
          </a:p>
        </p:txBody>
      </p:sp>
      <p:sp>
        <p:nvSpPr>
          <p:cNvPr id="30724" name="Rectangle 5">
            <a:extLst>
              <a:ext uri="{FF2B5EF4-FFF2-40B4-BE49-F238E27FC236}">
                <a16:creationId xmlns:a16="http://schemas.microsoft.com/office/drawing/2014/main" id="{7FA7E175-17E0-4187-AD53-6B5EDD8ED610}"/>
              </a:ext>
            </a:extLst>
          </p:cNvPr>
          <p:cNvSpPr>
            <a:spLocks noGrp="1"/>
          </p:cNvSpPr>
          <p:nvPr>
            <p:ph sz="half" idx="2"/>
          </p:nvPr>
        </p:nvSpPr>
        <p:spPr/>
        <p:txBody>
          <a:bodyPr/>
          <a:lstStyle/>
          <a:p>
            <a:pPr eaLnBrk="1" hangingPunct="1"/>
            <a:r>
              <a:rPr lang="en-GB" altLang="en-US" b="0" dirty="0"/>
              <a:t>One to one</a:t>
            </a:r>
          </a:p>
          <a:p>
            <a:pPr eaLnBrk="1" hangingPunct="1"/>
            <a:r>
              <a:rPr lang="en-GB" altLang="en-US" b="0" dirty="0"/>
              <a:t>Coping Strategies</a:t>
            </a:r>
          </a:p>
          <a:p>
            <a:pPr eaLnBrk="1" hangingPunct="1"/>
            <a:r>
              <a:rPr lang="en-GB" altLang="en-US" b="0" dirty="0"/>
              <a:t>Natural consequences of behaviour</a:t>
            </a:r>
          </a:p>
          <a:p>
            <a:pPr eaLnBrk="1" hangingPunct="1"/>
            <a:r>
              <a:rPr lang="en-GB" altLang="en-US" b="0" dirty="0"/>
              <a:t>Positive language</a:t>
            </a:r>
          </a:p>
          <a:p>
            <a:pPr eaLnBrk="1" hangingPunct="1"/>
            <a:endParaRPr lang="en-GB" altLang="en-US" b="0" dirty="0"/>
          </a:p>
          <a:p>
            <a:pPr eaLnBrk="1" hangingPunct="1"/>
            <a:endParaRPr lang="en-US" altLang="en-US" b="0" dirty="0"/>
          </a:p>
        </p:txBody>
      </p:sp>
      <p:sp>
        <p:nvSpPr>
          <p:cNvPr id="2" name="Footer Placeholder 1">
            <a:extLst>
              <a:ext uri="{FF2B5EF4-FFF2-40B4-BE49-F238E27FC236}">
                <a16:creationId xmlns:a16="http://schemas.microsoft.com/office/drawing/2014/main" id="{580ADCFA-9735-4BD8-9C19-44B321EF7057}"/>
              </a:ext>
            </a:extLst>
          </p:cNvPr>
          <p:cNvSpPr>
            <a:spLocks noGrp="1"/>
          </p:cNvSpPr>
          <p:nvPr>
            <p:ph type="ftr" sz="quarter" idx="11"/>
          </p:nvPr>
        </p:nvSpPr>
        <p:spPr/>
        <p:txBody>
          <a:bodyPr/>
          <a:lstStyle/>
          <a:p>
            <a:pPr>
              <a:defRPr/>
            </a:pPr>
            <a:r>
              <a:rPr lang="en-US"/>
              <a:t>SENAS Trafford</a:t>
            </a:r>
          </a:p>
        </p:txBody>
      </p:sp>
      <p:sp>
        <p:nvSpPr>
          <p:cNvPr id="30726" name="Slide Number Placeholder 2">
            <a:extLst>
              <a:ext uri="{FF2B5EF4-FFF2-40B4-BE49-F238E27FC236}">
                <a16:creationId xmlns:a16="http://schemas.microsoft.com/office/drawing/2014/main" id="{CA57FC68-E77D-4463-A139-8E9C128139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C0343F7-E591-40BC-BFE4-755F96F88F25}" type="slidenum">
              <a:rPr lang="en-US" altLang="en-US" sz="1200">
                <a:solidFill>
                  <a:srgbClr val="898989"/>
                </a:solidFill>
                <a:latin typeface="Arial" panose="020B0604020202020204" pitchFamily="34" charset="0"/>
              </a:rPr>
              <a:pPr>
                <a:spcBef>
                  <a:spcPct val="0"/>
                </a:spcBef>
                <a:buFontTx/>
                <a:buNone/>
              </a:pPr>
              <a:t>54</a:t>
            </a:fld>
            <a:endParaRPr lang="en-US" altLang="en-US" sz="1200">
              <a:solidFill>
                <a:srgbClr val="898989"/>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1588793-3E9A-4677-8327-9BC308000EE0}"/>
              </a:ext>
            </a:extLst>
          </p:cNvPr>
          <p:cNvSpPr>
            <a:spLocks noGrp="1"/>
          </p:cNvSpPr>
          <p:nvPr>
            <p:ph type="title"/>
          </p:nvPr>
        </p:nvSpPr>
        <p:spPr/>
        <p:txBody>
          <a:bodyPr rtlCol="0">
            <a:normAutofit/>
          </a:bodyPr>
          <a:lstStyle/>
          <a:p>
            <a:pPr>
              <a:defRPr/>
            </a:pPr>
            <a:r>
              <a:rPr lang="en-GB" altLang="en-US" sz="4000"/>
              <a:t>Active Strategies</a:t>
            </a:r>
            <a:br>
              <a:rPr lang="en-GB" altLang="en-US" sz="4000"/>
            </a:br>
            <a:r>
              <a:rPr lang="en-GB" altLang="en-US" sz="4000"/>
              <a:t>Non-verbal calming techniques</a:t>
            </a:r>
            <a:endParaRPr lang="en-US" altLang="en-US" sz="4000"/>
          </a:p>
        </p:txBody>
      </p:sp>
      <p:sp>
        <p:nvSpPr>
          <p:cNvPr id="32771" name="Rectangle 3">
            <a:extLst>
              <a:ext uri="{FF2B5EF4-FFF2-40B4-BE49-F238E27FC236}">
                <a16:creationId xmlns:a16="http://schemas.microsoft.com/office/drawing/2014/main" id="{A7CA6640-F578-4804-8A20-B0DEA34DF327}"/>
              </a:ext>
            </a:extLst>
          </p:cNvPr>
          <p:cNvSpPr>
            <a:spLocks noGrp="1"/>
          </p:cNvSpPr>
          <p:nvPr>
            <p:ph idx="1"/>
          </p:nvPr>
        </p:nvSpPr>
        <p:spPr/>
        <p:txBody>
          <a:bodyPr/>
          <a:lstStyle/>
          <a:p>
            <a:pPr eaLnBrk="1" hangingPunct="1"/>
            <a:r>
              <a:rPr lang="en-GB" altLang="en-US" b="0" dirty="0"/>
              <a:t>Redirect to another activity</a:t>
            </a:r>
          </a:p>
          <a:p>
            <a:pPr eaLnBrk="1" hangingPunct="1"/>
            <a:r>
              <a:rPr lang="en-GB" altLang="en-US" b="0" dirty="0"/>
              <a:t>Eye contact</a:t>
            </a:r>
          </a:p>
          <a:p>
            <a:pPr eaLnBrk="1" hangingPunct="1"/>
            <a:r>
              <a:rPr lang="en-GB" altLang="en-US" b="0" dirty="0"/>
              <a:t>Close proximity / Touch</a:t>
            </a:r>
          </a:p>
          <a:p>
            <a:pPr eaLnBrk="1" hangingPunct="1"/>
            <a:r>
              <a:rPr lang="en-GB" altLang="en-US" b="0" dirty="0"/>
              <a:t>Effective use of space</a:t>
            </a:r>
          </a:p>
          <a:p>
            <a:pPr eaLnBrk="1" hangingPunct="1"/>
            <a:r>
              <a:rPr lang="en-GB" altLang="en-US" b="0" dirty="0"/>
              <a:t>Body posture / facial expressions</a:t>
            </a:r>
          </a:p>
          <a:p>
            <a:pPr eaLnBrk="1" hangingPunct="1"/>
            <a:r>
              <a:rPr lang="en-GB" altLang="en-US" b="0" dirty="0"/>
              <a:t>Provide access to preferred objects and environments</a:t>
            </a:r>
          </a:p>
          <a:p>
            <a:pPr eaLnBrk="1" hangingPunct="1"/>
            <a:r>
              <a:rPr lang="en-GB" altLang="en-US" b="0" dirty="0"/>
              <a:t>Change of face</a:t>
            </a:r>
          </a:p>
          <a:p>
            <a:pPr eaLnBrk="1" hangingPunct="1"/>
            <a:endParaRPr lang="en-US" altLang="en-US" b="0" dirty="0"/>
          </a:p>
        </p:txBody>
      </p:sp>
      <p:sp>
        <p:nvSpPr>
          <p:cNvPr id="2" name="Footer Placeholder 1">
            <a:extLst>
              <a:ext uri="{FF2B5EF4-FFF2-40B4-BE49-F238E27FC236}">
                <a16:creationId xmlns:a16="http://schemas.microsoft.com/office/drawing/2014/main" id="{8048406A-485F-4C23-B937-62235614C75F}"/>
              </a:ext>
            </a:extLst>
          </p:cNvPr>
          <p:cNvSpPr>
            <a:spLocks noGrp="1"/>
          </p:cNvSpPr>
          <p:nvPr>
            <p:ph type="ftr" sz="quarter" idx="11"/>
          </p:nvPr>
        </p:nvSpPr>
        <p:spPr/>
        <p:txBody>
          <a:bodyPr/>
          <a:lstStyle/>
          <a:p>
            <a:pPr>
              <a:defRPr/>
            </a:pPr>
            <a:r>
              <a:rPr lang="en-US"/>
              <a:t>SENAS Trafford</a:t>
            </a:r>
          </a:p>
        </p:txBody>
      </p:sp>
      <p:sp>
        <p:nvSpPr>
          <p:cNvPr id="32773" name="Slide Number Placeholder 2">
            <a:extLst>
              <a:ext uri="{FF2B5EF4-FFF2-40B4-BE49-F238E27FC236}">
                <a16:creationId xmlns:a16="http://schemas.microsoft.com/office/drawing/2014/main" id="{6AD75430-98E4-41EE-B809-E438595B70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64CACE-D0B6-4D36-88FF-23C80F098D26}" type="slidenum">
              <a:rPr lang="en-US" altLang="en-US" sz="1200">
                <a:solidFill>
                  <a:srgbClr val="898989"/>
                </a:solidFill>
                <a:latin typeface="Arial" panose="020B0604020202020204" pitchFamily="34" charset="0"/>
              </a:rPr>
              <a:pPr>
                <a:spcBef>
                  <a:spcPct val="0"/>
                </a:spcBef>
                <a:buFontTx/>
                <a:buNone/>
              </a:pPr>
              <a:t>55</a:t>
            </a:fld>
            <a:endParaRPr lang="en-US" altLang="en-US" sz="1200">
              <a:solidFill>
                <a:srgbClr val="898989"/>
              </a:solidFill>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F0012CB-F4E0-46EB-96FB-D4D74E1357C5}"/>
              </a:ext>
            </a:extLst>
          </p:cNvPr>
          <p:cNvSpPr>
            <a:spLocks noGrp="1"/>
          </p:cNvSpPr>
          <p:nvPr>
            <p:ph type="title"/>
          </p:nvPr>
        </p:nvSpPr>
        <p:spPr/>
        <p:txBody>
          <a:bodyPr/>
          <a:lstStyle/>
          <a:p>
            <a:pPr eaLnBrk="1" hangingPunct="1"/>
            <a:r>
              <a:rPr lang="en-GB" altLang="en-US"/>
              <a:t>Active Strategies</a:t>
            </a:r>
            <a:endParaRPr lang="en-US" altLang="en-US"/>
          </a:p>
        </p:txBody>
      </p:sp>
      <p:sp>
        <p:nvSpPr>
          <p:cNvPr id="34819" name="Rectangle 3">
            <a:extLst>
              <a:ext uri="{FF2B5EF4-FFF2-40B4-BE49-F238E27FC236}">
                <a16:creationId xmlns:a16="http://schemas.microsoft.com/office/drawing/2014/main" id="{3DAAA8D2-2E39-4223-9893-B4401A395696}"/>
              </a:ext>
            </a:extLst>
          </p:cNvPr>
          <p:cNvSpPr>
            <a:spLocks noGrp="1"/>
          </p:cNvSpPr>
          <p:nvPr>
            <p:ph idx="1"/>
          </p:nvPr>
        </p:nvSpPr>
        <p:spPr/>
        <p:txBody>
          <a:bodyPr>
            <a:normAutofit/>
          </a:bodyPr>
          <a:lstStyle/>
          <a:p>
            <a:pPr eaLnBrk="1" hangingPunct="1">
              <a:buFont typeface="Arial" panose="020B0604020202020204" pitchFamily="34" charset="0"/>
              <a:buNone/>
            </a:pPr>
            <a:r>
              <a:rPr lang="en-GB" altLang="en-US" u="sng" dirty="0"/>
              <a:t>Avoid Escalators (Don’t do’s!!)</a:t>
            </a:r>
          </a:p>
          <a:p>
            <a:pPr eaLnBrk="1" hangingPunct="1">
              <a:buFontTx/>
              <a:buChar char="•"/>
            </a:pPr>
            <a:r>
              <a:rPr lang="en-GB" altLang="en-US" b="0" dirty="0"/>
              <a:t>Don’t plant the suggestion of misbehaviour</a:t>
            </a:r>
          </a:p>
          <a:p>
            <a:pPr eaLnBrk="1" hangingPunct="1"/>
            <a:r>
              <a:rPr lang="en-GB" altLang="en-US" b="0" dirty="0"/>
              <a:t>Don’t threaten the consequences of a behaviour</a:t>
            </a:r>
          </a:p>
          <a:p>
            <a:pPr eaLnBrk="1" hangingPunct="1"/>
            <a:r>
              <a:rPr lang="en-GB" altLang="en-US" b="0" dirty="0"/>
              <a:t>Don’t present commands in the form of a question</a:t>
            </a:r>
          </a:p>
          <a:p>
            <a:pPr eaLnBrk="1" hangingPunct="1"/>
            <a:r>
              <a:rPr lang="en-GB" altLang="en-US" b="0" dirty="0"/>
              <a:t>Don’t restart confrontation by immediately demanding emotionally difficult actions</a:t>
            </a:r>
          </a:p>
          <a:p>
            <a:pPr eaLnBrk="1" hangingPunct="1"/>
            <a:r>
              <a:rPr lang="en-GB" altLang="en-US" b="0" dirty="0"/>
              <a:t>Don’t rehash incidents in front of the person</a:t>
            </a:r>
            <a:endParaRPr lang="en-US" altLang="en-US" b="0" dirty="0"/>
          </a:p>
        </p:txBody>
      </p:sp>
      <p:sp>
        <p:nvSpPr>
          <p:cNvPr id="2" name="Footer Placeholder 1">
            <a:extLst>
              <a:ext uri="{FF2B5EF4-FFF2-40B4-BE49-F238E27FC236}">
                <a16:creationId xmlns:a16="http://schemas.microsoft.com/office/drawing/2014/main" id="{CC08C7A0-D97A-4B5F-A66B-9BA59DFA0BB1}"/>
              </a:ext>
            </a:extLst>
          </p:cNvPr>
          <p:cNvSpPr>
            <a:spLocks noGrp="1"/>
          </p:cNvSpPr>
          <p:nvPr>
            <p:ph type="ftr" sz="quarter" idx="11"/>
          </p:nvPr>
        </p:nvSpPr>
        <p:spPr/>
        <p:txBody>
          <a:bodyPr/>
          <a:lstStyle/>
          <a:p>
            <a:pPr>
              <a:defRPr/>
            </a:pPr>
            <a:r>
              <a:rPr lang="en-US"/>
              <a:t>SENAS Trafford</a:t>
            </a:r>
          </a:p>
        </p:txBody>
      </p:sp>
      <p:sp>
        <p:nvSpPr>
          <p:cNvPr id="34821" name="Slide Number Placeholder 2">
            <a:extLst>
              <a:ext uri="{FF2B5EF4-FFF2-40B4-BE49-F238E27FC236}">
                <a16:creationId xmlns:a16="http://schemas.microsoft.com/office/drawing/2014/main" id="{075B28D2-9AF3-4FE6-840C-67D9840089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4DEEDEA-25A5-43C7-8174-72046754396B}" type="slidenum">
              <a:rPr lang="en-US" altLang="en-US" sz="1200">
                <a:solidFill>
                  <a:srgbClr val="898989"/>
                </a:solidFill>
                <a:latin typeface="Arial" panose="020B0604020202020204" pitchFamily="34" charset="0"/>
              </a:rPr>
              <a:pPr>
                <a:spcBef>
                  <a:spcPct val="0"/>
                </a:spcBef>
                <a:buFontTx/>
                <a:buNone/>
              </a:pPr>
              <a:t>56</a:t>
            </a:fld>
            <a:endParaRPr lang="en-US" altLang="en-US" sz="1200">
              <a:solidFill>
                <a:srgbClr val="89898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fad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fad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fade">
                                      <p:cBhvr>
                                        <p:cTn id="22" dur="500"/>
                                        <p:tgtEl>
                                          <p:spTgt spid="348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fade">
                                      <p:cBhvr>
                                        <p:cTn id="27" dur="500"/>
                                        <p:tgtEl>
                                          <p:spTgt spid="348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819">
                                            <p:txEl>
                                              <p:pRg st="5" end="5"/>
                                            </p:txEl>
                                          </p:spTgt>
                                        </p:tgtEl>
                                        <p:attrNameLst>
                                          <p:attrName>style.visibility</p:attrName>
                                        </p:attrNameLst>
                                      </p:cBhvr>
                                      <p:to>
                                        <p:strVal val="visible"/>
                                      </p:to>
                                    </p:set>
                                    <p:animEffect transition="in" filter="fade">
                                      <p:cBhvr>
                                        <p:cTn id="32"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D8C6211-A7AC-4B13-9AE5-6C2895B450EA}"/>
              </a:ext>
            </a:extLst>
          </p:cNvPr>
          <p:cNvSpPr>
            <a:spLocks noGrp="1"/>
          </p:cNvSpPr>
          <p:nvPr>
            <p:ph type="title"/>
          </p:nvPr>
        </p:nvSpPr>
        <p:spPr/>
        <p:txBody>
          <a:bodyPr/>
          <a:lstStyle/>
          <a:p>
            <a:pPr eaLnBrk="1" hangingPunct="1"/>
            <a:r>
              <a:rPr lang="en-GB" altLang="en-US"/>
              <a:t>Reactive strategies</a:t>
            </a:r>
            <a:endParaRPr lang="en-US" altLang="en-US"/>
          </a:p>
        </p:txBody>
      </p:sp>
      <p:sp>
        <p:nvSpPr>
          <p:cNvPr id="36867" name="Rectangle 3">
            <a:extLst>
              <a:ext uri="{FF2B5EF4-FFF2-40B4-BE49-F238E27FC236}">
                <a16:creationId xmlns:a16="http://schemas.microsoft.com/office/drawing/2014/main" id="{66047553-4B0D-452B-ABFE-CFE4018935B2}"/>
              </a:ext>
            </a:extLst>
          </p:cNvPr>
          <p:cNvSpPr>
            <a:spLocks noGrp="1"/>
          </p:cNvSpPr>
          <p:nvPr>
            <p:ph idx="1"/>
          </p:nvPr>
        </p:nvSpPr>
        <p:spPr/>
        <p:txBody>
          <a:bodyPr/>
          <a:lstStyle/>
          <a:p>
            <a:pPr eaLnBrk="1" hangingPunct="1"/>
            <a:r>
              <a:rPr lang="en-GB" altLang="en-US" dirty="0"/>
              <a:t>MUST </a:t>
            </a:r>
            <a:r>
              <a:rPr lang="en-GB" altLang="en-US" b="0" dirty="0"/>
              <a:t>be part of a written plan detailing strategies to be used when behaviour occurs</a:t>
            </a:r>
          </a:p>
          <a:p>
            <a:pPr eaLnBrk="1" hangingPunct="1"/>
            <a:r>
              <a:rPr lang="en-GB" altLang="en-US" b="0" dirty="0"/>
              <a:t>Need to be clear and detailed to ensure everyone knows how to respond to challenges</a:t>
            </a:r>
          </a:p>
          <a:p>
            <a:pPr eaLnBrk="1" hangingPunct="1"/>
            <a:r>
              <a:rPr lang="en-GB" altLang="en-US" b="0" dirty="0"/>
              <a:t>Agreed with parents and staff teams </a:t>
            </a:r>
          </a:p>
          <a:p>
            <a:pPr eaLnBrk="1" hangingPunct="1"/>
            <a:r>
              <a:rPr lang="en-GB" altLang="en-US" b="0" dirty="0"/>
              <a:t>Consistent and well planned</a:t>
            </a:r>
          </a:p>
          <a:p>
            <a:pPr eaLnBrk="1" hangingPunct="1"/>
            <a:r>
              <a:rPr lang="en-GB" altLang="en-US" b="0" dirty="0"/>
              <a:t>May need to include physical interventions</a:t>
            </a:r>
            <a:r>
              <a:rPr lang="en-GB" altLang="en-US" dirty="0"/>
              <a:t> </a:t>
            </a:r>
            <a:r>
              <a:rPr lang="en-GB" altLang="en-US" i="1" dirty="0"/>
              <a:t>as a last resort </a:t>
            </a:r>
            <a:endParaRPr lang="en-US" altLang="en-US" i="1" dirty="0"/>
          </a:p>
        </p:txBody>
      </p:sp>
      <p:sp>
        <p:nvSpPr>
          <p:cNvPr id="2" name="Footer Placeholder 1">
            <a:extLst>
              <a:ext uri="{FF2B5EF4-FFF2-40B4-BE49-F238E27FC236}">
                <a16:creationId xmlns:a16="http://schemas.microsoft.com/office/drawing/2014/main" id="{0DCDB1BA-1C68-4E0D-B2FF-087A35891C35}"/>
              </a:ext>
            </a:extLst>
          </p:cNvPr>
          <p:cNvSpPr>
            <a:spLocks noGrp="1"/>
          </p:cNvSpPr>
          <p:nvPr>
            <p:ph type="ftr" sz="quarter" idx="11"/>
          </p:nvPr>
        </p:nvSpPr>
        <p:spPr/>
        <p:txBody>
          <a:bodyPr/>
          <a:lstStyle/>
          <a:p>
            <a:pPr>
              <a:defRPr/>
            </a:pPr>
            <a:r>
              <a:rPr lang="en-US"/>
              <a:t>SENAS Trafford</a:t>
            </a:r>
          </a:p>
        </p:txBody>
      </p:sp>
      <p:sp>
        <p:nvSpPr>
          <p:cNvPr id="36869" name="Slide Number Placeholder 2">
            <a:extLst>
              <a:ext uri="{FF2B5EF4-FFF2-40B4-BE49-F238E27FC236}">
                <a16:creationId xmlns:a16="http://schemas.microsoft.com/office/drawing/2014/main" id="{13282013-854B-49E4-96D2-7D0158E4E3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92995C1-15F6-4B97-8A9F-BD6B5C686C62}" type="slidenum">
              <a:rPr lang="en-US" altLang="en-US" sz="1200">
                <a:solidFill>
                  <a:srgbClr val="898989"/>
                </a:solidFill>
                <a:latin typeface="Arial" panose="020B0604020202020204" pitchFamily="34" charset="0"/>
              </a:rPr>
              <a:pPr>
                <a:spcBef>
                  <a:spcPct val="0"/>
                </a:spcBef>
                <a:buFontTx/>
                <a:buNone/>
              </a:pPr>
              <a:t>57</a:t>
            </a:fld>
            <a:endParaRPr lang="en-US" altLang="en-US" sz="1200">
              <a:solidFill>
                <a:srgbClr val="898989"/>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fade">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fade">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fade">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fade">
                                      <p:cBhvr>
                                        <p:cTn id="22" dur="500"/>
                                        <p:tgtEl>
                                          <p:spTgt spid="36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fade">
                                      <p:cBhvr>
                                        <p:cTn id="27" dur="500"/>
                                        <p:tgtEl>
                                          <p:spTgt spid="36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3FBBC1-34B9-4EBE-9E34-1E9B995CC970}"/>
              </a:ext>
            </a:extLst>
          </p:cNvPr>
          <p:cNvSpPr>
            <a:spLocks noGrp="1"/>
          </p:cNvSpPr>
          <p:nvPr>
            <p:ph type="title"/>
          </p:nvPr>
        </p:nvSpPr>
        <p:spPr/>
        <p:txBody>
          <a:bodyPr/>
          <a:lstStyle/>
          <a:p>
            <a:pPr eaLnBrk="1" hangingPunct="1"/>
            <a:r>
              <a:rPr lang="en-GB" altLang="en-US"/>
              <a:t>Reactive strategies</a:t>
            </a:r>
            <a:endParaRPr lang="en-US" altLang="en-US"/>
          </a:p>
        </p:txBody>
      </p:sp>
      <p:sp>
        <p:nvSpPr>
          <p:cNvPr id="38915" name="Rectangle 3">
            <a:extLst>
              <a:ext uri="{FF2B5EF4-FFF2-40B4-BE49-F238E27FC236}">
                <a16:creationId xmlns:a16="http://schemas.microsoft.com/office/drawing/2014/main" id="{358AE39E-7427-48FA-8CE1-16E86C4A365E}"/>
              </a:ext>
            </a:extLst>
          </p:cNvPr>
          <p:cNvSpPr>
            <a:spLocks noGrp="1"/>
          </p:cNvSpPr>
          <p:nvPr>
            <p:ph idx="1"/>
          </p:nvPr>
        </p:nvSpPr>
        <p:spPr/>
        <p:txBody>
          <a:bodyPr/>
          <a:lstStyle/>
          <a:p>
            <a:pPr eaLnBrk="1" hangingPunct="1"/>
            <a:r>
              <a:rPr lang="en-GB" altLang="en-US" b="0"/>
              <a:t>Safety of all concerned is paramount</a:t>
            </a:r>
          </a:p>
          <a:p>
            <a:pPr eaLnBrk="1" hangingPunct="1"/>
            <a:r>
              <a:rPr lang="en-GB" altLang="en-US" b="0"/>
              <a:t>Ask for help if needed</a:t>
            </a:r>
          </a:p>
          <a:p>
            <a:pPr eaLnBrk="1" hangingPunct="1"/>
            <a:r>
              <a:rPr lang="en-GB" altLang="en-US" b="0"/>
              <a:t>The aim is to resolve the situation</a:t>
            </a:r>
          </a:p>
          <a:p>
            <a:pPr eaLnBrk="1" hangingPunct="1"/>
            <a:r>
              <a:rPr lang="en-GB" altLang="en-US" b="0"/>
              <a:t>Consider exit strategies – how do we move on?</a:t>
            </a:r>
          </a:p>
          <a:p>
            <a:pPr eaLnBrk="1" hangingPunct="1"/>
            <a:r>
              <a:rPr lang="en-GB" altLang="en-US" b="0"/>
              <a:t>Praise positive behaviour</a:t>
            </a:r>
          </a:p>
          <a:p>
            <a:pPr eaLnBrk="1" hangingPunct="1"/>
            <a:r>
              <a:rPr lang="en-GB" altLang="en-US" b="0"/>
              <a:t>Recovery, recording, debriefing</a:t>
            </a:r>
            <a:endParaRPr lang="en-US" altLang="en-US" b="0"/>
          </a:p>
        </p:txBody>
      </p:sp>
      <p:sp>
        <p:nvSpPr>
          <p:cNvPr id="2" name="Footer Placeholder 1">
            <a:extLst>
              <a:ext uri="{FF2B5EF4-FFF2-40B4-BE49-F238E27FC236}">
                <a16:creationId xmlns:a16="http://schemas.microsoft.com/office/drawing/2014/main" id="{568D33D3-B758-4FDC-9B31-C304536CE388}"/>
              </a:ext>
            </a:extLst>
          </p:cNvPr>
          <p:cNvSpPr>
            <a:spLocks noGrp="1"/>
          </p:cNvSpPr>
          <p:nvPr>
            <p:ph type="ftr" sz="quarter" idx="11"/>
          </p:nvPr>
        </p:nvSpPr>
        <p:spPr/>
        <p:txBody>
          <a:bodyPr/>
          <a:lstStyle/>
          <a:p>
            <a:pPr>
              <a:defRPr/>
            </a:pPr>
            <a:r>
              <a:rPr lang="en-US"/>
              <a:t>SENAS Trafford</a:t>
            </a:r>
          </a:p>
        </p:txBody>
      </p:sp>
      <p:sp>
        <p:nvSpPr>
          <p:cNvPr id="38917" name="Slide Number Placeholder 2">
            <a:extLst>
              <a:ext uri="{FF2B5EF4-FFF2-40B4-BE49-F238E27FC236}">
                <a16:creationId xmlns:a16="http://schemas.microsoft.com/office/drawing/2014/main" id="{7900A920-D9BC-43B9-9C09-919044603A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2C40C2D-84BF-4F30-935B-8D2CE2862587}" type="slidenum">
              <a:rPr lang="en-US" altLang="en-US" sz="1200">
                <a:solidFill>
                  <a:srgbClr val="898989"/>
                </a:solidFill>
                <a:latin typeface="Arial" panose="020B0604020202020204" pitchFamily="34" charset="0"/>
              </a:rPr>
              <a:pPr>
                <a:spcBef>
                  <a:spcPct val="0"/>
                </a:spcBef>
                <a:buFontTx/>
                <a:buNone/>
              </a:pPr>
              <a:t>58</a:t>
            </a:fld>
            <a:endParaRPr lang="en-US" altLang="en-US" sz="1200">
              <a:solidFill>
                <a:srgbClr val="898989"/>
              </a:solidFill>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E799079-161B-4958-8248-9C9BCD5F6B7A}"/>
              </a:ext>
            </a:extLst>
          </p:cNvPr>
          <p:cNvSpPr>
            <a:spLocks noGrp="1"/>
          </p:cNvSpPr>
          <p:nvPr>
            <p:ph type="title"/>
          </p:nvPr>
        </p:nvSpPr>
        <p:spPr/>
        <p:txBody>
          <a:bodyPr/>
          <a:lstStyle/>
          <a:p>
            <a:pPr eaLnBrk="1" hangingPunct="1"/>
            <a:r>
              <a:rPr lang="en-GB" altLang="en-US"/>
              <a:t>Follow up to incidents</a:t>
            </a:r>
            <a:endParaRPr lang="en-US" altLang="en-US"/>
          </a:p>
        </p:txBody>
      </p:sp>
      <p:sp>
        <p:nvSpPr>
          <p:cNvPr id="40963" name="Rectangle 3">
            <a:extLst>
              <a:ext uri="{FF2B5EF4-FFF2-40B4-BE49-F238E27FC236}">
                <a16:creationId xmlns:a16="http://schemas.microsoft.com/office/drawing/2014/main" id="{FFEAC841-7545-47A7-92CB-789F1709469E}"/>
              </a:ext>
            </a:extLst>
          </p:cNvPr>
          <p:cNvSpPr>
            <a:spLocks noGrp="1"/>
          </p:cNvSpPr>
          <p:nvPr>
            <p:ph idx="1"/>
          </p:nvPr>
        </p:nvSpPr>
        <p:spPr/>
        <p:txBody>
          <a:bodyPr/>
          <a:lstStyle/>
          <a:p>
            <a:pPr eaLnBrk="1" hangingPunct="1">
              <a:lnSpc>
                <a:spcPct val="90000"/>
              </a:lnSpc>
            </a:pPr>
            <a:r>
              <a:rPr lang="en-GB" altLang="en-US" b="0" dirty="0"/>
              <a:t>Recovery for pupil and staff – incidents can be stressful for all concerned</a:t>
            </a:r>
          </a:p>
          <a:p>
            <a:pPr eaLnBrk="1" hangingPunct="1">
              <a:lnSpc>
                <a:spcPct val="90000"/>
              </a:lnSpc>
            </a:pPr>
            <a:r>
              <a:rPr lang="en-GB" altLang="en-US" b="0" dirty="0"/>
              <a:t>Debriefing for staff, and for pupil where appropriate</a:t>
            </a:r>
          </a:p>
          <a:p>
            <a:pPr eaLnBrk="1" hangingPunct="1">
              <a:lnSpc>
                <a:spcPct val="90000"/>
              </a:lnSpc>
            </a:pPr>
            <a:r>
              <a:rPr lang="en-GB" altLang="en-US" b="0" dirty="0"/>
              <a:t>Recording and reporting</a:t>
            </a:r>
          </a:p>
          <a:p>
            <a:pPr eaLnBrk="1" hangingPunct="1">
              <a:lnSpc>
                <a:spcPct val="90000"/>
              </a:lnSpc>
            </a:pPr>
            <a:r>
              <a:rPr lang="en-GB" altLang="en-US" b="0" dirty="0"/>
              <a:t>Identify and meet needs – for support, training etc</a:t>
            </a:r>
          </a:p>
          <a:p>
            <a:pPr eaLnBrk="1" hangingPunct="1">
              <a:lnSpc>
                <a:spcPct val="90000"/>
              </a:lnSpc>
            </a:pPr>
            <a:r>
              <a:rPr lang="en-GB" altLang="en-US" b="0" dirty="0"/>
              <a:t>Review behaviour plan / risk assessment</a:t>
            </a:r>
          </a:p>
          <a:p>
            <a:pPr eaLnBrk="1" hangingPunct="1">
              <a:lnSpc>
                <a:spcPct val="90000"/>
              </a:lnSpc>
            </a:pPr>
            <a:r>
              <a:rPr lang="en-GB" altLang="en-US" b="0" dirty="0"/>
              <a:t>Forward planning</a:t>
            </a:r>
            <a:endParaRPr lang="en-US" altLang="en-US" b="0" dirty="0"/>
          </a:p>
        </p:txBody>
      </p:sp>
      <p:sp>
        <p:nvSpPr>
          <p:cNvPr id="2" name="Footer Placeholder 1">
            <a:extLst>
              <a:ext uri="{FF2B5EF4-FFF2-40B4-BE49-F238E27FC236}">
                <a16:creationId xmlns:a16="http://schemas.microsoft.com/office/drawing/2014/main" id="{0756B21E-FFAE-4504-8FBA-4CFDA3F1788A}"/>
              </a:ext>
            </a:extLst>
          </p:cNvPr>
          <p:cNvSpPr>
            <a:spLocks noGrp="1"/>
          </p:cNvSpPr>
          <p:nvPr>
            <p:ph type="ftr" sz="quarter" idx="11"/>
          </p:nvPr>
        </p:nvSpPr>
        <p:spPr/>
        <p:txBody>
          <a:bodyPr/>
          <a:lstStyle/>
          <a:p>
            <a:pPr>
              <a:defRPr/>
            </a:pPr>
            <a:r>
              <a:rPr lang="en-US"/>
              <a:t>SENAS Trafford</a:t>
            </a:r>
          </a:p>
        </p:txBody>
      </p:sp>
      <p:sp>
        <p:nvSpPr>
          <p:cNvPr id="40965" name="Slide Number Placeholder 2">
            <a:extLst>
              <a:ext uri="{FF2B5EF4-FFF2-40B4-BE49-F238E27FC236}">
                <a16:creationId xmlns:a16="http://schemas.microsoft.com/office/drawing/2014/main" id="{C3E72F75-5898-4DDF-A314-F44BD85BB6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AF15B5-344F-4205-BB67-B68172B71117}" type="slidenum">
              <a:rPr lang="en-US" altLang="en-US" sz="1200">
                <a:solidFill>
                  <a:srgbClr val="898989"/>
                </a:solidFill>
                <a:latin typeface="Arial" panose="020B0604020202020204" pitchFamily="34" charset="0"/>
              </a:rPr>
              <a:pPr>
                <a:spcBef>
                  <a:spcPct val="0"/>
                </a:spcBef>
                <a:buFontTx/>
                <a:buNone/>
              </a:pPr>
              <a:t>59</a:t>
            </a:fld>
            <a:endParaRPr lang="en-US" altLang="en-US" sz="1200">
              <a:solidFill>
                <a:srgbClr val="898989"/>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4E529-0A8D-44C7-9603-9F94FAF83FC0}"/>
              </a:ext>
            </a:extLst>
          </p:cNvPr>
          <p:cNvSpPr>
            <a:spLocks noGrp="1"/>
          </p:cNvSpPr>
          <p:nvPr>
            <p:ph type="title"/>
          </p:nvPr>
        </p:nvSpPr>
        <p:spPr/>
        <p:txBody>
          <a:bodyPr/>
          <a:lstStyle/>
          <a:p>
            <a:r>
              <a:rPr lang="en-GB"/>
              <a:t>Behaviour is Communication</a:t>
            </a:r>
            <a:endParaRPr lang="en-GB" dirty="0"/>
          </a:p>
        </p:txBody>
      </p:sp>
      <p:sp>
        <p:nvSpPr>
          <p:cNvPr id="5" name="Content Placeholder 4">
            <a:extLst>
              <a:ext uri="{FF2B5EF4-FFF2-40B4-BE49-F238E27FC236}">
                <a16:creationId xmlns:a16="http://schemas.microsoft.com/office/drawing/2014/main" id="{F46E5912-51D8-4481-8C0C-BFC9995DFB35}"/>
              </a:ext>
            </a:extLst>
          </p:cNvPr>
          <p:cNvSpPr>
            <a:spLocks noGrp="1"/>
          </p:cNvSpPr>
          <p:nvPr>
            <p:ph idx="1"/>
          </p:nvPr>
        </p:nvSpPr>
        <p:spPr/>
        <p:txBody>
          <a:bodyPr/>
          <a:lstStyle/>
          <a:p>
            <a:r>
              <a:rPr lang="en-GB"/>
              <a:t>Quick discussion: </a:t>
            </a:r>
            <a:r>
              <a:rPr lang="en-GB" b="0"/>
              <a:t>how, without saying anything, do you let your nearest and dearest know you are not happy with them?</a:t>
            </a:r>
          </a:p>
          <a:p>
            <a:r>
              <a:rPr lang="en-GB">
                <a:hlinkClick r:id="rId2"/>
              </a:rPr>
              <a:t>Battery Bar Timer! Full Screen! (online-stopwatch.com)</a:t>
            </a:r>
            <a:endParaRPr lang="en-GB" b="0">
              <a:solidFill>
                <a:srgbClr val="000000"/>
              </a:solidFill>
            </a:endParaRPr>
          </a:p>
          <a:p>
            <a:endParaRPr lang="en-GB" b="0"/>
          </a:p>
          <a:p>
            <a:endParaRPr lang="en-GB" dirty="0"/>
          </a:p>
        </p:txBody>
      </p:sp>
      <p:sp>
        <p:nvSpPr>
          <p:cNvPr id="2" name="Footer Placeholder 1">
            <a:extLst>
              <a:ext uri="{FF2B5EF4-FFF2-40B4-BE49-F238E27FC236}">
                <a16:creationId xmlns:a16="http://schemas.microsoft.com/office/drawing/2014/main" id="{18A50C5D-BBEF-4797-BEA8-0577DC0E227B}"/>
              </a:ext>
            </a:extLst>
          </p:cNvPr>
          <p:cNvSpPr>
            <a:spLocks noGrp="1"/>
          </p:cNvSpPr>
          <p:nvPr>
            <p:ph type="ftr" sz="quarter" idx="11"/>
          </p:nvPr>
        </p:nvSpPr>
        <p:spPr/>
        <p:txBody>
          <a:bodyPr/>
          <a:lstStyle/>
          <a:p>
            <a:pPr>
              <a:defRPr/>
            </a:pPr>
            <a:r>
              <a:rPr lang="en-US"/>
              <a:t>SENAS Trafford</a:t>
            </a:r>
          </a:p>
        </p:txBody>
      </p:sp>
      <p:sp>
        <p:nvSpPr>
          <p:cNvPr id="3" name="Slide Number Placeholder 2">
            <a:extLst>
              <a:ext uri="{FF2B5EF4-FFF2-40B4-BE49-F238E27FC236}">
                <a16:creationId xmlns:a16="http://schemas.microsoft.com/office/drawing/2014/main" id="{ECAA50C3-A25E-4DF9-ADC8-B176307FDC80}"/>
              </a:ext>
            </a:extLst>
          </p:cNvPr>
          <p:cNvSpPr>
            <a:spLocks noGrp="1"/>
          </p:cNvSpPr>
          <p:nvPr>
            <p:ph type="sldNum" sz="quarter" idx="12"/>
          </p:nvPr>
        </p:nvSpPr>
        <p:spPr/>
        <p:txBody>
          <a:bodyPr/>
          <a:lstStyle/>
          <a:p>
            <a:fld id="{F80A92D2-258E-4F8C-9ED3-349ED4CF4798}" type="slidenum">
              <a:rPr lang="en-US" altLang="en-US" smtClean="0"/>
              <a:pPr/>
              <a:t>6</a:t>
            </a:fld>
            <a:endParaRPr lang="en-US" altLang="en-US"/>
          </a:p>
        </p:txBody>
      </p:sp>
    </p:spTree>
    <p:extLst>
      <p:ext uri="{BB962C8B-B14F-4D97-AF65-F5344CB8AC3E}">
        <p14:creationId xmlns:p14="http://schemas.microsoft.com/office/powerpoint/2010/main" val="1743557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883B198-51A1-4FFB-A338-45FC55ABB0A8}"/>
              </a:ext>
            </a:extLst>
          </p:cNvPr>
          <p:cNvSpPr>
            <a:spLocks noGrp="1"/>
          </p:cNvSpPr>
          <p:nvPr>
            <p:ph type="title"/>
          </p:nvPr>
        </p:nvSpPr>
        <p:spPr/>
        <p:txBody>
          <a:bodyPr/>
          <a:lstStyle/>
          <a:p>
            <a:pPr eaLnBrk="1" hangingPunct="1"/>
            <a:r>
              <a:rPr lang="en-GB" altLang="en-US" dirty="0"/>
              <a:t>Positive Support Plan</a:t>
            </a:r>
            <a:endParaRPr lang="en-US" altLang="en-US" dirty="0"/>
          </a:p>
        </p:txBody>
      </p:sp>
      <p:sp>
        <p:nvSpPr>
          <p:cNvPr id="47107" name="Rectangle 3">
            <a:extLst>
              <a:ext uri="{FF2B5EF4-FFF2-40B4-BE49-F238E27FC236}">
                <a16:creationId xmlns:a16="http://schemas.microsoft.com/office/drawing/2014/main" id="{A1117538-1478-4E56-BD7F-8A4B93EEFDCF}"/>
              </a:ext>
            </a:extLst>
          </p:cNvPr>
          <p:cNvSpPr>
            <a:spLocks noGrp="1"/>
          </p:cNvSpPr>
          <p:nvPr>
            <p:ph idx="1"/>
          </p:nvPr>
        </p:nvSpPr>
        <p:spPr/>
        <p:txBody>
          <a:bodyPr/>
          <a:lstStyle/>
          <a:p>
            <a:pPr eaLnBrk="1" hangingPunct="1"/>
            <a:r>
              <a:rPr lang="en-GB" altLang="en-US" b="0" dirty="0"/>
              <a:t>Identify positives – starting points</a:t>
            </a:r>
          </a:p>
          <a:p>
            <a:pPr eaLnBrk="1" hangingPunct="1"/>
            <a:r>
              <a:rPr lang="en-GB" altLang="en-US" b="0" dirty="0"/>
              <a:t>Contain proactive, active and reactive strategies</a:t>
            </a:r>
          </a:p>
          <a:p>
            <a:pPr eaLnBrk="1" hangingPunct="1"/>
            <a:r>
              <a:rPr lang="en-GB" altLang="en-US" b="0" dirty="0"/>
              <a:t>Clear guidelines to ensure consistent approaches to behaviour</a:t>
            </a:r>
          </a:p>
          <a:p>
            <a:pPr eaLnBrk="1" hangingPunct="1"/>
            <a:r>
              <a:rPr lang="en-GB" altLang="en-US" b="0" dirty="0"/>
              <a:t>Shared document – all staff, parents and pupil where appropriate</a:t>
            </a:r>
            <a:endParaRPr lang="en-US" altLang="en-US" b="0" dirty="0"/>
          </a:p>
        </p:txBody>
      </p:sp>
      <p:sp>
        <p:nvSpPr>
          <p:cNvPr id="2" name="Footer Placeholder 1">
            <a:extLst>
              <a:ext uri="{FF2B5EF4-FFF2-40B4-BE49-F238E27FC236}">
                <a16:creationId xmlns:a16="http://schemas.microsoft.com/office/drawing/2014/main" id="{ED82361A-5B4C-413E-BF08-CDE86FAD2B43}"/>
              </a:ext>
            </a:extLst>
          </p:cNvPr>
          <p:cNvSpPr>
            <a:spLocks noGrp="1"/>
          </p:cNvSpPr>
          <p:nvPr>
            <p:ph type="ftr" sz="quarter" idx="11"/>
          </p:nvPr>
        </p:nvSpPr>
        <p:spPr/>
        <p:txBody>
          <a:bodyPr/>
          <a:lstStyle/>
          <a:p>
            <a:pPr>
              <a:defRPr/>
            </a:pPr>
            <a:r>
              <a:rPr lang="en-US"/>
              <a:t>SENAS Trafford</a:t>
            </a:r>
          </a:p>
        </p:txBody>
      </p:sp>
      <p:sp>
        <p:nvSpPr>
          <p:cNvPr id="47109" name="Slide Number Placeholder 2">
            <a:extLst>
              <a:ext uri="{FF2B5EF4-FFF2-40B4-BE49-F238E27FC236}">
                <a16:creationId xmlns:a16="http://schemas.microsoft.com/office/drawing/2014/main" id="{79B34134-DFB5-4695-B1D9-9B0C00EE26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2C97186-AB6B-4B32-8A39-9D7C3006136D}" type="slidenum">
              <a:rPr lang="en-US" altLang="en-US" sz="1200">
                <a:solidFill>
                  <a:srgbClr val="898989"/>
                </a:solidFill>
                <a:latin typeface="Arial" panose="020B0604020202020204" pitchFamily="34" charset="0"/>
              </a:rPr>
              <a:pPr>
                <a:spcBef>
                  <a:spcPct val="0"/>
                </a:spcBef>
                <a:buFontTx/>
                <a:buNone/>
              </a:pPr>
              <a:t>60</a:t>
            </a:fld>
            <a:endParaRPr lang="en-US" altLang="en-US" sz="1200">
              <a:solidFill>
                <a:srgbClr val="898989"/>
              </a:solidFill>
              <a:latin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69E76CE-7882-4EB2-A020-5114B22E3E1F}"/>
              </a:ext>
            </a:extLst>
          </p:cNvPr>
          <p:cNvSpPr>
            <a:spLocks noGrp="1"/>
          </p:cNvSpPr>
          <p:nvPr>
            <p:ph type="title"/>
          </p:nvPr>
        </p:nvSpPr>
        <p:spPr/>
        <p:txBody>
          <a:bodyPr/>
          <a:lstStyle/>
          <a:p>
            <a:pPr eaLnBrk="1" hangingPunct="1"/>
            <a:r>
              <a:rPr lang="en-GB" altLang="en-US"/>
              <a:t>Thanks for taking part so well.</a:t>
            </a:r>
          </a:p>
        </p:txBody>
      </p:sp>
      <p:pic>
        <p:nvPicPr>
          <p:cNvPr id="4" name="Content Placeholder 3" descr="Qr code on a screen">
            <a:extLst>
              <a:ext uri="{FF2B5EF4-FFF2-40B4-BE49-F238E27FC236}">
                <a16:creationId xmlns:a16="http://schemas.microsoft.com/office/drawing/2014/main" id="{002AED90-ACCF-90D1-987A-09F4A80597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
        <p:nvSpPr>
          <p:cNvPr id="3" name="Footer Placeholder 2">
            <a:extLst>
              <a:ext uri="{FF2B5EF4-FFF2-40B4-BE49-F238E27FC236}">
                <a16:creationId xmlns:a16="http://schemas.microsoft.com/office/drawing/2014/main" id="{1BE44125-2380-49EE-BBBF-F9EE2113E0D4}"/>
              </a:ext>
            </a:extLst>
          </p:cNvPr>
          <p:cNvSpPr>
            <a:spLocks noGrp="1"/>
          </p:cNvSpPr>
          <p:nvPr>
            <p:ph type="ftr" sz="quarter" idx="11"/>
          </p:nvPr>
        </p:nvSpPr>
        <p:spPr/>
        <p:txBody>
          <a:bodyPr/>
          <a:lstStyle/>
          <a:p>
            <a:pPr>
              <a:defRPr/>
            </a:pPr>
            <a:r>
              <a:rPr lang="en-US"/>
              <a:t>SENAS Trafford</a:t>
            </a:r>
          </a:p>
        </p:txBody>
      </p:sp>
      <p:sp>
        <p:nvSpPr>
          <p:cNvPr id="51205" name="Slide Number Placeholder 3">
            <a:extLst>
              <a:ext uri="{FF2B5EF4-FFF2-40B4-BE49-F238E27FC236}">
                <a16:creationId xmlns:a16="http://schemas.microsoft.com/office/drawing/2014/main" id="{96336662-D219-4EDA-9B4F-5094FF1B219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6204F2A-FA10-432B-9B4C-3366C49FFC98}" type="slidenum">
              <a:rPr lang="en-US" altLang="en-US" sz="1200">
                <a:solidFill>
                  <a:srgbClr val="898989"/>
                </a:solidFill>
                <a:latin typeface="Arial" panose="020B0604020202020204" pitchFamily="34" charset="0"/>
              </a:rPr>
              <a:pPr>
                <a:spcBef>
                  <a:spcPct val="0"/>
                </a:spcBef>
                <a:buFontTx/>
                <a:buNone/>
              </a:pPr>
              <a:t>61</a:t>
            </a:fld>
            <a:endParaRPr lang="en-US" altLang="en-US" sz="1200">
              <a:solidFill>
                <a:srgbClr val="898989"/>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1301119-888E-48F1-AA14-47ACA75DA706}"/>
              </a:ext>
            </a:extLst>
          </p:cNvPr>
          <p:cNvSpPr>
            <a:spLocks noGrp="1"/>
          </p:cNvSpPr>
          <p:nvPr>
            <p:ph type="title"/>
          </p:nvPr>
        </p:nvSpPr>
        <p:spPr/>
        <p:txBody>
          <a:bodyPr/>
          <a:lstStyle/>
          <a:p>
            <a:pPr eaLnBrk="1" hangingPunct="1"/>
            <a:r>
              <a:rPr lang="en-GB" altLang="en-US"/>
              <a:t>Communication</a:t>
            </a:r>
          </a:p>
        </p:txBody>
      </p:sp>
      <p:sp>
        <p:nvSpPr>
          <p:cNvPr id="5123" name="Content Placeholder 2">
            <a:extLst>
              <a:ext uri="{FF2B5EF4-FFF2-40B4-BE49-F238E27FC236}">
                <a16:creationId xmlns:a16="http://schemas.microsoft.com/office/drawing/2014/main" id="{0D280BE9-4A92-4A14-8AC2-0CB2C252D9E6}"/>
              </a:ext>
            </a:extLst>
          </p:cNvPr>
          <p:cNvSpPr>
            <a:spLocks noGrp="1"/>
          </p:cNvSpPr>
          <p:nvPr>
            <p:ph idx="1"/>
          </p:nvPr>
        </p:nvSpPr>
        <p:spPr/>
        <p:txBody>
          <a:bodyPr/>
          <a:lstStyle/>
          <a:p>
            <a:pPr marL="0" indent="0">
              <a:buNone/>
            </a:pPr>
            <a:r>
              <a:rPr lang="en-GB" altLang="en-US" dirty="0"/>
              <a:t>Activity: </a:t>
            </a:r>
            <a:r>
              <a:rPr lang="en-GB" altLang="en-US" b="0" dirty="0"/>
              <a:t>on your table, discuss how babies and toddlers tell you what they need or want.</a:t>
            </a:r>
          </a:p>
          <a:p>
            <a:pPr marL="0" indent="0">
              <a:buNone/>
            </a:pPr>
            <a:endParaRPr lang="en-GB" altLang="en-US" dirty="0"/>
          </a:p>
        </p:txBody>
      </p:sp>
      <p:sp>
        <p:nvSpPr>
          <p:cNvPr id="4" name="Footer Placeholder 3">
            <a:extLst>
              <a:ext uri="{FF2B5EF4-FFF2-40B4-BE49-F238E27FC236}">
                <a16:creationId xmlns:a16="http://schemas.microsoft.com/office/drawing/2014/main" id="{3C22EBEA-79B2-48AC-989B-A83CB157EB7C}"/>
              </a:ext>
            </a:extLst>
          </p:cNvPr>
          <p:cNvSpPr>
            <a:spLocks noGrp="1"/>
          </p:cNvSpPr>
          <p:nvPr>
            <p:ph type="ftr" sz="quarter" idx="11"/>
          </p:nvPr>
        </p:nvSpPr>
        <p:spPr/>
        <p:txBody>
          <a:bodyPr/>
          <a:lstStyle/>
          <a:p>
            <a:pPr>
              <a:defRPr/>
            </a:pPr>
            <a:r>
              <a:rPr lang="en-US"/>
              <a:t>SENAS Trafford</a:t>
            </a:r>
          </a:p>
        </p:txBody>
      </p:sp>
      <p:sp>
        <p:nvSpPr>
          <p:cNvPr id="5125" name="Slide Number Placeholder 4">
            <a:extLst>
              <a:ext uri="{FF2B5EF4-FFF2-40B4-BE49-F238E27FC236}">
                <a16:creationId xmlns:a16="http://schemas.microsoft.com/office/drawing/2014/main" id="{D0B6FC59-B365-4564-95F2-E077498B40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0C0A0D7-0990-44C5-8DD4-D52D43990312}" type="slidenum">
              <a:rPr lang="en-US" altLang="en-US" sz="1200">
                <a:solidFill>
                  <a:srgbClr val="898989"/>
                </a:solidFill>
                <a:latin typeface="Arial" panose="020B0604020202020204" pitchFamily="34" charset="0"/>
              </a:rPr>
              <a:pPr>
                <a:spcBef>
                  <a:spcPct val="0"/>
                </a:spcBef>
                <a:buFontTx/>
                <a:buNone/>
              </a:pPr>
              <a:t>7</a:t>
            </a:fld>
            <a:endParaRPr lang="en-US" altLang="en-US" sz="1200">
              <a:solidFill>
                <a:srgbClr val="898989"/>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58648255-5209-47C6-9371-B8AADC01EBF2}"/>
              </a:ext>
            </a:extLst>
          </p:cNvPr>
          <p:cNvSpPr>
            <a:spLocks noGrp="1"/>
          </p:cNvSpPr>
          <p:nvPr>
            <p:ph type="title"/>
          </p:nvPr>
        </p:nvSpPr>
        <p:spPr/>
        <p:txBody>
          <a:bodyPr>
            <a:normAutofit/>
          </a:bodyPr>
          <a:lstStyle/>
          <a:p>
            <a:pPr eaLnBrk="1" hangingPunct="1"/>
            <a:r>
              <a:rPr lang="en-GB" altLang="en-US" sz="6600" dirty="0"/>
              <a:t>Behaviour IS communication</a:t>
            </a:r>
          </a:p>
        </p:txBody>
      </p:sp>
      <p:sp>
        <p:nvSpPr>
          <p:cNvPr id="3" name="Content Placeholder 2">
            <a:extLst>
              <a:ext uri="{FF2B5EF4-FFF2-40B4-BE49-F238E27FC236}">
                <a16:creationId xmlns:a16="http://schemas.microsoft.com/office/drawing/2014/main" id="{5B5FE7D6-B0B7-4BC6-9EEB-6F47308951B2}"/>
              </a:ext>
            </a:extLst>
          </p:cNvPr>
          <p:cNvSpPr>
            <a:spLocks noGrp="1"/>
          </p:cNvSpPr>
          <p:nvPr>
            <p:ph idx="1"/>
          </p:nvPr>
        </p:nvSpPr>
        <p:spPr>
          <a:xfrm>
            <a:off x="838200" y="1219200"/>
            <a:ext cx="10515600" cy="4957763"/>
          </a:xfrm>
        </p:spPr>
        <p:txBody>
          <a:bodyPr anchor="ctr">
            <a:noAutofit/>
          </a:bodyPr>
          <a:lstStyle/>
          <a:p>
            <a:pPr eaLnBrk="1" hangingPunct="1">
              <a:buFont typeface="Arial" charset="0"/>
              <a:buChar char="•"/>
              <a:defRPr/>
            </a:pPr>
            <a:r>
              <a:rPr lang="en-GB" sz="3200" b="0" dirty="0"/>
              <a:t>For young children, or children with additional needs, particularly those with a language development and/or a social communication need, what they </a:t>
            </a:r>
            <a:r>
              <a:rPr lang="en-GB" sz="3200" dirty="0"/>
              <a:t>DO </a:t>
            </a:r>
            <a:r>
              <a:rPr lang="en-GB" sz="3200" b="0" dirty="0"/>
              <a:t>may be the best way- or sometimes the only way- they can communicate with you.</a:t>
            </a:r>
          </a:p>
          <a:p>
            <a:pPr eaLnBrk="1" hangingPunct="1">
              <a:buFont typeface="Arial" charset="0"/>
              <a:buChar char="•"/>
              <a:defRPr/>
            </a:pPr>
            <a:r>
              <a:rPr lang="en-GB" sz="3200" b="0" dirty="0"/>
              <a:t>So, learning to</a:t>
            </a:r>
            <a:r>
              <a:rPr lang="en-GB" sz="3200" dirty="0"/>
              <a:t> “listen to” </a:t>
            </a:r>
            <a:r>
              <a:rPr lang="en-GB" sz="3200" b="0" dirty="0"/>
              <a:t>behaviour and answer the questions the communication is posing is the best way to change difficult behaviour.</a:t>
            </a:r>
          </a:p>
        </p:txBody>
      </p:sp>
      <p:sp>
        <p:nvSpPr>
          <p:cNvPr id="4" name="Footer Placeholder 3">
            <a:extLst>
              <a:ext uri="{FF2B5EF4-FFF2-40B4-BE49-F238E27FC236}">
                <a16:creationId xmlns:a16="http://schemas.microsoft.com/office/drawing/2014/main" id="{65906E55-CC60-4432-85CE-B97DBBC866BF}"/>
              </a:ext>
            </a:extLst>
          </p:cNvPr>
          <p:cNvSpPr>
            <a:spLocks noGrp="1"/>
          </p:cNvSpPr>
          <p:nvPr>
            <p:ph type="ftr" sz="quarter" idx="11"/>
          </p:nvPr>
        </p:nvSpPr>
        <p:spPr/>
        <p:txBody>
          <a:bodyPr>
            <a:normAutofit/>
          </a:bodyPr>
          <a:lstStyle/>
          <a:p>
            <a:pPr algn="l">
              <a:spcAft>
                <a:spcPts val="600"/>
              </a:spcAft>
              <a:defRPr/>
            </a:pPr>
            <a:r>
              <a:rPr lang="en-US">
                <a:solidFill>
                  <a:schemeClr val="tx1">
                    <a:lumMod val="50000"/>
                    <a:lumOff val="50000"/>
                  </a:schemeClr>
                </a:solidFill>
              </a:rPr>
              <a:t>SENAS Trafford</a:t>
            </a:r>
          </a:p>
        </p:txBody>
      </p:sp>
      <p:sp>
        <p:nvSpPr>
          <p:cNvPr id="7173" name="Slide Number Placeholder 4">
            <a:extLst>
              <a:ext uri="{FF2B5EF4-FFF2-40B4-BE49-F238E27FC236}">
                <a16:creationId xmlns:a16="http://schemas.microsoft.com/office/drawing/2014/main" id="{3DA14A42-308D-4F25-BEA5-1EA70B505282}"/>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fld id="{A21D1627-978C-4BB6-B856-24C2725C7030}" type="slidenum">
              <a:rPr lang="en-US" altLang="en-US" sz="1800">
                <a:solidFill>
                  <a:schemeClr val="tx1">
                    <a:lumMod val="50000"/>
                    <a:lumOff val="50000"/>
                  </a:schemeClr>
                </a:solidFill>
                <a:latin typeface="Arial" panose="020B0604020202020204" pitchFamily="34" charset="0"/>
              </a:rPr>
              <a:pPr>
                <a:lnSpc>
                  <a:spcPct val="90000"/>
                </a:lnSpc>
                <a:spcBef>
                  <a:spcPct val="0"/>
                </a:spcBef>
                <a:spcAft>
                  <a:spcPts val="600"/>
                </a:spcAft>
                <a:buNone/>
              </a:pPr>
              <a:t>8</a:t>
            </a:fld>
            <a:endParaRPr lang="en-US" altLang="en-US" sz="1800">
              <a:solidFill>
                <a:schemeClr val="tx1">
                  <a:lumMod val="50000"/>
                  <a:lumOff val="50000"/>
                </a:schemeClr>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98EA-D442-4FBC-B37C-C0AF6E15E2CA}"/>
              </a:ext>
            </a:extLst>
          </p:cNvPr>
          <p:cNvSpPr>
            <a:spLocks noGrp="1"/>
          </p:cNvSpPr>
          <p:nvPr>
            <p:ph type="title"/>
          </p:nvPr>
        </p:nvSpPr>
        <p:spPr/>
        <p:txBody>
          <a:bodyPr>
            <a:normAutofit/>
          </a:bodyPr>
          <a:lstStyle/>
          <a:p>
            <a:r>
              <a:rPr lang="en-GB" sz="3500" b="0" dirty="0">
                <a:latin typeface="Whitney SSm A"/>
              </a:rPr>
              <a:t>Behaviour Has a Purpose</a:t>
            </a:r>
            <a:br>
              <a:rPr lang="en-GB" sz="3500" b="0" dirty="0">
                <a:latin typeface="Whitney SSm A"/>
              </a:rPr>
            </a:br>
            <a:endParaRPr lang="en-GB" sz="3500" dirty="0"/>
          </a:p>
        </p:txBody>
      </p:sp>
      <p:sp>
        <p:nvSpPr>
          <p:cNvPr id="3" name="Content Placeholder 2">
            <a:extLst>
              <a:ext uri="{FF2B5EF4-FFF2-40B4-BE49-F238E27FC236}">
                <a16:creationId xmlns:a16="http://schemas.microsoft.com/office/drawing/2014/main" id="{3AC7E603-1A9A-4D3F-B906-4A92E25297B8}"/>
              </a:ext>
            </a:extLst>
          </p:cNvPr>
          <p:cNvSpPr>
            <a:spLocks noGrp="1"/>
          </p:cNvSpPr>
          <p:nvPr>
            <p:ph idx="1"/>
          </p:nvPr>
        </p:nvSpPr>
        <p:spPr>
          <a:xfrm>
            <a:off x="838200" y="1293091"/>
            <a:ext cx="10515600" cy="4883872"/>
          </a:xfrm>
        </p:spPr>
        <p:txBody>
          <a:bodyPr anchor="ctr">
            <a:normAutofit/>
          </a:bodyPr>
          <a:lstStyle/>
          <a:p>
            <a:pPr>
              <a:lnSpc>
                <a:spcPct val="90000"/>
              </a:lnSpc>
            </a:pPr>
            <a:r>
              <a:rPr lang="en-GB" sz="2400" b="0" dirty="0"/>
              <a:t>Behaviour is a form of communication that can convey an important message.  </a:t>
            </a:r>
            <a:r>
              <a:rPr lang="en-GB" sz="2400" i="1" dirty="0"/>
              <a:t>There is always a reason for the way we behave.</a:t>
            </a:r>
            <a:r>
              <a:rPr lang="en-GB" sz="2400" b="0" dirty="0"/>
              <a:t> </a:t>
            </a:r>
          </a:p>
          <a:p>
            <a:pPr>
              <a:lnSpc>
                <a:spcPct val="90000"/>
              </a:lnSpc>
            </a:pPr>
            <a:r>
              <a:rPr lang="en-GB" sz="2400" b="0" dirty="0"/>
              <a:t>At times behaviours may be viewed as challenging to manage. However, behaviours don’t happen because the person is intentionally trying to be ‘difficult’, and they generally don’t “come out of the blue” even if the cause isn’t immediately obvious. Challenging (or </a:t>
            </a:r>
            <a:r>
              <a:rPr lang="en-GB" sz="2400" dirty="0"/>
              <a:t>distressed</a:t>
            </a:r>
            <a:r>
              <a:rPr lang="en-GB" sz="2400" b="0" dirty="0"/>
              <a:t>) behaviour often indicates that the person is unable to cope at that moment and can’t express why in a typical way.  It’s frequently the result of a clash between the demands of the situation and the person’s skills to respond, and is influenced by how they feel, what’s happened before and what is happening around them at the time.  </a:t>
            </a:r>
          </a:p>
          <a:p>
            <a:pPr>
              <a:lnSpc>
                <a:spcPct val="90000"/>
              </a:lnSpc>
            </a:pPr>
            <a:r>
              <a:rPr lang="en-GB" sz="2400" b="0" dirty="0"/>
              <a:t>The impact of these behaviours is what makes them challenging, both for the person and those around them.</a:t>
            </a:r>
          </a:p>
          <a:p>
            <a:pPr>
              <a:lnSpc>
                <a:spcPct val="90000"/>
              </a:lnSpc>
            </a:pPr>
            <a:r>
              <a:rPr lang="en-GB" sz="1400" dirty="0">
                <a:hlinkClick r:id="rId2">
                  <a:extLst>
                    <a:ext uri="{A12FA001-AC4F-418D-AE19-62706E023703}">
                      <ahyp:hlinkClr xmlns:ahyp="http://schemas.microsoft.com/office/drawing/2018/hyperlinkcolor" val="tx"/>
                    </a:ext>
                  </a:extLst>
                </a:hlinkClick>
              </a:rPr>
              <a:t>Understanding Behaviour - Autism Association of Western Australia</a:t>
            </a:r>
            <a:endParaRPr lang="en-GB" sz="1400" b="0" dirty="0"/>
          </a:p>
        </p:txBody>
      </p:sp>
      <p:sp>
        <p:nvSpPr>
          <p:cNvPr id="4" name="Footer Placeholder 3">
            <a:extLst>
              <a:ext uri="{FF2B5EF4-FFF2-40B4-BE49-F238E27FC236}">
                <a16:creationId xmlns:a16="http://schemas.microsoft.com/office/drawing/2014/main" id="{45F374BA-D83B-4092-BC24-784D05FD2BB9}"/>
              </a:ext>
            </a:extLst>
          </p:cNvPr>
          <p:cNvSpPr>
            <a:spLocks noGrp="1"/>
          </p:cNvSpPr>
          <p:nvPr>
            <p:ph type="ftr" sz="quarter" idx="11"/>
          </p:nvPr>
        </p:nvSpPr>
        <p:spPr/>
        <p:txBody>
          <a:bodyPr>
            <a:normAutofit/>
          </a:bodyPr>
          <a:lstStyle/>
          <a:p>
            <a:pPr algn="l">
              <a:spcAft>
                <a:spcPts val="600"/>
              </a:spcAft>
              <a:defRPr/>
            </a:pPr>
            <a:r>
              <a:rPr lang="en-US">
                <a:solidFill>
                  <a:schemeClr val="tx1">
                    <a:lumMod val="50000"/>
                    <a:lumOff val="50000"/>
                  </a:schemeClr>
                </a:solidFill>
              </a:rPr>
              <a:t>SENAS Trafford</a:t>
            </a:r>
          </a:p>
        </p:txBody>
      </p:sp>
      <p:sp>
        <p:nvSpPr>
          <p:cNvPr id="5" name="Slide Number Placeholder 4">
            <a:extLst>
              <a:ext uri="{FF2B5EF4-FFF2-40B4-BE49-F238E27FC236}">
                <a16:creationId xmlns:a16="http://schemas.microsoft.com/office/drawing/2014/main" id="{21073320-2C25-4979-BCC6-2E77B319F209}"/>
              </a:ext>
            </a:extLst>
          </p:cNvPr>
          <p:cNvSpPr>
            <a:spLocks noGrp="1"/>
          </p:cNvSpPr>
          <p:nvPr>
            <p:ph type="sldNum" sz="quarter" idx="12"/>
          </p:nvPr>
        </p:nvSpPr>
        <p:spPr/>
        <p:txBody>
          <a:bodyPr>
            <a:normAutofit/>
          </a:bodyPr>
          <a:lstStyle/>
          <a:p>
            <a:pPr>
              <a:spcAft>
                <a:spcPts val="600"/>
              </a:spcAft>
            </a:pPr>
            <a:fld id="{F80A92D2-258E-4F8C-9ED3-349ED4CF4798}" type="slidenum">
              <a:rPr lang="en-US" altLang="en-US">
                <a:solidFill>
                  <a:schemeClr val="tx1">
                    <a:lumMod val="50000"/>
                    <a:lumOff val="50000"/>
                  </a:schemeClr>
                </a:solidFill>
              </a:rPr>
              <a:pPr>
                <a:spcAft>
                  <a:spcPts val="600"/>
                </a:spcAft>
              </a:pPr>
              <a:t>9</a:t>
            </a:fld>
            <a:endParaRPr lang="en-US" altLang="en-US">
              <a:solidFill>
                <a:schemeClr val="tx1">
                  <a:lumMod val="50000"/>
                  <a:lumOff val="50000"/>
                </a:schemeClr>
              </a:solidFill>
            </a:endParaRPr>
          </a:p>
        </p:txBody>
      </p:sp>
    </p:spTree>
    <p:extLst>
      <p:ext uri="{BB962C8B-B14F-4D97-AF65-F5344CB8AC3E}">
        <p14:creationId xmlns:p14="http://schemas.microsoft.com/office/powerpoint/2010/main" val="22944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Trafford">
      <a:dk1>
        <a:srgbClr val="0088B2"/>
      </a:dk1>
      <a:lt1>
        <a:srgbClr val="E7E6E1"/>
      </a:lt1>
      <a:dk2>
        <a:srgbClr val="00445E"/>
      </a:dk2>
      <a:lt2>
        <a:srgbClr val="FFFFFF"/>
      </a:lt2>
      <a:accent1>
        <a:srgbClr val="8ED3A4"/>
      </a:accent1>
      <a:accent2>
        <a:srgbClr val="FA3760"/>
      </a:accent2>
      <a:accent3>
        <a:srgbClr val="B72126"/>
      </a:accent3>
      <a:accent4>
        <a:srgbClr val="FFE57F"/>
      </a:accent4>
      <a:accent5>
        <a:srgbClr val="F3F2F0"/>
      </a:accent5>
      <a:accent6>
        <a:srgbClr val="FA3760"/>
      </a:accent6>
      <a:hlink>
        <a:srgbClr val="0088B2"/>
      </a:hlink>
      <a:folHlink>
        <a:srgbClr val="8ED3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Template-Trafford-Council (1).pptx" id="{E1AB312C-9A1A-476D-8CE1-42219A8CFC94}" vid="{A0E2E45A-6182-41E9-9F1C-50A9226E9C97}"/>
    </a:ext>
  </a:extLst>
</a:theme>
</file>

<file path=ppt/theme/theme2.xml><?xml version="1.0" encoding="utf-8"?>
<a:theme xmlns:a="http://schemas.openxmlformats.org/drawingml/2006/main" name="2_Office Theme">
  <a:themeElements>
    <a:clrScheme name="Trafford">
      <a:dk1>
        <a:srgbClr val="00445E"/>
      </a:dk1>
      <a:lt1>
        <a:srgbClr val="E7E6E1"/>
      </a:lt1>
      <a:dk2>
        <a:srgbClr val="0024B3"/>
      </a:dk2>
      <a:lt2>
        <a:srgbClr val="0BC2D2"/>
      </a:lt2>
      <a:accent1>
        <a:srgbClr val="FFCB00"/>
      </a:accent1>
      <a:accent2>
        <a:srgbClr val="E83C62"/>
      </a:accent2>
      <a:accent3>
        <a:srgbClr val="30B9CC"/>
      </a:accent3>
      <a:accent4>
        <a:srgbClr val="FFE57F"/>
      </a:accent4>
      <a:accent5>
        <a:srgbClr val="F3F2F0"/>
      </a:accent5>
      <a:accent6>
        <a:srgbClr val="00445E"/>
      </a:accent6>
      <a:hlink>
        <a:srgbClr val="91CAA2"/>
      </a:hlink>
      <a:folHlink>
        <a:srgbClr val="FFE5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Template-Trafford-Council (1).pptx" id="{E1AB312C-9A1A-476D-8CE1-42219A8CFC94}" vid="{848B3E11-897A-4354-8B0F-1360790C894C}"/>
    </a:ext>
  </a:extLst>
</a:theme>
</file>

<file path=ppt/theme/theme3.xml><?xml version="1.0" encoding="utf-8"?>
<a:theme xmlns:a="http://schemas.openxmlformats.org/drawingml/2006/main" name="3_Office Theme">
  <a:themeElements>
    <a:clrScheme name="Trafford">
      <a:dk1>
        <a:srgbClr val="00445E"/>
      </a:dk1>
      <a:lt1>
        <a:srgbClr val="E7E6E1"/>
      </a:lt1>
      <a:dk2>
        <a:srgbClr val="0024B3"/>
      </a:dk2>
      <a:lt2>
        <a:srgbClr val="0BC2D2"/>
      </a:lt2>
      <a:accent1>
        <a:srgbClr val="FFCB00"/>
      </a:accent1>
      <a:accent2>
        <a:srgbClr val="E83C62"/>
      </a:accent2>
      <a:accent3>
        <a:srgbClr val="30B9CC"/>
      </a:accent3>
      <a:accent4>
        <a:srgbClr val="FFE57F"/>
      </a:accent4>
      <a:accent5>
        <a:srgbClr val="F3F2F0"/>
      </a:accent5>
      <a:accent6>
        <a:srgbClr val="00445E"/>
      </a:accent6>
      <a:hlink>
        <a:srgbClr val="91CAA2"/>
      </a:hlink>
      <a:folHlink>
        <a:srgbClr val="FFE5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s-Template-Trafford-Council (1).pptx" id="{E1AB312C-9A1A-476D-8CE1-42219A8CFC94}" vid="{F48A4FAB-ECAD-4259-A961-A0470BC97A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Trafford-PowerPoint-slide-template (15)</Template>
  <TotalTime>492</TotalTime>
  <Words>3100</Words>
  <Application>Microsoft Office PowerPoint</Application>
  <PresentationFormat>Widescreen</PresentationFormat>
  <Paragraphs>347</Paragraphs>
  <Slides>61</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61</vt:i4>
      </vt:variant>
    </vt:vector>
  </HeadingPairs>
  <TitlesOfParts>
    <vt:vector size="70" baseType="lpstr">
      <vt:lpstr>Wingdings 2</vt:lpstr>
      <vt:lpstr>Roboto</vt:lpstr>
      <vt:lpstr>Whitney SSm A</vt:lpstr>
      <vt:lpstr>Arial</vt:lpstr>
      <vt:lpstr>Calibri</vt:lpstr>
      <vt:lpstr>Aptos</vt:lpstr>
      <vt:lpstr>1_Office Theme</vt:lpstr>
      <vt:lpstr>2_Office Theme</vt:lpstr>
      <vt:lpstr>3_Office Theme</vt:lpstr>
      <vt:lpstr>How can I learn to “listen” to behaviour?</vt:lpstr>
      <vt:lpstr>Think about the differences between these 2 sets of assumptions, and the impact this will have.</vt:lpstr>
      <vt:lpstr>PowerPoint Presentation</vt:lpstr>
      <vt:lpstr>What is behaviour?</vt:lpstr>
      <vt:lpstr>What is behaviour?</vt:lpstr>
      <vt:lpstr>Behaviour is Communication</vt:lpstr>
      <vt:lpstr>Communication</vt:lpstr>
      <vt:lpstr>Behaviour IS communication</vt:lpstr>
      <vt:lpstr>Behaviour Has a Purpose </vt:lpstr>
      <vt:lpstr>Functions of behaviour</vt:lpstr>
      <vt:lpstr>Remember:  </vt:lpstr>
      <vt:lpstr>PowerPoint Presentation</vt:lpstr>
      <vt:lpstr>Being a behaviour detective</vt:lpstr>
      <vt:lpstr>Why?</vt:lpstr>
      <vt:lpstr>Possible reasons for pupils to display challenging behaviour</vt:lpstr>
      <vt:lpstr>Brain responses</vt:lpstr>
      <vt:lpstr>PowerPoint Presentation</vt:lpstr>
      <vt:lpstr>“Wild Brain”</vt:lpstr>
      <vt:lpstr>There are 4 main functions of behaviour: SEAT</vt:lpstr>
      <vt:lpstr>Detective method 1: Iceberg analysis</vt:lpstr>
      <vt:lpstr>PowerPoint Presentation</vt:lpstr>
      <vt:lpstr>PowerPoint Presentation</vt:lpstr>
      <vt:lpstr>Iceberg analysis</vt:lpstr>
      <vt:lpstr>Detective method 2: STAR</vt:lpstr>
      <vt:lpstr>PowerPoint Presentation</vt:lpstr>
      <vt:lpstr>PowerPoint Presentation</vt:lpstr>
      <vt:lpstr>PowerPoint Presentation</vt:lpstr>
      <vt:lpstr>S- Setting</vt:lpstr>
      <vt:lpstr>T- Trigger</vt:lpstr>
      <vt:lpstr>A- Actions</vt:lpstr>
      <vt:lpstr>R- Result/Response</vt:lpstr>
      <vt:lpstr>PowerPoint Presentation</vt:lpstr>
      <vt:lpstr>Anxiety is normal</vt:lpstr>
      <vt:lpstr>PowerPoint Presentation</vt:lpstr>
      <vt:lpstr>PowerPoint Presentation</vt:lpstr>
      <vt:lpstr>PowerPoint Presentation</vt:lpstr>
      <vt:lpstr>https://www.youtube.com/watch?v=Q6G-OpGgo3c&amp;safe=active </vt:lpstr>
      <vt:lpstr>PowerPoint Presentation</vt:lpstr>
      <vt:lpstr>How does a meltdown feel?</vt:lpstr>
      <vt:lpstr>Detective method 3: Functional analysis of behaviour</vt:lpstr>
      <vt:lpstr>PowerPoint Presentation</vt:lpstr>
      <vt:lpstr>PowerPoint Presentation</vt:lpstr>
      <vt:lpstr>Detective Method 4: Behaviour tool</vt:lpstr>
      <vt:lpstr>PowerPoint Presentation</vt:lpstr>
      <vt:lpstr>Motivation assessment scale</vt:lpstr>
      <vt:lpstr>PowerPoint Presentation</vt:lpstr>
      <vt:lpstr>Positive Behaviour Support</vt:lpstr>
      <vt:lpstr>Proactive strategies</vt:lpstr>
      <vt:lpstr>Proactive strategies</vt:lpstr>
      <vt:lpstr>PowerPoint Presentation</vt:lpstr>
      <vt:lpstr>Active Strategies</vt:lpstr>
      <vt:lpstr>PowerPoint Presentation</vt:lpstr>
      <vt:lpstr>Active strategies</vt:lpstr>
      <vt:lpstr>Active Strategies Verbal calming Techniques</vt:lpstr>
      <vt:lpstr>Active Strategies Non-verbal calming techniques</vt:lpstr>
      <vt:lpstr>Active Strategies</vt:lpstr>
      <vt:lpstr>Reactive strategies</vt:lpstr>
      <vt:lpstr>Reactive strategies</vt:lpstr>
      <vt:lpstr>Follow up to incidents</vt:lpstr>
      <vt:lpstr>Positive Support Plan</vt:lpstr>
      <vt:lpstr>Thanks for taking part so well.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Tarpey, Jackie</dc:creator>
  <cp:lastModifiedBy>Tarpey, Jackie</cp:lastModifiedBy>
  <cp:revision>17</cp:revision>
  <dcterms:created xsi:type="dcterms:W3CDTF">2024-10-08T11:33:54Z</dcterms:created>
  <dcterms:modified xsi:type="dcterms:W3CDTF">2025-01-14T11:44:24Z</dcterms:modified>
</cp:coreProperties>
</file>