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8"/>
  </p:notesMasterIdLst>
  <p:handoutMasterIdLst>
    <p:handoutMasterId r:id="rId29"/>
  </p:handoutMasterIdLst>
  <p:sldIdLst>
    <p:sldId id="256" r:id="rId2"/>
    <p:sldId id="281" r:id="rId3"/>
    <p:sldId id="257" r:id="rId4"/>
    <p:sldId id="261" r:id="rId5"/>
    <p:sldId id="271" r:id="rId6"/>
    <p:sldId id="276" r:id="rId7"/>
    <p:sldId id="273" r:id="rId8"/>
    <p:sldId id="287" r:id="rId9"/>
    <p:sldId id="289" r:id="rId10"/>
    <p:sldId id="290" r:id="rId11"/>
    <p:sldId id="259" r:id="rId12"/>
    <p:sldId id="263" r:id="rId13"/>
    <p:sldId id="288" r:id="rId14"/>
    <p:sldId id="277" r:id="rId15"/>
    <p:sldId id="285" r:id="rId16"/>
    <p:sldId id="286" r:id="rId17"/>
    <p:sldId id="279" r:id="rId18"/>
    <p:sldId id="280" r:id="rId19"/>
    <p:sldId id="291" r:id="rId20"/>
    <p:sldId id="292" r:id="rId21"/>
    <p:sldId id="272" r:id="rId22"/>
    <p:sldId id="278" r:id="rId23"/>
    <p:sldId id="275" r:id="rId24"/>
    <p:sldId id="282" r:id="rId25"/>
    <p:sldId id="283" r:id="rId26"/>
    <p:sldId id="266"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651" autoAdjust="0"/>
    <p:restoredTop sz="94660"/>
  </p:normalViewPr>
  <p:slideViewPr>
    <p:cSldViewPr snapToGrid="0">
      <p:cViewPr varScale="1">
        <p:scale>
          <a:sx n="79" d="100"/>
          <a:sy n="79" d="100"/>
        </p:scale>
        <p:origin x="92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r>
              <a:rPr lang="en-GB"/>
              <a:t>30.10.2019</a:t>
            </a:r>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13E36D4-906F-4FC8-9336-EB7337E45CAF}" type="slidenum">
              <a:rPr lang="en-GB" smtClean="0"/>
              <a:t>‹#›</a:t>
            </a:fld>
            <a:endParaRPr lang="en-GB"/>
          </a:p>
        </p:txBody>
      </p:sp>
    </p:spTree>
    <p:extLst>
      <p:ext uri="{BB962C8B-B14F-4D97-AF65-F5344CB8AC3E}">
        <p14:creationId xmlns:p14="http://schemas.microsoft.com/office/powerpoint/2010/main" val="153489837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r>
              <a:rPr lang="en-GB"/>
              <a:t>30.10.2019</a:t>
            </a:r>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FF432C0-2E12-4239-875E-14921210FCC7}" type="slidenum">
              <a:rPr lang="en-GB" smtClean="0"/>
              <a:t>‹#›</a:t>
            </a:fld>
            <a:endParaRPr lang="en-GB"/>
          </a:p>
        </p:txBody>
      </p:sp>
    </p:spTree>
    <p:extLst>
      <p:ext uri="{BB962C8B-B14F-4D97-AF65-F5344CB8AC3E}">
        <p14:creationId xmlns:p14="http://schemas.microsoft.com/office/powerpoint/2010/main" val="1443923723"/>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5" name="Date Placeholder 4"/>
          <p:cNvSpPr>
            <a:spLocks noGrp="1"/>
          </p:cNvSpPr>
          <p:nvPr>
            <p:ph type="dt" idx="10"/>
          </p:nvPr>
        </p:nvSpPr>
        <p:spPr/>
        <p:txBody>
          <a:bodyPr/>
          <a:lstStyle/>
          <a:p>
            <a:r>
              <a:rPr lang="en-GB"/>
              <a:t>30.10.2019</a:t>
            </a:r>
          </a:p>
        </p:txBody>
      </p:sp>
    </p:spTree>
    <p:extLst>
      <p:ext uri="{BB962C8B-B14F-4D97-AF65-F5344CB8AC3E}">
        <p14:creationId xmlns:p14="http://schemas.microsoft.com/office/powerpoint/2010/main" val="3786177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GB"/>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GB"/>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10/19/2026</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97294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3835156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10/19/2026</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955470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201002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025023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48739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50284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10/19/2026</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175652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10/19/2026</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43174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873864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46049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GB"/>
          </a:p>
        </p:txBody>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GB"/>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10/19/2026</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858876683"/>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2" r:id="rId5"/>
    <p:sldLayoutId id="2147483748" r:id="rId6"/>
    <p:sldLayoutId id="2147483749" r:id="rId7"/>
    <p:sldLayoutId id="2147483739" r:id="rId8"/>
    <p:sldLayoutId id="2147483740" r:id="rId9"/>
    <p:sldLayoutId id="2147483741" r:id="rId10"/>
    <p:sldLayoutId id="2147483743"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youtube.com/playlist?list=PLqh11DN6jmbBHVCDeYtWRgJcZLowiu9cv" TargetMode="Externa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hyperlink" Target="https://home.oxfordowl.co.uk/at-school/primary-school-assessment-tests/year-1-phonics-screening-check/" TargetMode="External"/><Relationship Id="rId7" Type="http://schemas.openxmlformats.org/officeDocument/2006/relationships/image" Target="../media/image32.png"/><Relationship Id="rId2" Type="http://schemas.openxmlformats.org/officeDocument/2006/relationships/hyperlink" Target="https://www.youtube.com/watch?v=KKzSvB6wmGs" TargetMode="Externa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emf"/><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D0A7D8-7A59-4845-81D1-891F91CDE4A5}"/>
              </a:ext>
            </a:extLst>
          </p:cNvPr>
          <p:cNvPicPr>
            <a:picLocks noChangeAspect="1"/>
          </p:cNvPicPr>
          <p:nvPr/>
        </p:nvPicPr>
        <p:blipFill rotWithShape="1">
          <a:blip r:embed="rId3"/>
          <a:srcRect t="9816" b="11786"/>
          <a:stretch/>
        </p:blipFill>
        <p:spPr>
          <a:xfrm>
            <a:off x="20" y="68421"/>
            <a:ext cx="12191980" cy="6858000"/>
          </a:xfrm>
          <a:prstGeom prst="rect">
            <a:avLst/>
          </a:prstGeom>
        </p:spPr>
      </p:pic>
      <p:sp useBgFill="1">
        <p:nvSpPr>
          <p:cNvPr id="9" name="Rectangle 8">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GB"/>
          </a:p>
        </p:txBody>
      </p:sp>
      <p:sp>
        <p:nvSpPr>
          <p:cNvPr id="11" name="Rectangle 10">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GB"/>
          </a:p>
        </p:txBody>
      </p:sp>
      <p:sp>
        <p:nvSpPr>
          <p:cNvPr id="2" name="Title 1">
            <a:extLst>
              <a:ext uri="{FF2B5EF4-FFF2-40B4-BE49-F238E27FC236}">
                <a16:creationId xmlns:a16="http://schemas.microsoft.com/office/drawing/2014/main" id="{BF0FE194-37BC-4DB1-86E8-FC446093FB8D}"/>
              </a:ext>
            </a:extLst>
          </p:cNvPr>
          <p:cNvSpPr>
            <a:spLocks noGrp="1"/>
          </p:cNvSpPr>
          <p:nvPr>
            <p:ph type="ctrTitle"/>
          </p:nvPr>
        </p:nvSpPr>
        <p:spPr>
          <a:xfrm>
            <a:off x="1844146" y="1718944"/>
            <a:ext cx="8649738" cy="2590800"/>
          </a:xfrm>
        </p:spPr>
        <p:txBody>
          <a:bodyPr>
            <a:normAutofit/>
          </a:bodyPr>
          <a:lstStyle/>
          <a:p>
            <a:r>
              <a:rPr lang="en-GB" sz="6800" dirty="0">
                <a:latin typeface="XCCW Joined 1a" panose="03050602040000000000" pitchFamily="66" charset="0"/>
              </a:rPr>
              <a:t>Urmston Primary School</a:t>
            </a:r>
          </a:p>
        </p:txBody>
      </p:sp>
      <p:sp>
        <p:nvSpPr>
          <p:cNvPr id="3" name="Subtitle 2">
            <a:extLst>
              <a:ext uri="{FF2B5EF4-FFF2-40B4-BE49-F238E27FC236}">
                <a16:creationId xmlns:a16="http://schemas.microsoft.com/office/drawing/2014/main" id="{0428123C-93CD-48EC-99EA-0E05FCC107AC}"/>
              </a:ext>
            </a:extLst>
          </p:cNvPr>
          <p:cNvSpPr>
            <a:spLocks noGrp="1"/>
          </p:cNvSpPr>
          <p:nvPr>
            <p:ph type="subTitle" idx="1"/>
          </p:nvPr>
        </p:nvSpPr>
        <p:spPr>
          <a:xfrm>
            <a:off x="1771130" y="3853544"/>
            <a:ext cx="8652788" cy="1653510"/>
          </a:xfrm>
        </p:spPr>
        <p:txBody>
          <a:bodyPr>
            <a:noAutofit/>
          </a:bodyPr>
          <a:lstStyle/>
          <a:p>
            <a:pPr>
              <a:lnSpc>
                <a:spcPct val="90000"/>
              </a:lnSpc>
              <a:spcAft>
                <a:spcPts val="600"/>
              </a:spcAft>
            </a:pPr>
            <a:r>
              <a:rPr lang="en-GB" sz="2800" b="1" dirty="0">
                <a:latin typeface="XCCW Joined 1a" panose="03050602040000000000" pitchFamily="66" charset="0"/>
              </a:rPr>
              <a:t>KS1 Phonics and Reading Workshop</a:t>
            </a:r>
          </a:p>
          <a:p>
            <a:pPr>
              <a:lnSpc>
                <a:spcPct val="90000"/>
              </a:lnSpc>
              <a:spcAft>
                <a:spcPts val="600"/>
              </a:spcAft>
            </a:pPr>
            <a:r>
              <a:rPr lang="en-GB" sz="2800" b="1" dirty="0">
                <a:latin typeface="XCCW Joined 1a" panose="03050602040000000000" pitchFamily="66" charset="0"/>
              </a:rPr>
              <a:t>With Mrs. Hall and Mrs. Cooper</a:t>
            </a:r>
          </a:p>
        </p:txBody>
      </p:sp>
      <p:sp>
        <p:nvSpPr>
          <p:cNvPr id="13" name="Rectangle 12">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cxnSp>
        <p:nvCxnSpPr>
          <p:cNvPr id="15" name="Straight Connector 14">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D1B6C1A-C611-4C2F-81ED-8EE31DA76217}"/>
              </a:ext>
            </a:extLst>
          </p:cNvPr>
          <p:cNvSpPr txBox="1"/>
          <p:nvPr/>
        </p:nvSpPr>
        <p:spPr>
          <a:xfrm>
            <a:off x="1268897" y="5693620"/>
            <a:ext cx="9475304" cy="523220"/>
          </a:xfrm>
          <a:prstGeom prst="rect">
            <a:avLst/>
          </a:prstGeom>
          <a:noFill/>
        </p:spPr>
        <p:txBody>
          <a:bodyPr wrap="square" rtlCol="0">
            <a:spAutoFit/>
          </a:bodyPr>
          <a:lstStyle/>
          <a:p>
            <a:pPr algn="ctr"/>
            <a:r>
              <a:rPr lang="en-GB" sz="2800" b="1" dirty="0">
                <a:solidFill>
                  <a:srgbClr val="FF0000"/>
                </a:solidFill>
                <a:latin typeface="XCCW Joined 1a" panose="03050602040000000000" pitchFamily="66" charset="0"/>
              </a:rPr>
              <a:t>Growing together. Empowered to be more.</a:t>
            </a:r>
          </a:p>
        </p:txBody>
      </p:sp>
      <p:sp>
        <p:nvSpPr>
          <p:cNvPr id="6" name="Rectangle 5">
            <a:extLst>
              <a:ext uri="{FF2B5EF4-FFF2-40B4-BE49-F238E27FC236}">
                <a16:creationId xmlns:a16="http://schemas.microsoft.com/office/drawing/2014/main" id="{76A7EBA4-9508-48EC-BDE6-65874AF9F5C9}"/>
              </a:ext>
            </a:extLst>
          </p:cNvPr>
          <p:cNvSpPr/>
          <p:nvPr/>
        </p:nvSpPr>
        <p:spPr>
          <a:xfrm>
            <a:off x="5143555" y="444803"/>
            <a:ext cx="1920240" cy="1562626"/>
          </a:xfrm>
          <a:prstGeom prst="rect">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3">
            <a:extLst>
              <a:ext uri="{FF2B5EF4-FFF2-40B4-BE49-F238E27FC236}">
                <a16:creationId xmlns:a16="http://schemas.microsoft.com/office/drawing/2014/main" id="{061791E0-8BE4-4FC5-B7CD-D5B43B9DE3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59975" y="693393"/>
            <a:ext cx="1587941" cy="1065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8287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016486" y="358425"/>
            <a:ext cx="9792208" cy="1527078"/>
          </a:xfrm>
        </p:spPr>
        <p:txBody>
          <a:bodyPr>
            <a:normAutofit/>
          </a:bodyPr>
          <a:lstStyle/>
          <a:p>
            <a:pPr algn="ctr"/>
            <a:r>
              <a:rPr lang="en-GB" sz="5400" b="1" u="sng" dirty="0">
                <a:latin typeface="XCCW Joined 1a" panose="03050602040000000000" pitchFamily="66" charset="0"/>
              </a:rPr>
              <a:t>Welcome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1175512" y="1779373"/>
            <a:ext cx="9792208" cy="3931607"/>
          </a:xfrm>
        </p:spPr>
        <p:txBody>
          <a:bodyPr>
            <a:normAutofit/>
          </a:bodyPr>
          <a:lstStyle/>
          <a:p>
            <a:pPr marL="0" indent="0" algn="ctr">
              <a:buNone/>
            </a:pPr>
            <a:r>
              <a:rPr lang="en-GB" sz="6600" dirty="0">
                <a:latin typeface="XCCW Joined 1a" panose="03050602040000000000" pitchFamily="66" charset="0"/>
              </a:rPr>
              <a:t>Housekeeping</a:t>
            </a:r>
          </a:p>
          <a:p>
            <a:pPr>
              <a:buFontTx/>
              <a:buChar char="-"/>
            </a:pPr>
            <a:endParaRPr lang="en-GB" sz="2400" dirty="0">
              <a:latin typeface="Comic Sans MS" panose="030F0702030302020204" pitchFamily="66" charset="0"/>
            </a:endParaRPr>
          </a:p>
          <a:p>
            <a:pPr>
              <a:buFontTx/>
              <a:buChar char="-"/>
            </a:pPr>
            <a:r>
              <a:rPr lang="en-GB" sz="2400" dirty="0">
                <a:latin typeface="Comic Sans MS" panose="030F0702030302020204" pitchFamily="66" charset="0"/>
              </a:rPr>
              <a:t>Please mute your screens. </a:t>
            </a:r>
          </a:p>
          <a:p>
            <a:pPr>
              <a:buFontTx/>
              <a:buChar char="-"/>
            </a:pPr>
            <a:r>
              <a:rPr lang="en-GB" sz="2400" dirty="0">
                <a:latin typeface="Comic Sans MS" panose="030F0702030302020204" pitchFamily="66" charset="0"/>
              </a:rPr>
              <a:t>Add any questions to the chat and we will send a Q&amp;A sheet out after</a:t>
            </a:r>
          </a:p>
          <a:p>
            <a:pPr>
              <a:buFontTx/>
              <a:buChar char="-"/>
            </a:pPr>
            <a:r>
              <a:rPr lang="en-GB" sz="2400" dirty="0">
                <a:latin typeface="Comic Sans MS" panose="030F0702030302020204" pitchFamily="66" charset="0"/>
              </a:rPr>
              <a:t>All supporting materials will be uploaded to our website by the end of the week.</a:t>
            </a: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4566" y="358425"/>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53" y="379657"/>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3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016486" y="358425"/>
            <a:ext cx="9792208" cy="1527078"/>
          </a:xfrm>
        </p:spPr>
        <p:txBody>
          <a:bodyPr>
            <a:normAutofit/>
          </a:bodyPr>
          <a:lstStyle/>
          <a:p>
            <a:pPr algn="ctr"/>
            <a:r>
              <a:rPr lang="en-GB" sz="5400" b="1" u="sng" dirty="0">
                <a:latin typeface="XCCW Joined 1a" panose="03050602040000000000" pitchFamily="66" charset="0"/>
              </a:rPr>
              <a:t>Welcome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1175512" y="1779373"/>
            <a:ext cx="9792208" cy="3931607"/>
          </a:xfrm>
        </p:spPr>
        <p:txBody>
          <a:bodyPr>
            <a:normAutofit/>
          </a:bodyPr>
          <a:lstStyle/>
          <a:p>
            <a:pPr marL="0" indent="0" algn="ctr">
              <a:buNone/>
            </a:pPr>
            <a:r>
              <a:rPr lang="en-GB" sz="6600" dirty="0">
                <a:latin typeface="XCCW Joined 1a" panose="03050602040000000000" pitchFamily="66" charset="0"/>
              </a:rPr>
              <a:t>Why are we here today?</a:t>
            </a:r>
          </a:p>
          <a:p>
            <a:pPr>
              <a:buFontTx/>
              <a:buChar char="-"/>
            </a:pPr>
            <a:endParaRPr lang="en-GB" sz="2400" dirty="0">
              <a:latin typeface="Comic Sans MS" panose="030F0702030302020204" pitchFamily="66" charset="0"/>
            </a:endParaRPr>
          </a:p>
          <a:p>
            <a:pPr>
              <a:buFontTx/>
              <a:buChar char="-"/>
            </a:pPr>
            <a:r>
              <a:rPr lang="en-GB" sz="2400" dirty="0">
                <a:latin typeface="Comic Sans MS" panose="030F0702030302020204" pitchFamily="66" charset="0"/>
              </a:rPr>
              <a:t>To take a look at how phonics works in KS1</a:t>
            </a:r>
          </a:p>
          <a:p>
            <a:pPr>
              <a:buFontTx/>
              <a:buChar char="-"/>
            </a:pPr>
            <a:r>
              <a:rPr lang="en-GB" sz="2400" dirty="0">
                <a:latin typeface="Comic Sans MS" panose="030F0702030302020204" pitchFamily="66" charset="0"/>
              </a:rPr>
              <a:t>To understand the importance of reading and how to support your child. </a:t>
            </a:r>
          </a:p>
          <a:p>
            <a:pPr>
              <a:buFontTx/>
              <a:buChar char="-"/>
            </a:pPr>
            <a:r>
              <a:rPr lang="en-GB" sz="2400" dirty="0">
                <a:latin typeface="Comic Sans MS" panose="030F0702030302020204" pitchFamily="66" charset="0"/>
              </a:rPr>
              <a:t>To look at the Phonics Screening Check in Year 1</a:t>
            </a: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4566" y="358425"/>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53" y="379657"/>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173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1527078"/>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557912"/>
            <a:ext cx="11210143" cy="4718806"/>
          </a:xfrm>
        </p:spPr>
        <p:txBody>
          <a:bodyPr>
            <a:noAutofit/>
          </a:bodyPr>
          <a:lstStyle/>
          <a:p>
            <a:pPr marL="0" indent="0" algn="just">
              <a:buNone/>
            </a:pPr>
            <a:r>
              <a:rPr lang="en-GB" sz="1600" b="1" dirty="0">
                <a:solidFill>
                  <a:srgbClr val="FF0000"/>
                </a:solidFill>
                <a:latin typeface="Comic Sans MS" panose="030F0702030302020204" pitchFamily="66" charset="0"/>
              </a:rPr>
              <a:t>THERE ARE 44 PHONEMES (sounds) IN THE ENGLISH LANGUAGE AND WELL OVER 200 GRAPHEMES (how those sounds are written)...see the Alphabetic code!</a:t>
            </a:r>
          </a:p>
          <a:p>
            <a:pPr marL="0" indent="0" algn="just">
              <a:buNone/>
            </a:pPr>
            <a:endParaRPr lang="en-GB" sz="1600" b="1" dirty="0">
              <a:solidFill>
                <a:srgbClr val="FF0000"/>
              </a:solidFill>
              <a:latin typeface="Comic Sans MS" panose="030F0702030302020204" pitchFamily="66" charset="0"/>
            </a:endParaRPr>
          </a:p>
          <a:p>
            <a:pPr algn="just">
              <a:buFontTx/>
              <a:buChar char="-"/>
            </a:pPr>
            <a:r>
              <a:rPr lang="en-GB" sz="1600" dirty="0">
                <a:latin typeface="Comic Sans MS" panose="030F0702030302020204" pitchFamily="66" charset="0"/>
              </a:rPr>
              <a:t>Daily phonics sessions – linked to phonics phases from Bug Club phonics, where sounds are taught using synthetic phonics. This method looks at looks at how sounds (phonemes) are represented by written letters (graphemes) and how they are blended together to make words</a:t>
            </a:r>
          </a:p>
          <a:p>
            <a:pPr algn="just">
              <a:buFontTx/>
              <a:buChar char="-"/>
            </a:pPr>
            <a:endParaRPr lang="en-GB" sz="300" dirty="0">
              <a:latin typeface="Comic Sans MS" panose="030F0702030302020204" pitchFamily="66" charset="0"/>
            </a:endParaRPr>
          </a:p>
          <a:p>
            <a:pPr algn="just">
              <a:buFontTx/>
              <a:buChar char="-"/>
            </a:pPr>
            <a:r>
              <a:rPr lang="en-GB" sz="1600" b="1" i="1" dirty="0">
                <a:latin typeface="Comic Sans MS" panose="030F0702030302020204" pitchFamily="66" charset="0"/>
              </a:rPr>
              <a:t>Phase 1 </a:t>
            </a:r>
            <a:r>
              <a:rPr lang="en-GB" sz="1600" dirty="0">
                <a:latin typeface="Comic Sans MS" panose="030F0702030302020204" pitchFamily="66" charset="0"/>
              </a:rPr>
              <a:t>– Nursery: Recognising sounds in the world around us and some initial sounds</a:t>
            </a:r>
          </a:p>
          <a:p>
            <a:pPr algn="just">
              <a:buFontTx/>
              <a:buChar char="-"/>
            </a:pPr>
            <a:r>
              <a:rPr lang="en-GB" sz="1600" b="1" i="1" dirty="0">
                <a:latin typeface="Comic Sans MS" panose="030F0702030302020204" pitchFamily="66" charset="0"/>
              </a:rPr>
              <a:t>Phase 2 </a:t>
            </a:r>
            <a:r>
              <a:rPr lang="en-GB" sz="1600" dirty="0">
                <a:latin typeface="Comic Sans MS" panose="030F0702030302020204" pitchFamily="66" charset="0"/>
              </a:rPr>
              <a:t>– Reception: Initial sounds</a:t>
            </a:r>
          </a:p>
          <a:p>
            <a:pPr algn="just">
              <a:buFontTx/>
              <a:buChar char="-"/>
            </a:pPr>
            <a:r>
              <a:rPr lang="en-GB" sz="1600" b="1" i="1" dirty="0">
                <a:latin typeface="Comic Sans MS" panose="030F0702030302020204" pitchFamily="66" charset="0"/>
              </a:rPr>
              <a:t>Phase 3 </a:t>
            </a:r>
            <a:r>
              <a:rPr lang="en-GB" sz="1600" dirty="0">
                <a:latin typeface="Comic Sans MS" panose="030F0702030302020204" pitchFamily="66" charset="0"/>
              </a:rPr>
              <a:t>– Reception – Year 1: CVC words and beginning to blend</a:t>
            </a:r>
          </a:p>
          <a:p>
            <a:pPr algn="just">
              <a:buFontTx/>
              <a:buChar char="-"/>
            </a:pPr>
            <a:r>
              <a:rPr lang="en-GB" sz="1600" b="1" i="1" dirty="0">
                <a:latin typeface="Comic Sans MS" panose="030F0702030302020204" pitchFamily="66" charset="0"/>
              </a:rPr>
              <a:t>Phase 4 </a:t>
            </a:r>
            <a:r>
              <a:rPr lang="en-GB" sz="1600" dirty="0">
                <a:latin typeface="Comic Sans MS" panose="030F0702030302020204" pitchFamily="66" charset="0"/>
              </a:rPr>
              <a:t>– Reception – Year 1: Adjacent consonants – CVCC, CCVC, CCVCC, CCCVC, CCCVCC and consolidating segmenting and blending of Phase 3</a:t>
            </a:r>
          </a:p>
          <a:p>
            <a:pPr algn="just">
              <a:buFontTx/>
              <a:buChar char="-"/>
            </a:pPr>
            <a:r>
              <a:rPr lang="en-GB" sz="1600" b="1" i="1" dirty="0">
                <a:latin typeface="Comic Sans MS" panose="030F0702030302020204" pitchFamily="66" charset="0"/>
              </a:rPr>
              <a:t>Phase 5 </a:t>
            </a:r>
            <a:r>
              <a:rPr lang="en-GB" sz="1600" dirty="0">
                <a:latin typeface="Comic Sans MS" panose="030F0702030302020204" pitchFamily="66" charset="0"/>
              </a:rPr>
              <a:t>– Year 1: Segmenting, blending, introducing new sounds and alternative sounds – making choices!</a:t>
            </a:r>
          </a:p>
          <a:p>
            <a:pPr algn="just">
              <a:buFontTx/>
              <a:buChar char="-"/>
            </a:pPr>
            <a:r>
              <a:rPr lang="en-GB" sz="1600" b="1" i="1" dirty="0">
                <a:latin typeface="Comic Sans MS" panose="030F0702030302020204" pitchFamily="66" charset="0"/>
              </a:rPr>
              <a:t>Phase 6 </a:t>
            </a:r>
            <a:r>
              <a:rPr lang="en-GB" sz="1600" dirty="0">
                <a:latin typeface="Comic Sans MS" panose="030F0702030302020204" pitchFamily="66" charset="0"/>
              </a:rPr>
              <a:t>– Year 2: Spelling rules and patterns</a:t>
            </a:r>
          </a:p>
          <a:p>
            <a:pPr marL="0" indent="0" algn="just">
              <a:buNone/>
            </a:pPr>
            <a:r>
              <a:rPr lang="en-GB" sz="1600" b="1" i="1" dirty="0">
                <a:solidFill>
                  <a:srgbClr val="FF0000"/>
                </a:solidFill>
                <a:latin typeface="Comic Sans MS" panose="030F0702030302020204" pitchFamily="66" charset="0"/>
              </a:rPr>
              <a:t>Note: There are ‘tricky words’ in each phase and these will be focused on as well as high and common frequency words (See Spelling Logs)</a:t>
            </a:r>
            <a:endParaRPr lang="en-GB" sz="1100"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1543" y="359834"/>
            <a:ext cx="958853" cy="9048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06329" y="330374"/>
            <a:ext cx="1157208" cy="776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6215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1527078"/>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779360"/>
            <a:ext cx="11210143" cy="4718806"/>
          </a:xfrm>
        </p:spPr>
        <p:txBody>
          <a:bodyPr>
            <a:normAutofit/>
          </a:bodyPr>
          <a:lstStyle/>
          <a:p>
            <a:pPr algn="just">
              <a:buFontTx/>
              <a:buChar char="-"/>
            </a:pPr>
            <a:r>
              <a:rPr lang="en-GB" sz="3200" dirty="0">
                <a:latin typeface="Comic Sans MS" panose="030F0702030302020204" pitchFamily="66" charset="0"/>
              </a:rPr>
              <a:t>Daily phonics sessions – linked to phonics phases from ‘Bug Club’</a:t>
            </a:r>
          </a:p>
          <a:p>
            <a:pPr marL="0" indent="0" algn="just">
              <a:buNone/>
            </a:pPr>
            <a:endParaRPr lang="en-GB" sz="2100" dirty="0">
              <a:latin typeface="Comic Sans MS" panose="030F0702030302020204" pitchFamily="66" charset="0"/>
            </a:endParaRPr>
          </a:p>
          <a:p>
            <a:pPr lvl="1" algn="just">
              <a:buFontTx/>
              <a:buChar char="-"/>
            </a:pPr>
            <a:r>
              <a:rPr lang="en-GB" sz="2800" dirty="0">
                <a:latin typeface="Comic Sans MS" panose="030F0702030302020204" pitchFamily="66" charset="0"/>
              </a:rPr>
              <a:t>Y1 – predominantly </a:t>
            </a:r>
            <a:r>
              <a:rPr lang="en-GB" sz="2800" dirty="0">
                <a:solidFill>
                  <a:srgbClr val="FF0000"/>
                </a:solidFill>
                <a:latin typeface="Comic Sans MS" panose="030F0702030302020204" pitchFamily="66" charset="0"/>
              </a:rPr>
              <a:t>Phase 5</a:t>
            </a:r>
          </a:p>
          <a:p>
            <a:pPr lvl="1" algn="just">
              <a:buFontTx/>
              <a:buChar char="-"/>
            </a:pPr>
            <a:r>
              <a:rPr lang="en-GB" sz="2800" dirty="0">
                <a:latin typeface="Comic Sans MS" panose="030F0702030302020204" pitchFamily="66" charset="0"/>
              </a:rPr>
              <a:t>Y2 – predominantly </a:t>
            </a:r>
            <a:r>
              <a:rPr lang="en-GB" sz="2800" dirty="0">
                <a:solidFill>
                  <a:srgbClr val="FF0000"/>
                </a:solidFill>
                <a:latin typeface="Comic Sans MS" panose="030F0702030302020204" pitchFamily="66" charset="0"/>
              </a:rPr>
              <a:t>Phase 6</a:t>
            </a:r>
          </a:p>
          <a:p>
            <a:pPr lvl="2" algn="just">
              <a:buFontTx/>
              <a:buChar char="-"/>
            </a:pPr>
            <a:r>
              <a:rPr lang="en-GB" sz="2800" dirty="0">
                <a:solidFill>
                  <a:srgbClr val="FF0000"/>
                </a:solidFill>
                <a:latin typeface="Comic Sans MS" panose="030F0702030302020204" pitchFamily="66" charset="0"/>
              </a:rPr>
              <a:t>Spelling logs </a:t>
            </a:r>
            <a:r>
              <a:rPr lang="en-GB" sz="2800" dirty="0">
                <a:latin typeface="Comic Sans MS" panose="030F0702030302020204" pitchFamily="66" charset="0"/>
              </a:rPr>
              <a:t>aid our focus and enable children to make informed spelling choices (these can be found on our website)</a:t>
            </a:r>
          </a:p>
          <a:p>
            <a:pPr lvl="2" algn="just">
              <a:buFontTx/>
              <a:buChar char="-"/>
            </a:pPr>
            <a:r>
              <a:rPr lang="en-GB" sz="2800" dirty="0">
                <a:solidFill>
                  <a:srgbClr val="FF0000"/>
                </a:solidFill>
                <a:latin typeface="Comic Sans MS" panose="030F0702030302020204" pitchFamily="66" charset="0"/>
              </a:rPr>
              <a:t>Rapid Phonics </a:t>
            </a:r>
            <a:r>
              <a:rPr lang="en-GB" sz="2800" dirty="0">
                <a:latin typeface="Comic Sans MS" panose="030F0702030302020204" pitchFamily="66" charset="0"/>
              </a:rPr>
              <a:t>– Used a an intervention for small groups who are struggling to retain the sounds at the different phases. </a:t>
            </a: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983" y="359834"/>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53" y="581281"/>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8844A25-E6CD-FB35-A074-6C2F4C4B976B}"/>
              </a:ext>
            </a:extLst>
          </p:cNvPr>
          <p:cNvPicPr>
            <a:picLocks noChangeAspect="1"/>
          </p:cNvPicPr>
          <p:nvPr/>
        </p:nvPicPr>
        <p:blipFill rotWithShape="1">
          <a:blip r:embed="rId4"/>
          <a:srcRect l="7365"/>
          <a:stretch/>
        </p:blipFill>
        <p:spPr>
          <a:xfrm>
            <a:off x="5953893" y="6021977"/>
            <a:ext cx="616319" cy="476189"/>
          </a:xfrm>
          <a:prstGeom prst="rect">
            <a:avLst/>
          </a:prstGeom>
        </p:spPr>
      </p:pic>
      <p:pic>
        <p:nvPicPr>
          <p:cNvPr id="9" name="Picture 8">
            <a:extLst>
              <a:ext uri="{FF2B5EF4-FFF2-40B4-BE49-F238E27FC236}">
                <a16:creationId xmlns:a16="http://schemas.microsoft.com/office/drawing/2014/main" id="{8EE77787-9A9A-74D8-5977-0378444BA50F}"/>
              </a:ext>
            </a:extLst>
          </p:cNvPr>
          <p:cNvPicPr>
            <a:picLocks noChangeAspect="1"/>
          </p:cNvPicPr>
          <p:nvPr/>
        </p:nvPicPr>
        <p:blipFill>
          <a:blip r:embed="rId5"/>
          <a:stretch>
            <a:fillRect/>
          </a:stretch>
        </p:blipFill>
        <p:spPr>
          <a:xfrm>
            <a:off x="6570212" y="2731078"/>
            <a:ext cx="1226926" cy="1150720"/>
          </a:xfrm>
          <a:prstGeom prst="rect">
            <a:avLst/>
          </a:prstGeom>
        </p:spPr>
      </p:pic>
    </p:spTree>
    <p:extLst>
      <p:ext uri="{BB962C8B-B14F-4D97-AF65-F5344CB8AC3E}">
        <p14:creationId xmlns:p14="http://schemas.microsoft.com/office/powerpoint/2010/main" val="287271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845546"/>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084034"/>
            <a:ext cx="11210143" cy="536418"/>
          </a:xfrm>
        </p:spPr>
        <p:txBody>
          <a:bodyPr>
            <a:normAutofit fontScale="85000" lnSpcReduction="20000"/>
          </a:bodyPr>
          <a:lstStyle/>
          <a:p>
            <a:pPr marL="0" indent="0" algn="ctr">
              <a:buNone/>
            </a:pPr>
            <a:r>
              <a:rPr lang="en-GB" sz="4000" dirty="0">
                <a:latin typeface="Comic Sans MS" panose="030F0702030302020204" pitchFamily="66" charset="0"/>
              </a:rPr>
              <a:t>What does a typical lesson look like?</a:t>
            </a:r>
          </a:p>
          <a:p>
            <a:pPr marL="0" indent="0">
              <a:buNone/>
            </a:pPr>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983" y="359834"/>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53" y="581281"/>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0A9D5E58-C214-B973-2DA5-4B2CF5D7ECFC}"/>
              </a:ext>
            </a:extLst>
          </p:cNvPr>
          <p:cNvPicPr>
            <a:picLocks noChangeAspect="1"/>
          </p:cNvPicPr>
          <p:nvPr/>
        </p:nvPicPr>
        <p:blipFill>
          <a:blip r:embed="rId4"/>
          <a:stretch>
            <a:fillRect/>
          </a:stretch>
        </p:blipFill>
        <p:spPr>
          <a:xfrm>
            <a:off x="2521132" y="1606545"/>
            <a:ext cx="7892743" cy="4969714"/>
          </a:xfrm>
          <a:prstGeom prst="rect">
            <a:avLst/>
          </a:prstGeom>
        </p:spPr>
      </p:pic>
    </p:spTree>
    <p:extLst>
      <p:ext uri="{BB962C8B-B14F-4D97-AF65-F5344CB8AC3E}">
        <p14:creationId xmlns:p14="http://schemas.microsoft.com/office/powerpoint/2010/main" val="644729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1087050"/>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417424"/>
            <a:ext cx="11210143" cy="5080742"/>
          </a:xfrm>
        </p:spPr>
        <p:txBody>
          <a:bodyPr>
            <a:normAutofit/>
          </a:bodyPr>
          <a:lstStyle/>
          <a:p>
            <a:pPr marL="0" indent="0" algn="just">
              <a:buNone/>
            </a:pPr>
            <a:r>
              <a:rPr lang="en-GB" sz="3200" dirty="0">
                <a:latin typeface="Comic Sans MS" panose="030F0702030302020204" pitchFamily="66" charset="0"/>
              </a:rPr>
              <a:t>Let’s take a closer look at Phase 5 phonics and the order sounds are taught:</a:t>
            </a:r>
          </a:p>
          <a:p>
            <a:pPr marL="0" indent="0">
              <a:buNone/>
            </a:pPr>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9920" y="359834"/>
            <a:ext cx="880476" cy="8309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10680" y="295123"/>
            <a:ext cx="1055038" cy="707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62E1025-3AAB-4D01-B36E-3A0252D14E40}"/>
              </a:ext>
            </a:extLst>
          </p:cNvPr>
          <p:cNvPicPr>
            <a:picLocks noChangeAspect="1"/>
          </p:cNvPicPr>
          <p:nvPr/>
        </p:nvPicPr>
        <p:blipFill rotWithShape="1">
          <a:blip r:embed="rId4"/>
          <a:srcRect l="17813" t="60556" r="43594" b="17803"/>
          <a:stretch/>
        </p:blipFill>
        <p:spPr>
          <a:xfrm>
            <a:off x="210312" y="2663646"/>
            <a:ext cx="11558761" cy="3645714"/>
          </a:xfrm>
          <a:prstGeom prst="rect">
            <a:avLst/>
          </a:prstGeom>
        </p:spPr>
      </p:pic>
    </p:spTree>
    <p:extLst>
      <p:ext uri="{BB962C8B-B14F-4D97-AF65-F5344CB8AC3E}">
        <p14:creationId xmlns:p14="http://schemas.microsoft.com/office/powerpoint/2010/main" val="32914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134393"/>
            <a:ext cx="9792208" cy="1527078"/>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519392" y="2085478"/>
            <a:ext cx="1974048" cy="2362093"/>
          </a:xfrm>
        </p:spPr>
        <p:txBody>
          <a:bodyPr>
            <a:normAutofit fontScale="62500" lnSpcReduction="20000"/>
          </a:bodyPr>
          <a:lstStyle/>
          <a:p>
            <a:pPr marL="0" indent="0" algn="ctr">
              <a:buNone/>
            </a:pPr>
            <a:r>
              <a:rPr lang="en-GB" sz="4000" dirty="0">
                <a:latin typeface="Comic Sans MS" panose="030F0702030302020204" pitchFamily="66" charset="0"/>
              </a:rPr>
              <a:t>Let’s take a closer look at Phase 6 phonics and the teaching sequence</a:t>
            </a:r>
            <a:endParaRPr lang="en-GB" dirty="0">
              <a:latin typeface="Comic Sans MS" panose="030F0702030302020204" pitchFamily="66" charset="0"/>
            </a:endParaRP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2541" y="359834"/>
            <a:ext cx="777855" cy="7340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10899" y="264761"/>
            <a:ext cx="1195517" cy="802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a:extLst>
              <a:ext uri="{FF2B5EF4-FFF2-40B4-BE49-F238E27FC236}">
                <a16:creationId xmlns:a16="http://schemas.microsoft.com/office/drawing/2014/main" id="{7F8C330B-518C-3521-6112-09F5E46FEC7D}"/>
              </a:ext>
            </a:extLst>
          </p:cNvPr>
          <p:cNvGraphicFramePr>
            <a:graphicFrameLocks noGrp="1"/>
          </p:cNvGraphicFramePr>
          <p:nvPr>
            <p:extLst>
              <p:ext uri="{D42A27DB-BD31-4B8C-83A1-F6EECF244321}">
                <p14:modId xmlns:p14="http://schemas.microsoft.com/office/powerpoint/2010/main" val="339185493"/>
              </p:ext>
            </p:extLst>
          </p:nvPr>
        </p:nvGraphicFramePr>
        <p:xfrm>
          <a:off x="2730695" y="947648"/>
          <a:ext cx="8285793" cy="5550518"/>
        </p:xfrm>
        <a:graphic>
          <a:graphicData uri="http://schemas.openxmlformats.org/drawingml/2006/table">
            <a:tbl>
              <a:tblPr firstRow="1" firstCol="1" bandRow="1">
                <a:tableStyleId>{00A15C55-8517-42AA-B614-E9B94910E393}</a:tableStyleId>
              </a:tblPr>
              <a:tblGrid>
                <a:gridCol w="2046874">
                  <a:extLst>
                    <a:ext uri="{9D8B030D-6E8A-4147-A177-3AD203B41FA5}">
                      <a16:colId xmlns:a16="http://schemas.microsoft.com/office/drawing/2014/main" val="2936687493"/>
                    </a:ext>
                  </a:extLst>
                </a:gridCol>
                <a:gridCol w="6238919">
                  <a:extLst>
                    <a:ext uri="{9D8B030D-6E8A-4147-A177-3AD203B41FA5}">
                      <a16:colId xmlns:a16="http://schemas.microsoft.com/office/drawing/2014/main" val="3850377902"/>
                    </a:ext>
                  </a:extLst>
                </a:gridCol>
              </a:tblGrid>
              <a:tr h="216281">
                <a:tc>
                  <a:txBody>
                    <a:bodyPr/>
                    <a:lstStyle/>
                    <a:p>
                      <a:pPr algn="ctr">
                        <a:lnSpc>
                          <a:spcPct val="115000"/>
                        </a:lnSpc>
                        <a:spcAft>
                          <a:spcPts val="1000"/>
                        </a:spcAft>
                      </a:pPr>
                      <a:r>
                        <a:rPr lang="en-GB" sz="1400" dirty="0">
                          <a:effectLst/>
                          <a:latin typeface="Comic Sans MS" panose="030F0702030302020204" pitchFamily="66" charset="0"/>
                        </a:rPr>
                        <a:t>Type</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tc>
                  <a:txBody>
                    <a:bodyPr/>
                    <a:lstStyle/>
                    <a:p>
                      <a:pPr algn="ctr">
                        <a:lnSpc>
                          <a:spcPct val="115000"/>
                        </a:lnSpc>
                        <a:spcAft>
                          <a:spcPts val="1000"/>
                        </a:spcAft>
                      </a:pPr>
                      <a:r>
                        <a:rPr lang="en-GB" sz="1400">
                          <a:effectLst/>
                          <a:latin typeface="Comic Sans MS" panose="030F0702030302020204" pitchFamily="66" charset="0"/>
                        </a:rPr>
                        <a:t>Spelling Rule</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3792078702"/>
                  </a:ext>
                </a:extLst>
              </a:tr>
              <a:tr h="393317">
                <a:tc>
                  <a:txBody>
                    <a:bodyPr/>
                    <a:lstStyle/>
                    <a:p>
                      <a:pPr>
                        <a:lnSpc>
                          <a:spcPct val="115000"/>
                        </a:lnSpc>
                        <a:spcAft>
                          <a:spcPts val="1000"/>
                        </a:spcAft>
                      </a:pPr>
                      <a:r>
                        <a:rPr lang="en-GB" sz="1400">
                          <a:effectLst/>
                          <a:latin typeface="Comic Sans MS" panose="030F0702030302020204" pitchFamily="66" charset="0"/>
                        </a:rPr>
                        <a:t>Tricky words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tc>
                  <a:txBody>
                    <a:bodyPr/>
                    <a:lstStyle/>
                    <a:p>
                      <a:pPr>
                        <a:lnSpc>
                          <a:spcPct val="115000"/>
                        </a:lnSpc>
                        <a:spcAft>
                          <a:spcPts val="1000"/>
                        </a:spcAft>
                      </a:pPr>
                      <a:r>
                        <a:rPr lang="en-GB" sz="1400">
                          <a:effectLst/>
                          <a:latin typeface="Comic Sans MS" panose="030F0702030302020204" pitchFamily="66" charset="0"/>
                        </a:rPr>
                        <a:t>Common Irregular verbs – to research and find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4010008625"/>
                  </a:ext>
                </a:extLst>
              </a:tr>
              <a:tr h="393317">
                <a:tc rowSpan="14">
                  <a:txBody>
                    <a:bodyPr/>
                    <a:lstStyle/>
                    <a:p>
                      <a:pPr>
                        <a:lnSpc>
                          <a:spcPct val="115000"/>
                        </a:lnSpc>
                        <a:spcAft>
                          <a:spcPts val="1000"/>
                        </a:spcAft>
                      </a:pPr>
                      <a:r>
                        <a:rPr lang="en-GB" sz="1400" dirty="0">
                          <a:effectLst/>
                          <a:latin typeface="Comic Sans MS" panose="030F0702030302020204" pitchFamily="66" charset="0"/>
                        </a:rPr>
                        <a:t>Suffixes</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tc>
                  <a:txBody>
                    <a:bodyPr/>
                    <a:lstStyle/>
                    <a:p>
                      <a:pPr>
                        <a:lnSpc>
                          <a:spcPct val="115000"/>
                        </a:lnSpc>
                        <a:spcAft>
                          <a:spcPts val="1000"/>
                        </a:spcAft>
                      </a:pPr>
                      <a:r>
                        <a:rPr lang="en-GB" sz="1400">
                          <a:effectLst/>
                          <a:latin typeface="Comic Sans MS" panose="030F0702030302020204" pitchFamily="66" charset="0"/>
                        </a:rPr>
                        <a:t>-ed  for past tense verbs (inc. double consonants)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2451727471"/>
                  </a:ext>
                </a:extLst>
              </a:tr>
              <a:tr h="448358">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-ing  for present continuous tense verbs (inc. double consonants, dropping the e)</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2267040985"/>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-er  added to adjectives (inc. double consonants, changing a y to an i)</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3863666340"/>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-est  added to adjectives (inc. double consonants, changing a y to an i)</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2379044414"/>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-ful  added to nouns to form adjectives (inc. changing a y to an i)</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667232647"/>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-ly  added to adjectives to form adverbs (inc. changing a y to an i)</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1910313718"/>
                  </a:ext>
                </a:extLst>
              </a:tr>
              <a:tr h="21628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-ment  added to verbs to form nouns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112432914"/>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-ness  added to adjectives to form nouns (inc. changing a y to an i)</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3864542358"/>
                  </a:ext>
                </a:extLst>
              </a:tr>
              <a:tr h="21628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-y  added to nouns to form adjectives </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2395161885"/>
                  </a:ext>
                </a:extLst>
              </a:tr>
              <a:tr h="21628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-y  (inc. changing a y to an i - plural -ies)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1871817912"/>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-en  added to adjectives to form verbs (inc. double consonants)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3194648820"/>
                  </a:ext>
                </a:extLst>
              </a:tr>
              <a:tr h="21628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-s added to base word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1596470874"/>
                  </a:ext>
                </a:extLst>
              </a:tr>
              <a:tr h="393317">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-es  (inc. words ending in f and changing to -ves)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3246101391"/>
                  </a:ext>
                </a:extLst>
              </a:tr>
              <a:tr h="393317">
                <a:tc vMerge="1">
                  <a:txBody>
                    <a:bodyPr/>
                    <a:lstStyle/>
                    <a:p>
                      <a:endParaRPr lang="en-GB"/>
                    </a:p>
                  </a:txBody>
                  <a:tcPr/>
                </a:tc>
                <a:tc>
                  <a:txBody>
                    <a:bodyPr/>
                    <a:lstStyle/>
                    <a:p>
                      <a:pPr>
                        <a:lnSpc>
                          <a:spcPct val="115000"/>
                        </a:lnSpc>
                        <a:spcAft>
                          <a:spcPts val="1000"/>
                        </a:spcAft>
                      </a:pPr>
                      <a:r>
                        <a:rPr lang="en-GB" sz="1400" dirty="0">
                          <a:effectLst/>
                          <a:latin typeface="Comic Sans MS" panose="030F0702030302020204" pitchFamily="66" charset="0"/>
                        </a:rPr>
                        <a:t>-es  (inc. revisiting changing a y to an </a:t>
                      </a:r>
                      <a:r>
                        <a:rPr lang="en-GB" sz="1400" dirty="0" err="1">
                          <a:effectLst/>
                          <a:latin typeface="Comic Sans MS" panose="030F0702030302020204" pitchFamily="66" charset="0"/>
                        </a:rPr>
                        <a:t>i</a:t>
                      </a:r>
                      <a:r>
                        <a:rPr lang="en-GB" sz="1400" dirty="0">
                          <a:effectLst/>
                          <a:latin typeface="Comic Sans MS" panose="030F0702030302020204" pitchFamily="66" charset="0"/>
                        </a:rPr>
                        <a:t> - plural -</a:t>
                      </a:r>
                      <a:r>
                        <a:rPr lang="en-GB" sz="1400" dirty="0" err="1">
                          <a:effectLst/>
                          <a:latin typeface="Comic Sans MS" panose="030F0702030302020204" pitchFamily="66" charset="0"/>
                        </a:rPr>
                        <a:t>ies</a:t>
                      </a:r>
                      <a:r>
                        <a:rPr lang="en-GB" sz="1400" dirty="0">
                          <a:effectLst/>
                          <a:latin typeface="Comic Sans MS" panose="030F0702030302020204" pitchFamily="66" charset="0"/>
                        </a:rPr>
                        <a:t>)</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41296" marR="41296" marT="0" marB="0"/>
                </a:tc>
                <a:extLst>
                  <a:ext uri="{0D108BD9-81ED-4DB2-BD59-A6C34878D82A}">
                    <a16:rowId xmlns:a16="http://schemas.microsoft.com/office/drawing/2014/main" val="799558466"/>
                  </a:ext>
                </a:extLst>
              </a:tr>
            </a:tbl>
          </a:graphicData>
        </a:graphic>
      </p:graphicFrame>
    </p:spTree>
    <p:extLst>
      <p:ext uri="{BB962C8B-B14F-4D97-AF65-F5344CB8AC3E}">
        <p14:creationId xmlns:p14="http://schemas.microsoft.com/office/powerpoint/2010/main" val="1310122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49114"/>
            <a:ext cx="9792208" cy="1527078"/>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343028" y="1985234"/>
            <a:ext cx="1974048" cy="2362093"/>
          </a:xfrm>
        </p:spPr>
        <p:txBody>
          <a:bodyPr>
            <a:normAutofit fontScale="62500" lnSpcReduction="20000"/>
          </a:bodyPr>
          <a:lstStyle/>
          <a:p>
            <a:pPr marL="0" indent="0">
              <a:buNone/>
            </a:pPr>
            <a:r>
              <a:rPr lang="en-GB" sz="4000" dirty="0">
                <a:latin typeface="Comic Sans MS" panose="030F0702030302020204" pitchFamily="66" charset="0"/>
              </a:rPr>
              <a:t>Let’s take a closer look at Phase 6 phonics and the teaching sequence</a:t>
            </a:r>
          </a:p>
          <a:p>
            <a:pPr marL="0" indent="0">
              <a:buNone/>
            </a:pPr>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2541" y="359834"/>
            <a:ext cx="777855" cy="7340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10899" y="264761"/>
            <a:ext cx="1195517" cy="802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a:extLst>
              <a:ext uri="{FF2B5EF4-FFF2-40B4-BE49-F238E27FC236}">
                <a16:creationId xmlns:a16="http://schemas.microsoft.com/office/drawing/2014/main" id="{0F20350B-B1FD-6712-FAB6-37AD751BC2B1}"/>
              </a:ext>
            </a:extLst>
          </p:cNvPr>
          <p:cNvGraphicFramePr>
            <a:graphicFrameLocks noGrp="1"/>
          </p:cNvGraphicFramePr>
          <p:nvPr>
            <p:extLst>
              <p:ext uri="{D42A27DB-BD31-4B8C-83A1-F6EECF244321}">
                <p14:modId xmlns:p14="http://schemas.microsoft.com/office/powerpoint/2010/main" val="2098840498"/>
              </p:ext>
            </p:extLst>
          </p:nvPr>
        </p:nvGraphicFramePr>
        <p:xfrm>
          <a:off x="3458640" y="1392685"/>
          <a:ext cx="6738656" cy="4238187"/>
        </p:xfrm>
        <a:graphic>
          <a:graphicData uri="http://schemas.openxmlformats.org/drawingml/2006/table">
            <a:tbl>
              <a:tblPr firstRow="1" firstCol="1" bandRow="1">
                <a:tableStyleId>{00A15C55-8517-42AA-B614-E9B94910E393}</a:tableStyleId>
              </a:tblPr>
              <a:tblGrid>
                <a:gridCol w="3369328">
                  <a:extLst>
                    <a:ext uri="{9D8B030D-6E8A-4147-A177-3AD203B41FA5}">
                      <a16:colId xmlns:a16="http://schemas.microsoft.com/office/drawing/2014/main" val="3989798918"/>
                    </a:ext>
                  </a:extLst>
                </a:gridCol>
                <a:gridCol w="3369328">
                  <a:extLst>
                    <a:ext uri="{9D8B030D-6E8A-4147-A177-3AD203B41FA5}">
                      <a16:colId xmlns:a16="http://schemas.microsoft.com/office/drawing/2014/main" val="2562682528"/>
                    </a:ext>
                  </a:extLst>
                </a:gridCol>
              </a:tblGrid>
              <a:tr h="0">
                <a:tc rowSpan="4">
                  <a:txBody>
                    <a:bodyPr/>
                    <a:lstStyle/>
                    <a:p>
                      <a:pPr>
                        <a:lnSpc>
                          <a:spcPct val="115000"/>
                        </a:lnSpc>
                        <a:spcAft>
                          <a:spcPts val="1000"/>
                        </a:spcAft>
                      </a:pPr>
                      <a:r>
                        <a:rPr lang="en-GB" sz="1600">
                          <a:effectLst/>
                          <a:latin typeface="Comic Sans MS" panose="030F0702030302020204" pitchFamily="66" charset="0"/>
                        </a:rPr>
                        <a:t>The ‘w special’</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600">
                          <a:effectLst/>
                          <a:latin typeface="Comic Sans MS" panose="030F0702030302020204" pitchFamily="66" charset="0"/>
                        </a:rPr>
                        <a:t>The ‘or’ sound after w  (using an a)</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9138099"/>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The ‘ur’  sound after w  (using an o – were being an exception)</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8636830"/>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The ‘w’  sound after qu</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6383480"/>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The ‘r’  sound spelt wr</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8125494"/>
                  </a:ext>
                </a:extLst>
              </a:tr>
              <a:tr h="0">
                <a:tc>
                  <a:txBody>
                    <a:bodyPr/>
                    <a:lstStyle/>
                    <a:p>
                      <a:pPr>
                        <a:lnSpc>
                          <a:spcPct val="115000"/>
                        </a:lnSpc>
                        <a:spcAft>
                          <a:spcPts val="1000"/>
                        </a:spcAft>
                      </a:pPr>
                      <a:r>
                        <a:rPr lang="en-GB" sz="1600">
                          <a:effectLst/>
                          <a:latin typeface="Comic Sans MS" panose="030F0702030302020204" pitchFamily="66" charset="0"/>
                        </a:rPr>
                        <a:t>Ending in the ‘v’ sound (adding an e)</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600">
                          <a:effectLst/>
                          <a:latin typeface="Comic Sans MS" panose="030F0702030302020204" pitchFamily="66" charset="0"/>
                        </a:rPr>
                        <a:t>-ve</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1099644"/>
                  </a:ext>
                </a:extLst>
              </a:tr>
              <a:tr h="0">
                <a:tc rowSpan="4">
                  <a:txBody>
                    <a:bodyPr/>
                    <a:lstStyle/>
                    <a:p>
                      <a:pPr>
                        <a:lnSpc>
                          <a:spcPct val="115000"/>
                        </a:lnSpc>
                        <a:spcAft>
                          <a:spcPts val="1000"/>
                        </a:spcAft>
                      </a:pPr>
                      <a:r>
                        <a:rPr lang="en-GB" sz="1600">
                          <a:effectLst/>
                          <a:latin typeface="Comic Sans MS" panose="030F0702030302020204" pitchFamily="66" charset="0"/>
                        </a:rPr>
                        <a:t>Common Prefixes</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600">
                          <a:effectLst/>
                          <a:latin typeface="Comic Sans MS" panose="030F0702030302020204" pitchFamily="66" charset="0"/>
                        </a:rPr>
                        <a:t>un-</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1503227"/>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mis-</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24909398"/>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dis-</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8536082"/>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To research and find others.</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16321698"/>
                  </a:ext>
                </a:extLst>
              </a:tr>
              <a:tr h="0">
                <a:tc rowSpan="4">
                  <a:txBody>
                    <a:bodyPr/>
                    <a:lstStyle/>
                    <a:p>
                      <a:pPr>
                        <a:lnSpc>
                          <a:spcPct val="115000"/>
                        </a:lnSpc>
                        <a:spcAft>
                          <a:spcPts val="1000"/>
                        </a:spcAft>
                      </a:pPr>
                      <a:r>
                        <a:rPr lang="en-GB" sz="1600">
                          <a:effectLst/>
                          <a:latin typeface="Comic Sans MS" panose="030F0702030302020204" pitchFamily="66" charset="0"/>
                        </a:rPr>
                        <a:t>-ant  or -ent  and   -ance  or -ence </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1000"/>
                        </a:spcAft>
                      </a:pPr>
                      <a:r>
                        <a:rPr lang="en-GB" sz="1600">
                          <a:effectLst/>
                          <a:latin typeface="Comic Sans MS" panose="030F0702030302020204" pitchFamily="66" charset="0"/>
                        </a:rPr>
                        <a:t>-ant</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9375408"/>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-ent</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4482424"/>
                  </a:ext>
                </a:extLst>
              </a:tr>
              <a:tr h="0">
                <a:tc vMerge="1">
                  <a:txBody>
                    <a:bodyPr/>
                    <a:lstStyle/>
                    <a:p>
                      <a:endParaRPr lang="en-GB"/>
                    </a:p>
                  </a:txBody>
                  <a:tcPr/>
                </a:tc>
                <a:tc>
                  <a:txBody>
                    <a:bodyPr/>
                    <a:lstStyle/>
                    <a:p>
                      <a:pPr>
                        <a:lnSpc>
                          <a:spcPct val="115000"/>
                        </a:lnSpc>
                        <a:spcAft>
                          <a:spcPts val="1000"/>
                        </a:spcAft>
                      </a:pPr>
                      <a:r>
                        <a:rPr lang="en-GB" sz="1600">
                          <a:effectLst/>
                          <a:latin typeface="Comic Sans MS" panose="030F0702030302020204" pitchFamily="66" charset="0"/>
                        </a:rPr>
                        <a:t>-ance</a:t>
                      </a:r>
                      <a:endParaRPr lang="en-GB" sz="20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90930"/>
                  </a:ext>
                </a:extLst>
              </a:tr>
              <a:tr h="0">
                <a:tc vMerge="1">
                  <a:txBody>
                    <a:bodyPr/>
                    <a:lstStyle/>
                    <a:p>
                      <a:endParaRPr lang="en-GB"/>
                    </a:p>
                  </a:txBody>
                  <a:tcPr/>
                </a:tc>
                <a:tc>
                  <a:txBody>
                    <a:bodyPr/>
                    <a:lstStyle/>
                    <a:p>
                      <a:pPr>
                        <a:lnSpc>
                          <a:spcPct val="115000"/>
                        </a:lnSpc>
                        <a:spcAft>
                          <a:spcPts val="1000"/>
                        </a:spcAft>
                      </a:pPr>
                      <a:r>
                        <a:rPr lang="en-GB" sz="1600" dirty="0">
                          <a:effectLst/>
                          <a:latin typeface="Comic Sans MS" panose="030F0702030302020204" pitchFamily="66" charset="0"/>
                        </a:rPr>
                        <a:t>-</a:t>
                      </a:r>
                      <a:r>
                        <a:rPr lang="en-GB" sz="1600" dirty="0" err="1">
                          <a:effectLst/>
                          <a:latin typeface="Comic Sans MS" panose="030F0702030302020204" pitchFamily="66" charset="0"/>
                        </a:rPr>
                        <a:t>ence</a:t>
                      </a:r>
                      <a:endParaRPr lang="en-GB" sz="20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4734913"/>
                  </a:ext>
                </a:extLst>
              </a:tr>
            </a:tbl>
          </a:graphicData>
        </a:graphic>
      </p:graphicFrame>
    </p:spTree>
    <p:extLst>
      <p:ext uri="{BB962C8B-B14F-4D97-AF65-F5344CB8AC3E}">
        <p14:creationId xmlns:p14="http://schemas.microsoft.com/office/powerpoint/2010/main" val="2069439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134393"/>
            <a:ext cx="9792208" cy="1527078"/>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519392" y="2085478"/>
            <a:ext cx="1974048" cy="2362093"/>
          </a:xfrm>
        </p:spPr>
        <p:txBody>
          <a:bodyPr>
            <a:normAutofit fontScale="62500" lnSpcReduction="20000"/>
          </a:bodyPr>
          <a:lstStyle/>
          <a:p>
            <a:pPr marL="0" indent="0">
              <a:buNone/>
            </a:pPr>
            <a:r>
              <a:rPr lang="en-GB" sz="4000" dirty="0">
                <a:latin typeface="Comic Sans MS" panose="030F0702030302020204" pitchFamily="66" charset="0"/>
              </a:rPr>
              <a:t>Let’s take a closer look at Phase 6 phonics and the teaching sequence</a:t>
            </a:r>
          </a:p>
          <a:p>
            <a:pPr marL="0" indent="0">
              <a:buNone/>
            </a:pPr>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2541" y="359834"/>
            <a:ext cx="777855" cy="7340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10899" y="264761"/>
            <a:ext cx="1195517" cy="802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Table 3">
            <a:extLst>
              <a:ext uri="{FF2B5EF4-FFF2-40B4-BE49-F238E27FC236}">
                <a16:creationId xmlns:a16="http://schemas.microsoft.com/office/drawing/2014/main" id="{A5244005-007A-61B3-BB67-749CA35CF87A}"/>
              </a:ext>
            </a:extLst>
          </p:cNvPr>
          <p:cNvGraphicFramePr>
            <a:graphicFrameLocks noGrp="1"/>
          </p:cNvGraphicFramePr>
          <p:nvPr>
            <p:extLst>
              <p:ext uri="{D42A27DB-BD31-4B8C-83A1-F6EECF244321}">
                <p14:modId xmlns:p14="http://schemas.microsoft.com/office/powerpoint/2010/main" val="2436853810"/>
              </p:ext>
            </p:extLst>
          </p:nvPr>
        </p:nvGraphicFramePr>
        <p:xfrm>
          <a:off x="2864377" y="872525"/>
          <a:ext cx="7062964" cy="5485811"/>
        </p:xfrm>
        <a:graphic>
          <a:graphicData uri="http://schemas.openxmlformats.org/drawingml/2006/table">
            <a:tbl>
              <a:tblPr firstRow="1" firstCol="1" bandRow="1">
                <a:tableStyleId>{00A15C55-8517-42AA-B614-E9B94910E393}</a:tableStyleId>
              </a:tblPr>
              <a:tblGrid>
                <a:gridCol w="3531482">
                  <a:extLst>
                    <a:ext uri="{9D8B030D-6E8A-4147-A177-3AD203B41FA5}">
                      <a16:colId xmlns:a16="http://schemas.microsoft.com/office/drawing/2014/main" val="2627817523"/>
                    </a:ext>
                  </a:extLst>
                </a:gridCol>
                <a:gridCol w="3531482">
                  <a:extLst>
                    <a:ext uri="{9D8B030D-6E8A-4147-A177-3AD203B41FA5}">
                      <a16:colId xmlns:a16="http://schemas.microsoft.com/office/drawing/2014/main" val="377979993"/>
                    </a:ext>
                  </a:extLst>
                </a:gridCol>
              </a:tblGrid>
              <a:tr h="231591">
                <a:tc rowSpan="3">
                  <a:txBody>
                    <a:bodyPr/>
                    <a:lstStyle/>
                    <a:p>
                      <a:pPr>
                        <a:lnSpc>
                          <a:spcPct val="115000"/>
                        </a:lnSpc>
                        <a:spcAft>
                          <a:spcPts val="1000"/>
                        </a:spcAft>
                      </a:pPr>
                      <a:r>
                        <a:rPr lang="en-GB" sz="1400">
                          <a:effectLst/>
                          <a:latin typeface="Comic Sans MS" panose="030F0702030302020204" pitchFamily="66" charset="0"/>
                        </a:rPr>
                        <a:t>The ‘dge’ sound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-dge</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427155711"/>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g</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623930532"/>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j</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4144127171"/>
                  </a:ext>
                </a:extLst>
              </a:tr>
              <a:tr h="231591">
                <a:tc rowSpan="2">
                  <a:txBody>
                    <a:bodyPr/>
                    <a:lstStyle/>
                    <a:p>
                      <a:pPr>
                        <a:lnSpc>
                          <a:spcPct val="115000"/>
                        </a:lnSpc>
                        <a:spcAft>
                          <a:spcPts val="1000"/>
                        </a:spcAft>
                      </a:pPr>
                      <a:r>
                        <a:rPr lang="en-GB" sz="1400">
                          <a:effectLst/>
                          <a:latin typeface="Comic Sans MS" panose="030F0702030302020204" pitchFamily="66" charset="0"/>
                        </a:rPr>
                        <a:t>The ‘n’ sound at the start of some words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kn-</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436625402"/>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gn-</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703194632"/>
                  </a:ext>
                </a:extLst>
              </a:tr>
              <a:tr h="231591">
                <a:tc>
                  <a:txBody>
                    <a:bodyPr/>
                    <a:lstStyle/>
                    <a:p>
                      <a:pPr>
                        <a:lnSpc>
                          <a:spcPct val="115000"/>
                        </a:lnSpc>
                        <a:spcAft>
                          <a:spcPts val="1000"/>
                        </a:spcAft>
                      </a:pPr>
                      <a:r>
                        <a:rPr lang="en-GB" sz="1400">
                          <a:effectLst/>
                          <a:latin typeface="Comic Sans MS" panose="030F0702030302020204" pitchFamily="66" charset="0"/>
                        </a:rPr>
                        <a:t>The ‘s’ sound spelt c </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Before e, i  and y</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404415470"/>
                  </a:ext>
                </a:extLst>
              </a:tr>
              <a:tr h="0">
                <a:tc rowSpan="3">
                  <a:txBody>
                    <a:bodyPr/>
                    <a:lstStyle/>
                    <a:p>
                      <a:pPr>
                        <a:lnSpc>
                          <a:spcPct val="115000"/>
                        </a:lnSpc>
                        <a:spcAft>
                          <a:spcPts val="1000"/>
                        </a:spcAft>
                      </a:pPr>
                      <a:r>
                        <a:rPr lang="en-GB" sz="1400">
                          <a:effectLst/>
                          <a:latin typeface="Comic Sans MS" panose="030F0702030302020204" pitchFamily="66" charset="0"/>
                        </a:rPr>
                        <a:t>The ‘l’ sound at the end of words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-le</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703518527"/>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-el</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984867666"/>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-il</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36539937"/>
                  </a:ext>
                </a:extLst>
              </a:tr>
              <a:tr h="231591">
                <a:tc>
                  <a:txBody>
                    <a:bodyPr/>
                    <a:lstStyle/>
                    <a:p>
                      <a:pPr>
                        <a:lnSpc>
                          <a:spcPct val="115000"/>
                        </a:lnSpc>
                        <a:spcAft>
                          <a:spcPts val="1000"/>
                        </a:spcAft>
                      </a:pPr>
                      <a:r>
                        <a:rPr lang="en-GB" sz="1400">
                          <a:effectLst/>
                          <a:latin typeface="Comic Sans MS" panose="030F0702030302020204" pitchFamily="66" charset="0"/>
                        </a:rPr>
                        <a:t>The ‘i’ sound as a y </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At the end of a word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989645778"/>
                  </a:ext>
                </a:extLst>
              </a:tr>
              <a:tr h="231591">
                <a:tc rowSpan="3">
                  <a:txBody>
                    <a:bodyPr/>
                    <a:lstStyle/>
                    <a:p>
                      <a:pPr>
                        <a:lnSpc>
                          <a:spcPct val="115000"/>
                        </a:lnSpc>
                        <a:spcAft>
                          <a:spcPts val="1000"/>
                        </a:spcAft>
                      </a:pPr>
                      <a:r>
                        <a:rPr lang="en-GB" sz="1400">
                          <a:effectLst/>
                          <a:latin typeface="Comic Sans MS" panose="030F0702030302020204" pitchFamily="66" charset="0"/>
                        </a:rPr>
                        <a:t>The ‘or’ sound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al</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2934574294"/>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all</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871572193"/>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alk</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863413739"/>
                  </a:ext>
                </a:extLst>
              </a:tr>
              <a:tr h="282024">
                <a:tc>
                  <a:txBody>
                    <a:bodyPr/>
                    <a:lstStyle/>
                    <a:p>
                      <a:pPr>
                        <a:lnSpc>
                          <a:spcPct val="115000"/>
                        </a:lnSpc>
                        <a:spcAft>
                          <a:spcPts val="1000"/>
                        </a:spcAft>
                      </a:pPr>
                      <a:r>
                        <a:rPr lang="en-GB" sz="1400">
                          <a:effectLst/>
                          <a:latin typeface="Comic Sans MS" panose="030F0702030302020204" pitchFamily="66" charset="0"/>
                        </a:rPr>
                        <a:t>The ‘ee’ sound as ey (plural -eys)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At the end of words.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893762495"/>
                  </a:ext>
                </a:extLst>
              </a:tr>
              <a:tr h="231591">
                <a:tc rowSpan="3">
                  <a:txBody>
                    <a:bodyPr/>
                    <a:lstStyle/>
                    <a:p>
                      <a:pPr>
                        <a:lnSpc>
                          <a:spcPct val="115000"/>
                        </a:lnSpc>
                        <a:spcAft>
                          <a:spcPts val="1000"/>
                        </a:spcAft>
                      </a:pPr>
                      <a:r>
                        <a:rPr lang="en-GB" sz="1400">
                          <a:effectLst/>
                          <a:latin typeface="Comic Sans MS" panose="030F0702030302020204" pitchFamily="66" charset="0"/>
                        </a:rPr>
                        <a:t>Contractions (using apostrophes to shorten two words into one)</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not  as the second word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510832544"/>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will  as the second word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61465091"/>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have  as the second word</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2493573555"/>
                  </a:ext>
                </a:extLst>
              </a:tr>
              <a:tr h="231591">
                <a:tc>
                  <a:txBody>
                    <a:bodyPr/>
                    <a:lstStyle/>
                    <a:p>
                      <a:pPr>
                        <a:lnSpc>
                          <a:spcPct val="115000"/>
                        </a:lnSpc>
                        <a:spcAft>
                          <a:spcPts val="1000"/>
                        </a:spcAft>
                      </a:pPr>
                      <a:r>
                        <a:rPr lang="en-GB" sz="1400">
                          <a:effectLst/>
                          <a:latin typeface="Comic Sans MS" panose="030F0702030302020204" pitchFamily="66" charset="0"/>
                        </a:rPr>
                        <a:t>Possessive apostrophes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For singular nouns.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608363870"/>
                  </a:ext>
                </a:extLst>
              </a:tr>
              <a:tr h="231591">
                <a:tc>
                  <a:txBody>
                    <a:bodyPr/>
                    <a:lstStyle/>
                    <a:p>
                      <a:pPr>
                        <a:lnSpc>
                          <a:spcPct val="115000"/>
                        </a:lnSpc>
                        <a:spcAft>
                          <a:spcPts val="1000"/>
                        </a:spcAft>
                      </a:pPr>
                      <a:r>
                        <a:rPr lang="en-GB" sz="1400">
                          <a:effectLst/>
                          <a:latin typeface="Comic Sans MS" panose="030F0702030302020204" pitchFamily="66" charset="0"/>
                        </a:rPr>
                        <a:t>-tion  word endings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 </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199607606"/>
                  </a:ext>
                </a:extLst>
              </a:tr>
              <a:tr h="282024">
                <a:tc rowSpan="3">
                  <a:txBody>
                    <a:bodyPr/>
                    <a:lstStyle/>
                    <a:p>
                      <a:pPr>
                        <a:lnSpc>
                          <a:spcPct val="115000"/>
                        </a:lnSpc>
                        <a:spcAft>
                          <a:spcPts val="1000"/>
                        </a:spcAft>
                      </a:pPr>
                      <a:r>
                        <a:rPr lang="en-GB" sz="1400">
                          <a:effectLst/>
                          <a:latin typeface="Comic Sans MS" panose="030F0702030302020204" pitchFamily="66" charset="0"/>
                        </a:rPr>
                        <a:t>Homophones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a:effectLst/>
                          <a:latin typeface="Comic Sans MS" panose="030F0702030302020204" pitchFamily="66" charset="0"/>
                        </a:rPr>
                        <a:t>there  (relating to here and where)</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989052985"/>
                  </a:ext>
                </a:extLst>
              </a:tr>
              <a:tr h="282024">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their  (relating to they and them) </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3292821358"/>
                  </a:ext>
                </a:extLst>
              </a:tr>
              <a:tr h="231591">
                <a:tc vMerge="1">
                  <a:txBody>
                    <a:bodyPr/>
                    <a:lstStyle/>
                    <a:p>
                      <a:endParaRPr lang="en-GB"/>
                    </a:p>
                  </a:txBody>
                  <a:tcPr/>
                </a:tc>
                <a:tc>
                  <a:txBody>
                    <a:bodyPr/>
                    <a:lstStyle/>
                    <a:p>
                      <a:pPr>
                        <a:lnSpc>
                          <a:spcPct val="115000"/>
                        </a:lnSpc>
                        <a:spcAft>
                          <a:spcPts val="1000"/>
                        </a:spcAft>
                      </a:pPr>
                      <a:r>
                        <a:rPr lang="en-GB" sz="1400">
                          <a:effectLst/>
                          <a:latin typeface="Comic Sans MS" panose="030F0702030302020204" pitchFamily="66" charset="0"/>
                        </a:rPr>
                        <a:t>To research and find others.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2316575109"/>
                  </a:ext>
                </a:extLst>
              </a:tr>
              <a:tr h="231591">
                <a:tc>
                  <a:txBody>
                    <a:bodyPr/>
                    <a:lstStyle/>
                    <a:p>
                      <a:pPr>
                        <a:lnSpc>
                          <a:spcPct val="115000"/>
                        </a:lnSpc>
                        <a:spcAft>
                          <a:spcPts val="1000"/>
                        </a:spcAft>
                      </a:pPr>
                      <a:r>
                        <a:rPr lang="en-GB" sz="1400">
                          <a:effectLst/>
                          <a:latin typeface="Comic Sans MS" panose="030F0702030302020204" pitchFamily="66" charset="0"/>
                        </a:rPr>
                        <a:t>Compound words</a:t>
                      </a:r>
                      <a:endParaRPr lang="en-GB" sz="160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tc>
                  <a:txBody>
                    <a:bodyPr/>
                    <a:lstStyle/>
                    <a:p>
                      <a:pPr>
                        <a:lnSpc>
                          <a:spcPct val="115000"/>
                        </a:lnSpc>
                        <a:spcAft>
                          <a:spcPts val="1000"/>
                        </a:spcAft>
                      </a:pPr>
                      <a:r>
                        <a:rPr lang="en-GB" sz="1400" dirty="0">
                          <a:effectLst/>
                          <a:latin typeface="Comic Sans MS" panose="030F0702030302020204" pitchFamily="66" charset="0"/>
                        </a:rPr>
                        <a:t>To research and find others.</a:t>
                      </a:r>
                      <a:endParaRPr lang="en-GB"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59429" marR="59429" marT="0" marB="0"/>
                </a:tc>
                <a:extLst>
                  <a:ext uri="{0D108BD9-81ED-4DB2-BD59-A6C34878D82A}">
                    <a16:rowId xmlns:a16="http://schemas.microsoft.com/office/drawing/2014/main" val="1654864162"/>
                  </a:ext>
                </a:extLst>
              </a:tr>
            </a:tbl>
          </a:graphicData>
        </a:graphic>
      </p:graphicFrame>
    </p:spTree>
    <p:extLst>
      <p:ext uri="{BB962C8B-B14F-4D97-AF65-F5344CB8AC3E}">
        <p14:creationId xmlns:p14="http://schemas.microsoft.com/office/powerpoint/2010/main" val="2384356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32071" y="487427"/>
            <a:ext cx="9320210" cy="3095246"/>
          </a:xfrm>
        </p:spPr>
        <p:txBody>
          <a:bodyPr>
            <a:noAutofit/>
          </a:bodyPr>
          <a:lstStyle/>
          <a:p>
            <a:pPr algn="ctr"/>
            <a:r>
              <a:rPr lang="en-GB" sz="4400" b="1" dirty="0">
                <a:latin typeface="XCCW Joined 1a" panose="03050602040000000000" pitchFamily="66" charset="0"/>
              </a:rPr>
              <a:t>   </a:t>
            </a:r>
            <a:r>
              <a:rPr lang="en-GB" sz="6000" b="1" u="sng" dirty="0">
                <a:latin typeface="Comic Sans MS" panose="030F0702030302020204" pitchFamily="66" charset="0"/>
              </a:rPr>
              <a:t>How do UPS use Bug Club with phonics for reading?</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388621" y="3809338"/>
            <a:ext cx="11673840" cy="1113752"/>
          </a:xfrm>
        </p:spPr>
        <p:txBody>
          <a:bodyPr>
            <a:noAutofit/>
          </a:bodyPr>
          <a:lstStyle/>
          <a:p>
            <a:pPr marL="0" indent="0" algn="ctr">
              <a:buNone/>
            </a:pPr>
            <a:r>
              <a:rPr lang="en-GB" sz="4000" dirty="0">
                <a:latin typeface="Comic Sans MS" panose="030F0702030302020204" pitchFamily="66" charset="0"/>
              </a:rPr>
              <a:t>Reading, writing and spellings are inextricably linked, especially in KS1!</a:t>
            </a:r>
          </a:p>
          <a:p>
            <a:pPr algn="just">
              <a:buFontTx/>
              <a:buChar char="-"/>
            </a:pPr>
            <a:endParaRPr lang="en-GB" sz="2100" dirty="0">
              <a:latin typeface="XCCW Joined 1a" panose="03050602040000000000" pitchFamily="66" charset="0"/>
            </a:endParaRP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5234" y="307306"/>
            <a:ext cx="935772" cy="8831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68044" y="366773"/>
            <a:ext cx="1173373" cy="78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0835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274315"/>
            <a:ext cx="9792208" cy="1160191"/>
          </a:xfrm>
        </p:spPr>
        <p:txBody>
          <a:bodyPr>
            <a:normAutofit/>
          </a:bodyPr>
          <a:lstStyle/>
          <a:p>
            <a:pPr algn="ctr"/>
            <a:r>
              <a:rPr lang="en-GB" sz="5400" b="1" u="sng" dirty="0">
                <a:latin typeface="XCCW Joined 1a" panose="03050602040000000000" pitchFamily="66" charset="0"/>
              </a:rPr>
              <a:t>Reading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259080" y="1661171"/>
            <a:ext cx="11453578" cy="4418030"/>
          </a:xfrm>
        </p:spPr>
        <p:txBody>
          <a:bodyPr>
            <a:noAutofit/>
          </a:bodyPr>
          <a:lstStyle/>
          <a:p>
            <a:pPr>
              <a:spcBef>
                <a:spcPts val="0"/>
              </a:spcBef>
              <a:buFontTx/>
              <a:buChar char="-"/>
            </a:pPr>
            <a:r>
              <a:rPr lang="en-GB" sz="4000" dirty="0">
                <a:latin typeface="Comic Sans MS" panose="030F0702030302020204" pitchFamily="66" charset="0"/>
              </a:rPr>
              <a:t>Guided reading (small groups in class)</a:t>
            </a:r>
            <a:r>
              <a:rPr lang="en-GB" sz="2000" dirty="0">
                <a:latin typeface="Comic Sans MS" panose="030F0702030302020204" pitchFamily="66" charset="0"/>
              </a:rPr>
              <a:t> </a:t>
            </a:r>
          </a:p>
          <a:p>
            <a:pPr marL="548640" lvl="2" indent="0">
              <a:spcBef>
                <a:spcPts val="0"/>
              </a:spcBef>
              <a:buNone/>
            </a:pPr>
            <a:r>
              <a:rPr lang="en-GB" sz="2400" dirty="0">
                <a:solidFill>
                  <a:srgbClr val="FF0000"/>
                </a:solidFill>
                <a:latin typeface="Comic Sans MS" panose="030F0702030302020204" pitchFamily="66" charset="0"/>
              </a:rPr>
              <a:t>	– dual focus on phonetic reading/fluency and comprehension</a:t>
            </a:r>
          </a:p>
          <a:p>
            <a:pPr>
              <a:spcBef>
                <a:spcPts val="0"/>
              </a:spcBef>
              <a:buFontTx/>
              <a:buChar char="-"/>
            </a:pPr>
            <a:r>
              <a:rPr lang="en-GB" sz="4000" dirty="0">
                <a:latin typeface="Comic Sans MS" panose="030F0702030302020204" pitchFamily="66" charset="0"/>
              </a:rPr>
              <a:t>Individual reading (one-to-one)</a:t>
            </a:r>
          </a:p>
          <a:p>
            <a:pPr marL="0" indent="0">
              <a:spcBef>
                <a:spcPts val="0"/>
              </a:spcBef>
              <a:buNone/>
            </a:pPr>
            <a:r>
              <a:rPr lang="en-GB" sz="4000" dirty="0">
                <a:solidFill>
                  <a:srgbClr val="FF0000"/>
                </a:solidFill>
                <a:latin typeface="Comic Sans MS" panose="030F0702030302020204" pitchFamily="66" charset="0"/>
              </a:rPr>
              <a:t>	</a:t>
            </a:r>
            <a:r>
              <a:rPr lang="en-GB" sz="2400" dirty="0">
                <a:solidFill>
                  <a:srgbClr val="FF0000"/>
                </a:solidFill>
                <a:latin typeface="Comic Sans MS" panose="030F0702030302020204" pitchFamily="66" charset="0"/>
              </a:rPr>
              <a:t>– dual focus on phonetic reading/fluency and comprehension</a:t>
            </a:r>
            <a:endParaRPr lang="en-GB" sz="2400" dirty="0">
              <a:latin typeface="Comic Sans MS" panose="030F0702030302020204" pitchFamily="66" charset="0"/>
            </a:endParaRPr>
          </a:p>
          <a:p>
            <a:pPr>
              <a:spcBef>
                <a:spcPts val="0"/>
              </a:spcBef>
              <a:buFontTx/>
              <a:buChar char="-"/>
            </a:pPr>
            <a:r>
              <a:rPr lang="en-GB" sz="4000" dirty="0">
                <a:latin typeface="Comic Sans MS" panose="030F0702030302020204" pitchFamily="66" charset="0"/>
              </a:rPr>
              <a:t>Home reading books linked to phonics phases...let’s take a look at these...</a:t>
            </a:r>
          </a:p>
          <a:p>
            <a:pPr marL="0" indent="0">
              <a:spcBef>
                <a:spcPts val="0"/>
              </a:spcBef>
              <a:buNone/>
            </a:pPr>
            <a:r>
              <a:rPr lang="en-GB" sz="4000" dirty="0">
                <a:solidFill>
                  <a:srgbClr val="FF0000"/>
                </a:solidFill>
                <a:latin typeface="Comic Sans MS" panose="030F0702030302020204" pitchFamily="66" charset="0"/>
              </a:rPr>
              <a:t>	</a:t>
            </a:r>
            <a:r>
              <a:rPr lang="en-GB" sz="2400" dirty="0">
                <a:solidFill>
                  <a:srgbClr val="FF0000"/>
                </a:solidFill>
                <a:latin typeface="Comic Sans MS" panose="030F0702030302020204" pitchFamily="66" charset="0"/>
              </a:rPr>
              <a:t>– dual focus on phonetic reading/fluency and comprehension</a:t>
            </a:r>
          </a:p>
          <a:p>
            <a:pPr>
              <a:spcBef>
                <a:spcPts val="0"/>
              </a:spcBef>
              <a:buFontTx/>
              <a:buChar char="-"/>
            </a:pPr>
            <a:endParaRPr lang="en-GB" sz="3200" dirty="0">
              <a:latin typeface="XCCW Joined 1a" panose="03050602040000000000" pitchFamily="66" charset="0"/>
            </a:endParaRPr>
          </a:p>
          <a:p>
            <a:pPr marL="0" indent="0">
              <a:spcBef>
                <a:spcPts val="0"/>
              </a:spcBef>
              <a:buNone/>
            </a:pPr>
            <a:endParaRPr lang="en-GB" sz="1600" dirty="0">
              <a:latin typeface="XCCW Joined 1a" panose="03050602040000000000" pitchFamily="66" charset="0"/>
            </a:endParaRP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2770" y="369597"/>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485" y="369597"/>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076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460851"/>
            <a:ext cx="9792208" cy="514578"/>
          </a:xfrm>
        </p:spPr>
        <p:txBody>
          <a:bodyPr>
            <a:normAutofit fontScale="90000"/>
          </a:bodyPr>
          <a:lstStyle/>
          <a:p>
            <a:pPr algn="ctr"/>
            <a:r>
              <a:rPr lang="en-GB" sz="5400" b="1" u="sng" dirty="0">
                <a:latin typeface="XCCW Joined 1a" panose="03050602040000000000" pitchFamily="66" charset="0"/>
              </a:rPr>
              <a:t>Book Bands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779360"/>
            <a:ext cx="11210143" cy="4718806"/>
          </a:xfrm>
        </p:spPr>
        <p:txBody>
          <a:bodyPr>
            <a:normAutofit/>
          </a:bodyPr>
          <a:lstStyle/>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16488" y="359835"/>
            <a:ext cx="781641" cy="7376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45103" y="359834"/>
            <a:ext cx="1068039" cy="71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266C9C62-F54C-8F1B-F168-374E3323FB95}"/>
              </a:ext>
            </a:extLst>
          </p:cNvPr>
          <p:cNvPicPr>
            <a:picLocks noChangeAspect="1"/>
          </p:cNvPicPr>
          <p:nvPr/>
        </p:nvPicPr>
        <p:blipFill rotWithShape="1">
          <a:blip r:embed="rId4"/>
          <a:srcRect l="4710" t="36241" r="15512" b="3890"/>
          <a:stretch/>
        </p:blipFill>
        <p:spPr>
          <a:xfrm>
            <a:off x="646585" y="1105906"/>
            <a:ext cx="10713055" cy="5430293"/>
          </a:xfrm>
          <a:prstGeom prst="rect">
            <a:avLst/>
          </a:prstGeom>
        </p:spPr>
      </p:pic>
    </p:spTree>
    <p:extLst>
      <p:ext uri="{BB962C8B-B14F-4D97-AF65-F5344CB8AC3E}">
        <p14:creationId xmlns:p14="http://schemas.microsoft.com/office/powerpoint/2010/main" val="366626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355422"/>
            <a:ext cx="11210143" cy="4718806"/>
          </a:xfrm>
        </p:spPr>
        <p:txBody>
          <a:bodyPr>
            <a:normAutofit/>
          </a:bodyPr>
          <a:lstStyle/>
          <a:p>
            <a:pPr lvl="1" algn="just">
              <a:buFontTx/>
              <a:buChar char="-"/>
            </a:pPr>
            <a:endParaRPr lang="en-GB" sz="2600" i="1" dirty="0">
              <a:latin typeface="XCCW Joined 1a" panose="03050602040000000000" pitchFamily="66" charset="0"/>
            </a:endParaRPr>
          </a:p>
          <a:p>
            <a:pPr marL="274320" lvl="1" indent="0" algn="just">
              <a:buNone/>
            </a:pPr>
            <a:r>
              <a:rPr lang="en-GB" sz="2600" i="1" dirty="0">
                <a:latin typeface="Comic Sans MS" panose="030F0702030302020204" pitchFamily="66" charset="0"/>
              </a:rPr>
              <a:t>Home reading books with Bug Club are to support pupils consolidate the sounds that they have already learnt in school. We expect our pupils to read these books with a level of fluency and expression. </a:t>
            </a: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29109" y="359835"/>
            <a:ext cx="841287" cy="7939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16562" y="359834"/>
            <a:ext cx="1002671" cy="672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4"/>
          <a:srcRect l="39213" t="11743" r="10828" b="4624"/>
          <a:stretch/>
        </p:blipFill>
        <p:spPr>
          <a:xfrm>
            <a:off x="587445" y="3514720"/>
            <a:ext cx="2652195" cy="2496183"/>
          </a:xfrm>
          <a:prstGeom prst="rect">
            <a:avLst/>
          </a:prstGeom>
        </p:spPr>
      </p:pic>
      <p:pic>
        <p:nvPicPr>
          <p:cNvPr id="6" name="Picture 5"/>
          <p:cNvPicPr>
            <a:picLocks noChangeAspect="1"/>
          </p:cNvPicPr>
          <p:nvPr/>
        </p:nvPicPr>
        <p:blipFill rotWithShape="1">
          <a:blip r:embed="rId5"/>
          <a:srcRect l="41643" t="10458" r="11061" b="6096"/>
          <a:stretch/>
        </p:blipFill>
        <p:spPr>
          <a:xfrm>
            <a:off x="7462158" y="3183600"/>
            <a:ext cx="3239589" cy="3213463"/>
          </a:xfrm>
          <a:prstGeom prst="rect">
            <a:avLst/>
          </a:prstGeom>
        </p:spPr>
      </p:pic>
      <p:pic>
        <p:nvPicPr>
          <p:cNvPr id="9" name="Picture 8"/>
          <p:cNvPicPr>
            <a:picLocks noChangeAspect="1"/>
          </p:cNvPicPr>
          <p:nvPr/>
        </p:nvPicPr>
        <p:blipFill rotWithShape="1">
          <a:blip r:embed="rId6"/>
          <a:srcRect l="43608" t="9733" r="11815" b="7232"/>
          <a:stretch/>
        </p:blipFill>
        <p:spPr>
          <a:xfrm>
            <a:off x="3798753" y="3145947"/>
            <a:ext cx="3104292" cy="3251116"/>
          </a:xfrm>
          <a:prstGeom prst="rect">
            <a:avLst/>
          </a:prstGeom>
        </p:spPr>
      </p:pic>
    </p:spTree>
    <p:extLst>
      <p:ext uri="{BB962C8B-B14F-4D97-AF65-F5344CB8AC3E}">
        <p14:creationId xmlns:p14="http://schemas.microsoft.com/office/powerpoint/2010/main" val="1146119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71598"/>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304620" y="892288"/>
            <a:ext cx="11210143" cy="4718806"/>
          </a:xfrm>
        </p:spPr>
        <p:txBody>
          <a:bodyPr>
            <a:normAutofit/>
          </a:bodyPr>
          <a:lstStyle/>
          <a:p>
            <a:pPr marL="274320" lvl="1" indent="0" algn="ctr">
              <a:buNone/>
            </a:pPr>
            <a:r>
              <a:rPr lang="en-GB" sz="2800" i="1" dirty="0">
                <a:latin typeface="XCCW Joined 1a" panose="03050602040000000000" pitchFamily="66" charset="0"/>
              </a:rPr>
              <a:t>Reading Records Reception &amp; Year 1 </a:t>
            </a:r>
          </a:p>
          <a:p>
            <a:pPr lvl="1" algn="just">
              <a:buFontTx/>
              <a:buChar char="-"/>
            </a:pPr>
            <a:endParaRPr lang="en-GB" sz="2800" i="1" dirty="0">
              <a:latin typeface="XCCW Joined 1a" panose="03050602040000000000" pitchFamily="66" charset="0"/>
            </a:endParaRP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983" y="359834"/>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D8D66C6-952A-BBA8-6F12-BD55322CF3E3}"/>
              </a:ext>
            </a:extLst>
          </p:cNvPr>
          <p:cNvPicPr>
            <a:picLocks noChangeAspect="1"/>
          </p:cNvPicPr>
          <p:nvPr/>
        </p:nvPicPr>
        <p:blipFill>
          <a:blip r:embed="rId3"/>
          <a:stretch>
            <a:fillRect/>
          </a:stretch>
        </p:blipFill>
        <p:spPr>
          <a:xfrm>
            <a:off x="420135" y="1368960"/>
            <a:ext cx="1385906" cy="1872280"/>
          </a:xfrm>
          <a:prstGeom prst="rect">
            <a:avLst/>
          </a:prstGeom>
        </p:spPr>
      </p:pic>
      <p:pic>
        <p:nvPicPr>
          <p:cNvPr id="12" name="Picture 11" descr="A picture containing text, stationary&#10;&#10;Description automatically generated">
            <a:extLst>
              <a:ext uri="{FF2B5EF4-FFF2-40B4-BE49-F238E27FC236}">
                <a16:creationId xmlns:a16="http://schemas.microsoft.com/office/drawing/2014/main" id="{C9666806-A30D-AB4F-8207-0A0D1A1041F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616863" y="3533623"/>
            <a:ext cx="3229253" cy="2421940"/>
          </a:xfrm>
          <a:prstGeom prst="rect">
            <a:avLst/>
          </a:prstGeom>
        </p:spPr>
      </p:pic>
      <p:pic>
        <p:nvPicPr>
          <p:cNvPr id="14" name="Picture 13" descr="Text&#10;&#10;Description automatically generated">
            <a:extLst>
              <a:ext uri="{FF2B5EF4-FFF2-40B4-BE49-F238E27FC236}">
                <a16:creationId xmlns:a16="http://schemas.microsoft.com/office/drawing/2014/main" id="{819F6E1A-3C54-6B3F-DEAC-473A4483D72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828767" y="1383008"/>
            <a:ext cx="3886200" cy="2914650"/>
          </a:xfrm>
          <a:prstGeom prst="rect">
            <a:avLst/>
          </a:prstGeom>
        </p:spPr>
      </p:pic>
      <p:pic>
        <p:nvPicPr>
          <p:cNvPr id="18" name="Picture 17" descr="Graphical user interface, application&#10;&#10;Description automatically generated">
            <a:extLst>
              <a:ext uri="{FF2B5EF4-FFF2-40B4-BE49-F238E27FC236}">
                <a16:creationId xmlns:a16="http://schemas.microsoft.com/office/drawing/2014/main" id="{B8FBF151-7138-509F-5990-03AB46B1889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419690" y="4472321"/>
            <a:ext cx="2704353" cy="2028265"/>
          </a:xfrm>
          <a:prstGeom prst="rect">
            <a:avLst/>
          </a:prstGeom>
        </p:spPr>
      </p:pic>
      <p:pic>
        <p:nvPicPr>
          <p:cNvPr id="20" name="Picture 19" descr="Text&#10;&#10;Description automatically generated">
            <a:extLst>
              <a:ext uri="{FF2B5EF4-FFF2-40B4-BE49-F238E27FC236}">
                <a16:creationId xmlns:a16="http://schemas.microsoft.com/office/drawing/2014/main" id="{411606DD-4DC1-C8A9-C60C-F66340E3290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rot="5400000">
            <a:off x="7933526" y="1806073"/>
            <a:ext cx="3438992" cy="2579244"/>
          </a:xfrm>
          <a:prstGeom prst="rect">
            <a:avLst/>
          </a:prstGeom>
        </p:spPr>
      </p:pic>
      <p:sp>
        <p:nvSpPr>
          <p:cNvPr id="5" name="Speech Bubble: Rectangle with Corners Rounded 4">
            <a:extLst>
              <a:ext uri="{FF2B5EF4-FFF2-40B4-BE49-F238E27FC236}">
                <a16:creationId xmlns:a16="http://schemas.microsoft.com/office/drawing/2014/main" id="{E4A9111E-C71E-8831-2C96-64CDC21C6ECB}"/>
              </a:ext>
            </a:extLst>
          </p:cNvPr>
          <p:cNvSpPr/>
          <p:nvPr/>
        </p:nvSpPr>
        <p:spPr>
          <a:xfrm>
            <a:off x="7830766" y="5165387"/>
            <a:ext cx="3683997" cy="1193833"/>
          </a:xfrm>
          <a:prstGeom prst="wedgeRoundRectCallout">
            <a:avLst>
              <a:gd name="adj1" fmla="val -49879"/>
              <a:gd name="adj2" fmla="val 64130"/>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latin typeface="Twinkl Cursive Looped" panose="02000000000000000000" pitchFamily="2" charset="0"/>
              </a:rPr>
              <a:t>Please remember that your child should be reading to you at least 3 times a week at home and it should be recorded in their reading record. </a:t>
            </a:r>
          </a:p>
        </p:txBody>
      </p:sp>
    </p:spTree>
    <p:extLst>
      <p:ext uri="{BB962C8B-B14F-4D97-AF65-F5344CB8AC3E}">
        <p14:creationId xmlns:p14="http://schemas.microsoft.com/office/powerpoint/2010/main" val="2584331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71598"/>
            <a:ext cx="9792208" cy="1527078"/>
          </a:xfrm>
        </p:spPr>
        <p:txBody>
          <a:bodyPr>
            <a:normAutofit/>
          </a:bodyPr>
          <a:lstStyle/>
          <a:p>
            <a:pPr algn="ctr"/>
            <a:r>
              <a:rPr lang="en-GB" sz="5400" b="1" u="sng" dirty="0">
                <a:latin typeface="XCCW Joined 1a" panose="03050602040000000000" pitchFamily="66" charset="0"/>
              </a:rPr>
              <a:t>Helping at Home</a:t>
            </a: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983" y="359834"/>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ading Records">
            <a:extLst>
              <a:ext uri="{FF2B5EF4-FFF2-40B4-BE49-F238E27FC236}">
                <a16:creationId xmlns:a16="http://schemas.microsoft.com/office/drawing/2014/main" id="{457E0FD3-AB4A-5119-12B3-45E39B931C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798" r="30472"/>
          <a:stretch/>
        </p:blipFill>
        <p:spPr bwMode="auto">
          <a:xfrm>
            <a:off x="567391" y="1056556"/>
            <a:ext cx="1574899" cy="22689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4058545-F683-A9B0-E6DA-5ADEEC8E06C6}"/>
              </a:ext>
            </a:extLst>
          </p:cNvPr>
          <p:cNvSpPr txBox="1"/>
          <p:nvPr/>
        </p:nvSpPr>
        <p:spPr>
          <a:xfrm>
            <a:off x="2916130" y="1034225"/>
            <a:ext cx="6097554" cy="523220"/>
          </a:xfrm>
          <a:prstGeom prst="rect">
            <a:avLst/>
          </a:prstGeom>
          <a:noFill/>
        </p:spPr>
        <p:txBody>
          <a:bodyPr wrap="square">
            <a:spAutoFit/>
          </a:bodyPr>
          <a:lstStyle/>
          <a:p>
            <a:pPr marL="274320" lvl="1" indent="0" algn="ctr">
              <a:buNone/>
            </a:pPr>
            <a:r>
              <a:rPr lang="en-GB" sz="2800" i="1" dirty="0">
                <a:latin typeface="XCCW Joined 1a" panose="03050602040000000000" pitchFamily="66" charset="0"/>
              </a:rPr>
              <a:t>Reading Records Year 2</a:t>
            </a:r>
          </a:p>
        </p:txBody>
      </p:sp>
      <p:pic>
        <p:nvPicPr>
          <p:cNvPr id="13" name="Picture 12" descr="Text&#10;&#10;Description automatically generated">
            <a:extLst>
              <a:ext uri="{FF2B5EF4-FFF2-40B4-BE49-F238E27FC236}">
                <a16:creationId xmlns:a16="http://schemas.microsoft.com/office/drawing/2014/main" id="{AFE13916-0D79-E5D2-E069-EBE44FBC53D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148294" y="4042190"/>
            <a:ext cx="2933700" cy="2200275"/>
          </a:xfrm>
          <a:prstGeom prst="rect">
            <a:avLst/>
          </a:prstGeom>
        </p:spPr>
      </p:pic>
      <p:pic>
        <p:nvPicPr>
          <p:cNvPr id="16" name="Picture 15" descr="Text, letter&#10;&#10;Description automatically generated">
            <a:extLst>
              <a:ext uri="{FF2B5EF4-FFF2-40B4-BE49-F238E27FC236}">
                <a16:creationId xmlns:a16="http://schemas.microsoft.com/office/drawing/2014/main" id="{D8B47BAA-D73D-8FBC-98AF-0D9923B661B8}"/>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312" t="5185" b="9815"/>
          <a:stretch/>
        </p:blipFill>
        <p:spPr>
          <a:xfrm>
            <a:off x="3501556" y="1910256"/>
            <a:ext cx="3146140" cy="2118202"/>
          </a:xfrm>
          <a:prstGeom prst="rect">
            <a:avLst/>
          </a:prstGeom>
        </p:spPr>
      </p:pic>
      <p:pic>
        <p:nvPicPr>
          <p:cNvPr id="19" name="Picture 18" descr="Calendar&#10;&#10;Description automatically generated">
            <a:extLst>
              <a:ext uri="{FF2B5EF4-FFF2-40B4-BE49-F238E27FC236}">
                <a16:creationId xmlns:a16="http://schemas.microsoft.com/office/drawing/2014/main" id="{E1E5A2F5-8FEC-220A-5727-0129744F4BB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5400000">
            <a:off x="6602083" y="2047435"/>
            <a:ext cx="3408112" cy="2556084"/>
          </a:xfrm>
          <a:prstGeom prst="rect">
            <a:avLst/>
          </a:prstGeom>
        </p:spPr>
      </p:pic>
      <p:pic>
        <p:nvPicPr>
          <p:cNvPr id="22" name="Picture 21" descr="Text&#10;&#10;Description automatically generated">
            <a:extLst>
              <a:ext uri="{FF2B5EF4-FFF2-40B4-BE49-F238E27FC236}">
                <a16:creationId xmlns:a16="http://schemas.microsoft.com/office/drawing/2014/main" id="{07044B53-690A-0599-47AE-CF64E4A9D7FE}"/>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3520" r="1191" b="5555"/>
          <a:stretch/>
        </p:blipFill>
        <p:spPr>
          <a:xfrm>
            <a:off x="3501556" y="4212290"/>
            <a:ext cx="3267460" cy="2428875"/>
          </a:xfrm>
          <a:prstGeom prst="rect">
            <a:avLst/>
          </a:prstGeom>
        </p:spPr>
      </p:pic>
      <p:pic>
        <p:nvPicPr>
          <p:cNvPr id="24" name="Picture 23" descr="Table&#10;&#10;Description automatically generated">
            <a:extLst>
              <a:ext uri="{FF2B5EF4-FFF2-40B4-BE49-F238E27FC236}">
                <a16:creationId xmlns:a16="http://schemas.microsoft.com/office/drawing/2014/main" id="{316C14C2-6D94-D47B-490A-EDF26C0FF7CC}"/>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t="4445" r="3305" b="2963"/>
          <a:stretch/>
        </p:blipFill>
        <p:spPr>
          <a:xfrm rot="5400000">
            <a:off x="9219295" y="3862791"/>
            <a:ext cx="3078511" cy="2210929"/>
          </a:xfrm>
          <a:prstGeom prst="rect">
            <a:avLst/>
          </a:prstGeom>
        </p:spPr>
      </p:pic>
    </p:spTree>
    <p:extLst>
      <p:ext uri="{BB962C8B-B14F-4D97-AF65-F5344CB8AC3E}">
        <p14:creationId xmlns:p14="http://schemas.microsoft.com/office/powerpoint/2010/main" val="2927956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71598"/>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2151078" y="1096723"/>
            <a:ext cx="11210143" cy="4718806"/>
          </a:xfrm>
        </p:spPr>
        <p:txBody>
          <a:bodyPr>
            <a:normAutofit/>
          </a:bodyPr>
          <a:lstStyle/>
          <a:p>
            <a:pPr marL="274320" lvl="1" indent="0" algn="just">
              <a:buNone/>
            </a:pPr>
            <a:r>
              <a:rPr lang="en-GB" sz="2800" i="1" dirty="0">
                <a:latin typeface="Comic Sans MS" panose="030F0702030302020204" pitchFamily="66" charset="0"/>
              </a:rPr>
              <a:t>Online reading with Bug Club</a:t>
            </a: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2081" y="359835"/>
            <a:ext cx="878315" cy="8288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89334" y="342501"/>
            <a:ext cx="1041610" cy="698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stretch>
            <a:fillRect/>
          </a:stretch>
        </p:blipFill>
        <p:spPr>
          <a:xfrm>
            <a:off x="1676115" y="1760871"/>
            <a:ext cx="8499852" cy="4778833"/>
          </a:xfrm>
          <a:prstGeom prst="rect">
            <a:avLst/>
          </a:prstGeom>
        </p:spPr>
      </p:pic>
    </p:spTree>
    <p:extLst>
      <p:ext uri="{BB962C8B-B14F-4D97-AF65-F5344CB8AC3E}">
        <p14:creationId xmlns:p14="http://schemas.microsoft.com/office/powerpoint/2010/main" val="979644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71598"/>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2151078" y="1096723"/>
            <a:ext cx="11210143" cy="4718806"/>
          </a:xfrm>
        </p:spPr>
        <p:txBody>
          <a:bodyPr>
            <a:normAutofit/>
          </a:bodyPr>
          <a:lstStyle/>
          <a:p>
            <a:pPr marL="274320" lvl="1" indent="0" algn="just">
              <a:buNone/>
            </a:pPr>
            <a:r>
              <a:rPr lang="en-GB" sz="2800" i="1" dirty="0">
                <a:latin typeface="Comic Sans MS" panose="030F0702030302020204" pitchFamily="66" charset="0"/>
              </a:rPr>
              <a:t>Online reading with Bug Club</a:t>
            </a: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42171" y="359834"/>
            <a:ext cx="828225" cy="7816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69557" y="359834"/>
            <a:ext cx="1081164" cy="72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a:stretch>
            <a:fillRect/>
          </a:stretch>
        </p:blipFill>
        <p:spPr>
          <a:xfrm>
            <a:off x="1358513" y="1588649"/>
            <a:ext cx="9065648" cy="5096938"/>
          </a:xfrm>
          <a:prstGeom prst="rect">
            <a:avLst/>
          </a:prstGeom>
        </p:spPr>
      </p:pic>
    </p:spTree>
    <p:extLst>
      <p:ext uri="{BB962C8B-B14F-4D97-AF65-F5344CB8AC3E}">
        <p14:creationId xmlns:p14="http://schemas.microsoft.com/office/powerpoint/2010/main" val="67320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71598"/>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2151078" y="1096723"/>
            <a:ext cx="11210143" cy="4718806"/>
          </a:xfrm>
        </p:spPr>
        <p:txBody>
          <a:bodyPr>
            <a:normAutofit/>
          </a:bodyPr>
          <a:lstStyle/>
          <a:p>
            <a:pPr marL="274320" lvl="1" indent="0" algn="just">
              <a:buNone/>
            </a:pPr>
            <a:r>
              <a:rPr lang="en-GB" sz="2800" i="1" dirty="0">
                <a:latin typeface="Comic Sans MS" panose="030F0702030302020204" pitchFamily="66" charset="0"/>
              </a:rPr>
              <a:t>Online reading with Bug Club</a:t>
            </a: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41983" y="359834"/>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353310" y="359834"/>
            <a:ext cx="1257096" cy="84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8BC736D6-9DCF-8180-B1EB-95786CDA1DC6}"/>
              </a:ext>
            </a:extLst>
          </p:cNvPr>
          <p:cNvPicPr>
            <a:picLocks noChangeAspect="1"/>
          </p:cNvPicPr>
          <p:nvPr/>
        </p:nvPicPr>
        <p:blipFill>
          <a:blip r:embed="rId4"/>
          <a:stretch>
            <a:fillRect/>
          </a:stretch>
        </p:blipFill>
        <p:spPr>
          <a:xfrm>
            <a:off x="981858" y="1623427"/>
            <a:ext cx="10290197" cy="4712059"/>
          </a:xfrm>
          <a:prstGeom prst="rect">
            <a:avLst/>
          </a:prstGeom>
        </p:spPr>
      </p:pic>
    </p:spTree>
    <p:extLst>
      <p:ext uri="{BB962C8B-B14F-4D97-AF65-F5344CB8AC3E}">
        <p14:creationId xmlns:p14="http://schemas.microsoft.com/office/powerpoint/2010/main" val="972831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69220" y="-71598"/>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2151078" y="1096723"/>
            <a:ext cx="11210143" cy="4718806"/>
          </a:xfrm>
        </p:spPr>
        <p:txBody>
          <a:bodyPr>
            <a:normAutofit/>
          </a:bodyPr>
          <a:lstStyle/>
          <a:p>
            <a:pPr marL="274320" lvl="1" indent="0" algn="just">
              <a:buNone/>
            </a:pPr>
            <a:r>
              <a:rPr lang="en-GB" sz="2800" i="1" dirty="0">
                <a:latin typeface="Comic Sans MS" panose="030F0702030302020204" pitchFamily="66" charset="0"/>
              </a:rPr>
              <a:t>Online reading with Bug Club</a:t>
            </a: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81360" y="359834"/>
            <a:ext cx="789036" cy="74463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259080" y="281262"/>
            <a:ext cx="1215364" cy="8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6121447-417D-8CED-80C0-BE757F6F653B}"/>
              </a:ext>
            </a:extLst>
          </p:cNvPr>
          <p:cNvPicPr>
            <a:picLocks noChangeAspect="1"/>
          </p:cNvPicPr>
          <p:nvPr/>
        </p:nvPicPr>
        <p:blipFill>
          <a:blip r:embed="rId4"/>
          <a:stretch>
            <a:fillRect/>
          </a:stretch>
        </p:blipFill>
        <p:spPr>
          <a:xfrm>
            <a:off x="1169220" y="1588649"/>
            <a:ext cx="10018246" cy="4940898"/>
          </a:xfrm>
          <a:prstGeom prst="rect">
            <a:avLst/>
          </a:prstGeom>
        </p:spPr>
      </p:pic>
    </p:spTree>
    <p:extLst>
      <p:ext uri="{BB962C8B-B14F-4D97-AF65-F5344CB8AC3E}">
        <p14:creationId xmlns:p14="http://schemas.microsoft.com/office/powerpoint/2010/main" val="2249940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779360"/>
            <a:ext cx="11210143" cy="4718806"/>
          </a:xfrm>
        </p:spPr>
        <p:txBody>
          <a:bodyPr>
            <a:normAutofit lnSpcReduction="10000"/>
          </a:bodyPr>
          <a:lstStyle/>
          <a:p>
            <a:pPr algn="just">
              <a:buFontTx/>
              <a:buChar char="-"/>
            </a:pPr>
            <a:r>
              <a:rPr lang="en-GB" sz="3200" dirty="0">
                <a:latin typeface="XCCW Joined 1a" panose="03050602040000000000" pitchFamily="66" charset="0"/>
              </a:rPr>
              <a:t>RESOURCES TO HELP AT HOME...</a:t>
            </a:r>
          </a:p>
          <a:p>
            <a:pPr lvl="1" algn="just">
              <a:buFontTx/>
              <a:buChar char="-"/>
            </a:pPr>
            <a:r>
              <a:rPr lang="en-GB" sz="2600" i="1" dirty="0">
                <a:latin typeface="XCCW Joined 1a" panose="03050602040000000000" pitchFamily="66" charset="0"/>
              </a:rPr>
              <a:t>Phonics with Mr Thorne on YouTube</a:t>
            </a:r>
          </a:p>
          <a:p>
            <a:pPr marL="274320" lvl="1" indent="0" algn="just">
              <a:buNone/>
            </a:pP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pPr marL="0" indent="0">
              <a:buNone/>
            </a:pPr>
            <a:endParaRPr lang="en-GB" u="sng" dirty="0">
              <a:hlinkClick r:id="rId2"/>
            </a:endParaRPr>
          </a:p>
          <a:p>
            <a:pPr marL="0" indent="0">
              <a:buNone/>
            </a:pPr>
            <a:endParaRPr lang="en-GB" u="sng" dirty="0">
              <a:hlinkClick r:id="rId2"/>
            </a:endParaRPr>
          </a:p>
          <a:p>
            <a:pPr marL="0" indent="0">
              <a:buNone/>
            </a:pPr>
            <a:endParaRPr lang="en-GB" u="sng" dirty="0">
              <a:hlinkClick r:id="rId2"/>
            </a:endParaRPr>
          </a:p>
          <a:p>
            <a:pPr marL="0" indent="0">
              <a:buNone/>
            </a:pPr>
            <a:endParaRPr lang="en-GB" u="sng" dirty="0">
              <a:hlinkClick r:id="rId2"/>
            </a:endParaRPr>
          </a:p>
          <a:p>
            <a:pPr marL="0" indent="0">
              <a:buNone/>
            </a:pPr>
            <a:endParaRPr lang="en-GB" u="sng" dirty="0">
              <a:hlinkClick r:id="rId2"/>
            </a:endParaRPr>
          </a:p>
          <a:p>
            <a:pPr marL="0" indent="0">
              <a:buNone/>
            </a:pPr>
            <a:r>
              <a:rPr lang="en-GB" dirty="0">
                <a:hlinkClick r:id="rId2"/>
              </a:rPr>
              <a:t>https://www.youtube.com/playlist?list=PLqh11DN6jmbBHVCDeYtWRgJcZLowiu9cv</a:t>
            </a:r>
            <a:endParaRPr lang="en-GB" dirty="0"/>
          </a:p>
          <a:p>
            <a:pPr marL="0" indent="0">
              <a:buNone/>
            </a:pPr>
            <a:endParaRPr lang="en-GB" dirty="0"/>
          </a:p>
          <a:p>
            <a:pPr marL="0" indent="0">
              <a:buNone/>
            </a:pPr>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0142" y="321325"/>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312" y="330374"/>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5"/>
          <a:srcRect l="3503" r="4215" b="8465"/>
          <a:stretch/>
        </p:blipFill>
        <p:spPr>
          <a:xfrm>
            <a:off x="1836295" y="2860340"/>
            <a:ext cx="5434150" cy="3030473"/>
          </a:xfrm>
          <a:prstGeom prst="rect">
            <a:avLst/>
          </a:prstGeom>
        </p:spPr>
      </p:pic>
      <p:pic>
        <p:nvPicPr>
          <p:cNvPr id="5" name="Picture 4"/>
          <p:cNvPicPr>
            <a:picLocks noChangeAspect="1"/>
          </p:cNvPicPr>
          <p:nvPr/>
        </p:nvPicPr>
        <p:blipFill>
          <a:blip r:embed="rId6"/>
          <a:stretch>
            <a:fillRect/>
          </a:stretch>
        </p:blipFill>
        <p:spPr>
          <a:xfrm>
            <a:off x="8622396" y="3067200"/>
            <a:ext cx="2143125" cy="2143125"/>
          </a:xfrm>
          <a:prstGeom prst="rect">
            <a:avLst/>
          </a:prstGeom>
        </p:spPr>
      </p:pic>
      <p:sp>
        <p:nvSpPr>
          <p:cNvPr id="9" name="Rectangle 8"/>
          <p:cNvSpPr/>
          <p:nvPr/>
        </p:nvSpPr>
        <p:spPr>
          <a:xfrm>
            <a:off x="5574396" y="5924118"/>
            <a:ext cx="6096000" cy="375552"/>
          </a:xfrm>
          <a:prstGeom prst="rect">
            <a:avLst/>
          </a:prstGeom>
        </p:spPr>
        <p:txBody>
          <a:bodyPr>
            <a:spAutoFit/>
          </a:bodyPr>
          <a:lstStyle/>
          <a:p>
            <a:pPr>
              <a:lnSpc>
                <a:spcPct val="107000"/>
              </a:lnSpc>
              <a:spcAft>
                <a:spcPts val="800"/>
              </a:spcAft>
            </a:pP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8096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9792208" cy="1527078"/>
          </a:xfrm>
        </p:spPr>
        <p:txBody>
          <a:bodyPr>
            <a:normAutofit/>
          </a:bodyPr>
          <a:lstStyle/>
          <a:p>
            <a:pPr algn="ctr"/>
            <a:r>
              <a:rPr lang="en-GB" sz="5400" b="1" u="sng" dirty="0">
                <a:latin typeface="XCCW Joined 1a" panose="03050602040000000000" pitchFamily="66" charset="0"/>
              </a:rPr>
              <a:t>Helping at Home</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359541" y="5613938"/>
            <a:ext cx="11210143" cy="956688"/>
          </a:xfrm>
        </p:spPr>
        <p:txBody>
          <a:bodyPr>
            <a:normAutofit/>
          </a:bodyPr>
          <a:lstStyle/>
          <a:p>
            <a:pPr marL="274320" lvl="1" indent="0" algn="just">
              <a:buNone/>
            </a:pPr>
            <a:r>
              <a:rPr lang="en-GB" sz="1800" i="1" dirty="0">
                <a:latin typeface="Comic Sans MS" panose="030F0702030302020204" pitchFamily="66" charset="0"/>
              </a:rPr>
              <a:t>You will know which phase and sounds to focus on because the books your children bring home (or have been allocated online) are linked to the words that they are practising to read. </a:t>
            </a:r>
            <a:endParaRPr lang="en-GB" sz="2600" i="1" dirty="0">
              <a:latin typeface="XCCW Joined 1a" panose="03050602040000000000" pitchFamily="66" charset="0"/>
            </a:endParaRPr>
          </a:p>
          <a:p>
            <a:pPr lvl="2" algn="just">
              <a:buFontTx/>
              <a:buChar char="-"/>
            </a:pPr>
            <a:endParaRPr lang="en-GB" sz="2800" dirty="0">
              <a:latin typeface="XCCW Joined 1a" panose="03050602040000000000" pitchFamily="66" charset="0"/>
            </a:endParaRPr>
          </a:p>
          <a:p>
            <a:pPr algn="just">
              <a:buFontTx/>
              <a:buChar char="-"/>
            </a:pPr>
            <a:endParaRPr lang="en-GB" sz="2100" dirty="0">
              <a:latin typeface="XCCW Joined 1a" panose="03050602040000000000" pitchFamily="66" charset="0"/>
            </a:endParaRPr>
          </a:p>
          <a:p>
            <a:endParaRPr lang="en-GB" dirty="0"/>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7720" y="266540"/>
            <a:ext cx="886354" cy="8364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34632" y="456476"/>
            <a:ext cx="963598" cy="646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a:extLst>
              <a:ext uri="{FF2B5EF4-FFF2-40B4-BE49-F238E27FC236}">
                <a16:creationId xmlns:a16="http://schemas.microsoft.com/office/drawing/2014/main" id="{DF193301-0EC0-4A85-9848-C1DE7950D23B}"/>
              </a:ext>
            </a:extLst>
          </p:cNvPr>
          <p:cNvSpPr txBox="1">
            <a:spLocks/>
          </p:cNvSpPr>
          <p:nvPr/>
        </p:nvSpPr>
        <p:spPr>
          <a:xfrm>
            <a:off x="622316" y="1513753"/>
            <a:ext cx="6715349" cy="3808336"/>
          </a:xfrm>
          <a:prstGeom prst="rect">
            <a:avLst/>
          </a:prstGeom>
        </p:spPr>
        <p:txBody>
          <a:bodyPr vert="horz" lIns="91440" tIns="45720" rIns="91440" bIns="45720" rtlCol="0">
            <a:normAutofit fontScale="85000" lnSpcReduction="20000"/>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marL="274320" lvl="1" indent="0">
              <a:buFont typeface="Garamond" pitchFamily="18" charset="0"/>
              <a:buNone/>
            </a:pPr>
            <a:r>
              <a:rPr lang="en-GB" sz="2400" i="1" dirty="0">
                <a:latin typeface="Comic Sans MS" panose="030F0702030302020204" pitchFamily="66" charset="0"/>
              </a:rPr>
              <a:t>Spelling homework – based on high/common frequency words and ‘tricky words’, which will be tested half termly. It is good to visit these lists on a weekly basis at least.  </a:t>
            </a:r>
          </a:p>
          <a:p>
            <a:pPr marL="274320" lvl="1" indent="0">
              <a:buFont typeface="Garamond" pitchFamily="18" charset="0"/>
              <a:buNone/>
            </a:pPr>
            <a:r>
              <a:rPr lang="en-GB" sz="2400" i="1" dirty="0">
                <a:latin typeface="Comic Sans MS" panose="030F0702030302020204" pitchFamily="66" charset="0"/>
              </a:rPr>
              <a:t>Children will have words to read each week that relate to the phonemes and digraphs that they have learnt in their phonics lessons. This should be a recap for them to allow them to consolidate their ability to recognise these phonemes more fluently within the words. </a:t>
            </a:r>
          </a:p>
          <a:p>
            <a:pPr marL="274320" lvl="1" indent="0">
              <a:buFont typeface="Garamond" pitchFamily="18" charset="0"/>
              <a:buNone/>
            </a:pPr>
            <a:r>
              <a:rPr lang="en-GB" sz="2400" i="1" dirty="0">
                <a:latin typeface="Comic Sans MS" panose="030F0702030302020204" pitchFamily="66" charset="0"/>
              </a:rPr>
              <a:t>Along with this, there will be some pseudo words (alien words) that contain the same phonemes / graphemes as the real words. This is in relation to the Phonics Screening Check in the summer term.</a:t>
            </a:r>
            <a:endParaRPr lang="en-GB" dirty="0"/>
          </a:p>
        </p:txBody>
      </p:sp>
      <p:pic>
        <p:nvPicPr>
          <p:cNvPr id="14" name="Picture 13">
            <a:extLst>
              <a:ext uri="{FF2B5EF4-FFF2-40B4-BE49-F238E27FC236}">
                <a16:creationId xmlns:a16="http://schemas.microsoft.com/office/drawing/2014/main" id="{0805A773-D2FA-1E4B-34D6-A9E460DD7AAF}"/>
              </a:ext>
            </a:extLst>
          </p:cNvPr>
          <p:cNvPicPr>
            <a:picLocks noChangeAspect="1"/>
          </p:cNvPicPr>
          <p:nvPr/>
        </p:nvPicPr>
        <p:blipFill>
          <a:blip r:embed="rId4"/>
          <a:stretch>
            <a:fillRect/>
          </a:stretch>
        </p:blipFill>
        <p:spPr>
          <a:xfrm rot="655219">
            <a:off x="8472311" y="1098725"/>
            <a:ext cx="2806693" cy="33370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011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330374"/>
            <a:ext cx="7054088" cy="1527078"/>
          </a:xfrm>
        </p:spPr>
        <p:txBody>
          <a:bodyPr>
            <a:normAutofit/>
          </a:bodyPr>
          <a:lstStyle/>
          <a:p>
            <a:pPr algn="ctr"/>
            <a:r>
              <a:rPr lang="en-GB" sz="5400" b="1" u="sng" dirty="0">
                <a:latin typeface="XCCW Joined 1a" panose="03050602040000000000" pitchFamily="66" charset="0"/>
              </a:rPr>
              <a:t>Phonics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60253" y="1779360"/>
            <a:ext cx="11210143" cy="4718806"/>
          </a:xfrm>
        </p:spPr>
        <p:txBody>
          <a:bodyPr>
            <a:normAutofit fontScale="92500" lnSpcReduction="10000"/>
          </a:bodyPr>
          <a:lstStyle/>
          <a:p>
            <a:pPr marL="0" indent="0" algn="just">
              <a:buNone/>
            </a:pPr>
            <a:r>
              <a:rPr lang="en-GB" sz="2100" b="1" u="sng" dirty="0">
                <a:latin typeface="Comic Sans MS" panose="030F0702030302020204" pitchFamily="66" charset="0"/>
              </a:rPr>
              <a:t>What is the Phonics Screening Test </a:t>
            </a:r>
          </a:p>
          <a:p>
            <a:pPr marL="0" indent="0" algn="just">
              <a:buNone/>
            </a:pPr>
            <a:r>
              <a:rPr lang="en-GB" sz="2100" b="1" u="sng" dirty="0">
                <a:latin typeface="Comic Sans MS" panose="030F0702030302020204" pitchFamily="66" charset="0"/>
              </a:rPr>
              <a:t>and when will it take place?</a:t>
            </a:r>
          </a:p>
          <a:p>
            <a:pPr marL="0" indent="0" algn="just">
              <a:buNone/>
            </a:pPr>
            <a:endParaRPr lang="en-GB" sz="800" dirty="0">
              <a:latin typeface="Comic Sans MS" panose="030F0702030302020204" pitchFamily="66" charset="0"/>
            </a:endParaRPr>
          </a:p>
          <a:p>
            <a:pPr marL="0" indent="0" algn="just">
              <a:buNone/>
            </a:pPr>
            <a:r>
              <a:rPr lang="en-GB" sz="2100" dirty="0">
                <a:latin typeface="Comic Sans MS" panose="030F0702030302020204" pitchFamily="66" charset="0"/>
              </a:rPr>
              <a:t>Week commencing 14 June 2027</a:t>
            </a:r>
          </a:p>
          <a:p>
            <a:pPr marL="0" indent="0" algn="just">
              <a:buNone/>
            </a:pPr>
            <a:endParaRPr lang="en-GB" sz="1000" dirty="0">
              <a:latin typeface="Comic Sans MS" panose="030F0702030302020204" pitchFamily="66" charset="0"/>
            </a:endParaRPr>
          </a:p>
          <a:p>
            <a:pPr marL="0" indent="0" algn="just">
              <a:buNone/>
            </a:pPr>
            <a:r>
              <a:rPr lang="en-GB" sz="2100" dirty="0">
                <a:latin typeface="Comic Sans MS" panose="030F0702030302020204" pitchFamily="66" charset="0"/>
              </a:rPr>
              <a:t>There are two sections in this 40-word check and it assesses phonics skills and knowledge learned through Reception and Year 1. Your child will read up to four words per page for their teacher and they will probably do the check in one sitting of about 5–10 minutes.</a:t>
            </a:r>
          </a:p>
          <a:p>
            <a:pPr marL="0" indent="0" algn="just">
              <a:buNone/>
            </a:pPr>
            <a:r>
              <a:rPr lang="en-GB" sz="2100" dirty="0">
                <a:latin typeface="Comic Sans MS" panose="030F0702030302020204" pitchFamily="66" charset="0"/>
                <a:hlinkClick r:id="rId2"/>
              </a:rPr>
              <a:t>https://www.youtube.com/watch?v=KKzSvB6wmGs</a:t>
            </a:r>
            <a:endParaRPr lang="en-GB" sz="2100" dirty="0">
              <a:latin typeface="Comic Sans MS" panose="030F0702030302020204" pitchFamily="66" charset="0"/>
            </a:endParaRPr>
          </a:p>
          <a:p>
            <a:pPr marL="0" indent="0" algn="just">
              <a:buNone/>
            </a:pPr>
            <a:r>
              <a:rPr lang="en-GB" sz="2100" b="1" u="sng" dirty="0">
                <a:latin typeface="Comic Sans MS" panose="030F0702030302020204" pitchFamily="66" charset="0"/>
              </a:rPr>
              <a:t>How can I help my child to prepare for this?</a:t>
            </a:r>
            <a:endParaRPr lang="en-GB" dirty="0">
              <a:latin typeface="Comic Sans MS" panose="030F0702030302020204" pitchFamily="66" charset="0"/>
            </a:endParaRPr>
          </a:p>
          <a:p>
            <a:pPr marL="0" indent="0" algn="just">
              <a:buNone/>
            </a:pPr>
            <a:r>
              <a:rPr lang="en-GB" sz="2100" dirty="0">
                <a:latin typeface="Comic Sans MS" panose="030F0702030302020204" pitchFamily="66" charset="0"/>
              </a:rPr>
              <a:t>Please, please complete all the phonics activities that you will be receiving and read regularly with your child.</a:t>
            </a:r>
          </a:p>
          <a:p>
            <a:pPr marL="0" indent="0" algn="just">
              <a:buNone/>
            </a:pPr>
            <a:r>
              <a:rPr lang="en-GB" sz="2100" dirty="0">
                <a:latin typeface="Comic Sans MS" panose="030F0702030302020204" pitchFamily="66" charset="0"/>
                <a:hlinkClick r:id="rId3"/>
              </a:rPr>
              <a:t>https://home.oxfordowl.co.uk/at-school/primary-school-assessment-tests/year-1-phonics-screening-check/</a:t>
            </a:r>
            <a:endParaRPr lang="en-GB" sz="2100" dirty="0">
              <a:latin typeface="Comic Sans MS" panose="030F0702030302020204" pitchFamily="66" charset="0"/>
            </a:endParaRPr>
          </a:p>
          <a:p>
            <a:pPr marL="0" indent="0" algn="just">
              <a:buNone/>
            </a:pPr>
            <a:endParaRPr lang="en-GB" sz="2100" dirty="0">
              <a:latin typeface="XCCW Joined 1a" panose="03050602040000000000" pitchFamily="66" charset="0"/>
            </a:endParaRP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7121" y="264616"/>
            <a:ext cx="822947" cy="7766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397026" y="354987"/>
            <a:ext cx="1159541" cy="77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6"/>
          <a:srcRect l="36446" t="16227" r="36412" b="11157"/>
          <a:stretch/>
        </p:blipFill>
        <p:spPr>
          <a:xfrm>
            <a:off x="7410835" y="354987"/>
            <a:ext cx="1818946" cy="2736063"/>
          </a:xfrm>
          <a:prstGeom prst="rect">
            <a:avLst/>
          </a:prstGeom>
        </p:spPr>
      </p:pic>
      <p:pic>
        <p:nvPicPr>
          <p:cNvPr id="5" name="Picture 4"/>
          <p:cNvPicPr>
            <a:picLocks noChangeAspect="1"/>
          </p:cNvPicPr>
          <p:nvPr/>
        </p:nvPicPr>
        <p:blipFill rotWithShape="1">
          <a:blip r:embed="rId7"/>
          <a:srcRect l="36142" t="12057" r="37132" b="16115"/>
          <a:stretch/>
        </p:blipFill>
        <p:spPr>
          <a:xfrm>
            <a:off x="9364965" y="581281"/>
            <a:ext cx="1766617" cy="2672576"/>
          </a:xfrm>
          <a:prstGeom prst="rect">
            <a:avLst/>
          </a:prstGeom>
        </p:spPr>
      </p:pic>
    </p:spTree>
    <p:extLst>
      <p:ext uri="{BB962C8B-B14F-4D97-AF65-F5344CB8AC3E}">
        <p14:creationId xmlns:p14="http://schemas.microsoft.com/office/powerpoint/2010/main" val="1563092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551540" y="843450"/>
            <a:ext cx="7054088" cy="463341"/>
          </a:xfrm>
        </p:spPr>
        <p:txBody>
          <a:bodyPr>
            <a:normAutofit fontScale="90000"/>
          </a:bodyPr>
          <a:lstStyle/>
          <a:p>
            <a:pPr algn="ctr"/>
            <a:r>
              <a:rPr lang="en-GB" sz="5400" b="1" u="sng" dirty="0">
                <a:latin typeface="XCCW Joined 1a" panose="03050602040000000000" pitchFamily="66" charset="0"/>
              </a:rPr>
              <a:t>Assessment  at UPS</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90928" y="1306792"/>
            <a:ext cx="11210143" cy="5453446"/>
          </a:xfrm>
        </p:spPr>
        <p:txBody>
          <a:bodyPr>
            <a:normAutofit fontScale="55000" lnSpcReduction="20000"/>
          </a:bodyPr>
          <a:lstStyle/>
          <a:p>
            <a:pPr marL="0" indent="0" algn="just">
              <a:buNone/>
            </a:pPr>
            <a:endParaRPr lang="en-GB" sz="1300" dirty="0">
              <a:latin typeface="Comic Sans MS" panose="030F0702030302020204" pitchFamily="66" charset="0"/>
            </a:endParaRPr>
          </a:p>
          <a:p>
            <a:pPr marL="0" indent="0" algn="just">
              <a:buNone/>
            </a:pPr>
            <a:r>
              <a:rPr lang="en-GB" sz="3300" dirty="0">
                <a:latin typeface="Comic Sans MS" panose="030F0702030302020204" pitchFamily="66" charset="0"/>
              </a:rPr>
              <a:t>SATs, simply stands for Standard Assessment Tests. </a:t>
            </a:r>
          </a:p>
          <a:p>
            <a:pPr marL="0" indent="0" algn="just">
              <a:buNone/>
            </a:pPr>
            <a:endParaRPr lang="en-GB" sz="3300" dirty="0">
              <a:latin typeface="Comic Sans MS" panose="030F0702030302020204" pitchFamily="66" charset="0"/>
            </a:endParaRPr>
          </a:p>
          <a:p>
            <a:pPr marL="0" indent="0" algn="just">
              <a:buNone/>
            </a:pPr>
            <a:r>
              <a:rPr lang="en-GB" sz="3300" dirty="0">
                <a:latin typeface="Comic Sans MS" panose="030F0702030302020204" pitchFamily="66" charset="0"/>
              </a:rPr>
              <a:t>These end of KS1 tests used to be used as a benchmark for progression in primary educations, however, following the Government’s response to the 2017 consultation on primary assessment, on 20 July 2022, </a:t>
            </a:r>
            <a:r>
              <a:rPr lang="en-GB" sz="3300" dirty="0" err="1">
                <a:latin typeface="Comic Sans MS" panose="030F0702030302020204" pitchFamily="66" charset="0"/>
              </a:rPr>
              <a:t>DfE</a:t>
            </a:r>
            <a:r>
              <a:rPr lang="en-GB" sz="3300" dirty="0">
                <a:latin typeface="Comic Sans MS" panose="030F0702030302020204" pitchFamily="66" charset="0"/>
              </a:rPr>
              <a:t> announced that assessments at the end of KS1 would become non-statutory from the academic year 2023 to 2024.</a:t>
            </a:r>
          </a:p>
          <a:p>
            <a:pPr marL="0" indent="0" algn="just">
              <a:buNone/>
            </a:pPr>
            <a:endParaRPr lang="en-GB" sz="3300" dirty="0">
              <a:latin typeface="Comic Sans MS" panose="030F0702030302020204" pitchFamily="66" charset="0"/>
            </a:endParaRPr>
          </a:p>
          <a:p>
            <a:pPr marL="0" indent="0" algn="just">
              <a:buNone/>
            </a:pPr>
            <a:r>
              <a:rPr lang="en-GB" sz="3300" dirty="0">
                <a:latin typeface="Comic Sans MS" panose="030F0702030302020204" pitchFamily="66" charset="0"/>
              </a:rPr>
              <a:t>The reception baseline assessment (RBA) has replaced the end of KS1 assessments as the baseline for cohort level primary progress measures. It became statutory in the academic year 2021 to 2022.</a:t>
            </a:r>
          </a:p>
          <a:p>
            <a:pPr marL="0" indent="0" algn="just">
              <a:buNone/>
            </a:pPr>
            <a:endParaRPr lang="en-GB" sz="3300" dirty="0">
              <a:latin typeface="Comic Sans MS" panose="030F0702030302020204" pitchFamily="66" charset="0"/>
            </a:endParaRPr>
          </a:p>
          <a:p>
            <a:pPr marL="0" indent="0" algn="just">
              <a:buNone/>
            </a:pPr>
            <a:r>
              <a:rPr lang="en-GB" sz="3300" dirty="0">
                <a:latin typeface="Comic Sans MS" panose="030F0702030302020204" pitchFamily="66" charset="0"/>
              </a:rPr>
              <a:t>The papers are still made available to schools for teachers to use to inform their teacher judgement, and to support in the measurement of pupil achievement and to help identify where their pupils need additional support as they transition into key stage 2 (KS2).</a:t>
            </a:r>
          </a:p>
          <a:p>
            <a:pPr marL="0" indent="0" algn="just">
              <a:buNone/>
            </a:pPr>
            <a:endParaRPr lang="en-GB" sz="3300" dirty="0">
              <a:latin typeface="Comic Sans MS" panose="030F0702030302020204" pitchFamily="66" charset="0"/>
            </a:endParaRPr>
          </a:p>
          <a:p>
            <a:pPr marL="0" indent="0" algn="just">
              <a:buNone/>
            </a:pPr>
            <a:r>
              <a:rPr lang="en-GB" sz="3300" dirty="0">
                <a:latin typeface="Comic Sans MS" panose="030F0702030302020204" pitchFamily="66" charset="0"/>
              </a:rPr>
              <a:t>We still use the papers in KS1 for Year 2, but have pushed the date back to June / July to allow more time to focus on embedding learning and actually finish the curriculum before the children are assessed. Year 1 children are assessed using Rising Stars, but these are mainly to support teacher judgement. </a:t>
            </a:r>
            <a:endParaRPr lang="en-GB" sz="2100" dirty="0">
              <a:latin typeface="XCCW Joined 1a" panose="03050602040000000000" pitchFamily="66" charset="0"/>
            </a:endParaRP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7121" y="264616"/>
            <a:ext cx="822947" cy="7766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90586" y="377726"/>
            <a:ext cx="1159541" cy="77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B1D9CB8C-67CB-5E27-959E-2F7F825B8F89}"/>
              </a:ext>
            </a:extLst>
          </p:cNvPr>
          <p:cNvPicPr>
            <a:picLocks noChangeAspect="1"/>
          </p:cNvPicPr>
          <p:nvPr/>
        </p:nvPicPr>
        <p:blipFill>
          <a:blip r:embed="rId4"/>
          <a:stretch>
            <a:fillRect/>
          </a:stretch>
        </p:blipFill>
        <p:spPr>
          <a:xfrm rot="20457810">
            <a:off x="8537482" y="455899"/>
            <a:ext cx="1074060" cy="1436244"/>
          </a:xfrm>
          <a:prstGeom prst="rect">
            <a:avLst/>
          </a:prstGeom>
        </p:spPr>
      </p:pic>
      <p:pic>
        <p:nvPicPr>
          <p:cNvPr id="12" name="Picture 11">
            <a:extLst>
              <a:ext uri="{FF2B5EF4-FFF2-40B4-BE49-F238E27FC236}">
                <a16:creationId xmlns:a16="http://schemas.microsoft.com/office/drawing/2014/main" id="{023270FA-7ECE-40D5-5976-84033EC3C59B}"/>
              </a:ext>
            </a:extLst>
          </p:cNvPr>
          <p:cNvPicPr>
            <a:picLocks noChangeAspect="1"/>
          </p:cNvPicPr>
          <p:nvPr/>
        </p:nvPicPr>
        <p:blipFill rotWithShape="1">
          <a:blip r:embed="rId5"/>
          <a:srcRect l="1816" r="5178"/>
          <a:stretch/>
        </p:blipFill>
        <p:spPr>
          <a:xfrm rot="957851">
            <a:off x="9773619" y="485068"/>
            <a:ext cx="915736" cy="1254023"/>
          </a:xfrm>
          <a:prstGeom prst="rect">
            <a:avLst/>
          </a:prstGeom>
        </p:spPr>
      </p:pic>
    </p:spTree>
    <p:extLst>
      <p:ext uri="{BB962C8B-B14F-4D97-AF65-F5344CB8AC3E}">
        <p14:creationId xmlns:p14="http://schemas.microsoft.com/office/powerpoint/2010/main" val="1304292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2358928" y="766729"/>
            <a:ext cx="7054088" cy="463341"/>
          </a:xfrm>
        </p:spPr>
        <p:txBody>
          <a:bodyPr>
            <a:normAutofit fontScale="90000"/>
          </a:bodyPr>
          <a:lstStyle/>
          <a:p>
            <a:pPr algn="ctr"/>
            <a:r>
              <a:rPr lang="en-GB" sz="5400" b="1" u="sng" dirty="0">
                <a:latin typeface="XCCW Joined 1a" panose="03050602040000000000" pitchFamily="66" charset="0"/>
              </a:rPr>
              <a:t>Assessment</a:t>
            </a:r>
          </a:p>
        </p:txBody>
      </p:sp>
      <p:sp>
        <p:nvSpPr>
          <p:cNvPr id="3" name="Content Placeholder 2">
            <a:extLst>
              <a:ext uri="{FF2B5EF4-FFF2-40B4-BE49-F238E27FC236}">
                <a16:creationId xmlns:a16="http://schemas.microsoft.com/office/drawing/2014/main" id="{DF193301-0EC0-4A85-9848-C1DE7950D23B}"/>
              </a:ext>
            </a:extLst>
          </p:cNvPr>
          <p:cNvSpPr>
            <a:spLocks noGrp="1"/>
          </p:cNvSpPr>
          <p:nvPr>
            <p:ph idx="1"/>
          </p:nvPr>
        </p:nvSpPr>
        <p:spPr>
          <a:xfrm>
            <a:off x="490928" y="1306792"/>
            <a:ext cx="11210143" cy="4718806"/>
          </a:xfrm>
        </p:spPr>
        <p:txBody>
          <a:bodyPr>
            <a:normAutofit/>
          </a:bodyPr>
          <a:lstStyle/>
          <a:p>
            <a:pPr marL="0" indent="0" algn="just">
              <a:buNone/>
            </a:pPr>
            <a:r>
              <a:rPr lang="en-GB" sz="2100" b="1" u="sng" dirty="0">
                <a:latin typeface="Comic Sans MS" panose="030F0702030302020204" pitchFamily="66" charset="0"/>
              </a:rPr>
              <a:t>What does this mean for your child? </a:t>
            </a:r>
          </a:p>
          <a:p>
            <a:pPr marL="0" indent="0" algn="just">
              <a:buNone/>
            </a:pPr>
            <a:endParaRPr lang="en-GB" sz="2100" b="1" u="sng" dirty="0">
              <a:latin typeface="Comic Sans MS" panose="030F0702030302020204" pitchFamily="66" charset="0"/>
            </a:endParaRPr>
          </a:p>
          <a:p>
            <a:pPr marL="0" indent="0" algn="just">
              <a:buNone/>
            </a:pPr>
            <a:endParaRPr lang="en-GB" sz="800" dirty="0">
              <a:latin typeface="Comic Sans MS" panose="030F0702030302020204" pitchFamily="66" charset="0"/>
            </a:endParaRPr>
          </a:p>
          <a:p>
            <a:pPr marL="0" indent="0" algn="just">
              <a:buNone/>
            </a:pPr>
            <a:r>
              <a:rPr lang="en-GB" sz="2100" dirty="0">
                <a:latin typeface="Comic Sans MS" panose="030F0702030302020204" pitchFamily="66" charset="0"/>
              </a:rPr>
              <a:t>The best thing that you can do is simply support your child with their reading and spelling / phonics homework each week. No extra preparation is needed. </a:t>
            </a:r>
          </a:p>
          <a:p>
            <a:pPr marL="0" indent="0" algn="just">
              <a:buNone/>
            </a:pPr>
            <a:r>
              <a:rPr lang="en-GB" sz="2100" dirty="0">
                <a:latin typeface="Comic Sans MS" panose="030F0702030302020204" pitchFamily="66" charset="0"/>
              </a:rPr>
              <a:t>As stated, these assessments are simply a tool for teachers to use to sit alongside judgements made by teachers regarding attainment in English and maths. </a:t>
            </a:r>
          </a:p>
          <a:p>
            <a:pPr marL="0" indent="0" algn="just">
              <a:buNone/>
            </a:pPr>
            <a:r>
              <a:rPr lang="en-GB" sz="2100" dirty="0">
                <a:latin typeface="Comic Sans MS" panose="030F0702030302020204" pitchFamily="66" charset="0"/>
              </a:rPr>
              <a:t>It is important to remember that at UPS, learning is about more than a score and at our very core of learning is our UPS Being More Curriculum, which is centred around our values, and ensuring that our pupils become good citizens is key to us here. </a:t>
            </a:r>
          </a:p>
          <a:p>
            <a:pPr marL="0" indent="0" algn="just">
              <a:buNone/>
            </a:pPr>
            <a:endParaRPr lang="en-GB" sz="2100" dirty="0">
              <a:latin typeface="Comic Sans MS" panose="030F0702030302020204" pitchFamily="66" charset="0"/>
            </a:endParaRPr>
          </a:p>
          <a:p>
            <a:pPr marL="0" indent="0" algn="just">
              <a:buNone/>
            </a:pPr>
            <a:endParaRPr lang="en-GB" sz="2100" dirty="0">
              <a:latin typeface="XCCW Joined 1a" panose="03050602040000000000" pitchFamily="66" charset="0"/>
            </a:endParaRP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7121" y="264616"/>
            <a:ext cx="822947" cy="7766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90586" y="377726"/>
            <a:ext cx="1159541" cy="77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011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120F84-A866-4D9F-8B1C-9120A013D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0" name="Rectangle 9">
            <a:extLst>
              <a:ext uri="{FF2B5EF4-FFF2-40B4-BE49-F238E27FC236}">
                <a16:creationId xmlns:a16="http://schemas.microsoft.com/office/drawing/2014/main" id="{252FEFEF-6AC0-46B6-AC09-11FC56196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0312" y="226665"/>
            <a:ext cx="11722608" cy="6382512"/>
          </a:xfrm>
          <a:prstGeom prst="rect">
            <a:avLst/>
          </a:prstGeom>
          <a:ln w="6350" cap="flat" cmpd="sng" algn="ctr">
            <a:noFill/>
            <a:prstDash val="solid"/>
          </a:ln>
          <a:effectLst>
            <a:softEdge rad="0"/>
          </a:effectLst>
        </p:spPr>
        <p:txBody>
          <a:bodyPr/>
          <a:lstStyle/>
          <a:p>
            <a:endParaRPr lang="en-GB"/>
          </a:p>
        </p:txBody>
      </p:sp>
      <p:sp>
        <p:nvSpPr>
          <p:cNvPr id="2" name="Title 1">
            <a:extLst>
              <a:ext uri="{FF2B5EF4-FFF2-40B4-BE49-F238E27FC236}">
                <a16:creationId xmlns:a16="http://schemas.microsoft.com/office/drawing/2014/main" id="{EA877C64-9F6B-434A-ACCB-E4919DC6986C}"/>
              </a:ext>
            </a:extLst>
          </p:cNvPr>
          <p:cNvSpPr>
            <a:spLocks noGrp="1"/>
          </p:cNvSpPr>
          <p:nvPr>
            <p:ph type="title"/>
          </p:nvPr>
        </p:nvSpPr>
        <p:spPr>
          <a:xfrm>
            <a:off x="1175512" y="870132"/>
            <a:ext cx="9792208" cy="1527078"/>
          </a:xfrm>
        </p:spPr>
        <p:txBody>
          <a:bodyPr>
            <a:normAutofit/>
          </a:bodyPr>
          <a:lstStyle/>
          <a:p>
            <a:pPr algn="ctr"/>
            <a:r>
              <a:rPr lang="en-GB" sz="5400" b="1" u="sng" dirty="0">
                <a:latin typeface="XCCW Joined 1a" panose="03050602040000000000" pitchFamily="66" charset="0"/>
              </a:rPr>
              <a:t>Any Questions?</a:t>
            </a:r>
          </a:p>
        </p:txBody>
      </p:sp>
      <p:pic>
        <p:nvPicPr>
          <p:cNvPr id="1026" name="Picture 2" descr="Image result for spelling clipart pictures">
            <a:extLst>
              <a:ext uri="{FF2B5EF4-FFF2-40B4-BE49-F238E27FC236}">
                <a16:creationId xmlns:a16="http://schemas.microsoft.com/office/drawing/2014/main" id="{2A282B6C-8CED-4AF0-92FD-C1E824289D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2281" y="513501"/>
            <a:ext cx="1128413" cy="106490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44375612-751F-44B1-A2D6-D623DB331C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253" y="553146"/>
            <a:ext cx="1528054" cy="102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9851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
      <a:dk1>
        <a:srgbClr val="000000"/>
      </a:dk1>
      <a:lt1>
        <a:srgbClr val="FFFFFF"/>
      </a:lt1>
      <a:dk2>
        <a:srgbClr val="243B41"/>
      </a:dk2>
      <a:lt2>
        <a:srgbClr val="E8E4E2"/>
      </a:lt2>
      <a:accent1>
        <a:srgbClr val="7DA8B9"/>
      </a:accent1>
      <a:accent2>
        <a:srgbClr val="76ACA5"/>
      </a:accent2>
      <a:accent3>
        <a:srgbClr val="81AB94"/>
      </a:accent3>
      <a:accent4>
        <a:srgbClr val="78B07A"/>
      </a:accent4>
      <a:accent5>
        <a:srgbClr val="8FA980"/>
      </a:accent5>
      <a:accent6>
        <a:srgbClr val="9CA672"/>
      </a:accent6>
      <a:hlink>
        <a:srgbClr val="A97561"/>
      </a:hlink>
      <a:folHlink>
        <a:srgbClr val="828282"/>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TM04033927[[fn=Main Event]]</Template>
  <TotalTime>0</TotalTime>
  <Words>1784</Words>
  <Application>Microsoft Office PowerPoint</Application>
  <PresentationFormat>Widescreen</PresentationFormat>
  <Paragraphs>206</Paragraphs>
  <Slides>26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Calibri</vt:lpstr>
      <vt:lpstr>Comic Sans MS</vt:lpstr>
      <vt:lpstr>Garamond</vt:lpstr>
      <vt:lpstr>Twinkl Cursive Looped</vt:lpstr>
      <vt:lpstr>XCCW Joined 1a</vt:lpstr>
      <vt:lpstr>SavonVTI</vt:lpstr>
      <vt:lpstr>Urmston Primary School</vt:lpstr>
      <vt:lpstr>Welcome</vt:lpstr>
      <vt:lpstr>Welcome</vt:lpstr>
      <vt:lpstr>Phonics at UPS</vt:lpstr>
      <vt:lpstr>Phonics at UPS</vt:lpstr>
      <vt:lpstr>Phonics at UPS</vt:lpstr>
      <vt:lpstr>Phonics at UPS</vt:lpstr>
      <vt:lpstr>Phonics at UPS</vt:lpstr>
      <vt:lpstr>Phonics at UPS</vt:lpstr>
      <vt:lpstr>Phonics at UPS</vt:lpstr>
      <vt:lpstr>   How do UPS use Bug Club with phonics for reading?</vt:lpstr>
      <vt:lpstr>Reading at UPS</vt:lpstr>
      <vt:lpstr>Book Bands</vt:lpstr>
      <vt:lpstr>Helping at Home</vt:lpstr>
      <vt:lpstr>Helping at Home</vt:lpstr>
      <vt:lpstr>Helping at Home</vt:lpstr>
      <vt:lpstr>Helping at Home</vt:lpstr>
      <vt:lpstr>Helping at Home</vt:lpstr>
      <vt:lpstr>Helping at Home</vt:lpstr>
      <vt:lpstr>Helping at Home</vt:lpstr>
      <vt:lpstr>Helping at Home</vt:lpstr>
      <vt:lpstr>Helping at Home</vt:lpstr>
      <vt:lpstr>Phonics at UPS</vt:lpstr>
      <vt:lpstr>Assessment  at UPS</vt:lpstr>
      <vt:lpstr>Assessment</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Urmston Primary School</dc:title>
  <dc:creator>Suzi Hart</dc:creator>
  <cp:lastModifiedBy>Suzanne Hall</cp:lastModifiedBy>
  <cp:revision>85</cp:revision>
  <cp:lastPrinted>2021-10-19T11:20:54Z</cp:lastPrinted>
  <dcterms:created xsi:type="dcterms:W3CDTF">2019-10-27T21:56:27Z</dcterms:created>
  <dcterms:modified xsi:type="dcterms:W3CDTF">2026-10-19T13:12:08Z</dcterms:modified>
</cp:coreProperties>
</file>