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05" r:id="rId5"/>
    <p:sldId id="296" r:id="rId6"/>
    <p:sldId id="306" r:id="rId7"/>
    <p:sldId id="259" r:id="rId8"/>
    <p:sldId id="311" r:id="rId9"/>
    <p:sldId id="337" r:id="rId10"/>
    <p:sldId id="312" r:id="rId11"/>
    <p:sldId id="314" r:id="rId12"/>
    <p:sldId id="328" r:id="rId13"/>
    <p:sldId id="307" r:id="rId14"/>
    <p:sldId id="309" r:id="rId15"/>
    <p:sldId id="334" r:id="rId16"/>
    <p:sldId id="310" r:id="rId17"/>
    <p:sldId id="320" r:id="rId18"/>
    <p:sldId id="332" r:id="rId19"/>
    <p:sldId id="336" r:id="rId20"/>
    <p:sldId id="335" r:id="rId21"/>
    <p:sldId id="321" r:id="rId22"/>
    <p:sldId id="317" r:id="rId23"/>
    <p:sldId id="318" r:id="rId24"/>
    <p:sldId id="327" r:id="rId25"/>
    <p:sldId id="329" r:id="rId26"/>
    <p:sldId id="333" r:id="rId27"/>
    <p:sldId id="316"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879" autoAdjust="0"/>
  </p:normalViewPr>
  <p:slideViewPr>
    <p:cSldViewPr snapToGrid="0">
      <p:cViewPr varScale="1">
        <p:scale>
          <a:sx n="115" d="100"/>
          <a:sy n="115" d="100"/>
        </p:scale>
        <p:origin x="450"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2A5AE42-7DC1-8140-9B13-146984FDEF22}" type="datetimeFigureOut">
              <a:rPr lang="en-US" smtClean="0"/>
              <a:t>2/1/2024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8F75F72-8950-AF4F-9381-1D26FB547EA1}" type="datetimeFigureOut">
              <a:rPr lang="en-US" smtClean="0"/>
              <a:t>2/1/2024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1</a:t>
            </a:fld>
            <a:endParaRPr lang="en-US" dirty="0"/>
          </a:p>
        </p:txBody>
      </p:sp>
    </p:spTree>
    <p:extLst>
      <p:ext uri="{BB962C8B-B14F-4D97-AF65-F5344CB8AC3E}">
        <p14:creationId xmlns:p14="http://schemas.microsoft.com/office/powerpoint/2010/main" val="79309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287951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12</a:t>
            </a:fld>
            <a:endParaRPr lang="en-US" dirty="0"/>
          </a:p>
        </p:txBody>
      </p:sp>
    </p:spTree>
    <p:extLst>
      <p:ext uri="{BB962C8B-B14F-4D97-AF65-F5344CB8AC3E}">
        <p14:creationId xmlns:p14="http://schemas.microsoft.com/office/powerpoint/2010/main" val="106002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13</a:t>
            </a:fld>
            <a:endParaRPr lang="en-US" dirty="0"/>
          </a:p>
        </p:txBody>
      </p:sp>
    </p:spTree>
    <p:extLst>
      <p:ext uri="{BB962C8B-B14F-4D97-AF65-F5344CB8AC3E}">
        <p14:creationId xmlns:p14="http://schemas.microsoft.com/office/powerpoint/2010/main" val="178080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103156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15</a:t>
            </a:fld>
            <a:endParaRPr lang="en-US" dirty="0"/>
          </a:p>
        </p:txBody>
      </p:sp>
    </p:spTree>
    <p:extLst>
      <p:ext uri="{BB962C8B-B14F-4D97-AF65-F5344CB8AC3E}">
        <p14:creationId xmlns:p14="http://schemas.microsoft.com/office/powerpoint/2010/main" val="426755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17</a:t>
            </a:fld>
            <a:endParaRPr lang="en-US" dirty="0"/>
          </a:p>
        </p:txBody>
      </p:sp>
    </p:spTree>
    <p:extLst>
      <p:ext uri="{BB962C8B-B14F-4D97-AF65-F5344CB8AC3E}">
        <p14:creationId xmlns:p14="http://schemas.microsoft.com/office/powerpoint/2010/main" val="3240814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18</a:t>
            </a:fld>
            <a:endParaRPr lang="en-US" dirty="0"/>
          </a:p>
        </p:txBody>
      </p:sp>
    </p:spTree>
    <p:extLst>
      <p:ext uri="{BB962C8B-B14F-4D97-AF65-F5344CB8AC3E}">
        <p14:creationId xmlns:p14="http://schemas.microsoft.com/office/powerpoint/2010/main" val="1821402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19</a:t>
            </a:fld>
            <a:endParaRPr lang="en-US" dirty="0"/>
          </a:p>
        </p:txBody>
      </p:sp>
    </p:spTree>
    <p:extLst>
      <p:ext uri="{BB962C8B-B14F-4D97-AF65-F5344CB8AC3E}">
        <p14:creationId xmlns:p14="http://schemas.microsoft.com/office/powerpoint/2010/main" val="824120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20</a:t>
            </a:fld>
            <a:endParaRPr lang="en-US" dirty="0"/>
          </a:p>
        </p:txBody>
      </p:sp>
    </p:spTree>
    <p:extLst>
      <p:ext uri="{BB962C8B-B14F-4D97-AF65-F5344CB8AC3E}">
        <p14:creationId xmlns:p14="http://schemas.microsoft.com/office/powerpoint/2010/main" val="250183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21</a:t>
            </a:fld>
            <a:endParaRPr lang="en-US" dirty="0"/>
          </a:p>
        </p:txBody>
      </p:sp>
    </p:spTree>
    <p:extLst>
      <p:ext uri="{BB962C8B-B14F-4D97-AF65-F5344CB8AC3E}">
        <p14:creationId xmlns:p14="http://schemas.microsoft.com/office/powerpoint/2010/main" val="40599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22</a:t>
            </a:fld>
            <a:endParaRPr lang="en-US" dirty="0"/>
          </a:p>
        </p:txBody>
      </p:sp>
    </p:spTree>
    <p:extLst>
      <p:ext uri="{BB962C8B-B14F-4D97-AF65-F5344CB8AC3E}">
        <p14:creationId xmlns:p14="http://schemas.microsoft.com/office/powerpoint/2010/main" val="3798752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23</a:t>
            </a:fld>
            <a:endParaRPr lang="en-US" dirty="0"/>
          </a:p>
        </p:txBody>
      </p:sp>
    </p:spTree>
    <p:extLst>
      <p:ext uri="{BB962C8B-B14F-4D97-AF65-F5344CB8AC3E}">
        <p14:creationId xmlns:p14="http://schemas.microsoft.com/office/powerpoint/2010/main" val="3705248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24</a:t>
            </a:fld>
            <a:endParaRPr lang="en-US" dirty="0"/>
          </a:p>
        </p:txBody>
      </p:sp>
    </p:spTree>
    <p:extLst>
      <p:ext uri="{BB962C8B-B14F-4D97-AF65-F5344CB8AC3E}">
        <p14:creationId xmlns:p14="http://schemas.microsoft.com/office/powerpoint/2010/main" val="212600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252608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209882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253629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8</a:t>
            </a:fld>
            <a:endParaRPr lang="en-US" dirty="0"/>
          </a:p>
        </p:txBody>
      </p:sp>
    </p:spTree>
    <p:extLst>
      <p:ext uri="{BB962C8B-B14F-4D97-AF65-F5344CB8AC3E}">
        <p14:creationId xmlns:p14="http://schemas.microsoft.com/office/powerpoint/2010/main" val="72553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117097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3350380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Rootsandwingspt@gmail.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18452" y="1413939"/>
            <a:ext cx="5155096" cy="2720739"/>
          </a:xfrm>
        </p:spPr>
        <p:txBody>
          <a:bodyPr/>
          <a:lstStyle/>
          <a:p>
            <a:r>
              <a:rPr lang="en-US" sz="3200" b="1" dirty="0"/>
              <a:t> </a:t>
            </a:r>
            <a:r>
              <a:rPr lang="en-US" sz="3600" b="1" dirty="0"/>
              <a:t>Growing up</a:t>
            </a:r>
            <a:r>
              <a:rPr lang="en-US" sz="3200" dirty="0"/>
              <a:t/>
            </a:r>
            <a:br>
              <a:rPr lang="en-US" sz="3200" dirty="0"/>
            </a:br>
            <a:r>
              <a:rPr lang="en-US" sz="2400" i="1" dirty="0"/>
              <a:t>An introduction into supporting you and your child to lead a well-balanced, meaningful and connected life </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1227D3-F964-8FCA-9C7D-F5B249A2AAA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
        <p:nvSpPr>
          <p:cNvPr id="39" name="TextBox 38">
            <a:extLst>
              <a:ext uri="{FF2B5EF4-FFF2-40B4-BE49-F238E27FC236}">
                <a16:creationId xmlns:a16="http://schemas.microsoft.com/office/drawing/2014/main" id="{4F823808-996A-7634-F3E5-ED910A27515B}"/>
              </a:ext>
            </a:extLst>
          </p:cNvPr>
          <p:cNvSpPr txBox="1"/>
          <p:nvPr/>
        </p:nvSpPr>
        <p:spPr>
          <a:xfrm>
            <a:off x="1497496" y="244591"/>
            <a:ext cx="9409043" cy="5539978"/>
          </a:xfrm>
          <a:prstGeom prst="rect">
            <a:avLst/>
          </a:prstGeom>
          <a:noFill/>
        </p:spPr>
        <p:txBody>
          <a:bodyPr wrap="square">
            <a:spAutoFit/>
          </a:bodyPr>
          <a:lstStyle/>
          <a:p>
            <a:r>
              <a:rPr lang="en-GB" sz="3600" b="1" dirty="0">
                <a:latin typeface="+mj-lt"/>
              </a:rPr>
              <a:t>Building the Staircase of the mind </a:t>
            </a:r>
            <a:br>
              <a:rPr lang="en-GB" sz="3600" b="1" dirty="0">
                <a:latin typeface="+mj-lt"/>
              </a:rPr>
            </a:br>
            <a:r>
              <a:rPr lang="en-GB" sz="2400" dirty="0">
                <a:latin typeface="+mj-lt"/>
              </a:rPr>
              <a:t>The Unfinished Upstairs: Setting appropriate expectations</a:t>
            </a:r>
            <a:br>
              <a:rPr lang="en-GB" sz="2400" dirty="0">
                <a:latin typeface="+mj-lt"/>
              </a:rPr>
            </a:br>
            <a:r>
              <a:rPr lang="en-GB" dirty="0">
                <a:latin typeface="+mj-lt"/>
              </a:rPr>
              <a:t/>
            </a:r>
            <a:br>
              <a:rPr lang="en-GB" dirty="0">
                <a:latin typeface="+mj-lt"/>
              </a:rPr>
            </a:br>
            <a:r>
              <a:rPr lang="en-GB" sz="1600" dirty="0">
                <a:latin typeface="+mj-lt"/>
              </a:rPr>
              <a:t>Downstairs is well developed even at birth the upstairs isn’t fully mature until an individual reaches their mid-twenties</a:t>
            </a:r>
            <a:br>
              <a:rPr lang="en-GB" sz="1600" dirty="0">
                <a:latin typeface="+mj-lt"/>
              </a:rPr>
            </a:br>
            <a:r>
              <a:rPr lang="en-GB" sz="1600" dirty="0">
                <a:latin typeface="+mj-lt"/>
              </a:rPr>
              <a:t>Massive construction in the first few years of life and during the teenage years undergoes an extensive remodel</a:t>
            </a:r>
          </a:p>
          <a:p>
            <a:r>
              <a:rPr lang="en-GB" sz="2000" b="1" dirty="0">
                <a:latin typeface="+mj-lt"/>
              </a:rPr>
              <a:t>The Baby Gate of the mind: The Amygdala</a:t>
            </a:r>
          </a:p>
          <a:p>
            <a:r>
              <a:rPr lang="en-GB" sz="1600" dirty="0">
                <a:latin typeface="+mj-lt"/>
              </a:rPr>
              <a:t>The amygdala sits in the limbic system which resides in the downstairs area of the brain</a:t>
            </a:r>
          </a:p>
          <a:p>
            <a:r>
              <a:rPr lang="en-GB" sz="1600" dirty="0">
                <a:latin typeface="+mj-lt"/>
              </a:rPr>
              <a:t>The brains alarm system/watchdog when it senses danger it completely hijacks the brain</a:t>
            </a:r>
          </a:p>
          <a:p>
            <a:r>
              <a:rPr lang="en-GB" sz="1600" b="1" dirty="0">
                <a:solidFill>
                  <a:srgbClr val="FF0000"/>
                </a:solidFill>
                <a:latin typeface="+mj-lt"/>
              </a:rPr>
              <a:t>Tantrums: </a:t>
            </a:r>
          </a:p>
          <a:p>
            <a:r>
              <a:rPr lang="en-GB" sz="1600" i="1" dirty="0">
                <a:latin typeface="+mj-lt"/>
              </a:rPr>
              <a:t>Upstairs</a:t>
            </a:r>
            <a:r>
              <a:rPr lang="en-GB" sz="1600" dirty="0">
                <a:latin typeface="+mj-lt"/>
              </a:rPr>
              <a:t>- A child decides to throw a fit- a conscious choice to act out, despite her dramatic and heartfelt pleas she can easily stop if you give in to her demands</a:t>
            </a:r>
          </a:p>
          <a:p>
            <a:r>
              <a:rPr lang="en-GB" sz="1600" dirty="0">
                <a:latin typeface="+mj-lt"/>
              </a:rPr>
              <a:t>Firm boundaries, clear limits and a natural consequence </a:t>
            </a:r>
          </a:p>
          <a:p>
            <a:r>
              <a:rPr lang="en-GB" sz="1600" dirty="0">
                <a:latin typeface="+mj-lt"/>
              </a:rPr>
              <a:t>Practice at seeing consequences for behaviour, learning to control impulses and teaching her that respectful communication, patience and delayed gratification pay off</a:t>
            </a:r>
          </a:p>
          <a:p>
            <a:r>
              <a:rPr lang="en-GB" sz="1600" dirty="0">
                <a:latin typeface="+mj-lt"/>
              </a:rPr>
              <a:t>As these tantrums are intentional children will stop turning to that strategy if they learn it is in ineffective</a:t>
            </a:r>
          </a:p>
          <a:p>
            <a:r>
              <a:rPr lang="en-GB" sz="1600" i="1" dirty="0">
                <a:latin typeface="+mj-lt"/>
              </a:rPr>
              <a:t>Downstairs</a:t>
            </a:r>
            <a:r>
              <a:rPr lang="en-GB" sz="1600" dirty="0">
                <a:latin typeface="+mj-lt"/>
              </a:rPr>
              <a:t>-The child can no longer use his upstairs brain, he isn’t incapable of controlling his body or emotions</a:t>
            </a:r>
          </a:p>
          <a:p>
            <a:r>
              <a:rPr lang="en-GB" sz="1600" dirty="0">
                <a:latin typeface="+mj-lt"/>
              </a:rPr>
              <a:t>He has flipped his lid</a:t>
            </a:r>
          </a:p>
          <a:p>
            <a:r>
              <a:rPr lang="en-GB" sz="1600" dirty="0">
                <a:latin typeface="+mj-lt"/>
              </a:rPr>
              <a:t>We need to connect- loving touch, soothing voice, hold them close ‘you are safe, I am here’</a:t>
            </a:r>
          </a:p>
          <a:p>
            <a:r>
              <a:rPr lang="en-GB" sz="1600" dirty="0">
                <a:latin typeface="+mj-lt"/>
              </a:rPr>
              <a:t>Once the upstairs brain is accessible then respond using logic and reason</a:t>
            </a:r>
          </a:p>
        </p:txBody>
      </p:sp>
    </p:spTree>
    <p:extLst>
      <p:ext uri="{BB962C8B-B14F-4D97-AF65-F5344CB8AC3E}">
        <p14:creationId xmlns:p14="http://schemas.microsoft.com/office/powerpoint/2010/main" val="227683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C4AE-C2C4-A814-CC59-BD002AEF46FC}"/>
              </a:ext>
            </a:extLst>
          </p:cNvPr>
          <p:cNvSpPr>
            <a:spLocks noGrp="1"/>
          </p:cNvSpPr>
          <p:nvPr>
            <p:ph type="title"/>
          </p:nvPr>
        </p:nvSpPr>
        <p:spPr/>
        <p:txBody>
          <a:bodyPr>
            <a:normAutofit fontScale="90000"/>
          </a:bodyPr>
          <a:lstStyle/>
          <a:p>
            <a:r>
              <a:rPr lang="en-US" dirty="0"/>
              <a:t>Helping develop and integrate your child’s upstairs and downstairs brain</a:t>
            </a:r>
          </a:p>
        </p:txBody>
      </p:sp>
      <p:sp>
        <p:nvSpPr>
          <p:cNvPr id="6" name="Content Placeholder 5">
            <a:extLst>
              <a:ext uri="{FF2B5EF4-FFF2-40B4-BE49-F238E27FC236}">
                <a16:creationId xmlns:a16="http://schemas.microsoft.com/office/drawing/2014/main" id="{B8678D02-B0AA-D562-5AA4-3482431728F5}"/>
              </a:ext>
            </a:extLst>
          </p:cNvPr>
          <p:cNvSpPr>
            <a:spLocks noGrp="1"/>
          </p:cNvSpPr>
          <p:nvPr>
            <p:ph idx="1"/>
          </p:nvPr>
        </p:nvSpPr>
        <p:spPr/>
        <p:txBody>
          <a:bodyPr>
            <a:normAutofit fontScale="92500" lnSpcReduction="10000"/>
          </a:bodyPr>
          <a:lstStyle/>
          <a:p>
            <a:r>
              <a:rPr lang="en-US" sz="2400" dirty="0">
                <a:latin typeface="+mj-lt"/>
              </a:rPr>
              <a:t>Engage, don’t enrage: In high-stress situations, engage your child’s upstairs brain, rather than triggering the downstairs brain. Don’t immediately play the “Because I said so!” card. Instead, appeal to your child’s higher-order thinking skills. Ask questions, ask for alternatives, even negotiate. </a:t>
            </a:r>
          </a:p>
          <a:p>
            <a:r>
              <a:rPr lang="en-US" sz="2400" dirty="0">
                <a:latin typeface="+mj-lt"/>
              </a:rPr>
              <a:t> Use it or lose it: Provide lots of opportunities to exercise the upstairs brain so it can be strong and integrated with the downstairs brain and the body. Play “What would you do?” games and present them with dilemmas. Avoid rescuing them from difficult decisions. </a:t>
            </a:r>
          </a:p>
          <a:p>
            <a:r>
              <a:rPr lang="en-US" sz="2400" dirty="0">
                <a:latin typeface="+mj-lt"/>
              </a:rPr>
              <a:t>Move it or lose it: When a child has lost touch with his upstairs brain, a powerful way to help him regain balance is to have him move his body</a:t>
            </a:r>
          </a:p>
          <a:p>
            <a:r>
              <a:rPr lang="en-US" sz="2400" dirty="0">
                <a:latin typeface="+mj-lt"/>
              </a:rPr>
              <a:t>Integrating ourself: Using our own mental staircase- Rupture and Repair </a:t>
            </a:r>
          </a:p>
        </p:txBody>
      </p:sp>
    </p:spTree>
    <p:extLst>
      <p:ext uri="{BB962C8B-B14F-4D97-AF65-F5344CB8AC3E}">
        <p14:creationId xmlns:p14="http://schemas.microsoft.com/office/powerpoint/2010/main" val="361905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69AC6D4-10F7-2A8D-38D4-A6303FA197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07" r="1" b="16106"/>
          <a:stretch/>
        </p:blipFill>
        <p:spPr bwMode="auto">
          <a:xfrm>
            <a:off x="120650" y="-111358"/>
            <a:ext cx="11950700" cy="6602415"/>
          </a:xfrm>
          <a:prstGeom prst="rect">
            <a:avLst/>
          </a:prstGeom>
          <a:solidFill>
            <a:srgbClr val="FFFFFF"/>
          </a:solidFill>
        </p:spPr>
      </p:pic>
    </p:spTree>
    <p:extLst>
      <p:ext uri="{BB962C8B-B14F-4D97-AF65-F5344CB8AC3E}">
        <p14:creationId xmlns:p14="http://schemas.microsoft.com/office/powerpoint/2010/main" val="273470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93162"/>
            <a:ext cx="8695944" cy="886212"/>
          </a:xfrm>
        </p:spPr>
        <p:txBody>
          <a:bodyPr>
            <a:normAutofit/>
          </a:bodyPr>
          <a:lstStyle/>
          <a:p>
            <a:r>
              <a:rPr lang="en-US" sz="2800" dirty="0"/>
              <a:t>Mindsight</a:t>
            </a:r>
          </a:p>
        </p:txBody>
      </p:sp>
      <p:sp>
        <p:nvSpPr>
          <p:cNvPr id="8" name="TextBox 7">
            <a:extLst>
              <a:ext uri="{FF2B5EF4-FFF2-40B4-BE49-F238E27FC236}">
                <a16:creationId xmlns:a16="http://schemas.microsoft.com/office/drawing/2014/main" id="{75DA88B3-9904-78D0-CC32-A78A1C82C4A9}"/>
              </a:ext>
            </a:extLst>
          </p:cNvPr>
          <p:cNvSpPr txBox="1"/>
          <p:nvPr/>
        </p:nvSpPr>
        <p:spPr>
          <a:xfrm>
            <a:off x="1748028" y="1976303"/>
            <a:ext cx="8695944" cy="3139321"/>
          </a:xfrm>
          <a:prstGeom prst="rect">
            <a:avLst/>
          </a:prstGeom>
          <a:noFill/>
        </p:spPr>
        <p:txBody>
          <a:bodyPr wrap="square" rtlCol="0">
            <a:spAutoFit/>
          </a:bodyPr>
          <a:lstStyle/>
          <a:p>
            <a:pPr algn="ctr"/>
            <a:r>
              <a:rPr lang="en-GB" i="1" dirty="0">
                <a:latin typeface="+mj-lt"/>
              </a:rPr>
              <a:t>1) Insight: Let the clouds of emotion roll by: teaching that feelings come and go</a:t>
            </a:r>
          </a:p>
          <a:p>
            <a:pPr marL="285750" indent="-285750">
              <a:buFont typeface="Arial" panose="020B0604020202020204" pitchFamily="34" charset="0"/>
              <a:buChar char="•"/>
            </a:pPr>
            <a:r>
              <a:rPr lang="en-GB" dirty="0">
                <a:latin typeface="+mj-lt"/>
              </a:rPr>
              <a:t>It is important that kids learn and understand about their feelings, but it is also important  that they are recognised for what they are: temporary changing conditions</a:t>
            </a:r>
          </a:p>
          <a:p>
            <a:pPr marL="285750" indent="-285750">
              <a:buFont typeface="Arial" panose="020B0604020202020204" pitchFamily="34" charset="0"/>
              <a:buChar char="•"/>
            </a:pPr>
            <a:r>
              <a:rPr lang="en-GB" dirty="0">
                <a:latin typeface="+mj-lt"/>
              </a:rPr>
              <a:t>These are states not traits</a:t>
            </a:r>
          </a:p>
          <a:p>
            <a:pPr marL="285750" indent="-285750">
              <a:buFont typeface="Arial" panose="020B0604020202020204" pitchFamily="34" charset="0"/>
              <a:buChar char="•"/>
            </a:pPr>
            <a:r>
              <a:rPr lang="en-GB" dirty="0">
                <a:latin typeface="+mj-lt"/>
              </a:rPr>
              <a:t>They won’t feel sad, hurt, lonely or angry forever</a:t>
            </a:r>
          </a:p>
          <a:p>
            <a:pPr marL="285750" indent="-285750">
              <a:buFont typeface="Arial" panose="020B0604020202020204" pitchFamily="34" charset="0"/>
              <a:buChar char="•"/>
            </a:pPr>
            <a:r>
              <a:rPr lang="en-GB" dirty="0">
                <a:latin typeface="+mj-lt"/>
              </a:rPr>
              <a:t>It takes ninety seconds for a feeling to come and go</a:t>
            </a:r>
          </a:p>
          <a:p>
            <a:pPr marL="285750" indent="-285750">
              <a:buFont typeface="Arial" panose="020B0604020202020204" pitchFamily="34" charset="0"/>
              <a:buChar char="•"/>
            </a:pPr>
            <a:r>
              <a:rPr lang="en-GB" dirty="0">
                <a:latin typeface="+mj-lt"/>
              </a:rPr>
              <a:t>The more they understand this the less they will get stuck in the feeling</a:t>
            </a:r>
          </a:p>
          <a:p>
            <a:r>
              <a:rPr lang="en-GB" dirty="0">
                <a:latin typeface="+mj-lt"/>
              </a:rPr>
              <a:t>SIFT- Paying attention to what’s going on inside: </a:t>
            </a:r>
            <a:r>
              <a:rPr lang="en-GB" dirty="0">
                <a:solidFill>
                  <a:srgbClr val="7030A0"/>
                </a:solidFill>
                <a:latin typeface="+mj-lt"/>
              </a:rPr>
              <a:t>Sensations, Images, Feelings, Thoughts</a:t>
            </a:r>
          </a:p>
          <a:p>
            <a:r>
              <a:rPr lang="en-GB" dirty="0">
                <a:latin typeface="+mj-lt"/>
              </a:rPr>
              <a:t>Remember to come to the hub of your own mind - you can experience joy and gratitude about parenting our child by shifting your focus and attention</a:t>
            </a:r>
          </a:p>
          <a:p>
            <a:pPr algn="ctr"/>
            <a:endParaRPr lang="en-GB" dirty="0"/>
          </a:p>
        </p:txBody>
      </p:sp>
    </p:spTree>
    <p:extLst>
      <p:ext uri="{BB962C8B-B14F-4D97-AF65-F5344CB8AC3E}">
        <p14:creationId xmlns:p14="http://schemas.microsoft.com/office/powerpoint/2010/main" val="52070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93162"/>
            <a:ext cx="8695944" cy="886212"/>
          </a:xfrm>
        </p:spPr>
        <p:txBody>
          <a:bodyPr>
            <a:normAutofit/>
          </a:bodyPr>
          <a:lstStyle/>
          <a:p>
            <a:r>
              <a:rPr lang="en-US" sz="2800" dirty="0"/>
              <a:t>Mindsight</a:t>
            </a:r>
          </a:p>
        </p:txBody>
      </p:sp>
      <p:sp>
        <p:nvSpPr>
          <p:cNvPr id="6" name="TextBox 5">
            <a:extLst>
              <a:ext uri="{FF2B5EF4-FFF2-40B4-BE49-F238E27FC236}">
                <a16:creationId xmlns:a16="http://schemas.microsoft.com/office/drawing/2014/main" id="{27BFDFFC-795A-2E87-BD75-00DC91F860BE}"/>
              </a:ext>
            </a:extLst>
          </p:cNvPr>
          <p:cNvSpPr txBox="1"/>
          <p:nvPr/>
        </p:nvSpPr>
        <p:spPr>
          <a:xfrm>
            <a:off x="1883664" y="2124960"/>
            <a:ext cx="8695944" cy="2585323"/>
          </a:xfrm>
          <a:prstGeom prst="rect">
            <a:avLst/>
          </a:prstGeom>
          <a:noFill/>
        </p:spPr>
        <p:txBody>
          <a:bodyPr wrap="square">
            <a:spAutoFit/>
          </a:bodyPr>
          <a:lstStyle/>
          <a:p>
            <a:pPr algn="ctr"/>
            <a:r>
              <a:rPr lang="en-GB" i="1" dirty="0">
                <a:latin typeface="+mj-lt"/>
              </a:rPr>
              <a:t>2) Empathy: The Me-We connection</a:t>
            </a:r>
          </a:p>
          <a:p>
            <a:pPr marL="285750" indent="-285750">
              <a:buFont typeface="Arial" panose="020B0604020202020204" pitchFamily="34" charset="0"/>
              <a:buChar char="•"/>
            </a:pPr>
            <a:r>
              <a:rPr lang="en-GB" dirty="0">
                <a:latin typeface="+mj-lt"/>
              </a:rPr>
              <a:t>The brain is a social organ made to be in relationship</a:t>
            </a:r>
          </a:p>
          <a:p>
            <a:pPr marL="285750" indent="-285750">
              <a:buFont typeface="Arial" panose="020B0604020202020204" pitchFamily="34" charset="0"/>
              <a:buChar char="•"/>
            </a:pPr>
            <a:r>
              <a:rPr lang="en-GB" dirty="0">
                <a:latin typeface="+mj-lt"/>
              </a:rPr>
              <a:t>The brain is set up for interpersonal integration- each individual brain is made to relate to the brain of each person we relate to.</a:t>
            </a:r>
          </a:p>
          <a:p>
            <a:pPr marL="285750" indent="-285750">
              <a:buFont typeface="Arial" panose="020B0604020202020204" pitchFamily="34" charset="0"/>
              <a:buChar char="•"/>
            </a:pPr>
            <a:r>
              <a:rPr lang="en-GB" dirty="0">
                <a:latin typeface="+mj-lt"/>
              </a:rPr>
              <a:t>Mirror Neurons:- we mirror the intentions of others but also their emotional states </a:t>
            </a:r>
          </a:p>
          <a:p>
            <a:r>
              <a:rPr lang="en-GB" dirty="0">
                <a:latin typeface="+mj-lt"/>
              </a:rPr>
              <a:t>     and sponge in the internal states of others</a:t>
            </a:r>
          </a:p>
          <a:p>
            <a:pPr marL="285750" indent="-285750">
              <a:buFont typeface="Arial" panose="020B0604020202020204" pitchFamily="34" charset="0"/>
              <a:buChar char="•"/>
            </a:pPr>
            <a:r>
              <a:rPr lang="en-GB" dirty="0">
                <a:latin typeface="+mj-lt"/>
              </a:rPr>
              <a:t>Emotional contagion- The internal states of others from joy and playfulness to sadness and fear can directly our own state of mind</a:t>
            </a:r>
          </a:p>
          <a:p>
            <a:pPr marL="285750" indent="-285750">
              <a:buFont typeface="Arial" panose="020B0604020202020204" pitchFamily="34" charset="0"/>
              <a:buChar char="•"/>
            </a:pPr>
            <a:r>
              <a:rPr lang="en-GB" dirty="0">
                <a:latin typeface="+mj-lt"/>
              </a:rPr>
              <a:t>As parents are laying the groundwork for connection</a:t>
            </a:r>
          </a:p>
        </p:txBody>
      </p:sp>
    </p:spTree>
    <p:extLst>
      <p:ext uri="{BB962C8B-B14F-4D97-AF65-F5344CB8AC3E}">
        <p14:creationId xmlns:p14="http://schemas.microsoft.com/office/powerpoint/2010/main" val="2327003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8262-FF68-BF3E-03E6-44EDC95F6E24}"/>
              </a:ext>
            </a:extLst>
          </p:cNvPr>
          <p:cNvSpPr>
            <a:spLocks noGrp="1"/>
          </p:cNvSpPr>
          <p:nvPr>
            <p:ph type="title"/>
          </p:nvPr>
        </p:nvSpPr>
        <p:spPr/>
        <p:txBody>
          <a:bodyPr/>
          <a:lstStyle/>
          <a:p>
            <a:r>
              <a:rPr lang="en-GB" dirty="0"/>
              <a:t>Worth checking out</a:t>
            </a:r>
          </a:p>
        </p:txBody>
      </p:sp>
      <p:sp>
        <p:nvSpPr>
          <p:cNvPr id="4" name="Slide Number Placeholder 3">
            <a:extLst>
              <a:ext uri="{FF2B5EF4-FFF2-40B4-BE49-F238E27FC236}">
                <a16:creationId xmlns:a16="http://schemas.microsoft.com/office/drawing/2014/main" id="{1AF8FA00-104A-18A0-4935-EA436B8889B4}"/>
              </a:ext>
            </a:extLst>
          </p:cNvPr>
          <p:cNvSpPr>
            <a:spLocks noGrp="1"/>
          </p:cNvSpPr>
          <p:nvPr>
            <p:ph type="sldNum" sz="quarter" idx="12"/>
          </p:nvPr>
        </p:nvSpPr>
        <p:spPr/>
        <p:txBody>
          <a:bodyPr/>
          <a:lstStyle/>
          <a:p>
            <a:fld id="{294A09A9-5501-47C1-A89A-A340965A2BE2}" type="slidenum">
              <a:rPr lang="en-US" smtClean="0"/>
              <a:t>15</a:t>
            </a:fld>
            <a:endParaRPr lang="en-US" dirty="0"/>
          </a:p>
        </p:txBody>
      </p:sp>
      <p:pic>
        <p:nvPicPr>
          <p:cNvPr id="5" name="Picture 2" descr="The Whole-Brain Child: 12 Proven Strategies to Nurture Your Child&amp;#39;s Developing Mind">
            <a:extLst>
              <a:ext uri="{FF2B5EF4-FFF2-40B4-BE49-F238E27FC236}">
                <a16:creationId xmlns:a16="http://schemas.microsoft.com/office/drawing/2014/main" id="{B90DF5F1-7D95-42B6-D4EF-667A4181AF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061" y="2627472"/>
            <a:ext cx="2892288" cy="3849528"/>
          </a:xfrm>
          <a:prstGeom prst="rect">
            <a:avLst/>
          </a:prstGeom>
          <a:solidFill>
            <a:srgbClr val="FFFFFF"/>
          </a:solidFill>
        </p:spPr>
      </p:pic>
      <p:sp>
        <p:nvSpPr>
          <p:cNvPr id="7" name="TextBox 6">
            <a:extLst>
              <a:ext uri="{FF2B5EF4-FFF2-40B4-BE49-F238E27FC236}">
                <a16:creationId xmlns:a16="http://schemas.microsoft.com/office/drawing/2014/main" id="{4714D1DD-8439-E09D-B578-C4C768F64657}"/>
              </a:ext>
            </a:extLst>
          </p:cNvPr>
          <p:cNvSpPr txBox="1"/>
          <p:nvPr/>
        </p:nvSpPr>
        <p:spPr>
          <a:xfrm>
            <a:off x="6586331" y="5987018"/>
            <a:ext cx="6096000" cy="369332"/>
          </a:xfrm>
          <a:prstGeom prst="rect">
            <a:avLst/>
          </a:prstGeom>
          <a:noFill/>
        </p:spPr>
        <p:txBody>
          <a:bodyPr wrap="square">
            <a:spAutoFit/>
          </a:bodyPr>
          <a:lstStyle/>
          <a:p>
            <a:r>
              <a:rPr lang="en-GB" dirty="0"/>
              <a:t>https://www.youtube.com/watch?v=PGUEDtGSwW4</a:t>
            </a:r>
          </a:p>
        </p:txBody>
      </p:sp>
      <p:pic>
        <p:nvPicPr>
          <p:cNvPr id="8" name="Picture 2" descr="Mindsight Institute Home Page - Mindsight Institute">
            <a:extLst>
              <a:ext uri="{FF2B5EF4-FFF2-40B4-BE49-F238E27FC236}">
                <a16:creationId xmlns:a16="http://schemas.microsoft.com/office/drawing/2014/main" id="{BF2CF9F1-CC64-356E-80A2-D78F39315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897227"/>
            <a:ext cx="4635143"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94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king for a Friend: Help! I feel like I'm addicted to my smartphone. What  can I do? - YP | South China Morning Post">
            <a:extLst>
              <a:ext uri="{FF2B5EF4-FFF2-40B4-BE49-F238E27FC236}">
                <a16:creationId xmlns:a16="http://schemas.microsoft.com/office/drawing/2014/main" id="{0A9BD8B6-D341-BDB1-1F54-3931EBAC3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20" y="2119312"/>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D87223-7ECE-F7A2-FC79-35FA239E58F5}"/>
              </a:ext>
            </a:extLst>
          </p:cNvPr>
          <p:cNvSpPr txBox="1"/>
          <p:nvPr/>
        </p:nvSpPr>
        <p:spPr>
          <a:xfrm>
            <a:off x="2690192" y="1720839"/>
            <a:ext cx="8716823" cy="3231654"/>
          </a:xfrm>
          <a:prstGeom prst="rect">
            <a:avLst/>
          </a:prstGeom>
          <a:noFill/>
        </p:spPr>
        <p:txBody>
          <a:bodyPr wrap="square" rtlCol="0">
            <a:spAutoFit/>
          </a:bodyPr>
          <a:lstStyle/>
          <a:p>
            <a:endParaRPr lang="en-GB" dirty="0"/>
          </a:p>
          <a:p>
            <a:pPr algn="ctr"/>
            <a:r>
              <a:rPr lang="en-GB" sz="2400" b="1" dirty="0">
                <a:latin typeface="+mj-lt"/>
              </a:rPr>
              <a:t>The world is no longer your oyster, it is your screen</a:t>
            </a:r>
          </a:p>
          <a:p>
            <a:endParaRPr lang="en-GB" dirty="0">
              <a:latin typeface="+mj-lt"/>
            </a:endParaRPr>
          </a:p>
          <a:p>
            <a:pPr marL="285750" indent="-285750">
              <a:buFont typeface="Arial" panose="020B0604020202020204" pitchFamily="34" charset="0"/>
              <a:buChar char="•"/>
            </a:pPr>
            <a:r>
              <a:rPr lang="en-GB" dirty="0">
                <a:latin typeface="+mj-lt"/>
              </a:rPr>
              <a:t>During the stage of development when our kids have the LEAST amount of self-control, we give them the screens that require the MOST amount of self-control </a:t>
            </a:r>
          </a:p>
          <a:p>
            <a:pPr marL="285750" indent="-285750">
              <a:buFont typeface="Arial" panose="020B0604020202020204" pitchFamily="34" charset="0"/>
              <a:buChar char="•"/>
            </a:pPr>
            <a:r>
              <a:rPr lang="en-GB" dirty="0">
                <a:latin typeface="+mj-lt"/>
              </a:rPr>
              <a:t>There are benefits in letting your kids get bored if we always give in with screens, they might learn to connect technology with feeling  better, no matter what the root cause is</a:t>
            </a:r>
          </a:p>
          <a:p>
            <a:pPr marL="285750" indent="-285750">
              <a:buFont typeface="Arial" panose="020B0604020202020204" pitchFamily="34" charset="0"/>
              <a:buChar char="•"/>
            </a:pPr>
            <a:r>
              <a:rPr lang="en-GB" dirty="0">
                <a:latin typeface="+mj-lt"/>
              </a:rPr>
              <a:t>Use it or lose it’-the child loses an opportunity to grow a key part of their brain used for emotional control (prefrontal cortex)</a:t>
            </a:r>
          </a:p>
          <a:p>
            <a:pPr marL="285750" indent="-285750">
              <a:buFont typeface="Arial" panose="020B0604020202020204" pitchFamily="34" charset="0"/>
              <a:buChar char="•"/>
            </a:pPr>
            <a:r>
              <a:rPr lang="en-GB" dirty="0">
                <a:latin typeface="+mj-lt"/>
              </a:rPr>
              <a:t>Instead of learning how to manage emotions they will learn to ignore emotions or distract themselves with screens </a:t>
            </a:r>
          </a:p>
        </p:txBody>
      </p:sp>
    </p:spTree>
    <p:extLst>
      <p:ext uri="{BB962C8B-B14F-4D97-AF65-F5344CB8AC3E}">
        <p14:creationId xmlns:p14="http://schemas.microsoft.com/office/powerpoint/2010/main" val="160773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F21AED-5B71-B0AF-16BE-A926E92C75DF}"/>
              </a:ext>
            </a:extLst>
          </p:cNvPr>
          <p:cNvSpPr>
            <a:spLocks noGrp="1"/>
          </p:cNvSpPr>
          <p:nvPr>
            <p:ph type="title"/>
          </p:nvPr>
        </p:nvSpPr>
        <p:spPr>
          <a:xfrm>
            <a:off x="838200" y="380999"/>
            <a:ext cx="10515600" cy="1325880"/>
          </a:xfrm>
        </p:spPr>
        <p:txBody>
          <a:bodyPr anchor="ctr">
            <a:normAutofit/>
          </a:bodyPr>
          <a:lstStyle/>
          <a:p>
            <a:r>
              <a:rPr lang="en-GB" dirty="0"/>
              <a:t>Polyvagal theory</a:t>
            </a:r>
            <a:br>
              <a:rPr lang="en-GB" dirty="0"/>
            </a:br>
            <a:r>
              <a:rPr lang="en-GB" i="1" dirty="0"/>
              <a:t>The social engagement system</a:t>
            </a:r>
          </a:p>
        </p:txBody>
      </p:sp>
      <p:pic>
        <p:nvPicPr>
          <p:cNvPr id="2052" name="Picture 4" descr="Polyvagal Theory – Emofreetherapy">
            <a:extLst>
              <a:ext uri="{FF2B5EF4-FFF2-40B4-BE49-F238E27FC236}">
                <a16:creationId xmlns:a16="http://schemas.microsoft.com/office/drawing/2014/main" id="{693EB463-049E-811D-8A33-C14AD87176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1600200"/>
            <a:ext cx="6096000" cy="4572000"/>
          </a:xfrm>
          <a:prstGeom prst="rect">
            <a:avLst/>
          </a:prstGeom>
          <a:solidFill>
            <a:srgbClr val="FFFFFF"/>
          </a:solidFill>
          <a:extLst/>
        </p:spPr>
      </p:pic>
    </p:spTree>
    <p:extLst>
      <p:ext uri="{BB962C8B-B14F-4D97-AF65-F5344CB8AC3E}">
        <p14:creationId xmlns:p14="http://schemas.microsoft.com/office/powerpoint/2010/main" val="152582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261915"/>
            <a:ext cx="9884664" cy="731520"/>
          </a:xfrm>
        </p:spPr>
        <p:txBody>
          <a:bodyPr>
            <a:normAutofit fontScale="90000"/>
          </a:bodyPr>
          <a:lstStyle/>
          <a:p>
            <a:r>
              <a:rPr lang="en-US" dirty="0"/>
              <a:t>Empowering our children while transforming ourselves</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1153668" y="6330033"/>
            <a:ext cx="9884664" cy="457200"/>
          </a:xfrm>
        </p:spPr>
        <p:txBody>
          <a:bodyPr/>
          <a:lstStyle/>
          <a:p>
            <a:endParaRPr lang="en-US" dirty="0"/>
          </a:p>
        </p:txBody>
      </p:sp>
    </p:spTree>
    <p:extLst>
      <p:ext uri="{BB962C8B-B14F-4D97-AF65-F5344CB8AC3E}">
        <p14:creationId xmlns:p14="http://schemas.microsoft.com/office/powerpoint/2010/main" val="85327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34C0-40BC-9A1B-89B9-83FE1B74F854}"/>
              </a:ext>
            </a:extLst>
          </p:cNvPr>
          <p:cNvSpPr>
            <a:spLocks noGrp="1"/>
          </p:cNvSpPr>
          <p:nvPr>
            <p:ph type="title"/>
          </p:nvPr>
        </p:nvSpPr>
        <p:spPr/>
        <p:txBody>
          <a:bodyPr/>
          <a:lstStyle/>
          <a:p>
            <a:r>
              <a:rPr lang="en-GB" dirty="0"/>
              <a:t>Frustration to clarity</a:t>
            </a:r>
          </a:p>
        </p:txBody>
      </p:sp>
      <p:sp>
        <p:nvSpPr>
          <p:cNvPr id="3" name="TextBox 2">
            <a:extLst>
              <a:ext uri="{FF2B5EF4-FFF2-40B4-BE49-F238E27FC236}">
                <a16:creationId xmlns:a16="http://schemas.microsoft.com/office/drawing/2014/main" id="{C2133408-3484-6289-7F66-49F75779D7D6}"/>
              </a:ext>
            </a:extLst>
          </p:cNvPr>
          <p:cNvSpPr txBox="1"/>
          <p:nvPr/>
        </p:nvSpPr>
        <p:spPr>
          <a:xfrm>
            <a:off x="381000" y="2474158"/>
            <a:ext cx="11320670" cy="424731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mj-lt"/>
              </a:rPr>
              <a:t>As parents we often pretend that we know or should know how to raise these humans we call our children.</a:t>
            </a:r>
          </a:p>
          <a:p>
            <a:pPr marL="285750" indent="-285750">
              <a:buFont typeface="Arial" panose="020B0604020202020204" pitchFamily="34" charset="0"/>
              <a:buChar char="•"/>
            </a:pPr>
            <a:r>
              <a:rPr lang="en-GB" dirty="0">
                <a:latin typeface="+mj-lt"/>
              </a:rPr>
              <a:t>So great is this desire we will often pretend that we are perfect, and everything is going as planned.</a:t>
            </a:r>
          </a:p>
          <a:p>
            <a:pPr marL="285750" indent="-285750">
              <a:buFont typeface="Arial" panose="020B0604020202020204" pitchFamily="34" charset="0"/>
              <a:buChar char="•"/>
            </a:pPr>
            <a:r>
              <a:rPr lang="en-GB" dirty="0">
                <a:latin typeface="+mj-lt"/>
              </a:rPr>
              <a:t>Hide our sufferings from the world and suffer in silence and shame.</a:t>
            </a:r>
          </a:p>
          <a:p>
            <a:pPr marL="285750" indent="-285750">
              <a:buFont typeface="Arial" panose="020B0604020202020204" pitchFamily="34" charset="0"/>
              <a:buChar char="•"/>
            </a:pPr>
            <a:r>
              <a:rPr lang="en-GB" dirty="0">
                <a:latin typeface="+mj-lt"/>
              </a:rPr>
              <a:t>It is easy to blame our children for all the uncomfortable, sometimes heart-breaking feelings that’s can arise.</a:t>
            </a:r>
          </a:p>
          <a:p>
            <a:pPr algn="ctr"/>
            <a:r>
              <a:rPr lang="en-GB" b="1" dirty="0">
                <a:latin typeface="+mj-lt"/>
              </a:rPr>
              <a:t>We are not supposed to intuitively know how to raise children</a:t>
            </a:r>
          </a:p>
          <a:p>
            <a:pPr marL="285750" indent="-285750">
              <a:buFont typeface="Arial" panose="020B0604020202020204" pitchFamily="34" charset="0"/>
              <a:buChar char="•"/>
            </a:pPr>
            <a:r>
              <a:rPr lang="en-GB" dirty="0">
                <a:latin typeface="+mj-lt"/>
              </a:rPr>
              <a:t>Let's change the focus of parenting from creating a kid to creating a new you</a:t>
            </a:r>
          </a:p>
          <a:p>
            <a:pPr marL="285750" indent="-285750">
              <a:buFont typeface="Arial" panose="020B0604020202020204" pitchFamily="34" charset="0"/>
              <a:buChar char="•"/>
            </a:pPr>
            <a:r>
              <a:rPr lang="en-GB" dirty="0">
                <a:latin typeface="+mj-lt"/>
              </a:rPr>
              <a:t>Let’s turn the spotlight inwards and work on becoming your best selves</a:t>
            </a:r>
          </a:p>
          <a:p>
            <a:pPr marL="285750" indent="-285750">
              <a:buFont typeface="Arial" panose="020B0604020202020204" pitchFamily="34" charset="0"/>
              <a:buChar char="•"/>
            </a:pPr>
            <a:r>
              <a:rPr lang="en-GB" dirty="0">
                <a:latin typeface="+mj-lt"/>
              </a:rPr>
              <a:t>Let’s stop being manager and tyrants, task masters and control freaks</a:t>
            </a:r>
          </a:p>
          <a:p>
            <a:pPr marL="285750" indent="-285750">
              <a:buFont typeface="Arial" panose="020B0604020202020204" pitchFamily="34" charset="0"/>
              <a:buChar char="•"/>
            </a:pPr>
            <a:r>
              <a:rPr lang="en-GB" dirty="0">
                <a:latin typeface="+mj-lt"/>
              </a:rPr>
              <a:t>Let’s work with connecting with them, learn from them, guide them and become their allies</a:t>
            </a:r>
          </a:p>
          <a:p>
            <a:pPr marL="285750" indent="-285750">
              <a:buFont typeface="Arial" panose="020B0604020202020204" pitchFamily="34" charset="0"/>
              <a:buChar char="•"/>
            </a:pPr>
            <a:r>
              <a:rPr lang="en-GB" dirty="0">
                <a:latin typeface="+mj-lt"/>
              </a:rPr>
              <a:t>Because it isn’t about what your kid does or doesn’t do its about what you do in response, what you feel in reaction and how you emotionally cope with it all</a:t>
            </a:r>
          </a:p>
          <a:p>
            <a:pPr marL="285750" indent="-285750">
              <a:buFont typeface="Arial" panose="020B0604020202020204" pitchFamily="34" charset="0"/>
              <a:buChar char="•"/>
            </a:pPr>
            <a:r>
              <a:rPr lang="en-GB" dirty="0">
                <a:latin typeface="+mj-lt"/>
              </a:rPr>
              <a:t>Our response to our kid's behaviour they come from our past- our disconnection from our kids come from our level of healing from the past</a:t>
            </a:r>
          </a:p>
          <a:p>
            <a:pPr marL="285750" indent="-285750">
              <a:buFont typeface="Arial" panose="020B0604020202020204" pitchFamily="34" charset="0"/>
              <a:buChar char="•"/>
            </a:pPr>
            <a:r>
              <a:rPr lang="en-GB" dirty="0">
                <a:latin typeface="+mj-lt"/>
              </a:rPr>
              <a:t>Our children show us the way we are broken</a:t>
            </a:r>
          </a:p>
          <a:p>
            <a:pPr marL="285750" indent="-285750">
              <a:buFont typeface="Arial" panose="020B0604020202020204" pitchFamily="34" charset="0"/>
              <a:buChar char="•"/>
            </a:pPr>
            <a:r>
              <a:rPr lang="en-GB" dirty="0">
                <a:latin typeface="+mj-lt"/>
              </a:rPr>
              <a:t>And the more we want our children to be great indicates how lesser than we feel &lt;3 </a:t>
            </a:r>
          </a:p>
        </p:txBody>
      </p:sp>
    </p:spTree>
    <p:extLst>
      <p:ext uri="{BB962C8B-B14F-4D97-AF65-F5344CB8AC3E}">
        <p14:creationId xmlns:p14="http://schemas.microsoft.com/office/powerpoint/2010/main" val="146232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p>
            <a:pPr marL="514350" indent="-514350">
              <a:lnSpc>
                <a:spcPct val="150000"/>
              </a:lnSpc>
              <a:buFont typeface="+mj-lt"/>
              <a:buAutoNum type="romanUcPeriod"/>
            </a:pPr>
            <a:r>
              <a:rPr lang="en-US" sz="2400" dirty="0">
                <a:solidFill>
                  <a:schemeClr val="accent3"/>
                </a:solidFill>
                <a:latin typeface="Gill Sans Nova Light" panose="020B0302020104020203" pitchFamily="34" charset="0"/>
                <a:cs typeface="Gill Sans Light" panose="020B0302020104020203" pitchFamily="34" charset="-79"/>
              </a:rPr>
              <a:t>Introduction</a:t>
            </a:r>
          </a:p>
          <a:p>
            <a:pPr marL="514350" indent="-514350">
              <a:lnSpc>
                <a:spcPct val="150000"/>
              </a:lnSpc>
              <a:buFont typeface="+mj-lt"/>
              <a:buAutoNum type="romanUcPeriod"/>
            </a:pPr>
            <a:r>
              <a:rPr lang="en-US" dirty="0">
                <a:latin typeface="Gill Sans Nova Light" panose="020B0302020104020203" pitchFamily="34" charset="0"/>
                <a:cs typeface="Gill Sans Light" panose="020B0302020104020203" pitchFamily="34" charset="-79"/>
              </a:rPr>
              <a:t>Your child’s brain</a:t>
            </a:r>
            <a:r>
              <a:rPr lang="en-US" sz="2400" dirty="0">
                <a:solidFill>
                  <a:schemeClr val="accent3"/>
                </a:solidFill>
                <a:latin typeface="Gill Sans Nova Light" panose="020B0302020104020203" pitchFamily="34" charset="0"/>
                <a:cs typeface="Gill Sans Light" panose="020B0302020104020203" pitchFamily="34" charset="-79"/>
              </a:rPr>
              <a:t> </a:t>
            </a:r>
          </a:p>
          <a:p>
            <a:pPr marL="514350" indent="-514350">
              <a:lnSpc>
                <a:spcPct val="150000"/>
              </a:lnSpc>
              <a:buFont typeface="+mj-lt"/>
              <a:buAutoNum type="romanUcPeriod"/>
            </a:pPr>
            <a:r>
              <a:rPr lang="en-US" sz="2400" dirty="0">
                <a:solidFill>
                  <a:schemeClr val="accent3"/>
                </a:solidFill>
                <a:latin typeface="Gill Sans Nova Light" panose="020B0302020104020203" pitchFamily="34" charset="0"/>
                <a:cs typeface="Gill Sans Light" panose="020B0302020104020203" pitchFamily="34" charset="-79"/>
              </a:rPr>
              <a:t>Self Reflection and Self compassion</a:t>
            </a:r>
          </a:p>
          <a:p>
            <a:endParaRPr lang="en-US" dirty="0">
              <a:solidFill>
                <a:schemeClr val="accent3"/>
              </a:solidFill>
              <a:latin typeface="Gill Sans Nova Light" panose="020B0302020104020203" pitchFamily="34" charset="0"/>
              <a:cs typeface="Calibri"/>
            </a:endParaRP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097B-2FF7-1BF2-7130-A2253EB3A9E5}"/>
              </a:ext>
            </a:extLst>
          </p:cNvPr>
          <p:cNvSpPr>
            <a:spLocks noGrp="1"/>
          </p:cNvSpPr>
          <p:nvPr>
            <p:ph type="title"/>
          </p:nvPr>
        </p:nvSpPr>
        <p:spPr/>
        <p:txBody>
          <a:bodyPr/>
          <a:lstStyle/>
          <a:p>
            <a:r>
              <a:rPr lang="en-GB" dirty="0"/>
              <a:t>Discover your two I’s</a:t>
            </a:r>
          </a:p>
        </p:txBody>
      </p:sp>
      <p:sp>
        <p:nvSpPr>
          <p:cNvPr id="4" name="Slide Number Placeholder 3">
            <a:extLst>
              <a:ext uri="{FF2B5EF4-FFF2-40B4-BE49-F238E27FC236}">
                <a16:creationId xmlns:a16="http://schemas.microsoft.com/office/drawing/2014/main" id="{89198F74-A024-82C1-CC8D-733408C857A8}"/>
              </a:ext>
            </a:extLst>
          </p:cNvPr>
          <p:cNvSpPr>
            <a:spLocks noGrp="1"/>
          </p:cNvSpPr>
          <p:nvPr>
            <p:ph type="sldNum" sz="quarter" idx="12"/>
          </p:nvPr>
        </p:nvSpPr>
        <p:spPr/>
        <p:txBody>
          <a:bodyPr/>
          <a:lstStyle/>
          <a:p>
            <a:fld id="{294A09A9-5501-47C1-A89A-A340965A2BE2}" type="slidenum">
              <a:rPr lang="en-US" smtClean="0"/>
              <a:t>20</a:t>
            </a:fld>
            <a:endParaRPr lang="en-US" dirty="0"/>
          </a:p>
        </p:txBody>
      </p:sp>
      <p:sp>
        <p:nvSpPr>
          <p:cNvPr id="5" name="TextBox 4">
            <a:extLst>
              <a:ext uri="{FF2B5EF4-FFF2-40B4-BE49-F238E27FC236}">
                <a16:creationId xmlns:a16="http://schemas.microsoft.com/office/drawing/2014/main" id="{E28978A9-A377-0CFC-1153-E742CB9659EB}"/>
              </a:ext>
            </a:extLst>
          </p:cNvPr>
          <p:cNvSpPr txBox="1"/>
          <p:nvPr/>
        </p:nvSpPr>
        <p:spPr>
          <a:xfrm>
            <a:off x="467139" y="2474158"/>
            <a:ext cx="2955235" cy="4062651"/>
          </a:xfrm>
          <a:prstGeom prst="rect">
            <a:avLst/>
          </a:prstGeom>
          <a:noFill/>
        </p:spPr>
        <p:txBody>
          <a:bodyPr wrap="square" rtlCol="0">
            <a:spAutoFit/>
          </a:bodyPr>
          <a:lstStyle/>
          <a:p>
            <a:r>
              <a:rPr lang="en-GB" sz="2400" b="1" dirty="0">
                <a:latin typeface="+mj-lt"/>
              </a:rPr>
              <a:t>       Inner child</a:t>
            </a:r>
          </a:p>
          <a:p>
            <a:endParaRPr lang="en-GB" dirty="0"/>
          </a:p>
          <a:p>
            <a:r>
              <a:rPr lang="en-US" b="0" i="0" dirty="0">
                <a:effectLst/>
                <a:latin typeface="+mj-lt"/>
              </a:rPr>
              <a:t>The term "inner child" is often used to describe the connection you have within yourself to your child self and your childhood memories. At times, you might find that certain behaviors or emotions mimic those you experienced as a child, causing you distress as you try to navigate an adult world.</a:t>
            </a:r>
            <a:endParaRPr lang="en-GB" dirty="0">
              <a:latin typeface="+mj-lt"/>
            </a:endParaRPr>
          </a:p>
          <a:p>
            <a:r>
              <a:rPr lang="en-GB" dirty="0"/>
              <a:t> </a:t>
            </a:r>
          </a:p>
        </p:txBody>
      </p:sp>
      <p:sp>
        <p:nvSpPr>
          <p:cNvPr id="6" name="TextBox 5">
            <a:extLst>
              <a:ext uri="{FF2B5EF4-FFF2-40B4-BE49-F238E27FC236}">
                <a16:creationId xmlns:a16="http://schemas.microsoft.com/office/drawing/2014/main" id="{DDBD1BE0-475F-A569-625D-4E5FABEDB41D}"/>
              </a:ext>
            </a:extLst>
          </p:cNvPr>
          <p:cNvSpPr txBox="1"/>
          <p:nvPr/>
        </p:nvSpPr>
        <p:spPr>
          <a:xfrm>
            <a:off x="8454887" y="2474158"/>
            <a:ext cx="3356113" cy="4062651"/>
          </a:xfrm>
          <a:prstGeom prst="rect">
            <a:avLst/>
          </a:prstGeom>
          <a:noFill/>
        </p:spPr>
        <p:txBody>
          <a:bodyPr wrap="square" rtlCol="0">
            <a:spAutoFit/>
          </a:bodyPr>
          <a:lstStyle/>
          <a:p>
            <a:pPr algn="ctr"/>
            <a:r>
              <a:rPr lang="en-GB" sz="2400" b="1" dirty="0">
                <a:latin typeface="+mj-lt"/>
              </a:rPr>
              <a:t>Imposter ego</a:t>
            </a:r>
          </a:p>
          <a:p>
            <a:endParaRPr lang="en-GB" dirty="0">
              <a:latin typeface="+mj-lt"/>
            </a:endParaRPr>
          </a:p>
          <a:p>
            <a:r>
              <a:rPr lang="en-GB" dirty="0">
                <a:latin typeface="+mj-lt"/>
              </a:rPr>
              <a:t>We wear our ego when we feel afraid or insecure</a:t>
            </a:r>
          </a:p>
          <a:p>
            <a:r>
              <a:rPr lang="en-GB" dirty="0">
                <a:latin typeface="+mj-lt"/>
              </a:rPr>
              <a:t>The ego developed to protect us</a:t>
            </a:r>
          </a:p>
          <a:p>
            <a:r>
              <a:rPr lang="en-GB" dirty="0">
                <a:latin typeface="+mj-lt"/>
              </a:rPr>
              <a:t>You might find you react to your children’s behaviours that ignite a trigger in us in s way that falls in these different categories</a:t>
            </a:r>
          </a:p>
          <a:p>
            <a:pPr marL="285750" indent="-285750">
              <a:buFont typeface="Arial" panose="020B0604020202020204" pitchFamily="34" charset="0"/>
              <a:buChar char="•"/>
            </a:pPr>
            <a:r>
              <a:rPr lang="en-GB" dirty="0">
                <a:latin typeface="+mj-lt"/>
              </a:rPr>
              <a:t>Fighter</a:t>
            </a:r>
          </a:p>
          <a:p>
            <a:pPr marL="285750" indent="-285750">
              <a:buFont typeface="Arial" panose="020B0604020202020204" pitchFamily="34" charset="0"/>
              <a:buChar char="•"/>
            </a:pPr>
            <a:r>
              <a:rPr lang="en-GB" dirty="0">
                <a:latin typeface="+mj-lt"/>
              </a:rPr>
              <a:t>Fixer</a:t>
            </a:r>
          </a:p>
          <a:p>
            <a:pPr marL="285750" indent="-285750">
              <a:buFont typeface="Arial" panose="020B0604020202020204" pitchFamily="34" charset="0"/>
              <a:buChar char="•"/>
            </a:pPr>
            <a:r>
              <a:rPr lang="en-GB" dirty="0">
                <a:latin typeface="+mj-lt"/>
              </a:rPr>
              <a:t>Feigners</a:t>
            </a:r>
          </a:p>
          <a:p>
            <a:pPr marL="285750" indent="-285750">
              <a:buFont typeface="Arial" panose="020B0604020202020204" pitchFamily="34" charset="0"/>
              <a:buChar char="•"/>
            </a:pPr>
            <a:r>
              <a:rPr lang="en-GB" dirty="0">
                <a:latin typeface="+mj-lt"/>
              </a:rPr>
              <a:t>Freezers</a:t>
            </a:r>
          </a:p>
          <a:p>
            <a:pPr marL="285750" indent="-285750">
              <a:buFont typeface="Arial" panose="020B0604020202020204" pitchFamily="34" charset="0"/>
              <a:buChar char="•"/>
            </a:pPr>
            <a:r>
              <a:rPr lang="en-GB" dirty="0">
                <a:latin typeface="+mj-lt"/>
              </a:rPr>
              <a:t>Fleers </a:t>
            </a:r>
          </a:p>
        </p:txBody>
      </p:sp>
      <p:pic>
        <p:nvPicPr>
          <p:cNvPr id="1026" name="Picture 2" descr="Why Should You Heal Your Inner Child?">
            <a:extLst>
              <a:ext uri="{FF2B5EF4-FFF2-40B4-BE49-F238E27FC236}">
                <a16:creationId xmlns:a16="http://schemas.microsoft.com/office/drawing/2014/main" id="{525635A9-71F3-FD5D-D40F-5BF644A7A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828" y="3429000"/>
            <a:ext cx="3671681" cy="225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916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6C74-7AFB-47E2-2626-FC009E649DC4}"/>
              </a:ext>
            </a:extLst>
          </p:cNvPr>
          <p:cNvSpPr>
            <a:spLocks noGrp="1"/>
          </p:cNvSpPr>
          <p:nvPr>
            <p:ph type="title"/>
          </p:nvPr>
        </p:nvSpPr>
        <p:spPr>
          <a:xfrm>
            <a:off x="5999525" y="1084425"/>
            <a:ext cx="4974336" cy="1300966"/>
          </a:xfrm>
        </p:spPr>
        <p:txBody>
          <a:bodyPr>
            <a:normAutofit fontScale="90000"/>
          </a:bodyPr>
          <a:lstStyle/>
          <a:p>
            <a:r>
              <a:rPr lang="en-GB" dirty="0"/>
              <a:t/>
            </a:r>
            <a:br>
              <a:rPr lang="en-GB" dirty="0"/>
            </a:br>
            <a:r>
              <a:rPr lang="en-GB" dirty="0"/>
              <a:t/>
            </a:r>
            <a:br>
              <a:rPr lang="en-GB" dirty="0"/>
            </a:br>
            <a:endParaRPr lang="en-GB" dirty="0"/>
          </a:p>
        </p:txBody>
      </p:sp>
      <p:sp>
        <p:nvSpPr>
          <p:cNvPr id="4" name="Slide Number Placeholder 3">
            <a:extLst>
              <a:ext uri="{FF2B5EF4-FFF2-40B4-BE49-F238E27FC236}">
                <a16:creationId xmlns:a16="http://schemas.microsoft.com/office/drawing/2014/main" id="{D0CFC0F0-1EA2-932B-863C-8C6346D669E4}"/>
              </a:ext>
            </a:extLst>
          </p:cNvPr>
          <p:cNvSpPr>
            <a:spLocks noGrp="1"/>
          </p:cNvSpPr>
          <p:nvPr>
            <p:ph type="sldNum" sz="quarter" idx="12"/>
          </p:nvPr>
        </p:nvSpPr>
        <p:spPr/>
        <p:txBody>
          <a:bodyPr/>
          <a:lstStyle/>
          <a:p>
            <a:fld id="{294A09A9-5501-47C1-A89A-A340965A2BE2}" type="slidenum">
              <a:rPr lang="en-US" smtClean="0"/>
              <a:t>21</a:t>
            </a:fld>
            <a:endParaRPr lang="en-US" dirty="0"/>
          </a:p>
        </p:txBody>
      </p:sp>
      <p:sp>
        <p:nvSpPr>
          <p:cNvPr id="9" name="Text Placeholder 8">
            <a:extLst>
              <a:ext uri="{FF2B5EF4-FFF2-40B4-BE49-F238E27FC236}">
                <a16:creationId xmlns:a16="http://schemas.microsoft.com/office/drawing/2014/main" id="{0E1AE4EC-0299-7B34-D442-ECF19D41ED01}"/>
              </a:ext>
            </a:extLst>
          </p:cNvPr>
          <p:cNvSpPr>
            <a:spLocks noGrp="1"/>
          </p:cNvSpPr>
          <p:nvPr>
            <p:ph type="body" sz="quarter" idx="13"/>
          </p:nvPr>
        </p:nvSpPr>
        <p:spPr/>
        <p:txBody>
          <a:bodyPr>
            <a:normAutofit fontScale="25000" lnSpcReduction="20000"/>
          </a:bodyPr>
          <a:lstStyle/>
          <a:p>
            <a:r>
              <a:rPr lang="en-GB" dirty="0"/>
              <a:t>I became a parent because?</a:t>
            </a:r>
          </a:p>
        </p:txBody>
      </p:sp>
      <p:sp>
        <p:nvSpPr>
          <p:cNvPr id="5" name="TextBox 4">
            <a:extLst>
              <a:ext uri="{FF2B5EF4-FFF2-40B4-BE49-F238E27FC236}">
                <a16:creationId xmlns:a16="http://schemas.microsoft.com/office/drawing/2014/main" id="{D7813D4F-6701-B933-C065-103AA66B1957}"/>
              </a:ext>
            </a:extLst>
          </p:cNvPr>
          <p:cNvSpPr txBox="1"/>
          <p:nvPr/>
        </p:nvSpPr>
        <p:spPr>
          <a:xfrm>
            <a:off x="5565913" y="954157"/>
            <a:ext cx="6016487" cy="5016758"/>
          </a:xfrm>
          <a:prstGeom prst="rect">
            <a:avLst/>
          </a:prstGeom>
          <a:noFill/>
        </p:spPr>
        <p:txBody>
          <a:bodyPr wrap="square" rtlCol="0">
            <a:spAutoFit/>
          </a:bodyPr>
          <a:lstStyle/>
          <a:p>
            <a:pPr marL="285750" indent="-285750">
              <a:buFont typeface="Wingdings" panose="05000000000000000000" pitchFamily="2" charset="2"/>
              <a:buChar char="v"/>
            </a:pPr>
            <a:r>
              <a:rPr lang="en-GB" sz="2000" dirty="0">
                <a:latin typeface="+mj-lt"/>
              </a:rPr>
              <a:t>Can we destroy the fantasy and lean into acceptance?</a:t>
            </a:r>
          </a:p>
          <a:p>
            <a:pPr marL="285750" indent="-285750">
              <a:buFont typeface="Wingdings" panose="05000000000000000000" pitchFamily="2" charset="2"/>
              <a:buChar char="v"/>
            </a:pPr>
            <a:r>
              <a:rPr lang="en-GB" sz="2000" dirty="0">
                <a:latin typeface="+mj-lt"/>
              </a:rPr>
              <a:t>Can I accept my child and my reality as they are, without the movie?</a:t>
            </a:r>
          </a:p>
          <a:p>
            <a:pPr marL="285750" indent="-285750">
              <a:buFont typeface="Wingdings" panose="05000000000000000000" pitchFamily="2" charset="2"/>
              <a:buChar char="v"/>
            </a:pPr>
            <a:r>
              <a:rPr lang="en-GB" sz="2000" dirty="0">
                <a:latin typeface="+mj-lt"/>
              </a:rPr>
              <a:t>What feelings come up for me as I release my expectation?</a:t>
            </a:r>
          </a:p>
          <a:p>
            <a:pPr marL="285750" indent="-285750">
              <a:buFont typeface="Wingdings" panose="05000000000000000000" pitchFamily="2" charset="2"/>
              <a:buChar char="v"/>
            </a:pPr>
            <a:r>
              <a:rPr lang="en-GB" sz="2000" dirty="0">
                <a:latin typeface="+mj-lt"/>
              </a:rPr>
              <a:t>What about my reality is causing me pain and fear?</a:t>
            </a:r>
          </a:p>
          <a:p>
            <a:pPr marL="285750" indent="-285750">
              <a:buFont typeface="Wingdings" panose="05000000000000000000" pitchFamily="2" charset="2"/>
              <a:buChar char="v"/>
            </a:pPr>
            <a:r>
              <a:rPr lang="en-GB" sz="2000" dirty="0">
                <a:latin typeface="+mj-lt"/>
              </a:rPr>
              <a:t>Can I find joy and abundance in my children, just the way they are?</a:t>
            </a:r>
          </a:p>
          <a:p>
            <a:pPr marL="285750" indent="-285750">
              <a:buFont typeface="Wingdings" panose="05000000000000000000" pitchFamily="2" charset="2"/>
              <a:buChar char="v"/>
            </a:pPr>
            <a:r>
              <a:rPr lang="en-GB" sz="2000" dirty="0">
                <a:latin typeface="+mj-lt"/>
              </a:rPr>
              <a:t>Once we can do this, we can we can stop blaming our children for not acting out our fantasy movie  and shift into finding ways to celebrate what is showing up for our children, without blame or shame.</a:t>
            </a:r>
          </a:p>
          <a:p>
            <a:pPr marL="285750" indent="-285750">
              <a:buFont typeface="Wingdings" panose="05000000000000000000" pitchFamily="2" charset="2"/>
              <a:buChar char="v"/>
            </a:pPr>
            <a:r>
              <a:rPr lang="en-GB" sz="2000" dirty="0">
                <a:latin typeface="+mj-lt"/>
              </a:rPr>
              <a:t>Only then can our children feel anchored in their own authentic relationship with themselves</a:t>
            </a:r>
          </a:p>
          <a:p>
            <a:pPr marL="285750" indent="-285750">
              <a:buFont typeface="Wingdings" panose="05000000000000000000" pitchFamily="2" charset="2"/>
              <a:buChar char="v"/>
            </a:pPr>
            <a:r>
              <a:rPr lang="en-GB" sz="2000" dirty="0">
                <a:latin typeface="+mj-lt"/>
              </a:rPr>
              <a:t>We give them to gift of self-worth and self-celebration </a:t>
            </a:r>
          </a:p>
          <a:p>
            <a:pPr marL="285750" indent="-285750">
              <a:buFont typeface="Wingdings" panose="05000000000000000000" pitchFamily="2" charset="2"/>
              <a:buChar char="v"/>
            </a:pPr>
            <a:r>
              <a:rPr lang="en-GB" sz="2000" dirty="0">
                <a:latin typeface="+mj-lt"/>
              </a:rPr>
              <a:t>Let’s start attuning to who our kids truly are </a:t>
            </a:r>
            <a:r>
              <a:rPr lang="en-GB" sz="2000" dirty="0">
                <a:latin typeface="+mj-lt"/>
                <a:sym typeface="Wingdings" panose="05000000000000000000" pitchFamily="2" charset="2"/>
              </a:rPr>
              <a:t> </a:t>
            </a:r>
            <a:endParaRPr lang="en-GB" sz="2000" dirty="0">
              <a:latin typeface="+mj-lt"/>
            </a:endParaRPr>
          </a:p>
        </p:txBody>
      </p:sp>
    </p:spTree>
    <p:extLst>
      <p:ext uri="{BB962C8B-B14F-4D97-AF65-F5344CB8AC3E}">
        <p14:creationId xmlns:p14="http://schemas.microsoft.com/office/powerpoint/2010/main" val="155098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44B1-7CE8-9CF5-A428-813E52DEF126}"/>
              </a:ext>
            </a:extLst>
          </p:cNvPr>
          <p:cNvSpPr>
            <a:spLocks noGrp="1"/>
          </p:cNvSpPr>
          <p:nvPr>
            <p:ph type="title"/>
          </p:nvPr>
        </p:nvSpPr>
        <p:spPr>
          <a:xfrm>
            <a:off x="1936673" y="2341990"/>
            <a:ext cx="8695944" cy="1325880"/>
          </a:xfrm>
        </p:spPr>
        <p:txBody>
          <a:bodyPr>
            <a:normAutofit fontScale="90000"/>
          </a:bodyPr>
          <a:lstStyle/>
          <a:p>
            <a:pPr algn="l"/>
            <a:r>
              <a:rPr lang="en-GB" dirty="0"/>
              <a:t>Babysitting</a:t>
            </a:r>
            <a:br>
              <a:rPr lang="en-GB" dirty="0"/>
            </a:br>
            <a:r>
              <a:rPr lang="en-GB" sz="2700" dirty="0"/>
              <a:t>It’s not a good idea </a:t>
            </a:r>
            <a:br>
              <a:rPr lang="en-GB" sz="2700" dirty="0"/>
            </a:br>
            <a:r>
              <a:rPr lang="en-GB" sz="2700" dirty="0"/>
              <a:t>to sit on your babies</a:t>
            </a:r>
            <a:br>
              <a:rPr lang="en-GB" sz="2700" dirty="0"/>
            </a:br>
            <a:r>
              <a:rPr lang="en-GB" sz="2700" dirty="0"/>
              <a:t>figuratively (or literally)</a:t>
            </a:r>
            <a:br>
              <a:rPr lang="en-GB" sz="2700" dirty="0"/>
            </a:br>
            <a:r>
              <a:rPr lang="en-GB" sz="2700" dirty="0"/>
              <a:t>Let them shout out their desires and despair</a:t>
            </a:r>
            <a:br>
              <a:rPr lang="en-GB" sz="2700" dirty="0"/>
            </a:br>
            <a:r>
              <a:rPr lang="en-GB" sz="2700" dirty="0"/>
              <a:t>For what is theirs, is yours, is theirs, was your Great Grans before</a:t>
            </a:r>
            <a:br>
              <a:rPr lang="en-GB" sz="2700" dirty="0"/>
            </a:br>
            <a:r>
              <a:rPr lang="en-GB" sz="2700" dirty="0"/>
              <a:t>Until it isn’t</a:t>
            </a:r>
            <a:br>
              <a:rPr lang="en-GB" sz="2700" dirty="0"/>
            </a:br>
            <a:r>
              <a:rPr lang="en-GB" sz="2700" dirty="0"/>
              <a:t>When you stop sitting on your babies </a:t>
            </a:r>
            <a:br>
              <a:rPr lang="en-GB" sz="2700" dirty="0"/>
            </a:br>
            <a:r>
              <a:rPr lang="en-GB" sz="2700" dirty="0"/>
              <a:t>                                                                                           </a:t>
            </a:r>
            <a:r>
              <a:rPr lang="en-GB" sz="2000" i="1" dirty="0"/>
              <a:t>Meg Adele</a:t>
            </a:r>
          </a:p>
        </p:txBody>
      </p:sp>
    </p:spTree>
    <p:extLst>
      <p:ext uri="{BB962C8B-B14F-4D97-AF65-F5344CB8AC3E}">
        <p14:creationId xmlns:p14="http://schemas.microsoft.com/office/powerpoint/2010/main" val="1636749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5644-B429-E4E6-8F18-475504420324}"/>
              </a:ext>
            </a:extLst>
          </p:cNvPr>
          <p:cNvSpPr>
            <a:spLocks noGrp="1"/>
          </p:cNvSpPr>
          <p:nvPr>
            <p:ph type="title"/>
          </p:nvPr>
        </p:nvSpPr>
        <p:spPr/>
        <p:txBody>
          <a:bodyPr/>
          <a:lstStyle/>
          <a:p>
            <a:r>
              <a:rPr lang="en-GB" dirty="0"/>
              <a:t>Worth checking out</a:t>
            </a:r>
          </a:p>
        </p:txBody>
      </p:sp>
      <p:sp>
        <p:nvSpPr>
          <p:cNvPr id="4" name="Slide Number Placeholder 3">
            <a:extLst>
              <a:ext uri="{FF2B5EF4-FFF2-40B4-BE49-F238E27FC236}">
                <a16:creationId xmlns:a16="http://schemas.microsoft.com/office/drawing/2014/main" id="{9731BC6F-90A6-8485-79AE-BB7D62B7D87F}"/>
              </a:ext>
            </a:extLst>
          </p:cNvPr>
          <p:cNvSpPr>
            <a:spLocks noGrp="1"/>
          </p:cNvSpPr>
          <p:nvPr>
            <p:ph type="sldNum" sz="quarter" idx="12"/>
          </p:nvPr>
        </p:nvSpPr>
        <p:spPr/>
        <p:txBody>
          <a:bodyPr/>
          <a:lstStyle/>
          <a:p>
            <a:fld id="{294A09A9-5501-47C1-A89A-A340965A2BE2}" type="slidenum">
              <a:rPr lang="en-US" smtClean="0"/>
              <a:t>23</a:t>
            </a:fld>
            <a:endParaRPr lang="en-US" dirty="0"/>
          </a:p>
        </p:txBody>
      </p:sp>
      <p:pic>
        <p:nvPicPr>
          <p:cNvPr id="2050" name="Picture 2" descr="The Parenting Map: Step by Step Solutions to Consciously Create the ...">
            <a:extLst>
              <a:ext uri="{FF2B5EF4-FFF2-40B4-BE49-F238E27FC236}">
                <a16:creationId xmlns:a16="http://schemas.microsoft.com/office/drawing/2014/main" id="{24EB89A1-AE5A-EF8D-D343-2B81DFD7B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39" y="2665301"/>
            <a:ext cx="2570922" cy="36910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4A11A0-BB3D-8212-8410-5D88B7AFE549}"/>
              </a:ext>
            </a:extLst>
          </p:cNvPr>
          <p:cNvSpPr txBox="1"/>
          <p:nvPr/>
        </p:nvSpPr>
        <p:spPr>
          <a:xfrm>
            <a:off x="6347792" y="5686047"/>
            <a:ext cx="6096000" cy="369332"/>
          </a:xfrm>
          <a:prstGeom prst="rect">
            <a:avLst/>
          </a:prstGeom>
          <a:noFill/>
        </p:spPr>
        <p:txBody>
          <a:bodyPr wrap="square">
            <a:spAutoFit/>
          </a:bodyPr>
          <a:lstStyle/>
          <a:p>
            <a:r>
              <a:rPr lang="en-GB" dirty="0"/>
              <a:t>https://www.youtube.com/shorts/DyFknvyemxA</a:t>
            </a:r>
          </a:p>
        </p:txBody>
      </p:sp>
      <p:pic>
        <p:nvPicPr>
          <p:cNvPr id="2052" name="Picture 4" descr="Releasing The Fantasy of “The Good Girl” with Dr. Shefali Tsabary - Jen  Hatmaker">
            <a:extLst>
              <a:ext uri="{FF2B5EF4-FFF2-40B4-BE49-F238E27FC236}">
                <a16:creationId xmlns:a16="http://schemas.microsoft.com/office/drawing/2014/main" id="{8CE2A33B-682A-6973-1189-AFFDBEAEF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383" y="3039235"/>
            <a:ext cx="3525171" cy="234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619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182679" y="5192898"/>
            <a:ext cx="4802736" cy="1421892"/>
          </a:xfrm>
        </p:spPr>
        <p:txBody>
          <a:bodyPr>
            <a:normAutofit/>
          </a:bodyPr>
          <a:lstStyle/>
          <a:p>
            <a:r>
              <a:rPr lang="en-US" sz="1600" dirty="0"/>
              <a:t>https://www.youtube.com/watch?v=D9OOXCu5XMg</a:t>
            </a:r>
          </a:p>
        </p:txBody>
      </p:sp>
      <p:pic>
        <p:nvPicPr>
          <p:cNvPr id="4098" name="Picture 2" descr="The Negative Effects of Yelling at Young Children &amp; 5 Steps to Avoid It |  Mom quotes, Best quotes, Words">
            <a:extLst>
              <a:ext uri="{FF2B5EF4-FFF2-40B4-BE49-F238E27FC236}">
                <a16:creationId xmlns:a16="http://schemas.microsoft.com/office/drawing/2014/main" id="{5169B484-E5D6-B8C5-D6EC-9ECF5A557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193" y="1819416"/>
            <a:ext cx="4339673" cy="337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5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23516" y="2545742"/>
            <a:ext cx="7744968" cy="2697480"/>
          </a:xfrm>
        </p:spPr>
        <p:txBody>
          <a:bodyPr>
            <a:normAutofit fontScale="92500" lnSpcReduction="20000"/>
          </a:bodyPr>
          <a:lstStyle/>
          <a:p>
            <a:r>
              <a:rPr lang="en-US" dirty="0">
                <a:latin typeface="+mj-lt"/>
              </a:rPr>
              <a:t>Megan Barber </a:t>
            </a:r>
          </a:p>
          <a:p>
            <a:r>
              <a:rPr lang="en-US" dirty="0">
                <a:latin typeface="+mj-lt"/>
              </a:rPr>
              <a:t>Roots and Wings Play Therapy</a:t>
            </a:r>
          </a:p>
          <a:p>
            <a:r>
              <a:rPr lang="en-US" dirty="0">
                <a:latin typeface="+mj-lt"/>
              </a:rPr>
              <a:t>Child and family therapist</a:t>
            </a:r>
          </a:p>
          <a:p>
            <a:r>
              <a:rPr lang="en-US" dirty="0">
                <a:latin typeface="+mj-lt"/>
                <a:hlinkClick r:id="rId3"/>
              </a:rPr>
              <a:t>Rootsandwingspt@gmail.com</a:t>
            </a:r>
            <a:endParaRPr lang="en-US" dirty="0">
              <a:latin typeface="+mj-lt"/>
            </a:endParaRPr>
          </a:p>
          <a:p>
            <a:r>
              <a:rPr lang="en-US" dirty="0">
                <a:latin typeface="+mj-lt"/>
              </a:rPr>
              <a:t>‘Our ability to accept our children is directly linked to our ability to accept ourselves-both as we are presently, and for what we have the potential to become’</a:t>
            </a:r>
          </a:p>
          <a:p>
            <a:r>
              <a:rPr lang="en-US" dirty="0">
                <a:latin typeface="+mj-lt"/>
              </a:rPr>
              <a:t>Dr Shefali </a:t>
            </a:r>
          </a:p>
          <a:p>
            <a:endParaRPr lang="en-US" dirty="0"/>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705324"/>
            <a:ext cx="9884664" cy="731520"/>
          </a:xfrm>
        </p:spPr>
        <p:txBody>
          <a:bodyPr/>
          <a:lstStyle/>
          <a:p>
            <a:r>
              <a:rPr lang="en-US" dirty="0"/>
              <a:t>Parenting with the brain in mind</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1153668" y="6330033"/>
            <a:ext cx="9884664" cy="457200"/>
          </a:xfrm>
        </p:spPr>
        <p:txBody>
          <a:bodyPr/>
          <a:lstStyle/>
          <a:p>
            <a:endParaRPr lang="en-US" dirty="0"/>
          </a:p>
        </p:txBody>
      </p:sp>
      <p:pic>
        <p:nvPicPr>
          <p:cNvPr id="1026" name="Picture 2" descr="Premium Photo | The blossoming brain set how decorative ...">
            <a:extLst>
              <a:ext uri="{FF2B5EF4-FFF2-40B4-BE49-F238E27FC236}">
                <a16:creationId xmlns:a16="http://schemas.microsoft.com/office/drawing/2014/main" id="{CEDC955E-20E3-7DD0-F6A9-230CD7A17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883" y="4251205"/>
            <a:ext cx="1132233" cy="113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516-A78C-D69C-2051-684BD2AB4940}"/>
              </a:ext>
            </a:extLst>
          </p:cNvPr>
          <p:cNvSpPr>
            <a:spLocks noGrp="1"/>
          </p:cNvSpPr>
          <p:nvPr>
            <p:ph type="title"/>
          </p:nvPr>
        </p:nvSpPr>
        <p:spPr>
          <a:xfrm>
            <a:off x="838200" y="380999"/>
            <a:ext cx="10515600" cy="1325880"/>
          </a:xfrm>
        </p:spPr>
        <p:txBody>
          <a:bodyPr anchor="ctr">
            <a:normAutofit/>
          </a:bodyPr>
          <a:lstStyle/>
          <a:p>
            <a:r>
              <a:rPr lang="en-US" dirty="0"/>
              <a:t>The importance of integration</a:t>
            </a:r>
          </a:p>
        </p:txBody>
      </p:sp>
      <p:sp>
        <p:nvSpPr>
          <p:cNvPr id="7" name="Content Placeholder 6">
            <a:extLst>
              <a:ext uri="{FF2B5EF4-FFF2-40B4-BE49-F238E27FC236}">
                <a16:creationId xmlns:a16="http://schemas.microsoft.com/office/drawing/2014/main" id="{7B09A3F8-5918-78F1-BF20-2E541D928F11}"/>
              </a:ext>
            </a:extLst>
          </p:cNvPr>
          <p:cNvSpPr>
            <a:spLocks noGrp="1"/>
          </p:cNvSpPr>
          <p:nvPr>
            <p:ph idx="1"/>
          </p:nvPr>
        </p:nvSpPr>
        <p:spPr>
          <a:xfrm>
            <a:off x="228600" y="1706879"/>
            <a:ext cx="10972800" cy="4572000"/>
          </a:xfrm>
        </p:spPr>
        <p:txBody>
          <a:bodyPr>
            <a:normAutofit/>
          </a:bodyPr>
          <a:lstStyle/>
          <a:p>
            <a:r>
              <a:rPr lang="en-GB" sz="2000" dirty="0"/>
              <a:t>We are often experts of our children’s bodies, but we often lack basic information into our child’s brain</a:t>
            </a:r>
          </a:p>
          <a:p>
            <a:r>
              <a:rPr lang="en-GB" sz="2000" dirty="0"/>
              <a:t>Our brain has many different parts with different jobs</a:t>
            </a:r>
          </a:p>
          <a:p>
            <a:r>
              <a:rPr lang="en-GB" sz="2000" dirty="0"/>
              <a:t>The key to thriving is to help these parts work together</a:t>
            </a:r>
          </a:p>
          <a:p>
            <a:r>
              <a:rPr lang="en-GB" sz="2000" dirty="0"/>
              <a:t>Integration- coordinates and balances the separate regions of the brain</a:t>
            </a:r>
          </a:p>
          <a:p>
            <a:r>
              <a:rPr lang="en-GB" sz="2000" dirty="0"/>
              <a:t>When our kids aren’t integrated, they become overwhelmed by emotions </a:t>
            </a:r>
          </a:p>
          <a:p>
            <a:r>
              <a:rPr lang="en-GB" sz="2000" dirty="0"/>
              <a:t>We want them to be both horizontally integrated left-brain logic can work with right-brain emotion and Vertically integrated- physically higher parts of the brain which let them thoughtfully consider actions work well with lower parts which are more concerned with instinct gut reactions and survival</a:t>
            </a:r>
          </a:p>
          <a:p>
            <a:r>
              <a:rPr lang="en-GB" sz="2000" dirty="0"/>
              <a:t>Our brain is plastic it physically changes through the course of our life not just childhood</a:t>
            </a:r>
          </a:p>
          <a:p>
            <a:r>
              <a:rPr lang="en-GB" sz="2000" dirty="0"/>
              <a:t>What moulds our brain? EXPERIECNE  ‘</a:t>
            </a:r>
            <a:r>
              <a:rPr lang="en-GB" sz="2000" b="1" dirty="0"/>
              <a:t>cells that fie together, wire together’</a:t>
            </a:r>
          </a:p>
          <a:p>
            <a:r>
              <a:rPr lang="en-GB" sz="2000" dirty="0"/>
              <a:t>During the formative years lots of wiring and rewiring going on so the experience you provide will go a long way in determining the structure of your child’s brain</a:t>
            </a:r>
          </a:p>
          <a:p>
            <a:endParaRPr lang="en-GB" sz="2000" dirty="0"/>
          </a:p>
        </p:txBody>
      </p:sp>
      <p:sp>
        <p:nvSpPr>
          <p:cNvPr id="5" name="Slide Number Placeholder 4">
            <a:extLst>
              <a:ext uri="{FF2B5EF4-FFF2-40B4-BE49-F238E27FC236}">
                <a16:creationId xmlns:a16="http://schemas.microsoft.com/office/drawing/2014/main" id="{7D56BD15-0727-BBF1-FBD8-0228EA23C767}"/>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5</a:t>
            </a:fld>
            <a:endParaRPr lang="en-US"/>
          </a:p>
        </p:txBody>
      </p:sp>
    </p:spTree>
    <p:extLst>
      <p:ext uri="{BB962C8B-B14F-4D97-AF65-F5344CB8AC3E}">
        <p14:creationId xmlns:p14="http://schemas.microsoft.com/office/powerpoint/2010/main" val="94101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ft Brain vs. Right Brain Dominance infographic template. How the human  brain works theory. Creative people right-brained and analytical thinkers  left-brained concept.Visual slide presentation vector 13131437 Vector Art  at Vecteezy">
            <a:extLst>
              <a:ext uri="{FF2B5EF4-FFF2-40B4-BE49-F238E27FC236}">
                <a16:creationId xmlns:a16="http://schemas.microsoft.com/office/drawing/2014/main" id="{62A015CC-723B-A8B4-4455-BF8BDBF3157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54735"/>
            <a:ext cx="12191980" cy="6857990"/>
          </a:xfrm>
          <a:prstGeom prst="rect">
            <a:avLst/>
          </a:prstGeom>
          <a:solidFill>
            <a:srgbClr val="FFFFFF"/>
          </a:solidFill>
          <a:extLst/>
        </p:spPr>
      </p:pic>
      <p:sp>
        <p:nvSpPr>
          <p:cNvPr id="4" name="Footer Placeholder 3">
            <a:extLst>
              <a:ext uri="{FF2B5EF4-FFF2-40B4-BE49-F238E27FC236}">
                <a16:creationId xmlns:a16="http://schemas.microsoft.com/office/drawing/2014/main" id="{E5883C9D-E2B4-E854-2C6C-E0322F51A8A4}"/>
              </a:ext>
            </a:extLst>
          </p:cNvPr>
          <p:cNvSpPr>
            <a:spLocks noGrp="1"/>
          </p:cNvSpPr>
          <p:nvPr>
            <p:ph type="ftr" sz="quarter" idx="10"/>
          </p:nvPr>
        </p:nvSpPr>
        <p:spPr/>
        <p:txBody>
          <a:bodyPr/>
          <a:lstStyle/>
          <a:p>
            <a:pPr>
              <a:spcAft>
                <a:spcPts val="600"/>
              </a:spcAft>
            </a:pPr>
            <a:r>
              <a:rPr lang="en-US" dirty="0" err="1"/>
              <a:t>Presntation</a:t>
            </a:r>
            <a:r>
              <a:rPr lang="en-US" dirty="0"/>
              <a:t> title</a:t>
            </a:r>
          </a:p>
        </p:txBody>
      </p:sp>
      <p:sp>
        <p:nvSpPr>
          <p:cNvPr id="5" name="Slide Number Placeholder 4" hidden="1">
            <a:extLst>
              <a:ext uri="{FF2B5EF4-FFF2-40B4-BE49-F238E27FC236}">
                <a16:creationId xmlns:a16="http://schemas.microsoft.com/office/drawing/2014/main" id="{DC10D756-EA40-8EFB-1A3A-2B179FAB2A2F}"/>
              </a:ext>
            </a:extLst>
          </p:cNvPr>
          <p:cNvSpPr>
            <a:spLocks noGrp="1"/>
          </p:cNvSpPr>
          <p:nvPr>
            <p:ph type="sldNum" sz="quarter" idx="11"/>
          </p:nvPr>
        </p:nvSpPr>
        <p:spPr/>
        <p:txBody>
          <a:bodyPr/>
          <a:lstStyle/>
          <a:p>
            <a:pPr>
              <a:spcAft>
                <a:spcPts val="600"/>
              </a:spcAft>
            </a:pPr>
            <a:fld id="{294A09A9-5501-47C1-A89A-A340965A2BE2}" type="slidenum">
              <a:rPr lang="en-US" smtClean="0"/>
              <a:pPr>
                <a:spcAft>
                  <a:spcPts val="600"/>
                </a:spcAft>
              </a:pPr>
              <a:t>6</a:t>
            </a:fld>
            <a:endParaRPr lang="en-US"/>
          </a:p>
        </p:txBody>
      </p:sp>
    </p:spTree>
    <p:extLst>
      <p:ext uri="{BB962C8B-B14F-4D97-AF65-F5344CB8AC3E}">
        <p14:creationId xmlns:p14="http://schemas.microsoft.com/office/powerpoint/2010/main" val="235426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712D-83C9-7B91-F708-5D07E4C2815D}"/>
              </a:ext>
            </a:extLst>
          </p:cNvPr>
          <p:cNvSpPr>
            <a:spLocks noGrp="1"/>
          </p:cNvSpPr>
          <p:nvPr>
            <p:ph type="title"/>
          </p:nvPr>
        </p:nvSpPr>
        <p:spPr/>
        <p:txBody>
          <a:bodyPr/>
          <a:lstStyle/>
          <a:p>
            <a:r>
              <a:rPr lang="en-US" dirty="0"/>
              <a:t>River of well being</a:t>
            </a:r>
          </a:p>
        </p:txBody>
      </p:sp>
      <p:sp>
        <p:nvSpPr>
          <p:cNvPr id="5" name="Slide Number Placeholder 4">
            <a:extLst>
              <a:ext uri="{FF2B5EF4-FFF2-40B4-BE49-F238E27FC236}">
                <a16:creationId xmlns:a16="http://schemas.microsoft.com/office/drawing/2014/main" id="{19143C50-6937-DD3E-B402-4ABB2469E63E}"/>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
        <p:nvSpPr>
          <p:cNvPr id="7" name="Content Placeholder 6">
            <a:extLst>
              <a:ext uri="{FF2B5EF4-FFF2-40B4-BE49-F238E27FC236}">
                <a16:creationId xmlns:a16="http://schemas.microsoft.com/office/drawing/2014/main" id="{0B7C674A-AEA5-BB8B-0E2B-20ADBFE10122}"/>
              </a:ext>
            </a:extLst>
          </p:cNvPr>
          <p:cNvSpPr>
            <a:spLocks noGrp="1"/>
          </p:cNvSpPr>
          <p:nvPr>
            <p:ph idx="1"/>
          </p:nvPr>
        </p:nvSpPr>
        <p:spPr>
          <a:xfrm>
            <a:off x="609600" y="1600200"/>
            <a:ext cx="10972800" cy="903849"/>
          </a:xfrm>
        </p:spPr>
        <p:txBody>
          <a:bodyPr>
            <a:normAutofit/>
          </a:bodyPr>
          <a:lstStyle/>
          <a:p>
            <a:pPr marL="0" indent="0" algn="ctr">
              <a:buNone/>
            </a:pPr>
            <a:r>
              <a:rPr lang="en-US" b="1" i="0" dirty="0">
                <a:solidFill>
                  <a:srgbClr val="373737"/>
                </a:solidFill>
                <a:effectLst/>
                <a:latin typeface="+mj-lt"/>
              </a:rPr>
              <a:t>‘It is not a child’s temperament that determines success but rather how parents and adults respond to that temperament’</a:t>
            </a:r>
            <a:endParaRPr lang="en-GB" dirty="0">
              <a:latin typeface="+mj-lt"/>
            </a:endParaRPr>
          </a:p>
        </p:txBody>
      </p:sp>
      <p:pic>
        <p:nvPicPr>
          <p:cNvPr id="3076" name="Picture 4" descr="Dr. Dan Siegel - Sometimes, it can be hard to stay in the flow of the river  of well-being. Almost always, when children act up or feel upset, they will  display evidence">
            <a:extLst>
              <a:ext uri="{FF2B5EF4-FFF2-40B4-BE49-F238E27FC236}">
                <a16:creationId xmlns:a16="http://schemas.microsoft.com/office/drawing/2014/main" id="{6601D450-48FF-3E24-CE67-C942D1415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293" y="2504049"/>
            <a:ext cx="8876315" cy="412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20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CFA000-38C2-F344-E543-42483390408A}"/>
              </a:ext>
            </a:extLst>
          </p:cNvPr>
          <p:cNvSpPr>
            <a:spLocks noGrp="1"/>
          </p:cNvSpPr>
          <p:nvPr>
            <p:ph type="title"/>
          </p:nvPr>
        </p:nvSpPr>
        <p:spPr>
          <a:xfrm>
            <a:off x="381000" y="381000"/>
            <a:ext cx="11430000" cy="1325563"/>
          </a:xfrm>
        </p:spPr>
        <p:txBody>
          <a:bodyPr anchor="ctr">
            <a:normAutofit/>
          </a:bodyPr>
          <a:lstStyle/>
          <a:p>
            <a:r>
              <a:rPr lang="en-US" sz="3600" dirty="0"/>
              <a:t>Helping your child work from both sides of the brain</a:t>
            </a:r>
          </a:p>
        </p:txBody>
      </p:sp>
      <p:pic>
        <p:nvPicPr>
          <p:cNvPr id="4100" name="Picture 4" descr="Two Days with Dan Siegel: Lessons on the Whole-Brain Child | The Mindful  Classroom">
            <a:extLst>
              <a:ext uri="{FF2B5EF4-FFF2-40B4-BE49-F238E27FC236}">
                <a16:creationId xmlns:a16="http://schemas.microsoft.com/office/drawing/2014/main" id="{CDB9B50B-987B-600A-5EA4-15CFA4C521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3333" y="2628461"/>
            <a:ext cx="4731334" cy="3548501"/>
          </a:xfrm>
          <a:prstGeom prst="rect">
            <a:avLst/>
          </a:prstGeom>
          <a:solidFill>
            <a:srgbClr val="FFFFFF"/>
          </a:solidFill>
        </p:spPr>
      </p:pic>
      <p:sp>
        <p:nvSpPr>
          <p:cNvPr id="4105" name="Content Placeholder 3">
            <a:extLst>
              <a:ext uri="{FF2B5EF4-FFF2-40B4-BE49-F238E27FC236}">
                <a16:creationId xmlns:a16="http://schemas.microsoft.com/office/drawing/2014/main" id="{23055063-DD67-8B8A-9F8D-806FBC95F1F6}"/>
              </a:ext>
            </a:extLst>
          </p:cNvPr>
          <p:cNvSpPr>
            <a:spLocks noGrp="1"/>
          </p:cNvSpPr>
          <p:nvPr>
            <p:ph sz="half" idx="2"/>
          </p:nvPr>
        </p:nvSpPr>
        <p:spPr>
          <a:xfrm>
            <a:off x="6172200" y="2628461"/>
            <a:ext cx="5181600" cy="3848539"/>
          </a:xfrm>
        </p:spPr>
        <p:txBody>
          <a:bodyPr>
            <a:normAutofit fontScale="77500" lnSpcReduction="20000"/>
          </a:bodyPr>
          <a:lstStyle/>
          <a:p>
            <a:pPr marL="0" indent="0">
              <a:buNone/>
            </a:pPr>
            <a:r>
              <a:rPr lang="en-US" sz="3100" b="1" dirty="0">
                <a:latin typeface="+mj-lt"/>
              </a:rPr>
              <a:t>Connect and Re-direct: Surfing emotional waves</a:t>
            </a:r>
          </a:p>
          <a:p>
            <a:pPr marL="0" indent="0">
              <a:buNone/>
            </a:pPr>
            <a:r>
              <a:rPr lang="en-US" sz="2400" dirty="0">
                <a:latin typeface="+mj-lt"/>
              </a:rPr>
              <a:t>Connect with the right, redirect with the left</a:t>
            </a:r>
          </a:p>
          <a:p>
            <a:pPr marL="0" indent="0">
              <a:buNone/>
            </a:pPr>
            <a:r>
              <a:rPr lang="en-US" b="1" dirty="0">
                <a:latin typeface="+mj-lt"/>
              </a:rPr>
              <a:t>Name it to tame it : Telling stories to calm big emotions</a:t>
            </a:r>
          </a:p>
          <a:p>
            <a:pPr marL="0" indent="0">
              <a:buNone/>
            </a:pPr>
            <a:r>
              <a:rPr lang="en-US" sz="2400" dirty="0">
                <a:latin typeface="+mj-lt"/>
              </a:rPr>
              <a:t>Resist the urge to dismiss and deny</a:t>
            </a:r>
          </a:p>
          <a:p>
            <a:pPr marL="0" indent="0">
              <a:buNone/>
            </a:pPr>
            <a:r>
              <a:rPr lang="en-US" b="1" dirty="0">
                <a:latin typeface="+mj-lt"/>
              </a:rPr>
              <a:t>Teach your child about the two sides of the brain</a:t>
            </a:r>
          </a:p>
          <a:p>
            <a:pPr marL="0" indent="0">
              <a:buNone/>
            </a:pPr>
            <a:r>
              <a:rPr lang="en-US" sz="2600" dirty="0">
                <a:latin typeface="+mj-lt"/>
              </a:rPr>
              <a:t>Autonomy and self awareness</a:t>
            </a:r>
          </a:p>
          <a:p>
            <a:pPr marL="0" indent="0">
              <a:buNone/>
            </a:pPr>
            <a:r>
              <a:rPr lang="en-US" b="1" dirty="0">
                <a:latin typeface="+mj-lt"/>
              </a:rPr>
              <a:t>Integrating Ourselves</a:t>
            </a:r>
          </a:p>
          <a:p>
            <a:pPr marL="0" indent="0">
              <a:buNone/>
            </a:pPr>
            <a:r>
              <a:rPr lang="en-US" sz="2400" dirty="0">
                <a:latin typeface="+mj-lt"/>
              </a:rPr>
              <a:t>Think about your own parenting styles, do you veer on the bank of rigidity or chaos?</a:t>
            </a:r>
          </a:p>
        </p:txBody>
      </p:sp>
      <p:sp>
        <p:nvSpPr>
          <p:cNvPr id="18" name="Slide Number Placeholder 5">
            <a:extLst>
              <a:ext uri="{FF2B5EF4-FFF2-40B4-BE49-F238E27FC236}">
                <a16:creationId xmlns:a16="http://schemas.microsoft.com/office/drawing/2014/main" id="{036E73EB-3D6D-37B0-1E62-C38D5FC2C0EE}"/>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8</a:t>
            </a:fld>
            <a:endParaRPr lang="en-US"/>
          </a:p>
        </p:txBody>
      </p:sp>
    </p:spTree>
    <p:extLst>
      <p:ext uri="{BB962C8B-B14F-4D97-AF65-F5344CB8AC3E}">
        <p14:creationId xmlns:p14="http://schemas.microsoft.com/office/powerpoint/2010/main" val="156398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82D34A-F32A-969B-1E3F-D48191872A96}"/>
              </a:ext>
            </a:extLst>
          </p:cNvPr>
          <p:cNvSpPr>
            <a:spLocks noGrp="1"/>
          </p:cNvSpPr>
          <p:nvPr>
            <p:ph type="sldNum" sz="quarter" idx="12"/>
          </p:nvPr>
        </p:nvSpPr>
        <p:spPr/>
        <p:txBody>
          <a:bodyPr/>
          <a:lstStyle/>
          <a:p>
            <a:fld id="{294A09A9-5501-47C1-A89A-A340965A2BE2}" type="slidenum">
              <a:rPr lang="en-US" smtClean="0"/>
              <a:t>9</a:t>
            </a:fld>
            <a:endParaRPr lang="en-US" dirty="0"/>
          </a:p>
        </p:txBody>
      </p:sp>
      <p:pic>
        <p:nvPicPr>
          <p:cNvPr id="4" name="Picture 3">
            <a:extLst>
              <a:ext uri="{FF2B5EF4-FFF2-40B4-BE49-F238E27FC236}">
                <a16:creationId xmlns:a16="http://schemas.microsoft.com/office/drawing/2014/main" id="{01E4D249-6E28-0D43-828B-8551EAD11107}"/>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196993" y="533400"/>
            <a:ext cx="9798013" cy="5791200"/>
          </a:xfrm>
          <a:prstGeom prst="rect">
            <a:avLst/>
          </a:prstGeom>
        </p:spPr>
      </p:pic>
    </p:spTree>
    <p:extLst>
      <p:ext uri="{BB962C8B-B14F-4D97-AF65-F5344CB8AC3E}">
        <p14:creationId xmlns:p14="http://schemas.microsoft.com/office/powerpoint/2010/main" val="1179305156"/>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sharepoint/v3"/>
    <ds:schemaRef ds:uri="230e9df3-be65-4c73-a93b-d1236ebd677e"/>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Floral flourish</Template>
  <TotalTime>439</TotalTime>
  <Words>1352</Words>
  <Application>Microsoft Office PowerPoint</Application>
  <PresentationFormat>Widescreen</PresentationFormat>
  <Paragraphs>161</Paragraphs>
  <Slides>24</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Baskerville</vt:lpstr>
      <vt:lpstr>Baskerville Old Face</vt:lpstr>
      <vt:lpstr>Calibri</vt:lpstr>
      <vt:lpstr>Calibri Light</vt:lpstr>
      <vt:lpstr>Gill Sans Light</vt:lpstr>
      <vt:lpstr>Gill Sans Nova</vt:lpstr>
      <vt:lpstr>Gill Sans Nova Light</vt:lpstr>
      <vt:lpstr>Wingdings</vt:lpstr>
      <vt:lpstr>Office Theme</vt:lpstr>
      <vt:lpstr> Growing up An introduction into supporting you and your child to lead a well-balanced, meaningful and connected life </vt:lpstr>
      <vt:lpstr>Agenda</vt:lpstr>
      <vt:lpstr>Introduction</vt:lpstr>
      <vt:lpstr>Parenting with the brain in mind</vt:lpstr>
      <vt:lpstr>The importance of integration</vt:lpstr>
      <vt:lpstr>PowerPoint Presentation</vt:lpstr>
      <vt:lpstr>River of well being</vt:lpstr>
      <vt:lpstr>Helping your child work from both sides of the brain</vt:lpstr>
      <vt:lpstr>PowerPoint Presentation</vt:lpstr>
      <vt:lpstr>PowerPoint Presentation</vt:lpstr>
      <vt:lpstr>Helping develop and integrate your child’s upstairs and downstairs brain</vt:lpstr>
      <vt:lpstr>PowerPoint Presentation</vt:lpstr>
      <vt:lpstr>Mindsight</vt:lpstr>
      <vt:lpstr>Mindsight</vt:lpstr>
      <vt:lpstr>Worth checking out</vt:lpstr>
      <vt:lpstr>PowerPoint Presentation</vt:lpstr>
      <vt:lpstr>Polyvagal theory The social engagement system</vt:lpstr>
      <vt:lpstr>Empowering our children while transforming ourselves</vt:lpstr>
      <vt:lpstr>Frustration to clarity</vt:lpstr>
      <vt:lpstr>Discover your two I’s</vt:lpstr>
      <vt:lpstr>  </vt:lpstr>
      <vt:lpstr>Babysitting It’s not a good idea  to sit on your babies figuratively (or literally) Let them shout out their desires and despair For what is theirs, is yours, is theirs, was your Great Grans before Until it isn’t When you stop sitting on your babies                                                                                             Meg Adele</vt:lpstr>
      <vt:lpstr>Worth checking out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up Supporting you and your child to lead a well-balanced, meaningful and connected life</dc:title>
  <dc:creator>megan barber</dc:creator>
  <cp:lastModifiedBy>Simon Parker</cp:lastModifiedBy>
  <cp:revision>14</cp:revision>
  <cp:lastPrinted>2024-01-30T18:14:10Z</cp:lastPrinted>
  <dcterms:created xsi:type="dcterms:W3CDTF">2024-01-23T21:51:13Z</dcterms:created>
  <dcterms:modified xsi:type="dcterms:W3CDTF">2024-02-01T09:05:36Z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