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99" r:id="rId1"/>
  </p:sldMasterIdLst>
  <p:notesMasterIdLst>
    <p:notesMasterId r:id="rId21"/>
  </p:notesMasterIdLst>
  <p:handoutMasterIdLst>
    <p:handoutMasterId r:id="rId22"/>
  </p:handoutMasterIdLst>
  <p:sldIdLst>
    <p:sldId id="322" r:id="rId2"/>
    <p:sldId id="376" r:id="rId3"/>
    <p:sldId id="354" r:id="rId4"/>
    <p:sldId id="375" r:id="rId5"/>
    <p:sldId id="373" r:id="rId6"/>
    <p:sldId id="363" r:id="rId7"/>
    <p:sldId id="364" r:id="rId8"/>
    <p:sldId id="370" r:id="rId9"/>
    <p:sldId id="365" r:id="rId10"/>
    <p:sldId id="369" r:id="rId11"/>
    <p:sldId id="368" r:id="rId12"/>
    <p:sldId id="367" r:id="rId13"/>
    <p:sldId id="366" r:id="rId14"/>
    <p:sldId id="371" r:id="rId15"/>
    <p:sldId id="328" r:id="rId16"/>
    <p:sldId id="330" r:id="rId17"/>
    <p:sldId id="329" r:id="rId18"/>
    <p:sldId id="352" r:id="rId19"/>
    <p:sldId id="372" r:id="rId20"/>
  </p:sldIdLst>
  <p:sldSz cx="9144000" cy="6858000" type="screen4x3"/>
  <p:notesSz cx="9926638" cy="6797675"/>
  <p:defaultTextStyle>
    <a:defPPr>
      <a:defRPr lang="en-GB"/>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0D36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56" autoAdjust="0"/>
    <p:restoredTop sz="94660"/>
  </p:normalViewPr>
  <p:slideViewPr>
    <p:cSldViewPr>
      <p:cViewPr varScale="1">
        <p:scale>
          <a:sx n="109" d="100"/>
          <a:sy n="109" d="100"/>
        </p:scale>
        <p:origin x="1794"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18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2125" cy="339725"/>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GB"/>
          </a:p>
        </p:txBody>
      </p:sp>
      <p:sp>
        <p:nvSpPr>
          <p:cNvPr id="3" name="Date Placeholder 2"/>
          <p:cNvSpPr>
            <a:spLocks noGrp="1"/>
          </p:cNvSpPr>
          <p:nvPr>
            <p:ph type="dt" sz="quarter" idx="1"/>
          </p:nvPr>
        </p:nvSpPr>
        <p:spPr>
          <a:xfrm>
            <a:off x="5622925" y="0"/>
            <a:ext cx="4302125" cy="339725"/>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3DCA812E-A93C-429D-949B-66864AB37ADA}" type="datetimeFigureOut">
              <a:rPr lang="en-GB"/>
              <a:pPr>
                <a:defRPr/>
              </a:pPr>
              <a:t>11/09/2026</a:t>
            </a:fld>
            <a:endParaRPr lang="en-GB"/>
          </a:p>
        </p:txBody>
      </p:sp>
      <p:sp>
        <p:nvSpPr>
          <p:cNvPr id="4" name="Footer Placeholder 3"/>
          <p:cNvSpPr>
            <a:spLocks noGrp="1"/>
          </p:cNvSpPr>
          <p:nvPr>
            <p:ph type="ftr" sz="quarter" idx="2"/>
          </p:nvPr>
        </p:nvSpPr>
        <p:spPr>
          <a:xfrm>
            <a:off x="0" y="6456363"/>
            <a:ext cx="4302125" cy="339725"/>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GB"/>
          </a:p>
        </p:txBody>
      </p:sp>
      <p:sp>
        <p:nvSpPr>
          <p:cNvPr id="5" name="Slide Number Placeholder 4"/>
          <p:cNvSpPr>
            <a:spLocks noGrp="1"/>
          </p:cNvSpPr>
          <p:nvPr>
            <p:ph type="sldNum" sz="quarter" idx="3"/>
          </p:nvPr>
        </p:nvSpPr>
        <p:spPr>
          <a:xfrm>
            <a:off x="5622925" y="6456363"/>
            <a:ext cx="4302125"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91BB055-7A0D-4A41-AAB3-FA9D4F0ED751}" type="slidenum">
              <a:rPr lang="en-GB" altLang="en-US"/>
              <a:pPr>
                <a:defRPr/>
              </a:pPr>
              <a:t>‹#›</a:t>
            </a:fld>
            <a:endParaRPr lang="en-GB" altLang="en-US"/>
          </a:p>
        </p:txBody>
      </p:sp>
    </p:spTree>
    <p:extLst>
      <p:ext uri="{BB962C8B-B14F-4D97-AF65-F5344CB8AC3E}">
        <p14:creationId xmlns:p14="http://schemas.microsoft.com/office/powerpoint/2010/main" val="28232293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4302125" cy="339725"/>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48131" name="Rectangle 3"/>
          <p:cNvSpPr>
            <a:spLocks noGrp="1" noChangeArrowheads="1"/>
          </p:cNvSpPr>
          <p:nvPr>
            <p:ph type="dt" idx="1"/>
          </p:nvPr>
        </p:nvSpPr>
        <p:spPr bwMode="auto">
          <a:xfrm>
            <a:off x="5622925" y="0"/>
            <a:ext cx="4302125" cy="339725"/>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37892" name="Rectangle 4"/>
          <p:cNvSpPr>
            <a:spLocks noGrp="1" noRot="1" noChangeAspect="1" noChangeArrowheads="1" noTextEdit="1"/>
          </p:cNvSpPr>
          <p:nvPr>
            <p:ph type="sldImg" idx="2"/>
          </p:nvPr>
        </p:nvSpPr>
        <p:spPr bwMode="auto">
          <a:xfrm>
            <a:off x="3263900" y="509588"/>
            <a:ext cx="3398838" cy="25495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3" name="Rectangle 5"/>
          <p:cNvSpPr>
            <a:spLocks noGrp="1" noChangeArrowheads="1"/>
          </p:cNvSpPr>
          <p:nvPr>
            <p:ph type="body" sz="quarter" idx="3"/>
          </p:nvPr>
        </p:nvSpPr>
        <p:spPr bwMode="auto">
          <a:xfrm>
            <a:off x="992188" y="3228975"/>
            <a:ext cx="7942262" cy="3059113"/>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8134" name="Rectangle 6"/>
          <p:cNvSpPr>
            <a:spLocks noGrp="1" noChangeArrowheads="1"/>
          </p:cNvSpPr>
          <p:nvPr>
            <p:ph type="ftr" sz="quarter" idx="4"/>
          </p:nvPr>
        </p:nvSpPr>
        <p:spPr bwMode="auto">
          <a:xfrm>
            <a:off x="0" y="6456363"/>
            <a:ext cx="4302125" cy="339725"/>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48135" name="Rectangle 7"/>
          <p:cNvSpPr>
            <a:spLocks noGrp="1" noChangeArrowheads="1"/>
          </p:cNvSpPr>
          <p:nvPr>
            <p:ph type="sldNum" sz="quarter" idx="5"/>
          </p:nvPr>
        </p:nvSpPr>
        <p:spPr bwMode="auto">
          <a:xfrm>
            <a:off x="5622925" y="6456363"/>
            <a:ext cx="4302125" cy="339725"/>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F19F3347-C23C-47B6-8ADE-B983644C2993}" type="slidenum">
              <a:rPr lang="en-US" altLang="en-US"/>
              <a:pPr>
                <a:defRPr/>
              </a:pPr>
              <a:t>‹#›</a:t>
            </a:fld>
            <a:endParaRPr lang="en-US" altLang="en-US"/>
          </a:p>
        </p:txBody>
      </p:sp>
    </p:spTree>
    <p:extLst>
      <p:ext uri="{BB962C8B-B14F-4D97-AF65-F5344CB8AC3E}">
        <p14:creationId xmlns:p14="http://schemas.microsoft.com/office/powerpoint/2010/main" val="16820547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891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F2F12DA9-4E93-4FDC-B972-A254DC22834B}" type="slidenum">
              <a:rPr lang="en-US" altLang="en-US"/>
              <a:pPr>
                <a:spcBef>
                  <a:spcPct val="0"/>
                </a:spcBef>
              </a:pPr>
              <a:t>1</a:t>
            </a:fld>
            <a:endParaRPr lang="en-US" altLang="en-US"/>
          </a:p>
        </p:txBody>
      </p:sp>
    </p:spTree>
    <p:extLst>
      <p:ext uri="{BB962C8B-B14F-4D97-AF65-F5344CB8AC3E}">
        <p14:creationId xmlns:p14="http://schemas.microsoft.com/office/powerpoint/2010/main" val="2090940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99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B05C3BA2-7969-446D-AB9F-CB909D1EA234}" type="slidenum">
              <a:rPr lang="en-US" altLang="en-US"/>
              <a:pPr>
                <a:spcBef>
                  <a:spcPct val="0"/>
                </a:spcBef>
              </a:pPr>
              <a:t>3</a:t>
            </a:fld>
            <a:endParaRPr lang="en-US" altLang="en-US"/>
          </a:p>
        </p:txBody>
      </p:sp>
    </p:spTree>
    <p:extLst>
      <p:ext uri="{BB962C8B-B14F-4D97-AF65-F5344CB8AC3E}">
        <p14:creationId xmlns:p14="http://schemas.microsoft.com/office/powerpoint/2010/main" val="1316379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99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B05C3BA2-7969-446D-AB9F-CB909D1EA234}" type="slidenum">
              <a:rPr lang="en-US" altLang="en-US"/>
              <a:pPr>
                <a:spcBef>
                  <a:spcPct val="0"/>
                </a:spcBef>
              </a:pPr>
              <a:t>4</a:t>
            </a:fld>
            <a:endParaRPr lang="en-US" altLang="en-US"/>
          </a:p>
        </p:txBody>
      </p:sp>
    </p:spTree>
    <p:extLst>
      <p:ext uri="{BB962C8B-B14F-4D97-AF65-F5344CB8AC3E}">
        <p14:creationId xmlns:p14="http://schemas.microsoft.com/office/powerpoint/2010/main" val="235801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99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B05C3BA2-7969-446D-AB9F-CB909D1EA234}" type="slidenum">
              <a:rPr lang="en-US" altLang="en-US"/>
              <a:pPr>
                <a:spcBef>
                  <a:spcPct val="0"/>
                </a:spcBef>
              </a:pPr>
              <a:t>5</a:t>
            </a:fld>
            <a:endParaRPr lang="en-US" altLang="en-US"/>
          </a:p>
        </p:txBody>
      </p:sp>
    </p:spTree>
    <p:extLst>
      <p:ext uri="{BB962C8B-B14F-4D97-AF65-F5344CB8AC3E}">
        <p14:creationId xmlns:p14="http://schemas.microsoft.com/office/powerpoint/2010/main" val="2712443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99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B05C3BA2-7969-446D-AB9F-CB909D1EA234}" type="slidenum">
              <a:rPr lang="en-US" altLang="en-US"/>
              <a:pPr>
                <a:spcBef>
                  <a:spcPct val="0"/>
                </a:spcBef>
              </a:pPr>
              <a:t>6</a:t>
            </a:fld>
            <a:endParaRPr lang="en-US" altLang="en-US"/>
          </a:p>
        </p:txBody>
      </p:sp>
    </p:spTree>
    <p:extLst>
      <p:ext uri="{BB962C8B-B14F-4D97-AF65-F5344CB8AC3E}">
        <p14:creationId xmlns:p14="http://schemas.microsoft.com/office/powerpoint/2010/main" val="3779559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99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B05C3BA2-7969-446D-AB9F-CB909D1EA234}" type="slidenum">
              <a:rPr lang="en-US" altLang="en-US"/>
              <a:pPr>
                <a:spcBef>
                  <a:spcPct val="0"/>
                </a:spcBef>
              </a:pPr>
              <a:t>7</a:t>
            </a:fld>
            <a:endParaRPr lang="en-US" altLang="en-US"/>
          </a:p>
        </p:txBody>
      </p:sp>
    </p:spTree>
    <p:extLst>
      <p:ext uri="{BB962C8B-B14F-4D97-AF65-F5344CB8AC3E}">
        <p14:creationId xmlns:p14="http://schemas.microsoft.com/office/powerpoint/2010/main" val="227111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99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B05C3BA2-7969-446D-AB9F-CB909D1EA234}" type="slidenum">
              <a:rPr lang="en-US" altLang="en-US"/>
              <a:pPr>
                <a:spcBef>
                  <a:spcPct val="0"/>
                </a:spcBef>
              </a:pPr>
              <a:t>8</a:t>
            </a:fld>
            <a:endParaRPr lang="en-US" altLang="en-US"/>
          </a:p>
        </p:txBody>
      </p:sp>
    </p:spTree>
    <p:extLst>
      <p:ext uri="{BB962C8B-B14F-4D97-AF65-F5344CB8AC3E}">
        <p14:creationId xmlns:p14="http://schemas.microsoft.com/office/powerpoint/2010/main" val="2022251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99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B05C3BA2-7969-446D-AB9F-CB909D1EA234}" type="slidenum">
              <a:rPr lang="en-US" altLang="en-US"/>
              <a:pPr>
                <a:spcBef>
                  <a:spcPct val="0"/>
                </a:spcBef>
              </a:pPr>
              <a:t>9</a:t>
            </a:fld>
            <a:endParaRPr lang="en-US" altLang="en-US"/>
          </a:p>
        </p:txBody>
      </p:sp>
    </p:spTree>
    <p:extLst>
      <p:ext uri="{BB962C8B-B14F-4D97-AF65-F5344CB8AC3E}">
        <p14:creationId xmlns:p14="http://schemas.microsoft.com/office/powerpoint/2010/main" val="4187399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99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B05C3BA2-7969-446D-AB9F-CB909D1EA234}" type="slidenum">
              <a:rPr lang="en-US" altLang="en-US"/>
              <a:pPr>
                <a:spcBef>
                  <a:spcPct val="0"/>
                </a:spcBef>
              </a:pPr>
              <a:t>10</a:t>
            </a:fld>
            <a:endParaRPr lang="en-US" altLang="en-US"/>
          </a:p>
        </p:txBody>
      </p:sp>
    </p:spTree>
    <p:extLst>
      <p:ext uri="{BB962C8B-B14F-4D97-AF65-F5344CB8AC3E}">
        <p14:creationId xmlns:p14="http://schemas.microsoft.com/office/powerpoint/2010/main" val="924941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99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B05C3BA2-7969-446D-AB9F-CB909D1EA234}" type="slidenum">
              <a:rPr lang="en-US" altLang="en-US"/>
              <a:pPr>
                <a:spcBef>
                  <a:spcPct val="0"/>
                </a:spcBef>
              </a:pPr>
              <a:t>11</a:t>
            </a:fld>
            <a:endParaRPr lang="en-US" altLang="en-US"/>
          </a:p>
        </p:txBody>
      </p:sp>
    </p:spTree>
    <p:extLst>
      <p:ext uri="{BB962C8B-B14F-4D97-AF65-F5344CB8AC3E}">
        <p14:creationId xmlns:p14="http://schemas.microsoft.com/office/powerpoint/2010/main" val="692799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99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B05C3BA2-7969-446D-AB9F-CB909D1EA234}" type="slidenum">
              <a:rPr lang="en-US" altLang="en-US"/>
              <a:pPr>
                <a:spcBef>
                  <a:spcPct val="0"/>
                </a:spcBef>
              </a:pPr>
              <a:t>12</a:t>
            </a:fld>
            <a:endParaRPr lang="en-US" altLang="en-US"/>
          </a:p>
        </p:txBody>
      </p:sp>
    </p:spTree>
    <p:extLst>
      <p:ext uri="{BB962C8B-B14F-4D97-AF65-F5344CB8AC3E}">
        <p14:creationId xmlns:p14="http://schemas.microsoft.com/office/powerpoint/2010/main" val="3266285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99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B05C3BA2-7969-446D-AB9F-CB909D1EA234}" type="slidenum">
              <a:rPr lang="en-US" altLang="en-US"/>
              <a:pPr>
                <a:spcBef>
                  <a:spcPct val="0"/>
                </a:spcBef>
              </a:pPr>
              <a:t>13</a:t>
            </a:fld>
            <a:endParaRPr lang="en-US" altLang="en-US"/>
          </a:p>
        </p:txBody>
      </p:sp>
    </p:spTree>
    <p:extLst>
      <p:ext uri="{BB962C8B-B14F-4D97-AF65-F5344CB8AC3E}">
        <p14:creationId xmlns:p14="http://schemas.microsoft.com/office/powerpoint/2010/main" val="4107115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99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B05C3BA2-7969-446D-AB9F-CB909D1EA234}" type="slidenum">
              <a:rPr lang="en-US" altLang="en-US"/>
              <a:pPr>
                <a:spcBef>
                  <a:spcPct val="0"/>
                </a:spcBef>
              </a:pPr>
              <a:t>14</a:t>
            </a:fld>
            <a:endParaRPr lang="en-US" altLang="en-US"/>
          </a:p>
        </p:txBody>
      </p:sp>
    </p:spTree>
    <p:extLst>
      <p:ext uri="{BB962C8B-B14F-4D97-AF65-F5344CB8AC3E}">
        <p14:creationId xmlns:p14="http://schemas.microsoft.com/office/powerpoint/2010/main" val="35507166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994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B05C3BA2-7969-446D-AB9F-CB909D1EA234}" type="slidenum">
              <a:rPr lang="en-US" altLang="en-US"/>
              <a:pPr>
                <a:spcBef>
                  <a:spcPct val="0"/>
                </a:spcBef>
              </a:pPr>
              <a:t>19</a:t>
            </a:fld>
            <a:endParaRPr lang="en-US" altLang="en-US"/>
          </a:p>
        </p:txBody>
      </p:sp>
    </p:spTree>
    <p:extLst>
      <p:ext uri="{BB962C8B-B14F-4D97-AF65-F5344CB8AC3E}">
        <p14:creationId xmlns:p14="http://schemas.microsoft.com/office/powerpoint/2010/main" val="66440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4C3F1FDA-F95E-4AC4-9B47-DE8C71F1844B}" type="slidenum">
              <a:rPr lang="en-GB" altLang="en-US" smtClean="0"/>
              <a:pPr>
                <a:defRPr/>
              </a:pPr>
              <a:t>‹#›</a:t>
            </a:fld>
            <a:endParaRPr lang="en-GB" altLang="en-US"/>
          </a:p>
        </p:txBody>
      </p:sp>
    </p:spTree>
    <p:extLst>
      <p:ext uri="{BB962C8B-B14F-4D97-AF65-F5344CB8AC3E}">
        <p14:creationId xmlns:p14="http://schemas.microsoft.com/office/powerpoint/2010/main" val="870581812"/>
      </p:ext>
    </p:extLst>
  </p:cSld>
  <p:clrMapOvr>
    <a:masterClrMapping/>
  </p:clrMapOvr>
  <p:transition spd="slow">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502814D9-7B32-4579-8175-2782415D9AFC}" type="slidenum">
              <a:rPr lang="en-GB" altLang="en-US" smtClean="0"/>
              <a:pPr>
                <a:defRPr/>
              </a:pPr>
              <a:t>‹#›</a:t>
            </a:fld>
            <a:endParaRPr lang="en-GB" altLang="en-US"/>
          </a:p>
        </p:txBody>
      </p:sp>
    </p:spTree>
    <p:extLst>
      <p:ext uri="{BB962C8B-B14F-4D97-AF65-F5344CB8AC3E}">
        <p14:creationId xmlns:p14="http://schemas.microsoft.com/office/powerpoint/2010/main" val="1373203128"/>
      </p:ext>
    </p:extLst>
  </p:cSld>
  <p:clrMapOvr>
    <a:masterClrMapping/>
  </p:clrMapOvr>
  <p:transition spd="slow">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6FEA6A02-BD7D-4157-A162-A111C8E56C48}" type="slidenum">
              <a:rPr lang="en-GB" altLang="en-US" smtClean="0"/>
              <a:pPr>
                <a:defRPr/>
              </a:pPr>
              <a:t>‹#›</a:t>
            </a:fld>
            <a:endParaRPr lang="en-GB" altLang="en-US"/>
          </a:p>
        </p:txBody>
      </p:sp>
    </p:spTree>
    <p:extLst>
      <p:ext uri="{BB962C8B-B14F-4D97-AF65-F5344CB8AC3E}">
        <p14:creationId xmlns:p14="http://schemas.microsoft.com/office/powerpoint/2010/main" val="2164644822"/>
      </p:ext>
    </p:extLst>
  </p:cSld>
  <p:clrMapOvr>
    <a:masterClrMapping/>
  </p:clrMapOvr>
  <p:transition spd="slow">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C049AFAB-5EB6-4173-A4E9-A3383A4F46C3}" type="slidenum">
              <a:rPr lang="en-GB" altLang="en-US" smtClean="0"/>
              <a:pPr>
                <a:defRPr/>
              </a:pPr>
              <a:t>‹#›</a:t>
            </a:fld>
            <a:endParaRPr lang="en-GB" altLang="en-US"/>
          </a:p>
        </p:txBody>
      </p:sp>
    </p:spTree>
    <p:extLst>
      <p:ext uri="{BB962C8B-B14F-4D97-AF65-F5344CB8AC3E}">
        <p14:creationId xmlns:p14="http://schemas.microsoft.com/office/powerpoint/2010/main" val="826615384"/>
      </p:ext>
    </p:extLst>
  </p:cSld>
  <p:clrMapOvr>
    <a:masterClrMapping/>
  </p:clrMapOvr>
  <p:transition spd="slow">
    <p:pull/>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B1817B9F-1388-49EC-BC67-5404C945D8C7}" type="slidenum">
              <a:rPr lang="en-GB" altLang="en-US" smtClean="0"/>
              <a:pPr>
                <a:defRPr/>
              </a:pPr>
              <a:t>‹#›</a:t>
            </a:fld>
            <a:endParaRPr lang="en-GB" altLang="en-US"/>
          </a:p>
        </p:txBody>
      </p:sp>
    </p:spTree>
    <p:extLst>
      <p:ext uri="{BB962C8B-B14F-4D97-AF65-F5344CB8AC3E}">
        <p14:creationId xmlns:p14="http://schemas.microsoft.com/office/powerpoint/2010/main" val="882355204"/>
      </p:ext>
    </p:extLst>
  </p:cSld>
  <p:clrMapOvr>
    <a:masterClrMapping/>
  </p:clrMapOvr>
  <p:transition spd="slow">
    <p:pull/>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54F864D6-5CCF-4199-A76B-501B8A1004F8}" type="slidenum">
              <a:rPr lang="en-GB" altLang="en-US" smtClean="0"/>
              <a:pPr>
                <a:defRPr/>
              </a:pPr>
              <a:t>‹#›</a:t>
            </a:fld>
            <a:endParaRPr lang="en-GB" altLang="en-US"/>
          </a:p>
        </p:txBody>
      </p:sp>
    </p:spTree>
    <p:extLst>
      <p:ext uri="{BB962C8B-B14F-4D97-AF65-F5344CB8AC3E}">
        <p14:creationId xmlns:p14="http://schemas.microsoft.com/office/powerpoint/2010/main" val="1614149683"/>
      </p:ext>
    </p:extLst>
  </p:cSld>
  <p:clrMapOvr>
    <a:masterClrMapping/>
  </p:clrMapOvr>
  <p:transition spd="slow">
    <p:pull/>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p>
            <a:pPr>
              <a:defRPr/>
            </a:pPr>
            <a:fld id="{1B7C44CD-8E8A-4E8B-A3F1-37A5CCB235D3}" type="slidenum">
              <a:rPr lang="en-GB" altLang="en-US" smtClean="0"/>
              <a:pPr>
                <a:defRPr/>
              </a:pPr>
              <a:t>‹#›</a:t>
            </a:fld>
            <a:endParaRPr lang="en-GB" altLang="en-US"/>
          </a:p>
        </p:txBody>
      </p:sp>
    </p:spTree>
    <p:extLst>
      <p:ext uri="{BB962C8B-B14F-4D97-AF65-F5344CB8AC3E}">
        <p14:creationId xmlns:p14="http://schemas.microsoft.com/office/powerpoint/2010/main" val="3710422523"/>
      </p:ext>
    </p:extLst>
  </p:cSld>
  <p:clrMapOvr>
    <a:masterClrMapping/>
  </p:clrMapOvr>
  <p:transition spd="slow">
    <p:pull/>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C9F5CBD9-B7AD-4CF0-8298-EB17EE689AB1}" type="slidenum">
              <a:rPr lang="en-GB" altLang="en-US" smtClean="0"/>
              <a:pPr>
                <a:defRPr/>
              </a:pPr>
              <a:t>‹#›</a:t>
            </a:fld>
            <a:endParaRPr lang="en-GB" altLang="en-US"/>
          </a:p>
        </p:txBody>
      </p:sp>
    </p:spTree>
    <p:extLst>
      <p:ext uri="{BB962C8B-B14F-4D97-AF65-F5344CB8AC3E}">
        <p14:creationId xmlns:p14="http://schemas.microsoft.com/office/powerpoint/2010/main" val="3525691565"/>
      </p:ext>
    </p:extLst>
  </p:cSld>
  <p:clrMapOvr>
    <a:masterClrMapping/>
  </p:clrMapOvr>
  <p:transition spd="slow">
    <p:pull/>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517DCFC3-1061-4B8C-9F59-231EDB879E9D}" type="slidenum">
              <a:rPr lang="en-GB" altLang="en-US" smtClean="0"/>
              <a:pPr>
                <a:defRPr/>
              </a:pPr>
              <a:t>‹#›</a:t>
            </a:fld>
            <a:endParaRPr lang="en-GB" altLang="en-US"/>
          </a:p>
        </p:txBody>
      </p:sp>
    </p:spTree>
    <p:extLst>
      <p:ext uri="{BB962C8B-B14F-4D97-AF65-F5344CB8AC3E}">
        <p14:creationId xmlns:p14="http://schemas.microsoft.com/office/powerpoint/2010/main" val="2202065194"/>
      </p:ext>
    </p:extLst>
  </p:cSld>
  <p:clrMapOvr>
    <a:masterClrMapping/>
  </p:clrMapOvr>
  <p:transition spd="slow">
    <p:pull/>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90C70AA5-7219-4B07-90BF-4414A0AC3BBB}" type="slidenum">
              <a:rPr lang="en-GB" altLang="en-US" smtClean="0"/>
              <a:pPr>
                <a:defRPr/>
              </a:pPr>
              <a:t>‹#›</a:t>
            </a:fld>
            <a:endParaRPr lang="en-GB" altLang="en-US"/>
          </a:p>
        </p:txBody>
      </p:sp>
    </p:spTree>
    <p:extLst>
      <p:ext uri="{BB962C8B-B14F-4D97-AF65-F5344CB8AC3E}">
        <p14:creationId xmlns:p14="http://schemas.microsoft.com/office/powerpoint/2010/main" val="1602434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90C70AA5-7219-4B07-90BF-4414A0AC3BBB}" type="slidenum">
              <a:rPr lang="en-GB" altLang="en-US" smtClean="0"/>
              <a:pPr>
                <a:defRPr/>
              </a:pPr>
              <a:t>‹#›</a:t>
            </a:fld>
            <a:endParaRPr lang="en-GB"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54384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90C70AA5-7219-4B07-90BF-4414A0AC3BBB}" type="slidenum">
              <a:rPr lang="en-GB" altLang="en-US" smtClean="0"/>
              <a:pPr>
                <a:defRPr/>
              </a:pPr>
              <a:t>‹#›</a:t>
            </a:fld>
            <a:endParaRPr lang="en-GB" altLang="en-US"/>
          </a:p>
        </p:txBody>
      </p:sp>
    </p:spTree>
    <p:extLst>
      <p:ext uri="{BB962C8B-B14F-4D97-AF65-F5344CB8AC3E}">
        <p14:creationId xmlns:p14="http://schemas.microsoft.com/office/powerpoint/2010/main" val="33282921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90C70AA5-7219-4B07-90BF-4414A0AC3BBB}" type="slidenum">
              <a:rPr lang="en-GB" altLang="en-US" smtClean="0"/>
              <a:pPr>
                <a:defRPr/>
              </a:pPr>
              <a:t>‹#›</a:t>
            </a:fld>
            <a:endParaRPr lang="en-GB"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239097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90C70AA5-7219-4B07-90BF-4414A0AC3BBB}" type="slidenum">
              <a:rPr lang="en-GB" altLang="en-US" smtClean="0"/>
              <a:pPr>
                <a:defRPr/>
              </a:pPr>
              <a:t>‹#›</a:t>
            </a:fld>
            <a:endParaRPr lang="en-GB" altLang="en-US"/>
          </a:p>
        </p:txBody>
      </p:sp>
    </p:spTree>
    <p:extLst>
      <p:ext uri="{BB962C8B-B14F-4D97-AF65-F5344CB8AC3E}">
        <p14:creationId xmlns:p14="http://schemas.microsoft.com/office/powerpoint/2010/main" val="25060733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3426B8B-B002-4698-B6EF-53423E29F2C8}" type="slidenum">
              <a:rPr lang="en-GB" altLang="en-US" smtClean="0"/>
              <a:pPr>
                <a:defRPr/>
              </a:pPr>
              <a:t>‹#›</a:t>
            </a:fld>
            <a:endParaRPr lang="en-GB" altLang="en-US"/>
          </a:p>
        </p:txBody>
      </p:sp>
    </p:spTree>
    <p:extLst>
      <p:ext uri="{BB962C8B-B14F-4D97-AF65-F5344CB8AC3E}">
        <p14:creationId xmlns:p14="http://schemas.microsoft.com/office/powerpoint/2010/main" val="2532393968"/>
      </p:ext>
    </p:extLst>
  </p:cSld>
  <p:clrMapOvr>
    <a:masterClrMapping/>
  </p:clrMapOvr>
  <p:transition spd="slow">
    <p:pull/>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73DF151E-4208-41C3-82A6-D5F1C574E290}" type="slidenum">
              <a:rPr lang="en-GB" altLang="en-US" smtClean="0"/>
              <a:pPr>
                <a:defRPr/>
              </a:pPr>
              <a:t>‹#›</a:t>
            </a:fld>
            <a:endParaRPr lang="en-GB" altLang="en-US"/>
          </a:p>
        </p:txBody>
      </p:sp>
    </p:spTree>
    <p:extLst>
      <p:ext uri="{BB962C8B-B14F-4D97-AF65-F5344CB8AC3E}">
        <p14:creationId xmlns:p14="http://schemas.microsoft.com/office/powerpoint/2010/main" val="3323991254"/>
      </p:ext>
    </p:extLst>
  </p:cSld>
  <p:clrMapOvr>
    <a:masterClrMapping/>
  </p:clrMapOvr>
  <p:transition spd="slow">
    <p:pul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defRPr/>
            </a:pPr>
            <a:fld id="{90C70AA5-7219-4B07-90BF-4414A0AC3BBB}" type="slidenum">
              <a:rPr lang="en-GB" altLang="en-US" smtClean="0"/>
              <a:pPr>
                <a:defRPr/>
              </a:pPr>
              <a:t>‹#›</a:t>
            </a:fld>
            <a:endParaRPr lang="en-GB" altLang="en-US"/>
          </a:p>
        </p:txBody>
      </p:sp>
    </p:spTree>
    <p:extLst>
      <p:ext uri="{BB962C8B-B14F-4D97-AF65-F5344CB8AC3E}">
        <p14:creationId xmlns:p14="http://schemas.microsoft.com/office/powerpoint/2010/main" val="686717522"/>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 id="2147484111" r:id="rId12"/>
    <p:sldLayoutId id="2147484112" r:id="rId13"/>
    <p:sldLayoutId id="2147484113" r:id="rId14"/>
    <p:sldLayoutId id="2147484114" r:id="rId15"/>
    <p:sldLayoutId id="2147484115" r:id="rId16"/>
  </p:sldLayoutIdLst>
  <p:transition spd="slow">
    <p:pull/>
  </p:transition>
  <p:timing>
    <p:tnLst>
      <p:par>
        <p:cTn id="1" dur="indefinite" restart="never" nodeType="tmRoot"/>
      </p:par>
    </p:tnLst>
  </p:timing>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us06web.zoom.us/j/83928360460?pwd=S25HzaEwepJmORsMmassTiHoJiZmbf.1" TargetMode="External"/><Relationship Id="rId7"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GB" altLang="en-US" sz="3200" b="1" smtClean="0">
                <a:latin typeface="Calibri" pitchFamily="34" charset="0"/>
              </a:rPr>
              <a:t>Welcome to Reception at </a:t>
            </a:r>
          </a:p>
        </p:txBody>
      </p:sp>
      <p:sp>
        <p:nvSpPr>
          <p:cNvPr id="3075" name="TextBox 2"/>
          <p:cNvSpPr txBox="1">
            <a:spLocks noChangeArrowheads="1"/>
          </p:cNvSpPr>
          <p:nvPr/>
        </p:nvSpPr>
        <p:spPr bwMode="auto">
          <a:xfrm>
            <a:off x="1331913" y="4748213"/>
            <a:ext cx="70596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l"/>
              <a:defRPr sz="3200">
                <a:solidFill>
                  <a:schemeClr val="tx1"/>
                </a:solidFill>
                <a:latin typeface="Arial" charset="0"/>
                <a:cs typeface="Arial" charset="0"/>
              </a:defRPr>
            </a:lvl1pPr>
            <a:lvl2pPr marL="742950" indent="-285750">
              <a:spcBef>
                <a:spcPct val="20000"/>
              </a:spcBef>
              <a:buClr>
                <a:schemeClr val="accent1"/>
              </a:buClr>
              <a:buSzPct val="70000"/>
              <a:buFont typeface="Wingdings" pitchFamily="2" charset="2"/>
              <a:buChar char="l"/>
              <a:defRPr sz="2800">
                <a:solidFill>
                  <a:schemeClr val="tx1"/>
                </a:solidFill>
                <a:latin typeface="Arial" charset="0"/>
                <a:cs typeface="Arial" charset="0"/>
              </a:defRPr>
            </a:lvl2pPr>
            <a:lvl3pPr marL="1143000" indent="-228600">
              <a:spcBef>
                <a:spcPct val="20000"/>
              </a:spcBef>
              <a:buClr>
                <a:schemeClr val="bg2"/>
              </a:buClr>
              <a:buSzPct val="65000"/>
              <a:buFont typeface="Wingdings" pitchFamily="2" charset="2"/>
              <a:buChar char="l"/>
              <a:defRPr sz="2400">
                <a:solidFill>
                  <a:schemeClr val="tx1"/>
                </a:solidFill>
                <a:latin typeface="Arial" charset="0"/>
                <a:cs typeface="Arial" charset="0"/>
              </a:defRPr>
            </a:lvl3pPr>
            <a:lvl4pPr marL="1600200" indent="-228600">
              <a:spcBef>
                <a:spcPct val="20000"/>
              </a:spcBef>
              <a:buClr>
                <a:schemeClr val="hlink"/>
              </a:buClr>
              <a:buSzPct val="60000"/>
              <a:buFont typeface="Wingdings" pitchFamily="2" charset="2"/>
              <a:buChar char="l"/>
              <a:defRPr sz="2000">
                <a:solidFill>
                  <a:schemeClr val="tx1"/>
                </a:solidFill>
                <a:latin typeface="Arial" charset="0"/>
                <a:cs typeface="Arial" charset="0"/>
              </a:defRPr>
            </a:lvl4pPr>
            <a:lvl5pPr marL="2057400" indent="-228600">
              <a:spcBef>
                <a:spcPct val="20000"/>
              </a:spcBef>
              <a:buClr>
                <a:schemeClr val="bg2"/>
              </a:buClr>
              <a:buSzPct val="40000"/>
              <a:buFont typeface="Wingdings" pitchFamily="2" charset="2"/>
              <a:buChar char="l"/>
              <a:defRPr sz="2000">
                <a:solidFill>
                  <a:schemeClr val="tx1"/>
                </a:solidFill>
                <a:latin typeface="Arial" charset="0"/>
                <a:cs typeface="Arial" charset="0"/>
              </a:defRPr>
            </a:lvl5pPr>
            <a:lvl6pPr marL="2514600" indent="-228600" eaLnBrk="0" fontAlgn="base" hangingPunct="0">
              <a:spcBef>
                <a:spcPct val="20000"/>
              </a:spcBef>
              <a:spcAft>
                <a:spcPct val="0"/>
              </a:spcAft>
              <a:buClr>
                <a:schemeClr val="bg2"/>
              </a:buClr>
              <a:buSzPct val="40000"/>
              <a:buFont typeface="Wingdings" pitchFamily="2" charset="2"/>
              <a:buChar char="l"/>
              <a:defRPr sz="2000">
                <a:solidFill>
                  <a:schemeClr val="tx1"/>
                </a:solidFill>
                <a:latin typeface="Arial" charset="0"/>
                <a:cs typeface="Arial" charset="0"/>
              </a:defRPr>
            </a:lvl6pPr>
            <a:lvl7pPr marL="2971800" indent="-228600" eaLnBrk="0" fontAlgn="base" hangingPunct="0">
              <a:spcBef>
                <a:spcPct val="20000"/>
              </a:spcBef>
              <a:spcAft>
                <a:spcPct val="0"/>
              </a:spcAft>
              <a:buClr>
                <a:schemeClr val="bg2"/>
              </a:buClr>
              <a:buSzPct val="40000"/>
              <a:buFont typeface="Wingdings" pitchFamily="2" charset="2"/>
              <a:buChar char="l"/>
              <a:defRPr sz="2000">
                <a:solidFill>
                  <a:schemeClr val="tx1"/>
                </a:solidFill>
                <a:latin typeface="Arial" charset="0"/>
                <a:cs typeface="Arial" charset="0"/>
              </a:defRPr>
            </a:lvl7pPr>
            <a:lvl8pPr marL="3429000" indent="-228600" eaLnBrk="0" fontAlgn="base" hangingPunct="0">
              <a:spcBef>
                <a:spcPct val="20000"/>
              </a:spcBef>
              <a:spcAft>
                <a:spcPct val="0"/>
              </a:spcAft>
              <a:buClr>
                <a:schemeClr val="bg2"/>
              </a:buClr>
              <a:buSzPct val="40000"/>
              <a:buFont typeface="Wingdings" pitchFamily="2" charset="2"/>
              <a:buChar char="l"/>
              <a:defRPr sz="2000">
                <a:solidFill>
                  <a:schemeClr val="tx1"/>
                </a:solidFill>
                <a:latin typeface="Arial" charset="0"/>
                <a:cs typeface="Arial" charset="0"/>
              </a:defRPr>
            </a:lvl8pPr>
            <a:lvl9pPr marL="3886200" indent="-228600" eaLnBrk="0" fontAlgn="base" hangingPunct="0">
              <a:spcBef>
                <a:spcPct val="20000"/>
              </a:spcBef>
              <a:spcAft>
                <a:spcPct val="0"/>
              </a:spcAft>
              <a:buClr>
                <a:schemeClr val="bg2"/>
              </a:buClr>
              <a:buSzPct val="40000"/>
              <a:buFont typeface="Wingdings" pitchFamily="2" charset="2"/>
              <a:buChar char="l"/>
              <a:defRPr sz="2000">
                <a:solidFill>
                  <a:schemeClr val="tx1"/>
                </a:solidFill>
                <a:latin typeface="Arial" charset="0"/>
                <a:cs typeface="Arial" charset="0"/>
              </a:defRPr>
            </a:lvl9pPr>
          </a:lstStyle>
          <a:p>
            <a:pPr eaLnBrk="1" hangingPunct="1">
              <a:spcBef>
                <a:spcPct val="0"/>
              </a:spcBef>
              <a:buClrTx/>
              <a:buSzTx/>
              <a:buFontTx/>
              <a:buNone/>
            </a:pPr>
            <a:r>
              <a:rPr lang="en-GB" altLang="en-US" sz="2800">
                <a:latin typeface="Calibri" pitchFamily="34" charset="0"/>
              </a:rPr>
              <a:t>Growing together. Empowered to be more.</a:t>
            </a:r>
          </a:p>
        </p:txBody>
      </p:sp>
      <p:pic>
        <p:nvPicPr>
          <p:cNvPr id="307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1450" y="1773238"/>
            <a:ext cx="3457575" cy="259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525" y="1588"/>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Rectangle 2"/>
          <p:cNvSpPr>
            <a:spLocks noChangeArrowheads="1"/>
          </p:cNvSpPr>
          <p:nvPr/>
        </p:nvSpPr>
        <p:spPr bwMode="auto">
          <a:xfrm>
            <a:off x="195263" y="228600"/>
            <a:ext cx="315260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SzPct val="80000"/>
              <a:buFont typeface="Wingdings" pitchFamily="2" charset="2"/>
              <a:buChar char="l"/>
              <a:defRPr sz="3200">
                <a:solidFill>
                  <a:schemeClr val="tx1"/>
                </a:solidFill>
                <a:latin typeface="Arial" charset="0"/>
                <a:cs typeface="Arial" charset="0"/>
              </a:defRPr>
            </a:lvl1pPr>
            <a:lvl2pPr marL="742950" indent="-285750">
              <a:spcBef>
                <a:spcPct val="20000"/>
              </a:spcBef>
              <a:buClr>
                <a:schemeClr val="accent1"/>
              </a:buClr>
              <a:buSzPct val="70000"/>
              <a:buFont typeface="Wingdings" pitchFamily="2" charset="2"/>
              <a:buChar char="l"/>
              <a:defRPr sz="2800">
                <a:solidFill>
                  <a:schemeClr val="tx1"/>
                </a:solidFill>
                <a:latin typeface="Arial" charset="0"/>
                <a:cs typeface="Arial" charset="0"/>
              </a:defRPr>
            </a:lvl2pPr>
            <a:lvl3pPr marL="1143000" indent="-228600">
              <a:spcBef>
                <a:spcPct val="20000"/>
              </a:spcBef>
              <a:buClr>
                <a:schemeClr val="bg2"/>
              </a:buClr>
              <a:buSzPct val="65000"/>
              <a:buFont typeface="Wingdings" pitchFamily="2" charset="2"/>
              <a:buChar char="l"/>
              <a:defRPr sz="2400">
                <a:solidFill>
                  <a:schemeClr val="tx1"/>
                </a:solidFill>
                <a:latin typeface="Arial" charset="0"/>
                <a:cs typeface="Arial" charset="0"/>
              </a:defRPr>
            </a:lvl3pPr>
            <a:lvl4pPr marL="1600200" indent="-228600">
              <a:spcBef>
                <a:spcPct val="20000"/>
              </a:spcBef>
              <a:buClr>
                <a:schemeClr val="hlink"/>
              </a:buClr>
              <a:buSzPct val="60000"/>
              <a:buFont typeface="Wingdings" pitchFamily="2" charset="2"/>
              <a:buChar char="l"/>
              <a:defRPr sz="2000">
                <a:solidFill>
                  <a:schemeClr val="tx1"/>
                </a:solidFill>
                <a:latin typeface="Arial" charset="0"/>
                <a:cs typeface="Arial" charset="0"/>
              </a:defRPr>
            </a:lvl4pPr>
            <a:lvl5pPr marL="2057400" indent="-228600">
              <a:spcBef>
                <a:spcPct val="20000"/>
              </a:spcBef>
              <a:buClr>
                <a:schemeClr val="bg2"/>
              </a:buClr>
              <a:buSzPct val="40000"/>
              <a:buFont typeface="Wingdings" pitchFamily="2" charset="2"/>
              <a:buChar char="l"/>
              <a:defRPr sz="2000">
                <a:solidFill>
                  <a:schemeClr val="tx1"/>
                </a:solidFill>
                <a:latin typeface="Arial" charset="0"/>
                <a:cs typeface="Arial" charset="0"/>
              </a:defRPr>
            </a:lvl5pPr>
            <a:lvl6pPr marL="2514600" indent="-228600" eaLnBrk="0" fontAlgn="base" hangingPunct="0">
              <a:spcBef>
                <a:spcPct val="20000"/>
              </a:spcBef>
              <a:spcAft>
                <a:spcPct val="0"/>
              </a:spcAft>
              <a:buClr>
                <a:schemeClr val="bg2"/>
              </a:buClr>
              <a:buSzPct val="40000"/>
              <a:buFont typeface="Wingdings" pitchFamily="2" charset="2"/>
              <a:buChar char="l"/>
              <a:defRPr sz="2000">
                <a:solidFill>
                  <a:schemeClr val="tx1"/>
                </a:solidFill>
                <a:latin typeface="Arial" charset="0"/>
                <a:cs typeface="Arial" charset="0"/>
              </a:defRPr>
            </a:lvl6pPr>
            <a:lvl7pPr marL="2971800" indent="-228600" eaLnBrk="0" fontAlgn="base" hangingPunct="0">
              <a:spcBef>
                <a:spcPct val="20000"/>
              </a:spcBef>
              <a:spcAft>
                <a:spcPct val="0"/>
              </a:spcAft>
              <a:buClr>
                <a:schemeClr val="bg2"/>
              </a:buClr>
              <a:buSzPct val="40000"/>
              <a:buFont typeface="Wingdings" pitchFamily="2" charset="2"/>
              <a:buChar char="l"/>
              <a:defRPr sz="2000">
                <a:solidFill>
                  <a:schemeClr val="tx1"/>
                </a:solidFill>
                <a:latin typeface="Arial" charset="0"/>
                <a:cs typeface="Arial" charset="0"/>
              </a:defRPr>
            </a:lvl7pPr>
            <a:lvl8pPr marL="3429000" indent="-228600" eaLnBrk="0" fontAlgn="base" hangingPunct="0">
              <a:spcBef>
                <a:spcPct val="20000"/>
              </a:spcBef>
              <a:spcAft>
                <a:spcPct val="0"/>
              </a:spcAft>
              <a:buClr>
                <a:schemeClr val="bg2"/>
              </a:buClr>
              <a:buSzPct val="40000"/>
              <a:buFont typeface="Wingdings" pitchFamily="2" charset="2"/>
              <a:buChar char="l"/>
              <a:defRPr sz="2000">
                <a:solidFill>
                  <a:schemeClr val="tx1"/>
                </a:solidFill>
                <a:latin typeface="Arial" charset="0"/>
                <a:cs typeface="Arial" charset="0"/>
              </a:defRPr>
            </a:lvl8pPr>
            <a:lvl9pPr marL="3886200" indent="-228600" eaLnBrk="0" fontAlgn="base" hangingPunct="0">
              <a:spcBef>
                <a:spcPct val="20000"/>
              </a:spcBef>
              <a:spcAft>
                <a:spcPct val="0"/>
              </a:spcAft>
              <a:buClr>
                <a:schemeClr val="bg2"/>
              </a:buClr>
              <a:buSzPct val="40000"/>
              <a:buFont typeface="Wingdings" pitchFamily="2" charset="2"/>
              <a:buChar char="l"/>
              <a:defRPr sz="2000">
                <a:solidFill>
                  <a:schemeClr val="tx1"/>
                </a:solidFill>
                <a:latin typeface="Arial" charset="0"/>
                <a:cs typeface="Arial" charset="0"/>
              </a:defRPr>
            </a:lvl9pPr>
          </a:lstStyle>
          <a:p>
            <a:pPr>
              <a:spcBef>
                <a:spcPct val="0"/>
              </a:spcBef>
              <a:buClrTx/>
              <a:buSzTx/>
              <a:buFontTx/>
              <a:buNone/>
            </a:pPr>
            <a:r>
              <a:rPr lang="en-GB" altLang="en-US" dirty="0" smtClean="0">
                <a:solidFill>
                  <a:srgbClr val="00B050"/>
                </a:solidFill>
                <a:latin typeface="Cooper Black" panose="0208090404030B020404" pitchFamily="18" charset="0"/>
              </a:rPr>
              <a:t>Parent Meeting, Thursday 10</a:t>
            </a:r>
            <a:r>
              <a:rPr lang="en-GB" altLang="en-US" baseline="30000" dirty="0" smtClean="0">
                <a:solidFill>
                  <a:srgbClr val="00B050"/>
                </a:solidFill>
                <a:latin typeface="Cooper Black" panose="0208090404030B020404" pitchFamily="18" charset="0"/>
              </a:rPr>
              <a:t>th</a:t>
            </a:r>
            <a:r>
              <a:rPr lang="en-GB" altLang="en-US" dirty="0" smtClean="0">
                <a:solidFill>
                  <a:srgbClr val="00B050"/>
                </a:solidFill>
                <a:latin typeface="Cooper Black" panose="0208090404030B020404" pitchFamily="18" charset="0"/>
              </a:rPr>
              <a:t> September, 8pm</a:t>
            </a:r>
          </a:p>
        </p:txBody>
      </p:sp>
      <p:sp>
        <p:nvSpPr>
          <p:cNvPr id="2" name="TextBox 1"/>
          <p:cNvSpPr txBox="1"/>
          <p:nvPr/>
        </p:nvSpPr>
        <p:spPr>
          <a:xfrm>
            <a:off x="6309665" y="272161"/>
            <a:ext cx="2608928" cy="2339102"/>
          </a:xfrm>
          <a:prstGeom prst="rect">
            <a:avLst/>
          </a:prstGeom>
          <a:noFill/>
        </p:spPr>
        <p:txBody>
          <a:bodyPr wrap="square" rtlCol="0">
            <a:spAutoFit/>
          </a:bodyPr>
          <a:lstStyle/>
          <a:p>
            <a:pPr algn="ctr"/>
            <a:r>
              <a:rPr lang="en-GB" altLang="en-US" sz="3200" dirty="0">
                <a:solidFill>
                  <a:srgbClr val="C00000"/>
                </a:solidFill>
                <a:latin typeface="Cooper Black" panose="0208090404030B020404" pitchFamily="18" charset="0"/>
              </a:rPr>
              <a:t>Self-Awareness and Connection</a:t>
            </a:r>
          </a:p>
          <a:p>
            <a:endParaRPr lang="en-GB" dirty="0"/>
          </a:p>
        </p:txBody>
      </p:sp>
    </p:spTree>
  </p:cSld>
  <p:clrMapOvr>
    <a:masterClrMapping/>
  </p:clrMapOvr>
  <p:transition spd="slow">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626696" cy="1320800"/>
          </a:xfrm>
        </p:spPr>
        <p:txBody>
          <a:bodyPr>
            <a:noAutofit/>
          </a:bodyPr>
          <a:lstStyle/>
          <a:p>
            <a:r>
              <a:rPr lang="en-GB" sz="6600" dirty="0" smtClean="0"/>
              <a:t>First up…sorry, (but not sorry!), for pestering you all! Thank you for coming!</a:t>
            </a:r>
            <a:endParaRPr lang="en-GB" sz="6600" dirty="0"/>
          </a:p>
        </p:txBody>
      </p:sp>
      <p:sp>
        <p:nvSpPr>
          <p:cNvPr id="3" name="Content Placeholder 2"/>
          <p:cNvSpPr>
            <a:spLocks noGrp="1"/>
          </p:cNvSpPr>
          <p:nvPr>
            <p:ph idx="1"/>
          </p:nvPr>
        </p:nvSpPr>
        <p:spPr>
          <a:xfrm>
            <a:off x="609598" y="2160590"/>
            <a:ext cx="6626697" cy="3880773"/>
          </a:xfrm>
        </p:spPr>
        <p:txBody>
          <a:bodyPr/>
          <a:lstStyle/>
          <a:p>
            <a:endParaRPr lang="en-GB" dirty="0"/>
          </a:p>
        </p:txBody>
      </p:sp>
    </p:spTree>
    <p:extLst>
      <p:ext uri="{BB962C8B-B14F-4D97-AF65-F5344CB8AC3E}">
        <p14:creationId xmlns:p14="http://schemas.microsoft.com/office/powerpoint/2010/main" val="1451055954"/>
      </p:ext>
    </p:extLst>
  </p:cSld>
  <p:clrMapOvr>
    <a:masterClrMapping/>
  </p:clrMapOvr>
  <p:transition spd="slow">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827584" y="1080699"/>
            <a:ext cx="6436449" cy="727028"/>
          </a:xfrm>
        </p:spPr>
        <p:txBody>
          <a:bodyPr>
            <a:normAutofit fontScale="90000"/>
          </a:bodyPr>
          <a:lstStyle/>
          <a:p>
            <a:pPr eaLnBrk="1" hangingPunct="1"/>
            <a:r>
              <a:rPr lang="en-GB" altLang="en-US" b="1" dirty="0" smtClean="0">
                <a:latin typeface="Calibri" pitchFamily="34" charset="0"/>
              </a:rPr>
              <a:t>To note: UPS is a mainstream school. We are ‘judged’ on the academic ‘achievement’ of all of our children and to support and challenge all of them. Happiness</a:t>
            </a:r>
            <a:r>
              <a:rPr lang="en-GB" altLang="en-US" b="1" dirty="0">
                <a:latin typeface="Calibri" pitchFamily="34" charset="0"/>
              </a:rPr>
              <a:t> </a:t>
            </a:r>
            <a:r>
              <a:rPr lang="en-GB" altLang="en-US" b="1" dirty="0" smtClean="0">
                <a:latin typeface="Calibri" pitchFamily="34" charset="0"/>
              </a:rPr>
              <a:t>and wellbeing must not be traded off for ‘standards’. Self-Awareness and Connection will aid readiness for learning and draw everything together.</a:t>
            </a:r>
          </a:p>
        </p:txBody>
      </p:sp>
      <p:sp>
        <p:nvSpPr>
          <p:cNvPr id="6148" name="Rectangle 3"/>
          <p:cNvSpPr>
            <a:spLocks noGrp="1" noChangeArrowheads="1"/>
          </p:cNvSpPr>
          <p:nvPr>
            <p:ph idx="1"/>
          </p:nvPr>
        </p:nvSpPr>
        <p:spPr>
          <a:xfrm>
            <a:off x="107504" y="1326708"/>
            <a:ext cx="8856984" cy="2658201"/>
          </a:xfrm>
        </p:spPr>
        <p:txBody>
          <a:bodyPr>
            <a:noAutofit/>
          </a:bodyPr>
          <a:lstStyle/>
          <a:p>
            <a:pPr algn="ctr" eaLnBrk="1" hangingPunct="1">
              <a:buFont typeface="Wingdings" pitchFamily="2" charset="2"/>
              <a:buNone/>
            </a:pPr>
            <a:r>
              <a:rPr lang="en-GB" altLang="en-US" sz="1200" dirty="0" smtClean="0">
                <a:latin typeface="NTFPreCursivefk" panose="03000400000000000000" pitchFamily="66" charset="0"/>
              </a:rPr>
              <a:t>       </a:t>
            </a:r>
            <a:endParaRPr lang="en-GB" altLang="en-US" sz="1400" dirty="0" smtClean="0">
              <a:latin typeface="NTFPreCursivefk" panose="03000400000000000000" pitchFamily="66" charset="0"/>
              <a:cs typeface="Calibri" panose="020F0502020204030204" pitchFamily="34" charset="0"/>
            </a:endParaRPr>
          </a:p>
        </p:txBody>
      </p:sp>
      <p:pic>
        <p:nvPicPr>
          <p:cNvPr id="615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78960"/>
            <a:ext cx="1128520" cy="901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1135417" y="0"/>
            <a:ext cx="2614138" cy="719920"/>
          </a:xfrm>
          <a:prstGeom prst="rect">
            <a:avLst/>
          </a:prstGeom>
        </p:spPr>
      </p:pic>
      <p:pic>
        <p:nvPicPr>
          <p:cNvPr id="3" name="Picture 2"/>
          <p:cNvPicPr>
            <a:picLocks noChangeAspect="1"/>
          </p:cNvPicPr>
          <p:nvPr/>
        </p:nvPicPr>
        <p:blipFill>
          <a:blip r:embed="rId5"/>
          <a:stretch>
            <a:fillRect/>
          </a:stretch>
        </p:blipFill>
        <p:spPr>
          <a:xfrm>
            <a:off x="6548915" y="6094909"/>
            <a:ext cx="2595085" cy="750742"/>
          </a:xfrm>
          <a:prstGeom prst="rect">
            <a:avLst/>
          </a:prstGeom>
        </p:spPr>
      </p:pic>
      <p:pic>
        <p:nvPicPr>
          <p:cNvPr id="4" name="Picture 3"/>
          <p:cNvPicPr>
            <a:picLocks noChangeAspect="1"/>
          </p:cNvPicPr>
          <p:nvPr/>
        </p:nvPicPr>
        <p:blipFill>
          <a:blip r:embed="rId6"/>
          <a:stretch>
            <a:fillRect/>
          </a:stretch>
        </p:blipFill>
        <p:spPr>
          <a:xfrm>
            <a:off x="6552372" y="0"/>
            <a:ext cx="2600409" cy="728114"/>
          </a:xfrm>
          <a:prstGeom prst="rect">
            <a:avLst/>
          </a:prstGeom>
        </p:spPr>
      </p:pic>
      <p:pic>
        <p:nvPicPr>
          <p:cNvPr id="5" name="Picture 4"/>
          <p:cNvPicPr>
            <a:picLocks noChangeAspect="1"/>
          </p:cNvPicPr>
          <p:nvPr/>
        </p:nvPicPr>
        <p:blipFill>
          <a:blip r:embed="rId7"/>
          <a:stretch>
            <a:fillRect/>
          </a:stretch>
        </p:blipFill>
        <p:spPr>
          <a:xfrm>
            <a:off x="0" y="6017203"/>
            <a:ext cx="2920662" cy="840797"/>
          </a:xfrm>
          <a:prstGeom prst="rect">
            <a:avLst/>
          </a:prstGeom>
        </p:spPr>
      </p:pic>
    </p:spTree>
  </p:cSld>
  <p:clrMapOvr>
    <a:masterClrMapping/>
  </p:clrMapOvr>
  <p:transition spd="slow">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1102698" y="685748"/>
            <a:ext cx="6436449" cy="727028"/>
          </a:xfrm>
        </p:spPr>
        <p:txBody>
          <a:bodyPr>
            <a:normAutofit/>
          </a:bodyPr>
          <a:lstStyle/>
          <a:p>
            <a:pPr eaLnBrk="1" hangingPunct="1"/>
            <a:r>
              <a:rPr lang="en-GB" altLang="en-US" b="1" dirty="0" smtClean="0">
                <a:latin typeface="Calibri" pitchFamily="34" charset="0"/>
              </a:rPr>
              <a:t>What is it? Why are we doing it?</a:t>
            </a:r>
          </a:p>
        </p:txBody>
      </p:sp>
      <p:sp>
        <p:nvSpPr>
          <p:cNvPr id="6148" name="Rectangle 3"/>
          <p:cNvSpPr>
            <a:spLocks noGrp="1" noChangeArrowheads="1"/>
          </p:cNvSpPr>
          <p:nvPr>
            <p:ph idx="1"/>
          </p:nvPr>
        </p:nvSpPr>
        <p:spPr>
          <a:xfrm>
            <a:off x="107504" y="1326708"/>
            <a:ext cx="8856984" cy="2658201"/>
          </a:xfrm>
        </p:spPr>
        <p:txBody>
          <a:bodyPr>
            <a:noAutofit/>
          </a:bodyPr>
          <a:lstStyle/>
          <a:p>
            <a:pPr marL="0" indent="0">
              <a:buNone/>
            </a:pPr>
            <a:r>
              <a:rPr lang="en-GB" sz="1300" dirty="0"/>
              <a:t>The UPS Self-Awareness Curriculum is a whole-school approach designed to help children </a:t>
            </a:r>
            <a:r>
              <a:rPr lang="en-GB" sz="1300" dirty="0">
                <a:solidFill>
                  <a:srgbClr val="C00000"/>
                </a:solidFill>
              </a:rPr>
              <a:t>understand </a:t>
            </a:r>
            <a:r>
              <a:rPr lang="en-GB" sz="1300" dirty="0" smtClean="0">
                <a:solidFill>
                  <a:srgbClr val="C00000"/>
                </a:solidFill>
              </a:rPr>
              <a:t>and accept themselves</a:t>
            </a:r>
            <a:r>
              <a:rPr lang="en-GB" sz="1300" dirty="0">
                <a:solidFill>
                  <a:srgbClr val="C00000"/>
                </a:solidFill>
              </a:rPr>
              <a:t>, </a:t>
            </a:r>
            <a:r>
              <a:rPr lang="en-GB" sz="1300" dirty="0"/>
              <a:t>regulate their emotions, recognise and </a:t>
            </a:r>
            <a:r>
              <a:rPr lang="en-GB" sz="1300" dirty="0">
                <a:solidFill>
                  <a:srgbClr val="C00000"/>
                </a:solidFill>
              </a:rPr>
              <a:t>advocate for their needs</a:t>
            </a:r>
            <a:r>
              <a:rPr lang="en-GB" sz="1300" dirty="0"/>
              <a:t>, and develop the </a:t>
            </a:r>
            <a:r>
              <a:rPr lang="en-GB" sz="1300" dirty="0">
                <a:solidFill>
                  <a:srgbClr val="C00000"/>
                </a:solidFill>
              </a:rPr>
              <a:t>resilience, independence</a:t>
            </a:r>
            <a:r>
              <a:rPr lang="en-GB" sz="1300" dirty="0"/>
              <a:t> and </a:t>
            </a:r>
            <a:r>
              <a:rPr lang="en-GB" sz="1300" dirty="0">
                <a:solidFill>
                  <a:srgbClr val="C00000"/>
                </a:solidFill>
              </a:rPr>
              <a:t>empathy</a:t>
            </a:r>
            <a:r>
              <a:rPr lang="en-GB" sz="1300" dirty="0"/>
              <a:t> needed to thrive. It has been developed in response to the increasing social, emotional, mental health and behavioural needs experienced within the school community, while maintaining the principle that </a:t>
            </a:r>
            <a:r>
              <a:rPr lang="en-GB" sz="1300" dirty="0">
                <a:solidFill>
                  <a:srgbClr val="C00000"/>
                </a:solidFill>
              </a:rPr>
              <a:t>inclusive</a:t>
            </a:r>
            <a:r>
              <a:rPr lang="en-GB" sz="1300" dirty="0"/>
              <a:t> provision should benefit every child. </a:t>
            </a:r>
          </a:p>
          <a:p>
            <a:pPr marL="0" indent="0">
              <a:buNone/>
            </a:pPr>
            <a:r>
              <a:rPr lang="en-GB" sz="1300" dirty="0"/>
              <a:t>Rather than operating as a stand-alone subject, self-awareness is embedded within the wider </a:t>
            </a:r>
            <a:r>
              <a:rPr lang="en-GB" sz="1300" dirty="0">
                <a:solidFill>
                  <a:srgbClr val="C00000"/>
                </a:solidFill>
              </a:rPr>
              <a:t>culture and ethos </a:t>
            </a:r>
            <a:r>
              <a:rPr lang="en-GB" sz="1300" dirty="0"/>
              <a:t>of Urmston Primary. Through six interconnected modules, children develop </a:t>
            </a:r>
            <a:r>
              <a:rPr lang="en-GB" sz="1300" dirty="0">
                <a:solidFill>
                  <a:srgbClr val="C00000"/>
                </a:solidFill>
              </a:rPr>
              <a:t>understanding of the brain and nervous system</a:t>
            </a:r>
            <a:r>
              <a:rPr lang="en-GB" sz="1300" dirty="0"/>
              <a:t>, their individual strengths and needs, body awareness and </a:t>
            </a:r>
            <a:r>
              <a:rPr lang="en-GB" sz="1300" dirty="0" err="1"/>
              <a:t>interoception</a:t>
            </a:r>
            <a:r>
              <a:rPr lang="en-GB" sz="1300" dirty="0"/>
              <a:t>, energy and regulation, metacognition and learning, and ultimately their </a:t>
            </a:r>
            <a:r>
              <a:rPr lang="en-GB" sz="1300" dirty="0">
                <a:solidFill>
                  <a:srgbClr val="C00000"/>
                </a:solidFill>
              </a:rPr>
              <a:t>connection and interdependence </a:t>
            </a:r>
            <a:r>
              <a:rPr lang="en-GB" sz="1300" dirty="0"/>
              <a:t>with others. </a:t>
            </a:r>
          </a:p>
          <a:p>
            <a:pPr marL="0" indent="0">
              <a:buNone/>
            </a:pPr>
            <a:r>
              <a:rPr lang="en-GB" sz="1300" dirty="0"/>
              <a:t>Central to the approach is the ‘Me-Map’, enabling children to identify their </a:t>
            </a:r>
            <a:r>
              <a:rPr lang="en-GB" sz="1300" dirty="0">
                <a:solidFill>
                  <a:srgbClr val="C00000"/>
                </a:solidFill>
              </a:rPr>
              <a:t>strengths, preferences, triggers</a:t>
            </a:r>
            <a:r>
              <a:rPr lang="en-GB" sz="1300" dirty="0"/>
              <a:t>, sources of </a:t>
            </a:r>
            <a:r>
              <a:rPr lang="en-GB" sz="1300" dirty="0" smtClean="0">
                <a:solidFill>
                  <a:srgbClr val="C00000"/>
                </a:solidFill>
              </a:rPr>
              <a:t>happiness</a:t>
            </a:r>
            <a:r>
              <a:rPr lang="en-GB" sz="1300" dirty="0" smtClean="0"/>
              <a:t>, </a:t>
            </a:r>
            <a:r>
              <a:rPr lang="en-GB" sz="1300" dirty="0"/>
              <a:t>and strategies that help them feel </a:t>
            </a:r>
            <a:r>
              <a:rPr lang="en-GB" sz="1300" b="1" dirty="0" smtClean="0"/>
              <a:t>safe and ready</a:t>
            </a:r>
            <a:r>
              <a:rPr lang="en-GB" sz="1300" dirty="0" smtClean="0"/>
              <a:t>. </a:t>
            </a:r>
            <a:r>
              <a:rPr lang="en-GB" sz="1300" dirty="0"/>
              <a:t>This supports children to </a:t>
            </a:r>
            <a:r>
              <a:rPr lang="en-GB" sz="1300" dirty="0">
                <a:solidFill>
                  <a:srgbClr val="0070C0"/>
                </a:solidFill>
              </a:rPr>
              <a:t>understand themselves while also developing greater empathy and awareness of the different needs and experiences of others. </a:t>
            </a:r>
          </a:p>
          <a:p>
            <a:pPr marL="0" indent="0">
              <a:buNone/>
            </a:pPr>
            <a:r>
              <a:rPr lang="en-GB" sz="1300" dirty="0"/>
              <a:t>Delivery is intentionally flexible, with teachers using their knowledge of individual children to integrate short, purposeful activities throughout the school </a:t>
            </a:r>
            <a:r>
              <a:rPr lang="en-GB" sz="1300" dirty="0" smtClean="0"/>
              <a:t>day or week as appropriate, </a:t>
            </a:r>
            <a:r>
              <a:rPr lang="en-GB" sz="1300" dirty="0"/>
              <a:t>alongside assemblies, transitions and everyday relational practice. The curriculum therefore becomes a consistent way of thinking and behaving across the school, rather </a:t>
            </a:r>
            <a:r>
              <a:rPr lang="en-GB" sz="1300" dirty="0" smtClean="0"/>
              <a:t>than </a:t>
            </a:r>
            <a:r>
              <a:rPr lang="en-GB" sz="1300" dirty="0"/>
              <a:t>a programme of lessons. </a:t>
            </a:r>
          </a:p>
          <a:p>
            <a:pPr marL="0" indent="0">
              <a:buNone/>
            </a:pPr>
            <a:r>
              <a:rPr lang="en-GB" sz="1300" dirty="0"/>
              <a:t>Ultimately, the curriculum seeks to fulfil the UPS vision of </a:t>
            </a:r>
            <a:r>
              <a:rPr lang="en-GB" sz="1300" dirty="0">
                <a:solidFill>
                  <a:srgbClr val="0070C0"/>
                </a:solidFill>
              </a:rPr>
              <a:t>‘Growing Together. Empowered to Be More’ </a:t>
            </a:r>
            <a:r>
              <a:rPr lang="en-GB" sz="1300" dirty="0"/>
              <a:t>by developing children who are more </a:t>
            </a:r>
            <a:r>
              <a:rPr lang="en-GB" sz="1300" dirty="0">
                <a:solidFill>
                  <a:srgbClr val="0070C0"/>
                </a:solidFill>
              </a:rPr>
              <a:t>self-aware, resilient, </a:t>
            </a:r>
            <a:r>
              <a:rPr lang="en-GB" sz="1300" dirty="0" smtClean="0">
                <a:solidFill>
                  <a:srgbClr val="0070C0"/>
                </a:solidFill>
              </a:rPr>
              <a:t>confident, independent and </a:t>
            </a:r>
            <a:r>
              <a:rPr lang="en-GB" sz="1300" dirty="0" smtClean="0">
                <a:solidFill>
                  <a:srgbClr val="FF0000"/>
                </a:solidFill>
              </a:rPr>
              <a:t>brave, </a:t>
            </a:r>
            <a:r>
              <a:rPr lang="en-GB" sz="1300" dirty="0"/>
              <a:t>while being better able to communicate, connect, empathise and contribute to a culture of </a:t>
            </a:r>
            <a:r>
              <a:rPr lang="en-GB" sz="1300" dirty="0">
                <a:solidFill>
                  <a:srgbClr val="FF0000"/>
                </a:solidFill>
              </a:rPr>
              <a:t>inclusion, belonging and </a:t>
            </a:r>
            <a:r>
              <a:rPr lang="en-GB" sz="1300" dirty="0" smtClean="0">
                <a:solidFill>
                  <a:srgbClr val="FF0000"/>
                </a:solidFill>
              </a:rPr>
              <a:t>togetherness</a:t>
            </a:r>
            <a:r>
              <a:rPr lang="en-GB" sz="1300" dirty="0" smtClean="0"/>
              <a:t>.</a:t>
            </a:r>
            <a:endParaRPr lang="en-GB" sz="1300" dirty="0"/>
          </a:p>
          <a:p>
            <a:pPr algn="ctr" eaLnBrk="1" hangingPunct="1">
              <a:buFont typeface="Wingdings" pitchFamily="2" charset="2"/>
              <a:buNone/>
            </a:pPr>
            <a:r>
              <a:rPr lang="en-GB" altLang="en-US" sz="1200" dirty="0" smtClean="0">
                <a:latin typeface="NTFPreCursivefk" panose="03000400000000000000" pitchFamily="66" charset="0"/>
              </a:rPr>
              <a:t>       </a:t>
            </a:r>
            <a:endParaRPr lang="en-GB" altLang="en-US" sz="1400" dirty="0" smtClean="0">
              <a:latin typeface="NTFPreCursivefk" panose="03000400000000000000" pitchFamily="66" charset="0"/>
              <a:cs typeface="Calibri" panose="020F0502020204030204" pitchFamily="34" charset="0"/>
            </a:endParaRPr>
          </a:p>
        </p:txBody>
      </p:sp>
      <p:pic>
        <p:nvPicPr>
          <p:cNvPr id="615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78960"/>
            <a:ext cx="1128520" cy="901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1135417" y="0"/>
            <a:ext cx="2614138" cy="719920"/>
          </a:xfrm>
          <a:prstGeom prst="rect">
            <a:avLst/>
          </a:prstGeom>
        </p:spPr>
      </p:pic>
      <p:pic>
        <p:nvPicPr>
          <p:cNvPr id="3" name="Picture 2"/>
          <p:cNvPicPr>
            <a:picLocks noChangeAspect="1"/>
          </p:cNvPicPr>
          <p:nvPr/>
        </p:nvPicPr>
        <p:blipFill>
          <a:blip r:embed="rId5"/>
          <a:stretch>
            <a:fillRect/>
          </a:stretch>
        </p:blipFill>
        <p:spPr>
          <a:xfrm>
            <a:off x="6548915" y="6094909"/>
            <a:ext cx="2595085" cy="750742"/>
          </a:xfrm>
          <a:prstGeom prst="rect">
            <a:avLst/>
          </a:prstGeom>
        </p:spPr>
      </p:pic>
      <p:pic>
        <p:nvPicPr>
          <p:cNvPr id="4" name="Picture 3"/>
          <p:cNvPicPr>
            <a:picLocks noChangeAspect="1"/>
          </p:cNvPicPr>
          <p:nvPr/>
        </p:nvPicPr>
        <p:blipFill>
          <a:blip r:embed="rId6"/>
          <a:stretch>
            <a:fillRect/>
          </a:stretch>
        </p:blipFill>
        <p:spPr>
          <a:xfrm>
            <a:off x="6552372" y="0"/>
            <a:ext cx="2600409" cy="728114"/>
          </a:xfrm>
          <a:prstGeom prst="rect">
            <a:avLst/>
          </a:prstGeom>
        </p:spPr>
      </p:pic>
      <p:pic>
        <p:nvPicPr>
          <p:cNvPr id="5" name="Picture 4"/>
          <p:cNvPicPr>
            <a:picLocks noChangeAspect="1"/>
          </p:cNvPicPr>
          <p:nvPr/>
        </p:nvPicPr>
        <p:blipFill>
          <a:blip r:embed="rId7"/>
          <a:stretch>
            <a:fillRect/>
          </a:stretch>
        </p:blipFill>
        <p:spPr>
          <a:xfrm>
            <a:off x="0" y="6017203"/>
            <a:ext cx="2920662" cy="840797"/>
          </a:xfrm>
          <a:prstGeom prst="rect">
            <a:avLst/>
          </a:prstGeom>
        </p:spPr>
      </p:pic>
    </p:spTree>
    <p:extLst>
      <p:ext uri="{BB962C8B-B14F-4D97-AF65-F5344CB8AC3E}">
        <p14:creationId xmlns:p14="http://schemas.microsoft.com/office/powerpoint/2010/main" val="1362960306"/>
      </p:ext>
    </p:extLst>
  </p:cSld>
  <p:clrMapOvr>
    <a:masterClrMapping/>
  </p:clrMapOvr>
  <p:transition spd="slow">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1102698" y="685748"/>
            <a:ext cx="6436449" cy="727028"/>
          </a:xfrm>
        </p:spPr>
        <p:txBody>
          <a:bodyPr>
            <a:normAutofit/>
          </a:bodyPr>
          <a:lstStyle/>
          <a:p>
            <a:pPr eaLnBrk="1" hangingPunct="1"/>
            <a:endParaRPr lang="en-GB" altLang="en-US" b="1" dirty="0" smtClean="0">
              <a:latin typeface="Calibri" pitchFamily="34" charset="0"/>
            </a:endParaRPr>
          </a:p>
        </p:txBody>
      </p:sp>
      <p:sp>
        <p:nvSpPr>
          <p:cNvPr id="6148" name="Rectangle 3"/>
          <p:cNvSpPr>
            <a:spLocks noGrp="1" noChangeArrowheads="1"/>
          </p:cNvSpPr>
          <p:nvPr>
            <p:ph idx="1"/>
          </p:nvPr>
        </p:nvSpPr>
        <p:spPr>
          <a:xfrm>
            <a:off x="107504" y="1326708"/>
            <a:ext cx="8856984" cy="2658201"/>
          </a:xfrm>
        </p:spPr>
        <p:txBody>
          <a:bodyPr>
            <a:noAutofit/>
          </a:bodyPr>
          <a:lstStyle/>
          <a:p>
            <a:pPr algn="ctr" eaLnBrk="1" hangingPunct="1">
              <a:buFont typeface="Wingdings" pitchFamily="2" charset="2"/>
              <a:buNone/>
            </a:pPr>
            <a:r>
              <a:rPr lang="en-GB" altLang="en-US" sz="1200" dirty="0" smtClean="0">
                <a:latin typeface="NTFPreCursivefk" panose="03000400000000000000" pitchFamily="66" charset="0"/>
              </a:rPr>
              <a:t>       </a:t>
            </a:r>
            <a:endParaRPr lang="en-GB" altLang="en-US" sz="1400" dirty="0" smtClean="0">
              <a:latin typeface="NTFPreCursivefk" panose="03000400000000000000" pitchFamily="66" charset="0"/>
              <a:cs typeface="Calibri" panose="020F0502020204030204" pitchFamily="34" charset="0"/>
            </a:endParaRPr>
          </a:p>
        </p:txBody>
      </p:sp>
      <p:pic>
        <p:nvPicPr>
          <p:cNvPr id="6" name="Picture 5"/>
          <p:cNvPicPr>
            <a:picLocks noChangeAspect="1"/>
          </p:cNvPicPr>
          <p:nvPr/>
        </p:nvPicPr>
        <p:blipFill>
          <a:blip r:embed="rId3"/>
          <a:stretch>
            <a:fillRect/>
          </a:stretch>
        </p:blipFill>
        <p:spPr>
          <a:xfrm>
            <a:off x="0" y="0"/>
            <a:ext cx="9144000" cy="6880020"/>
          </a:xfrm>
          <a:prstGeom prst="rect">
            <a:avLst/>
          </a:prstGeom>
        </p:spPr>
      </p:pic>
      <p:sp>
        <p:nvSpPr>
          <p:cNvPr id="2" name="TextBox 1"/>
          <p:cNvSpPr txBox="1"/>
          <p:nvPr/>
        </p:nvSpPr>
        <p:spPr>
          <a:xfrm>
            <a:off x="6372200" y="5877272"/>
            <a:ext cx="2880320" cy="646331"/>
          </a:xfrm>
          <a:prstGeom prst="rect">
            <a:avLst/>
          </a:prstGeom>
          <a:noFill/>
        </p:spPr>
        <p:txBody>
          <a:bodyPr wrap="square" rtlCol="0">
            <a:spAutoFit/>
          </a:bodyPr>
          <a:lstStyle/>
          <a:p>
            <a:r>
              <a:rPr lang="en-GB" dirty="0" smtClean="0">
                <a:solidFill>
                  <a:srgbClr val="FFFF00"/>
                </a:solidFill>
                <a:latin typeface="Britannic Bold" panose="020B0903060703020204" pitchFamily="34" charset="0"/>
              </a:rPr>
              <a:t>We are all just trying to grow in our own way…</a:t>
            </a:r>
            <a:endParaRPr lang="en-GB" dirty="0">
              <a:solidFill>
                <a:srgbClr val="FFFF00"/>
              </a:solidFill>
              <a:latin typeface="Britannic Bold" panose="020B0903060703020204" pitchFamily="34" charset="0"/>
            </a:endParaRPr>
          </a:p>
        </p:txBody>
      </p:sp>
    </p:spTree>
    <p:extLst>
      <p:ext uri="{BB962C8B-B14F-4D97-AF65-F5344CB8AC3E}">
        <p14:creationId xmlns:p14="http://schemas.microsoft.com/office/powerpoint/2010/main" val="4056499108"/>
      </p:ext>
    </p:extLst>
  </p:cSld>
  <p:clrMapOvr>
    <a:masterClrMapping/>
  </p:clrMapOvr>
  <p:transition spd="slow">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3570784" y="188640"/>
            <a:ext cx="3089448" cy="713128"/>
          </a:xfrm>
        </p:spPr>
        <p:txBody>
          <a:bodyPr>
            <a:normAutofit/>
          </a:bodyPr>
          <a:lstStyle/>
          <a:p>
            <a:pPr algn="ctr" eaLnBrk="1" hangingPunct="1"/>
            <a:r>
              <a:rPr lang="en-GB" altLang="en-US" sz="2600" b="1" dirty="0" smtClean="0">
                <a:latin typeface="Calibri" pitchFamily="34" charset="0"/>
              </a:rPr>
              <a:t>Aims and Objectives</a:t>
            </a:r>
          </a:p>
        </p:txBody>
      </p:sp>
      <p:sp>
        <p:nvSpPr>
          <p:cNvPr id="6148" name="Rectangle 3"/>
          <p:cNvSpPr>
            <a:spLocks noGrp="1" noChangeArrowheads="1"/>
          </p:cNvSpPr>
          <p:nvPr>
            <p:ph idx="1"/>
          </p:nvPr>
        </p:nvSpPr>
        <p:spPr>
          <a:xfrm>
            <a:off x="107504" y="980728"/>
            <a:ext cx="8856984" cy="3004181"/>
          </a:xfrm>
        </p:spPr>
        <p:txBody>
          <a:bodyPr>
            <a:noAutofit/>
          </a:bodyPr>
          <a:lstStyle/>
          <a:p>
            <a:pPr lvl="0"/>
            <a:r>
              <a:rPr lang="en-GB" sz="1100" dirty="0"/>
              <a:t>To </a:t>
            </a:r>
            <a:r>
              <a:rPr lang="en-GB" sz="1100" dirty="0" smtClean="0"/>
              <a:t>support </a:t>
            </a:r>
            <a:r>
              <a:rPr lang="en-GB" sz="1100" b="1" dirty="0" smtClean="0">
                <a:solidFill>
                  <a:srgbClr val="FF0000"/>
                </a:solidFill>
              </a:rPr>
              <a:t>ALL</a:t>
            </a:r>
            <a:r>
              <a:rPr lang="en-GB" sz="1100" dirty="0" smtClean="0"/>
              <a:t> of </a:t>
            </a:r>
            <a:r>
              <a:rPr lang="en-GB" sz="1100" dirty="0"/>
              <a:t>our children in developing their self-awareness, understanding their own ‘me maps’ and how to manage their emotions.</a:t>
            </a:r>
          </a:p>
          <a:p>
            <a:pPr lvl="0"/>
            <a:r>
              <a:rPr lang="en-GB" sz="1100" dirty="0"/>
              <a:t>To nurture greater self-esteem, independence and resilience, in readiness for the next stage in their young lives and in preparation for a life that will be littered with struggles and mistakes being made, but also with opportunities to make them again and rise to challenges.</a:t>
            </a:r>
          </a:p>
          <a:p>
            <a:pPr lvl="0"/>
            <a:r>
              <a:rPr lang="en-GB" sz="1100" dirty="0"/>
              <a:t>To help our children reflect on what brings them joy and happiness…and that this may be different to others, and that’s okay!</a:t>
            </a:r>
          </a:p>
          <a:p>
            <a:pPr lvl="0"/>
            <a:r>
              <a:rPr lang="en-GB" sz="1100" dirty="0"/>
              <a:t>To enable our children to understand how importance it is to advocate for themselves, and to nurture the confidence to do so.</a:t>
            </a:r>
          </a:p>
          <a:p>
            <a:pPr lvl="0"/>
            <a:r>
              <a:rPr lang="en-GB" sz="1100" dirty="0"/>
              <a:t>To enhance our children’s confidence in communicating and connecting with others – understanding that we all have different strengths in how we communicate and connect, and we should be aware of, respect and appreciate those different forms of connection.</a:t>
            </a:r>
          </a:p>
          <a:p>
            <a:pPr lvl="0"/>
            <a:r>
              <a:rPr lang="en-GB" sz="1100" dirty="0"/>
              <a:t>To enhance our children’s mental health and wellbeing - to develop love for themselves and being their own best friend.</a:t>
            </a:r>
          </a:p>
          <a:p>
            <a:pPr lvl="0"/>
            <a:r>
              <a:rPr lang="en-GB" sz="1100" dirty="0"/>
              <a:t>For our children, through increased self-awareness, to begin to make informed and responsible choices around tech, social media and AI, as they begin to think about secondary school and their place in the wider world.</a:t>
            </a:r>
          </a:p>
          <a:p>
            <a:pPr lvl="0"/>
            <a:r>
              <a:rPr lang="en-GB" sz="1100" dirty="0"/>
              <a:t>To further develop children’s empathy and understanding of others’ needs, that everyone has their own story, their own ‘me map’, which shapes their view of the world.</a:t>
            </a:r>
          </a:p>
          <a:p>
            <a:pPr lvl="0"/>
            <a:r>
              <a:rPr lang="en-GB" sz="1100" dirty="0"/>
              <a:t>To support families in our community with the above, sharing knowledge and experiences and further nurturing a culture and ethos of inclusion, togetherness and belonging.</a:t>
            </a:r>
          </a:p>
          <a:p>
            <a:pPr lvl="0"/>
            <a:r>
              <a:rPr lang="en-GB" sz="1100" dirty="0"/>
              <a:t>To enhance the sense of ‘self’, ‘identity’ and ‘belonging’ of everybody within our school community and understanding that it may be that our ‘self’ changes and adapts to the people that we are with and in the different environments that we find ourselves in.</a:t>
            </a:r>
          </a:p>
          <a:p>
            <a:pPr lvl="0"/>
            <a:r>
              <a:rPr lang="en-GB" sz="1100" dirty="0"/>
              <a:t>For everyone in our school community to become more aware of being part of something bigger than just our view of ‘self’ – to enhance our sense of ‘</a:t>
            </a:r>
            <a:r>
              <a:rPr lang="en-GB" sz="1100" dirty="0" err="1"/>
              <a:t>MWe</a:t>
            </a:r>
            <a:r>
              <a:rPr lang="en-GB" sz="1100" dirty="0"/>
              <a:t>’: togetherness, interdependence, and being connected to one another, whilst not losing sight of our own individuality and uniqueness.</a:t>
            </a:r>
          </a:p>
          <a:p>
            <a:pPr algn="ctr" eaLnBrk="1" hangingPunct="1">
              <a:buFont typeface="Wingdings" pitchFamily="2" charset="2"/>
              <a:buNone/>
            </a:pPr>
            <a:r>
              <a:rPr lang="en-GB" altLang="en-US" sz="1200" dirty="0" smtClean="0">
                <a:latin typeface="NTFPreCursivefk" panose="03000400000000000000" pitchFamily="66" charset="0"/>
              </a:rPr>
              <a:t>       </a:t>
            </a:r>
            <a:endParaRPr lang="en-GB" altLang="en-US" sz="1400" dirty="0" smtClean="0">
              <a:latin typeface="NTFPreCursivefk" panose="03000400000000000000" pitchFamily="66" charset="0"/>
              <a:cs typeface="Calibri" panose="020F0502020204030204" pitchFamily="34" charset="0"/>
            </a:endParaRPr>
          </a:p>
        </p:txBody>
      </p:sp>
      <p:pic>
        <p:nvPicPr>
          <p:cNvPr id="615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78960"/>
            <a:ext cx="1128520" cy="901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1135417" y="0"/>
            <a:ext cx="2428471" cy="719920"/>
          </a:xfrm>
          <a:prstGeom prst="rect">
            <a:avLst/>
          </a:prstGeom>
        </p:spPr>
      </p:pic>
      <p:pic>
        <p:nvPicPr>
          <p:cNvPr id="3" name="Picture 2"/>
          <p:cNvPicPr>
            <a:picLocks noChangeAspect="1"/>
          </p:cNvPicPr>
          <p:nvPr/>
        </p:nvPicPr>
        <p:blipFill>
          <a:blip r:embed="rId5"/>
          <a:stretch>
            <a:fillRect/>
          </a:stretch>
        </p:blipFill>
        <p:spPr>
          <a:xfrm>
            <a:off x="6548915" y="6094909"/>
            <a:ext cx="2595085" cy="750742"/>
          </a:xfrm>
          <a:prstGeom prst="rect">
            <a:avLst/>
          </a:prstGeom>
        </p:spPr>
      </p:pic>
      <p:pic>
        <p:nvPicPr>
          <p:cNvPr id="4" name="Picture 3"/>
          <p:cNvPicPr>
            <a:picLocks noChangeAspect="1"/>
          </p:cNvPicPr>
          <p:nvPr/>
        </p:nvPicPr>
        <p:blipFill>
          <a:blip r:embed="rId6"/>
          <a:stretch>
            <a:fillRect/>
          </a:stretch>
        </p:blipFill>
        <p:spPr>
          <a:xfrm>
            <a:off x="6734582" y="0"/>
            <a:ext cx="2418199" cy="728114"/>
          </a:xfrm>
          <a:prstGeom prst="rect">
            <a:avLst/>
          </a:prstGeom>
        </p:spPr>
      </p:pic>
      <p:pic>
        <p:nvPicPr>
          <p:cNvPr id="5" name="Picture 4"/>
          <p:cNvPicPr>
            <a:picLocks noChangeAspect="1"/>
          </p:cNvPicPr>
          <p:nvPr/>
        </p:nvPicPr>
        <p:blipFill>
          <a:blip r:embed="rId7"/>
          <a:stretch>
            <a:fillRect/>
          </a:stretch>
        </p:blipFill>
        <p:spPr>
          <a:xfrm>
            <a:off x="0" y="6017203"/>
            <a:ext cx="2920662" cy="840797"/>
          </a:xfrm>
          <a:prstGeom prst="rect">
            <a:avLst/>
          </a:prstGeom>
        </p:spPr>
      </p:pic>
    </p:spTree>
    <p:extLst>
      <p:ext uri="{BB962C8B-B14F-4D97-AF65-F5344CB8AC3E}">
        <p14:creationId xmlns:p14="http://schemas.microsoft.com/office/powerpoint/2010/main" val="2099552566"/>
      </p:ext>
    </p:extLst>
  </p:cSld>
  <p:clrMapOvr>
    <a:masterClrMapping/>
  </p:clrMapOvr>
  <p:transition spd="slow">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2267744" y="780875"/>
            <a:ext cx="6781670" cy="1015060"/>
          </a:xfrm>
        </p:spPr>
        <p:txBody>
          <a:bodyPr>
            <a:normAutofit fontScale="90000"/>
          </a:bodyPr>
          <a:lstStyle/>
          <a:p>
            <a:pPr lvl="0"/>
            <a:r>
              <a:rPr lang="en-GB" b="1" dirty="0" smtClean="0"/>
              <a:t>Who has contributed?</a:t>
            </a:r>
            <a:r>
              <a:rPr lang="en-GB" dirty="0"/>
              <a:t/>
            </a:r>
            <a:br>
              <a:rPr lang="en-GB" dirty="0"/>
            </a:br>
            <a:endParaRPr lang="en-GB" altLang="en-US" b="1" dirty="0" smtClean="0">
              <a:latin typeface="Calibri" pitchFamily="34" charset="0"/>
            </a:endParaRPr>
          </a:p>
        </p:txBody>
      </p:sp>
      <p:sp>
        <p:nvSpPr>
          <p:cNvPr id="6148" name="Rectangle 3"/>
          <p:cNvSpPr>
            <a:spLocks noGrp="1" noChangeArrowheads="1"/>
          </p:cNvSpPr>
          <p:nvPr>
            <p:ph idx="1"/>
          </p:nvPr>
        </p:nvSpPr>
        <p:spPr>
          <a:xfrm>
            <a:off x="683568" y="1621688"/>
            <a:ext cx="6552728" cy="3458161"/>
          </a:xfrm>
        </p:spPr>
        <p:txBody>
          <a:bodyPr>
            <a:noAutofit/>
          </a:bodyPr>
          <a:lstStyle/>
          <a:p>
            <a:r>
              <a:rPr lang="en-GB" sz="1400" dirty="0"/>
              <a:t>Katy </a:t>
            </a:r>
            <a:r>
              <a:rPr lang="en-GB" sz="1400" dirty="0" err="1"/>
              <a:t>Beetham</a:t>
            </a:r>
            <a:r>
              <a:rPr lang="en-GB" sz="1400" dirty="0"/>
              <a:t>.</a:t>
            </a:r>
            <a:r>
              <a:rPr lang="en-GB" sz="1400" i="1" dirty="0"/>
              <a:t> ‘The Curiosity Project’</a:t>
            </a:r>
            <a:r>
              <a:rPr lang="en-GB" sz="1400" dirty="0"/>
              <a:t> and the </a:t>
            </a:r>
            <a:r>
              <a:rPr lang="en-GB" sz="1400" i="1" dirty="0"/>
              <a:t>‘Navigating Connection’ </a:t>
            </a:r>
            <a:r>
              <a:rPr lang="en-GB" sz="1400" dirty="0"/>
              <a:t>program</a:t>
            </a:r>
          </a:p>
          <a:p>
            <a:r>
              <a:rPr lang="en-GB" sz="1400" dirty="0"/>
              <a:t>Megan Pitts.</a:t>
            </a:r>
            <a:r>
              <a:rPr lang="en-GB" sz="1400" i="1" dirty="0"/>
              <a:t> ‘Inner Worlds Therapy’</a:t>
            </a:r>
            <a:r>
              <a:rPr lang="en-GB" sz="1400" dirty="0"/>
              <a:t> </a:t>
            </a:r>
            <a:endParaRPr lang="en-GB" sz="1400" dirty="0" smtClean="0"/>
          </a:p>
          <a:p>
            <a:r>
              <a:rPr lang="en-GB" sz="1400" dirty="0" smtClean="0"/>
              <a:t>Trafford SENAS and EP service</a:t>
            </a:r>
            <a:endParaRPr lang="en-GB" sz="1400" dirty="0"/>
          </a:p>
          <a:p>
            <a:pPr lvl="0"/>
            <a:r>
              <a:rPr lang="en-GB" sz="1400" dirty="0" smtClean="0"/>
              <a:t>The </a:t>
            </a:r>
            <a:r>
              <a:rPr lang="en-GB" sz="1400" dirty="0"/>
              <a:t>Zones of Regulation, </a:t>
            </a:r>
            <a:r>
              <a:rPr lang="en-GB" sz="1400" dirty="0" smtClean="0"/>
              <a:t>Inc.</a:t>
            </a:r>
            <a:r>
              <a:rPr lang="en-GB" sz="1400" dirty="0"/>
              <a:t> </a:t>
            </a:r>
            <a:r>
              <a:rPr lang="en-GB" sz="1400" dirty="0" smtClean="0"/>
              <a:t>founded </a:t>
            </a:r>
            <a:r>
              <a:rPr lang="en-GB" sz="1400" dirty="0"/>
              <a:t>by Leah </a:t>
            </a:r>
            <a:r>
              <a:rPr lang="en-GB" sz="1400" dirty="0" err="1"/>
              <a:t>Kuypers</a:t>
            </a:r>
            <a:r>
              <a:rPr lang="en-GB" sz="1400" dirty="0"/>
              <a:t> </a:t>
            </a:r>
            <a:endParaRPr lang="en-GB" sz="1400" dirty="0" smtClean="0"/>
          </a:p>
          <a:p>
            <a:pPr lvl="0"/>
            <a:r>
              <a:rPr lang="de-DE" sz="1400" dirty="0" smtClean="0"/>
              <a:t>Daniel </a:t>
            </a:r>
            <a:r>
              <a:rPr lang="de-DE" sz="1400" dirty="0"/>
              <a:t>J. </a:t>
            </a:r>
            <a:r>
              <a:rPr lang="de-DE" sz="1400" dirty="0" smtClean="0"/>
              <a:t>Siegel</a:t>
            </a:r>
          </a:p>
          <a:p>
            <a:pPr lvl="0"/>
            <a:r>
              <a:rPr lang="en-GB" sz="1400" dirty="0" smtClean="0"/>
              <a:t>National </a:t>
            </a:r>
            <a:r>
              <a:rPr lang="en-GB" sz="1400" dirty="0"/>
              <a:t>Autistic </a:t>
            </a:r>
            <a:r>
              <a:rPr lang="en-GB" sz="1400" dirty="0" smtClean="0"/>
              <a:t>Society</a:t>
            </a:r>
          </a:p>
          <a:p>
            <a:pPr lvl="0"/>
            <a:r>
              <a:rPr lang="en-GB" sz="1400" dirty="0" smtClean="0"/>
              <a:t>Thinking </a:t>
            </a:r>
            <a:r>
              <a:rPr lang="en-GB" sz="1400" dirty="0"/>
              <a:t>Matters </a:t>
            </a:r>
          </a:p>
          <a:p>
            <a:pPr lvl="0"/>
            <a:r>
              <a:rPr lang="en-GB" sz="1400" dirty="0" smtClean="0"/>
              <a:t>Daniel Hughes Ph.D. PACE approach to attachment theory</a:t>
            </a:r>
          </a:p>
          <a:p>
            <a:pPr lvl="0"/>
            <a:r>
              <a:rPr lang="en-GB" sz="1400" dirty="0" smtClean="0"/>
              <a:t>UPS </a:t>
            </a:r>
            <a:r>
              <a:rPr lang="en-GB" sz="1400" dirty="0"/>
              <a:t>Resilience Framework. Adapted from </a:t>
            </a:r>
            <a:r>
              <a:rPr lang="en-GB" sz="1400" i="1" dirty="0" err="1"/>
              <a:t>Boingboing</a:t>
            </a:r>
            <a:r>
              <a:rPr lang="en-GB" sz="1400" i="1" dirty="0"/>
              <a:t> – Resilience CIC</a:t>
            </a:r>
            <a:endParaRPr lang="en-GB" sz="1400" dirty="0"/>
          </a:p>
          <a:p>
            <a:pPr lvl="0"/>
            <a:r>
              <a:rPr lang="en-GB" sz="1400" i="1" dirty="0" err="1"/>
              <a:t>Mindflick</a:t>
            </a:r>
            <a:r>
              <a:rPr lang="en-GB" sz="1400" dirty="0"/>
              <a:t> – Spotlight Profiling tool - founded by performance psychologists </a:t>
            </a:r>
            <a:r>
              <a:rPr lang="en-GB" sz="1400" dirty="0" err="1"/>
              <a:t>Dr.</a:t>
            </a:r>
            <a:r>
              <a:rPr lang="en-GB" sz="1400" dirty="0"/>
              <a:t> Mark </a:t>
            </a:r>
            <a:r>
              <a:rPr lang="en-GB" sz="1400" dirty="0" err="1"/>
              <a:t>Bawden</a:t>
            </a:r>
            <a:r>
              <a:rPr lang="en-GB" sz="1400" dirty="0"/>
              <a:t> and </a:t>
            </a:r>
            <a:r>
              <a:rPr lang="en-GB" sz="1400" dirty="0" err="1"/>
              <a:t>Dr.</a:t>
            </a:r>
            <a:r>
              <a:rPr lang="en-GB" sz="1400" dirty="0"/>
              <a:t> Pete Lindsay, alongside former England Cricket Captain Sir Andrew </a:t>
            </a:r>
            <a:r>
              <a:rPr lang="en-GB" sz="1400" dirty="0" smtClean="0"/>
              <a:t>Strauss</a:t>
            </a:r>
            <a:r>
              <a:rPr lang="en-GB" altLang="en-US" sz="1400" dirty="0" smtClean="0">
                <a:latin typeface="NTFPreCursivefk" panose="03000400000000000000" pitchFamily="66" charset="0"/>
              </a:rPr>
              <a:t>       </a:t>
            </a:r>
            <a:endParaRPr lang="en-GB" altLang="en-US" sz="1400" dirty="0" smtClean="0">
              <a:latin typeface="NTFPreCursivefk" panose="03000400000000000000" pitchFamily="66" charset="0"/>
              <a:cs typeface="Calibri" panose="020F0502020204030204" pitchFamily="34" charset="0"/>
            </a:endParaRPr>
          </a:p>
        </p:txBody>
      </p:sp>
      <p:pic>
        <p:nvPicPr>
          <p:cNvPr id="615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78960"/>
            <a:ext cx="1128520" cy="901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1135417" y="0"/>
            <a:ext cx="2614138" cy="719920"/>
          </a:xfrm>
          <a:prstGeom prst="rect">
            <a:avLst/>
          </a:prstGeom>
        </p:spPr>
      </p:pic>
      <p:pic>
        <p:nvPicPr>
          <p:cNvPr id="3" name="Picture 2"/>
          <p:cNvPicPr>
            <a:picLocks noChangeAspect="1"/>
          </p:cNvPicPr>
          <p:nvPr/>
        </p:nvPicPr>
        <p:blipFill>
          <a:blip r:embed="rId5"/>
          <a:stretch>
            <a:fillRect/>
          </a:stretch>
        </p:blipFill>
        <p:spPr>
          <a:xfrm>
            <a:off x="6548915" y="6094909"/>
            <a:ext cx="2595085" cy="750742"/>
          </a:xfrm>
          <a:prstGeom prst="rect">
            <a:avLst/>
          </a:prstGeom>
        </p:spPr>
      </p:pic>
      <p:pic>
        <p:nvPicPr>
          <p:cNvPr id="4" name="Picture 3"/>
          <p:cNvPicPr>
            <a:picLocks noChangeAspect="1"/>
          </p:cNvPicPr>
          <p:nvPr/>
        </p:nvPicPr>
        <p:blipFill>
          <a:blip r:embed="rId6"/>
          <a:stretch>
            <a:fillRect/>
          </a:stretch>
        </p:blipFill>
        <p:spPr>
          <a:xfrm>
            <a:off x="6552372" y="0"/>
            <a:ext cx="2600409" cy="728114"/>
          </a:xfrm>
          <a:prstGeom prst="rect">
            <a:avLst/>
          </a:prstGeom>
        </p:spPr>
      </p:pic>
      <p:pic>
        <p:nvPicPr>
          <p:cNvPr id="5" name="Picture 4"/>
          <p:cNvPicPr>
            <a:picLocks noChangeAspect="1"/>
          </p:cNvPicPr>
          <p:nvPr/>
        </p:nvPicPr>
        <p:blipFill>
          <a:blip r:embed="rId7"/>
          <a:stretch>
            <a:fillRect/>
          </a:stretch>
        </p:blipFill>
        <p:spPr>
          <a:xfrm>
            <a:off x="0" y="6017203"/>
            <a:ext cx="2920662" cy="840797"/>
          </a:xfrm>
          <a:prstGeom prst="rect">
            <a:avLst/>
          </a:prstGeom>
        </p:spPr>
      </p:pic>
    </p:spTree>
    <p:extLst>
      <p:ext uri="{BB962C8B-B14F-4D97-AF65-F5344CB8AC3E}">
        <p14:creationId xmlns:p14="http://schemas.microsoft.com/office/powerpoint/2010/main" val="2360292799"/>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659523" y="980728"/>
            <a:ext cx="6781670" cy="1015060"/>
          </a:xfrm>
        </p:spPr>
        <p:txBody>
          <a:bodyPr>
            <a:normAutofit fontScale="90000"/>
          </a:bodyPr>
          <a:lstStyle/>
          <a:p>
            <a:pPr lvl="0"/>
            <a:r>
              <a:rPr lang="en-GB" b="1" dirty="0" smtClean="0"/>
              <a:t>Module 1: How </a:t>
            </a:r>
            <a:r>
              <a:rPr lang="en-GB" b="1" dirty="0"/>
              <a:t>does my brain and nervous system work?</a:t>
            </a:r>
            <a:r>
              <a:rPr lang="en-GB" dirty="0"/>
              <a:t> </a:t>
            </a:r>
            <a:br>
              <a:rPr lang="en-GB" dirty="0"/>
            </a:br>
            <a:endParaRPr lang="en-GB" altLang="en-US" b="1" dirty="0" smtClean="0">
              <a:latin typeface="Calibri" pitchFamily="34" charset="0"/>
            </a:endParaRPr>
          </a:p>
        </p:txBody>
      </p:sp>
      <p:sp>
        <p:nvSpPr>
          <p:cNvPr id="6148" name="Rectangle 3"/>
          <p:cNvSpPr>
            <a:spLocks noGrp="1" noChangeArrowheads="1"/>
          </p:cNvSpPr>
          <p:nvPr>
            <p:ph idx="1"/>
          </p:nvPr>
        </p:nvSpPr>
        <p:spPr>
          <a:xfrm>
            <a:off x="683568" y="2248402"/>
            <a:ext cx="6552728" cy="1736507"/>
          </a:xfrm>
        </p:spPr>
        <p:txBody>
          <a:bodyPr>
            <a:noAutofit/>
          </a:bodyPr>
          <a:lstStyle/>
          <a:p>
            <a:pPr marL="0" indent="0">
              <a:buNone/>
            </a:pPr>
            <a:r>
              <a:rPr lang="en-GB" dirty="0" smtClean="0"/>
              <a:t>This </a:t>
            </a:r>
            <a:r>
              <a:rPr lang="en-GB" dirty="0"/>
              <a:t>module helps children to understand how the brain and nervous system work together. It works on the premise that if children have a greater understanding of how the brain works, about neuroplasticity, how memories and habits are formed and what the brain needs to feel safe, they will be more able to consider how their minds can work with the brain and nervous system to help form new, positive neural pathways</a:t>
            </a:r>
            <a:r>
              <a:rPr lang="en-GB" dirty="0" smtClean="0"/>
              <a:t>. This could be a stepping stone to courage and increased resilience and independence.</a:t>
            </a:r>
            <a:endParaRPr lang="en-GB" dirty="0"/>
          </a:p>
          <a:p>
            <a:pPr algn="ctr" eaLnBrk="1" hangingPunct="1">
              <a:buFont typeface="Wingdings" pitchFamily="2" charset="2"/>
              <a:buNone/>
            </a:pPr>
            <a:r>
              <a:rPr lang="en-GB" altLang="en-US" sz="1200" dirty="0" smtClean="0">
                <a:latin typeface="NTFPreCursivefk" panose="03000400000000000000" pitchFamily="66" charset="0"/>
              </a:rPr>
              <a:t>       </a:t>
            </a:r>
            <a:endParaRPr lang="en-GB" altLang="en-US" sz="1400" dirty="0" smtClean="0">
              <a:latin typeface="NTFPreCursivefk" panose="03000400000000000000" pitchFamily="66" charset="0"/>
              <a:cs typeface="Calibri" panose="020F0502020204030204" pitchFamily="34" charset="0"/>
            </a:endParaRPr>
          </a:p>
        </p:txBody>
      </p:sp>
      <p:pic>
        <p:nvPicPr>
          <p:cNvPr id="615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78960"/>
            <a:ext cx="1128520" cy="901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1135417" y="0"/>
            <a:ext cx="2614138" cy="719920"/>
          </a:xfrm>
          <a:prstGeom prst="rect">
            <a:avLst/>
          </a:prstGeom>
        </p:spPr>
      </p:pic>
      <p:pic>
        <p:nvPicPr>
          <p:cNvPr id="3" name="Picture 2"/>
          <p:cNvPicPr>
            <a:picLocks noChangeAspect="1"/>
          </p:cNvPicPr>
          <p:nvPr/>
        </p:nvPicPr>
        <p:blipFill>
          <a:blip r:embed="rId5"/>
          <a:stretch>
            <a:fillRect/>
          </a:stretch>
        </p:blipFill>
        <p:spPr>
          <a:xfrm>
            <a:off x="6548915" y="6094909"/>
            <a:ext cx="2595085" cy="750742"/>
          </a:xfrm>
          <a:prstGeom prst="rect">
            <a:avLst/>
          </a:prstGeom>
        </p:spPr>
      </p:pic>
      <p:pic>
        <p:nvPicPr>
          <p:cNvPr id="4" name="Picture 3"/>
          <p:cNvPicPr>
            <a:picLocks noChangeAspect="1"/>
          </p:cNvPicPr>
          <p:nvPr/>
        </p:nvPicPr>
        <p:blipFill>
          <a:blip r:embed="rId6"/>
          <a:stretch>
            <a:fillRect/>
          </a:stretch>
        </p:blipFill>
        <p:spPr>
          <a:xfrm>
            <a:off x="6552372" y="0"/>
            <a:ext cx="2600409" cy="728114"/>
          </a:xfrm>
          <a:prstGeom prst="rect">
            <a:avLst/>
          </a:prstGeom>
        </p:spPr>
      </p:pic>
      <p:pic>
        <p:nvPicPr>
          <p:cNvPr id="5" name="Picture 4"/>
          <p:cNvPicPr>
            <a:picLocks noChangeAspect="1"/>
          </p:cNvPicPr>
          <p:nvPr/>
        </p:nvPicPr>
        <p:blipFill>
          <a:blip r:embed="rId7"/>
          <a:stretch>
            <a:fillRect/>
          </a:stretch>
        </p:blipFill>
        <p:spPr>
          <a:xfrm>
            <a:off x="0" y="6017203"/>
            <a:ext cx="2920662" cy="840797"/>
          </a:xfrm>
          <a:prstGeom prst="rect">
            <a:avLst/>
          </a:prstGeom>
        </p:spPr>
      </p:pic>
    </p:spTree>
    <p:extLst>
      <p:ext uri="{BB962C8B-B14F-4D97-AF65-F5344CB8AC3E}">
        <p14:creationId xmlns:p14="http://schemas.microsoft.com/office/powerpoint/2010/main" val="2958556462"/>
      </p:ext>
    </p:extLst>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659523" y="980728"/>
            <a:ext cx="6781670" cy="1015060"/>
          </a:xfrm>
        </p:spPr>
        <p:txBody>
          <a:bodyPr>
            <a:normAutofit fontScale="90000"/>
          </a:bodyPr>
          <a:lstStyle/>
          <a:p>
            <a:r>
              <a:rPr lang="en-GB" b="1" dirty="0" smtClean="0"/>
              <a:t>Module 2: </a:t>
            </a:r>
            <a:r>
              <a:rPr lang="en-GB" b="1" dirty="0"/>
              <a:t>Knowing Myself: Being my own resilient best friend</a:t>
            </a:r>
            <a:r>
              <a:rPr lang="en-GB" dirty="0"/>
              <a:t/>
            </a:r>
            <a:br>
              <a:rPr lang="en-GB" dirty="0"/>
            </a:br>
            <a:r>
              <a:rPr lang="en-GB" dirty="0"/>
              <a:t/>
            </a:r>
            <a:br>
              <a:rPr lang="en-GB" dirty="0"/>
            </a:br>
            <a:endParaRPr lang="en-GB" altLang="en-US" b="1" dirty="0" smtClean="0">
              <a:latin typeface="Calibri" pitchFamily="34" charset="0"/>
            </a:endParaRPr>
          </a:p>
        </p:txBody>
      </p:sp>
      <p:sp>
        <p:nvSpPr>
          <p:cNvPr id="6148" name="Rectangle 3"/>
          <p:cNvSpPr>
            <a:spLocks noGrp="1" noChangeArrowheads="1"/>
          </p:cNvSpPr>
          <p:nvPr>
            <p:ph idx="1"/>
          </p:nvPr>
        </p:nvSpPr>
        <p:spPr>
          <a:xfrm>
            <a:off x="683568" y="2248402"/>
            <a:ext cx="7704856" cy="1736507"/>
          </a:xfrm>
        </p:spPr>
        <p:txBody>
          <a:bodyPr>
            <a:noAutofit/>
          </a:bodyPr>
          <a:lstStyle/>
          <a:p>
            <a:pPr marL="0" indent="0">
              <a:buNone/>
            </a:pPr>
            <a:r>
              <a:rPr lang="en-GB" dirty="0" smtClean="0"/>
              <a:t>This </a:t>
            </a:r>
            <a:r>
              <a:rPr lang="en-GB" dirty="0"/>
              <a:t>module is based on the view that we use our cortex (learnt in Module 1) to have ‘mindsight’. When we know our minds, we are able to converse with ourselves and talk to ourselves. This helps us to reflect on our </a:t>
            </a:r>
            <a:r>
              <a:rPr lang="en-GB" dirty="0" err="1"/>
              <a:t>mindset</a:t>
            </a:r>
            <a:r>
              <a:rPr lang="en-GB" dirty="0"/>
              <a:t> and behaviour preferences and to know what resilience truly is and how to develop and maintain it…knowing that we always have our own back and that we can lean into our biggest strengths when we need them the most. Maybe we can even think about when we might need to look at the inner strengths that we have that perhaps we don’t always use that much! Being your own best friend can be the grounding for self-awareness and help you to be a reliable friend for others too.</a:t>
            </a:r>
          </a:p>
          <a:p>
            <a:pPr algn="ctr" eaLnBrk="1" hangingPunct="1">
              <a:buFont typeface="Wingdings" pitchFamily="2" charset="2"/>
              <a:buNone/>
            </a:pPr>
            <a:r>
              <a:rPr lang="en-GB" altLang="en-US" sz="1200" dirty="0" smtClean="0">
                <a:latin typeface="NTFPreCursivefk" panose="03000400000000000000" pitchFamily="66" charset="0"/>
              </a:rPr>
              <a:t>       </a:t>
            </a:r>
            <a:endParaRPr lang="en-GB" altLang="en-US" sz="1400" dirty="0" smtClean="0">
              <a:latin typeface="NTFPreCursivefk" panose="03000400000000000000" pitchFamily="66" charset="0"/>
              <a:cs typeface="Calibri" panose="020F0502020204030204" pitchFamily="34" charset="0"/>
            </a:endParaRPr>
          </a:p>
        </p:txBody>
      </p:sp>
      <p:pic>
        <p:nvPicPr>
          <p:cNvPr id="615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78960"/>
            <a:ext cx="1128520" cy="901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1135417" y="0"/>
            <a:ext cx="2614138" cy="719920"/>
          </a:xfrm>
          <a:prstGeom prst="rect">
            <a:avLst/>
          </a:prstGeom>
        </p:spPr>
      </p:pic>
      <p:pic>
        <p:nvPicPr>
          <p:cNvPr id="3" name="Picture 2"/>
          <p:cNvPicPr>
            <a:picLocks noChangeAspect="1"/>
          </p:cNvPicPr>
          <p:nvPr/>
        </p:nvPicPr>
        <p:blipFill>
          <a:blip r:embed="rId5"/>
          <a:stretch>
            <a:fillRect/>
          </a:stretch>
        </p:blipFill>
        <p:spPr>
          <a:xfrm>
            <a:off x="6548915" y="6094909"/>
            <a:ext cx="2595085" cy="750742"/>
          </a:xfrm>
          <a:prstGeom prst="rect">
            <a:avLst/>
          </a:prstGeom>
        </p:spPr>
      </p:pic>
      <p:pic>
        <p:nvPicPr>
          <p:cNvPr id="4" name="Picture 3"/>
          <p:cNvPicPr>
            <a:picLocks noChangeAspect="1"/>
          </p:cNvPicPr>
          <p:nvPr/>
        </p:nvPicPr>
        <p:blipFill>
          <a:blip r:embed="rId6"/>
          <a:stretch>
            <a:fillRect/>
          </a:stretch>
        </p:blipFill>
        <p:spPr>
          <a:xfrm>
            <a:off x="6552372" y="0"/>
            <a:ext cx="2600409" cy="728114"/>
          </a:xfrm>
          <a:prstGeom prst="rect">
            <a:avLst/>
          </a:prstGeom>
        </p:spPr>
      </p:pic>
      <p:pic>
        <p:nvPicPr>
          <p:cNvPr id="5" name="Picture 4"/>
          <p:cNvPicPr>
            <a:picLocks noChangeAspect="1"/>
          </p:cNvPicPr>
          <p:nvPr/>
        </p:nvPicPr>
        <p:blipFill>
          <a:blip r:embed="rId7"/>
          <a:stretch>
            <a:fillRect/>
          </a:stretch>
        </p:blipFill>
        <p:spPr>
          <a:xfrm>
            <a:off x="0" y="6017203"/>
            <a:ext cx="2920662" cy="840797"/>
          </a:xfrm>
          <a:prstGeom prst="rect">
            <a:avLst/>
          </a:prstGeom>
        </p:spPr>
      </p:pic>
    </p:spTree>
    <p:extLst>
      <p:ext uri="{BB962C8B-B14F-4D97-AF65-F5344CB8AC3E}">
        <p14:creationId xmlns:p14="http://schemas.microsoft.com/office/powerpoint/2010/main" val="1243129718"/>
      </p:ext>
    </p:extLst>
  </p:cSld>
  <p:clrMapOvr>
    <a:masterClrMapping/>
  </p:clrMapOvr>
  <p:transition spd="slow">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659523" y="980728"/>
            <a:ext cx="6781670" cy="1015060"/>
          </a:xfrm>
        </p:spPr>
        <p:txBody>
          <a:bodyPr>
            <a:normAutofit fontScale="90000"/>
          </a:bodyPr>
          <a:lstStyle/>
          <a:p>
            <a:pPr lvl="0"/>
            <a:r>
              <a:rPr lang="en-GB" b="1" dirty="0" smtClean="0"/>
              <a:t>Module 3: </a:t>
            </a:r>
            <a:r>
              <a:rPr lang="en-GB" b="1" dirty="0"/>
              <a:t>How do I feel from the inside?</a:t>
            </a:r>
            <a:r>
              <a:rPr lang="en-GB" dirty="0"/>
              <a:t> </a:t>
            </a:r>
            <a:br>
              <a:rPr lang="en-GB" dirty="0"/>
            </a:br>
            <a:r>
              <a:rPr lang="en-GB" dirty="0"/>
              <a:t/>
            </a:r>
            <a:br>
              <a:rPr lang="en-GB" dirty="0"/>
            </a:br>
            <a:endParaRPr lang="en-GB" altLang="en-US" b="1" dirty="0" smtClean="0">
              <a:latin typeface="Calibri" pitchFamily="34" charset="0"/>
            </a:endParaRPr>
          </a:p>
        </p:txBody>
      </p:sp>
      <p:sp>
        <p:nvSpPr>
          <p:cNvPr id="6148" name="Rectangle 3"/>
          <p:cNvSpPr>
            <a:spLocks noGrp="1" noChangeArrowheads="1"/>
          </p:cNvSpPr>
          <p:nvPr>
            <p:ph idx="1"/>
          </p:nvPr>
        </p:nvSpPr>
        <p:spPr>
          <a:xfrm>
            <a:off x="323528" y="2123182"/>
            <a:ext cx="7704856" cy="1736507"/>
          </a:xfrm>
        </p:spPr>
        <p:txBody>
          <a:bodyPr>
            <a:noAutofit/>
          </a:bodyPr>
          <a:lstStyle/>
          <a:p>
            <a:pPr marL="0" indent="0">
              <a:buNone/>
            </a:pPr>
            <a:r>
              <a:rPr lang="en-GB" dirty="0" smtClean="0"/>
              <a:t>This </a:t>
            </a:r>
            <a:r>
              <a:rPr lang="en-GB" dirty="0"/>
              <a:t>module helps children to enhance their body awareness (the ‘phonics of self-regulation’ and </a:t>
            </a:r>
            <a:r>
              <a:rPr lang="en-GB" dirty="0" err="1"/>
              <a:t>interoception</a:t>
            </a:r>
            <a:r>
              <a:rPr lang="en-GB" dirty="0"/>
              <a:t> – our ‘sixth sense’). The more attuned they are to their bodies and what they feel, the more likely it is that they will be able to regulate their emotions, to be present and less distracted, and be ready and alert to learn and grow. Furthermore, when they are more aware of their emotions and how their bodies react, they will be more able to connect with others and others’ emotions, co-regulating with trusted adults and even with one another.</a:t>
            </a:r>
          </a:p>
          <a:p>
            <a:pPr algn="ctr" eaLnBrk="1" hangingPunct="1">
              <a:buFont typeface="Wingdings" pitchFamily="2" charset="2"/>
              <a:buNone/>
            </a:pPr>
            <a:r>
              <a:rPr lang="en-GB" altLang="en-US" sz="1200" dirty="0" smtClean="0">
                <a:latin typeface="NTFPreCursivefk" panose="03000400000000000000" pitchFamily="66" charset="0"/>
              </a:rPr>
              <a:t>       </a:t>
            </a:r>
            <a:endParaRPr lang="en-GB" altLang="en-US" sz="1400" dirty="0" smtClean="0">
              <a:latin typeface="NTFPreCursivefk" panose="03000400000000000000" pitchFamily="66" charset="0"/>
              <a:cs typeface="Calibri" panose="020F0502020204030204" pitchFamily="34" charset="0"/>
            </a:endParaRPr>
          </a:p>
        </p:txBody>
      </p:sp>
      <p:pic>
        <p:nvPicPr>
          <p:cNvPr id="615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78960"/>
            <a:ext cx="1128520" cy="901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1135417" y="0"/>
            <a:ext cx="2614138" cy="719920"/>
          </a:xfrm>
          <a:prstGeom prst="rect">
            <a:avLst/>
          </a:prstGeom>
        </p:spPr>
      </p:pic>
      <p:pic>
        <p:nvPicPr>
          <p:cNvPr id="3" name="Picture 2"/>
          <p:cNvPicPr>
            <a:picLocks noChangeAspect="1"/>
          </p:cNvPicPr>
          <p:nvPr/>
        </p:nvPicPr>
        <p:blipFill>
          <a:blip r:embed="rId5"/>
          <a:stretch>
            <a:fillRect/>
          </a:stretch>
        </p:blipFill>
        <p:spPr>
          <a:xfrm>
            <a:off x="6548915" y="6094909"/>
            <a:ext cx="2595085" cy="750742"/>
          </a:xfrm>
          <a:prstGeom prst="rect">
            <a:avLst/>
          </a:prstGeom>
        </p:spPr>
      </p:pic>
      <p:pic>
        <p:nvPicPr>
          <p:cNvPr id="4" name="Picture 3"/>
          <p:cNvPicPr>
            <a:picLocks noChangeAspect="1"/>
          </p:cNvPicPr>
          <p:nvPr/>
        </p:nvPicPr>
        <p:blipFill>
          <a:blip r:embed="rId6"/>
          <a:stretch>
            <a:fillRect/>
          </a:stretch>
        </p:blipFill>
        <p:spPr>
          <a:xfrm>
            <a:off x="6552372" y="0"/>
            <a:ext cx="2600409" cy="728114"/>
          </a:xfrm>
          <a:prstGeom prst="rect">
            <a:avLst/>
          </a:prstGeom>
        </p:spPr>
      </p:pic>
      <p:pic>
        <p:nvPicPr>
          <p:cNvPr id="5" name="Picture 4"/>
          <p:cNvPicPr>
            <a:picLocks noChangeAspect="1"/>
          </p:cNvPicPr>
          <p:nvPr/>
        </p:nvPicPr>
        <p:blipFill>
          <a:blip r:embed="rId7"/>
          <a:stretch>
            <a:fillRect/>
          </a:stretch>
        </p:blipFill>
        <p:spPr>
          <a:xfrm>
            <a:off x="0" y="6017203"/>
            <a:ext cx="2920662" cy="840797"/>
          </a:xfrm>
          <a:prstGeom prst="rect">
            <a:avLst/>
          </a:prstGeom>
        </p:spPr>
      </p:pic>
    </p:spTree>
    <p:extLst>
      <p:ext uri="{BB962C8B-B14F-4D97-AF65-F5344CB8AC3E}">
        <p14:creationId xmlns:p14="http://schemas.microsoft.com/office/powerpoint/2010/main" val="1971564922"/>
      </p:ext>
    </p:extLst>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659523" y="980728"/>
            <a:ext cx="6781670" cy="1015060"/>
          </a:xfrm>
        </p:spPr>
        <p:txBody>
          <a:bodyPr>
            <a:normAutofit fontScale="90000"/>
          </a:bodyPr>
          <a:lstStyle/>
          <a:p>
            <a:pPr lvl="0"/>
            <a:r>
              <a:rPr lang="en-GB" b="1" dirty="0" smtClean="0"/>
              <a:t>Module 4: </a:t>
            </a:r>
            <a:r>
              <a:rPr lang="en-GB" b="1" dirty="0"/>
              <a:t>How can I understand my energy?</a:t>
            </a:r>
            <a:r>
              <a:rPr lang="en-GB" dirty="0"/>
              <a:t> </a:t>
            </a:r>
            <a:br>
              <a:rPr lang="en-GB" dirty="0"/>
            </a:br>
            <a:r>
              <a:rPr lang="en-GB" dirty="0"/>
              <a:t/>
            </a:r>
            <a:br>
              <a:rPr lang="en-GB" dirty="0"/>
            </a:br>
            <a:endParaRPr lang="en-GB" altLang="en-US" b="1" dirty="0" smtClean="0">
              <a:latin typeface="Calibri" pitchFamily="34" charset="0"/>
            </a:endParaRPr>
          </a:p>
        </p:txBody>
      </p:sp>
      <p:sp>
        <p:nvSpPr>
          <p:cNvPr id="6148" name="Rectangle 3"/>
          <p:cNvSpPr>
            <a:spLocks noGrp="1" noChangeArrowheads="1"/>
          </p:cNvSpPr>
          <p:nvPr>
            <p:ph idx="1"/>
          </p:nvPr>
        </p:nvSpPr>
        <p:spPr>
          <a:xfrm>
            <a:off x="323528" y="2283236"/>
            <a:ext cx="7704856" cy="1736507"/>
          </a:xfrm>
        </p:spPr>
        <p:txBody>
          <a:bodyPr>
            <a:noAutofit/>
          </a:bodyPr>
          <a:lstStyle/>
          <a:p>
            <a:pPr marL="0" indent="0">
              <a:buNone/>
            </a:pPr>
            <a:r>
              <a:rPr lang="en-GB" dirty="0" smtClean="0"/>
              <a:t>When we are aware of our energy, whether high or low, due to anxiety, distress, excitement, fear, joy, </a:t>
            </a:r>
            <a:r>
              <a:rPr lang="en-GB" dirty="0"/>
              <a:t>we are more able to manage it to maintain positive mental health and wellbeing…in all manner of circumstances and environments. Being aware of our energy enables further growth of self-awareness, widens our window of tolerance and enables us to be resilient and take responsibility for our actions. It also helps us to empathise and be aware of the energy of those around us.</a:t>
            </a:r>
          </a:p>
          <a:p>
            <a:pPr algn="ctr" eaLnBrk="1" hangingPunct="1">
              <a:buFont typeface="Wingdings" pitchFamily="2" charset="2"/>
              <a:buNone/>
            </a:pPr>
            <a:r>
              <a:rPr lang="en-GB" altLang="en-US" sz="1200" dirty="0" smtClean="0">
                <a:latin typeface="NTFPreCursivefk" panose="03000400000000000000" pitchFamily="66" charset="0"/>
              </a:rPr>
              <a:t>       </a:t>
            </a:r>
            <a:endParaRPr lang="en-GB" altLang="en-US" sz="1400" dirty="0" smtClean="0">
              <a:latin typeface="NTFPreCursivefk" panose="03000400000000000000" pitchFamily="66" charset="0"/>
              <a:cs typeface="Calibri" panose="020F0502020204030204" pitchFamily="34" charset="0"/>
            </a:endParaRPr>
          </a:p>
        </p:txBody>
      </p:sp>
      <p:pic>
        <p:nvPicPr>
          <p:cNvPr id="615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78960"/>
            <a:ext cx="1128520" cy="901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1135417" y="0"/>
            <a:ext cx="2614138" cy="719920"/>
          </a:xfrm>
          <a:prstGeom prst="rect">
            <a:avLst/>
          </a:prstGeom>
        </p:spPr>
      </p:pic>
      <p:pic>
        <p:nvPicPr>
          <p:cNvPr id="3" name="Picture 2"/>
          <p:cNvPicPr>
            <a:picLocks noChangeAspect="1"/>
          </p:cNvPicPr>
          <p:nvPr/>
        </p:nvPicPr>
        <p:blipFill>
          <a:blip r:embed="rId5"/>
          <a:stretch>
            <a:fillRect/>
          </a:stretch>
        </p:blipFill>
        <p:spPr>
          <a:xfrm>
            <a:off x="6548915" y="6094909"/>
            <a:ext cx="2595085" cy="750742"/>
          </a:xfrm>
          <a:prstGeom prst="rect">
            <a:avLst/>
          </a:prstGeom>
        </p:spPr>
      </p:pic>
      <p:pic>
        <p:nvPicPr>
          <p:cNvPr id="4" name="Picture 3"/>
          <p:cNvPicPr>
            <a:picLocks noChangeAspect="1"/>
          </p:cNvPicPr>
          <p:nvPr/>
        </p:nvPicPr>
        <p:blipFill>
          <a:blip r:embed="rId6"/>
          <a:stretch>
            <a:fillRect/>
          </a:stretch>
        </p:blipFill>
        <p:spPr>
          <a:xfrm>
            <a:off x="6552372" y="0"/>
            <a:ext cx="2600409" cy="728114"/>
          </a:xfrm>
          <a:prstGeom prst="rect">
            <a:avLst/>
          </a:prstGeom>
        </p:spPr>
      </p:pic>
      <p:pic>
        <p:nvPicPr>
          <p:cNvPr id="5" name="Picture 4"/>
          <p:cNvPicPr>
            <a:picLocks noChangeAspect="1"/>
          </p:cNvPicPr>
          <p:nvPr/>
        </p:nvPicPr>
        <p:blipFill>
          <a:blip r:embed="rId7"/>
          <a:stretch>
            <a:fillRect/>
          </a:stretch>
        </p:blipFill>
        <p:spPr>
          <a:xfrm>
            <a:off x="0" y="6017203"/>
            <a:ext cx="2920662" cy="840797"/>
          </a:xfrm>
          <a:prstGeom prst="rect">
            <a:avLst/>
          </a:prstGeom>
        </p:spPr>
      </p:pic>
    </p:spTree>
    <p:extLst>
      <p:ext uri="{BB962C8B-B14F-4D97-AF65-F5344CB8AC3E}">
        <p14:creationId xmlns:p14="http://schemas.microsoft.com/office/powerpoint/2010/main" val="3685485887"/>
      </p:ext>
    </p:extLst>
  </p:cSld>
  <p:clrMapOvr>
    <a:masterClrMapping/>
  </p:clrMapOvr>
  <p:transition spd="slow">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659523" y="980728"/>
            <a:ext cx="6781670" cy="1015060"/>
          </a:xfrm>
        </p:spPr>
        <p:txBody>
          <a:bodyPr>
            <a:normAutofit fontScale="90000"/>
          </a:bodyPr>
          <a:lstStyle/>
          <a:p>
            <a:pPr lvl="0"/>
            <a:r>
              <a:rPr lang="en-GB" b="1" dirty="0" smtClean="0"/>
              <a:t>Module 5: Metacognition </a:t>
            </a:r>
            <a:r>
              <a:rPr lang="en-GB" b="1" dirty="0"/>
              <a:t>and being a ‘Meta-Learner’</a:t>
            </a:r>
            <a:r>
              <a:rPr lang="en-GB" dirty="0"/>
              <a:t/>
            </a:r>
            <a:br>
              <a:rPr lang="en-GB" dirty="0"/>
            </a:br>
            <a:r>
              <a:rPr lang="en-GB" dirty="0"/>
              <a:t/>
            </a:r>
            <a:br>
              <a:rPr lang="en-GB" dirty="0"/>
            </a:br>
            <a:r>
              <a:rPr lang="en-GB" dirty="0"/>
              <a:t/>
            </a:r>
            <a:br>
              <a:rPr lang="en-GB" dirty="0"/>
            </a:br>
            <a:endParaRPr lang="en-GB" altLang="en-US" b="1" dirty="0" smtClean="0">
              <a:latin typeface="Calibri" pitchFamily="34" charset="0"/>
            </a:endParaRPr>
          </a:p>
        </p:txBody>
      </p:sp>
      <p:sp>
        <p:nvSpPr>
          <p:cNvPr id="6148" name="Rectangle 3"/>
          <p:cNvSpPr>
            <a:spLocks noGrp="1" noChangeArrowheads="1"/>
          </p:cNvSpPr>
          <p:nvPr>
            <p:ph idx="1"/>
          </p:nvPr>
        </p:nvSpPr>
        <p:spPr>
          <a:xfrm>
            <a:off x="683568" y="2248402"/>
            <a:ext cx="7704856" cy="1736507"/>
          </a:xfrm>
        </p:spPr>
        <p:txBody>
          <a:bodyPr>
            <a:noAutofit/>
          </a:bodyPr>
          <a:lstStyle/>
          <a:p>
            <a:pPr marL="0" indent="0">
              <a:buNone/>
            </a:pPr>
            <a:r>
              <a:rPr lang="en-GB" dirty="0" smtClean="0"/>
              <a:t>Helping </a:t>
            </a:r>
            <a:r>
              <a:rPr lang="en-GB" dirty="0"/>
              <a:t>our children to be aware of how they learn, enables them to get into positive Habits of Mind, nurturing further independence in what works best for them on their journey of growth. Being aware of our own learning processes and how we plan, monitor and evaluate at each stage, enables our children to be more reflective, creative and critical thinkers.</a:t>
            </a:r>
          </a:p>
          <a:p>
            <a:pPr algn="ctr" eaLnBrk="1" hangingPunct="1">
              <a:buFont typeface="Wingdings" pitchFamily="2" charset="2"/>
              <a:buNone/>
            </a:pPr>
            <a:r>
              <a:rPr lang="en-GB" altLang="en-US" sz="1200" dirty="0" smtClean="0">
                <a:latin typeface="NTFPreCursivefk" panose="03000400000000000000" pitchFamily="66" charset="0"/>
              </a:rPr>
              <a:t>       </a:t>
            </a:r>
            <a:endParaRPr lang="en-GB" altLang="en-US" sz="1400" dirty="0" smtClean="0">
              <a:latin typeface="NTFPreCursivefk" panose="03000400000000000000" pitchFamily="66" charset="0"/>
              <a:cs typeface="Calibri" panose="020F0502020204030204" pitchFamily="34" charset="0"/>
            </a:endParaRPr>
          </a:p>
        </p:txBody>
      </p:sp>
      <p:pic>
        <p:nvPicPr>
          <p:cNvPr id="615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78960"/>
            <a:ext cx="1128520" cy="901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1135417" y="0"/>
            <a:ext cx="2614138" cy="719920"/>
          </a:xfrm>
          <a:prstGeom prst="rect">
            <a:avLst/>
          </a:prstGeom>
        </p:spPr>
      </p:pic>
      <p:pic>
        <p:nvPicPr>
          <p:cNvPr id="3" name="Picture 2"/>
          <p:cNvPicPr>
            <a:picLocks noChangeAspect="1"/>
          </p:cNvPicPr>
          <p:nvPr/>
        </p:nvPicPr>
        <p:blipFill>
          <a:blip r:embed="rId5"/>
          <a:stretch>
            <a:fillRect/>
          </a:stretch>
        </p:blipFill>
        <p:spPr>
          <a:xfrm>
            <a:off x="6548915" y="6094909"/>
            <a:ext cx="2595085" cy="750742"/>
          </a:xfrm>
          <a:prstGeom prst="rect">
            <a:avLst/>
          </a:prstGeom>
        </p:spPr>
      </p:pic>
      <p:pic>
        <p:nvPicPr>
          <p:cNvPr id="4" name="Picture 3"/>
          <p:cNvPicPr>
            <a:picLocks noChangeAspect="1"/>
          </p:cNvPicPr>
          <p:nvPr/>
        </p:nvPicPr>
        <p:blipFill>
          <a:blip r:embed="rId6"/>
          <a:stretch>
            <a:fillRect/>
          </a:stretch>
        </p:blipFill>
        <p:spPr>
          <a:xfrm>
            <a:off x="6552372" y="0"/>
            <a:ext cx="2600409" cy="728114"/>
          </a:xfrm>
          <a:prstGeom prst="rect">
            <a:avLst/>
          </a:prstGeom>
        </p:spPr>
      </p:pic>
      <p:pic>
        <p:nvPicPr>
          <p:cNvPr id="5" name="Picture 4"/>
          <p:cNvPicPr>
            <a:picLocks noChangeAspect="1"/>
          </p:cNvPicPr>
          <p:nvPr/>
        </p:nvPicPr>
        <p:blipFill>
          <a:blip r:embed="rId7"/>
          <a:stretch>
            <a:fillRect/>
          </a:stretch>
        </p:blipFill>
        <p:spPr>
          <a:xfrm>
            <a:off x="0" y="6017203"/>
            <a:ext cx="2920662" cy="840797"/>
          </a:xfrm>
          <a:prstGeom prst="rect">
            <a:avLst/>
          </a:prstGeom>
        </p:spPr>
      </p:pic>
    </p:spTree>
    <p:extLst>
      <p:ext uri="{BB962C8B-B14F-4D97-AF65-F5344CB8AC3E}">
        <p14:creationId xmlns:p14="http://schemas.microsoft.com/office/powerpoint/2010/main" val="1942944925"/>
      </p:ext>
    </p:extLst>
  </p:cSld>
  <p:clrMapOvr>
    <a:masterClrMapping/>
  </p:clrMapOvr>
  <p:transition spd="slow">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659523" y="980728"/>
            <a:ext cx="6781670" cy="1015060"/>
          </a:xfrm>
        </p:spPr>
        <p:txBody>
          <a:bodyPr>
            <a:normAutofit fontScale="90000"/>
          </a:bodyPr>
          <a:lstStyle/>
          <a:p>
            <a:pPr lvl="0"/>
            <a:r>
              <a:rPr lang="en-GB" b="1" dirty="0" smtClean="0"/>
              <a:t>Module 6:</a:t>
            </a:r>
            <a:r>
              <a:rPr lang="en-GB" b="1" dirty="0"/>
              <a:t>Me, You and ‘</a:t>
            </a:r>
            <a:r>
              <a:rPr lang="en-GB" b="1" dirty="0" err="1"/>
              <a:t>MWe</a:t>
            </a:r>
            <a:r>
              <a:rPr lang="en-GB" b="1" dirty="0" smtClean="0"/>
              <a:t>’: ‘</a:t>
            </a:r>
            <a:r>
              <a:rPr lang="en-GB" b="1" dirty="0" err="1" smtClean="0"/>
              <a:t>Intraconnection</a:t>
            </a:r>
            <a:r>
              <a:rPr lang="en-GB" b="1" dirty="0" smtClean="0"/>
              <a:t>’</a:t>
            </a:r>
            <a:r>
              <a:rPr lang="en-GB" dirty="0"/>
              <a:t/>
            </a:r>
            <a:br>
              <a:rPr lang="en-GB" dirty="0"/>
            </a:br>
            <a:r>
              <a:rPr lang="en-GB" dirty="0"/>
              <a:t/>
            </a:r>
            <a:br>
              <a:rPr lang="en-GB" dirty="0"/>
            </a:br>
            <a:r>
              <a:rPr lang="en-GB" dirty="0"/>
              <a:t/>
            </a:r>
            <a:br>
              <a:rPr lang="en-GB" dirty="0"/>
            </a:br>
            <a:endParaRPr lang="en-GB" altLang="en-US" b="1" dirty="0" smtClean="0">
              <a:latin typeface="Calibri" pitchFamily="34" charset="0"/>
            </a:endParaRPr>
          </a:p>
        </p:txBody>
      </p:sp>
      <p:sp>
        <p:nvSpPr>
          <p:cNvPr id="6148" name="Rectangle 3"/>
          <p:cNvSpPr>
            <a:spLocks noGrp="1" noChangeArrowheads="1"/>
          </p:cNvSpPr>
          <p:nvPr>
            <p:ph idx="1"/>
          </p:nvPr>
        </p:nvSpPr>
        <p:spPr>
          <a:xfrm>
            <a:off x="323528" y="2248402"/>
            <a:ext cx="8064896" cy="1736507"/>
          </a:xfrm>
        </p:spPr>
        <p:txBody>
          <a:bodyPr>
            <a:noAutofit/>
          </a:bodyPr>
          <a:lstStyle/>
          <a:p>
            <a:pPr marL="0" indent="0">
              <a:buNone/>
            </a:pPr>
            <a:r>
              <a:rPr lang="en-GB" dirty="0" smtClean="0"/>
              <a:t>This </a:t>
            </a:r>
            <a:r>
              <a:rPr lang="en-GB" dirty="0"/>
              <a:t>module broadens our children’s understanding of what the ‘self’ really is and enhances awareness of the importance of connection and an ‘interdependence’ with others. Being aware of how we are all connected, not just with other humans but with all living things, enables us to understand that everyone has their own story, stories that we can empathise with and enabling us to support ourselves and support and love one another. We begin to understand that our ‘self’ can relate to the environment that we are in and those who we connect with. Helping children to relate to one another and feel valued by each other is key here and so promoting peer-to-peer emotion coaching will be a positive element of this module. Of course, grown-ups find keeping this in their awareness difficult enough…so let’s start early.</a:t>
            </a:r>
          </a:p>
          <a:p>
            <a:pPr algn="ctr" eaLnBrk="1" hangingPunct="1">
              <a:buFont typeface="Wingdings" pitchFamily="2" charset="2"/>
              <a:buNone/>
            </a:pPr>
            <a:r>
              <a:rPr lang="en-GB" altLang="en-US" sz="1200" dirty="0" smtClean="0">
                <a:latin typeface="NTFPreCursivefk" panose="03000400000000000000" pitchFamily="66" charset="0"/>
              </a:rPr>
              <a:t>       </a:t>
            </a:r>
            <a:endParaRPr lang="en-GB" altLang="en-US" sz="1400" dirty="0" smtClean="0">
              <a:latin typeface="NTFPreCursivefk" panose="03000400000000000000" pitchFamily="66" charset="0"/>
              <a:cs typeface="Calibri" panose="020F0502020204030204" pitchFamily="34" charset="0"/>
            </a:endParaRPr>
          </a:p>
        </p:txBody>
      </p:sp>
      <p:pic>
        <p:nvPicPr>
          <p:cNvPr id="6150"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78960"/>
            <a:ext cx="1128520" cy="901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1135417" y="0"/>
            <a:ext cx="2614138" cy="719920"/>
          </a:xfrm>
          <a:prstGeom prst="rect">
            <a:avLst/>
          </a:prstGeom>
        </p:spPr>
      </p:pic>
      <p:pic>
        <p:nvPicPr>
          <p:cNvPr id="3" name="Picture 2"/>
          <p:cNvPicPr>
            <a:picLocks noChangeAspect="1"/>
          </p:cNvPicPr>
          <p:nvPr/>
        </p:nvPicPr>
        <p:blipFill>
          <a:blip r:embed="rId5"/>
          <a:stretch>
            <a:fillRect/>
          </a:stretch>
        </p:blipFill>
        <p:spPr>
          <a:xfrm>
            <a:off x="6548915" y="6094909"/>
            <a:ext cx="2595085" cy="750742"/>
          </a:xfrm>
          <a:prstGeom prst="rect">
            <a:avLst/>
          </a:prstGeom>
        </p:spPr>
      </p:pic>
      <p:pic>
        <p:nvPicPr>
          <p:cNvPr id="4" name="Picture 3"/>
          <p:cNvPicPr>
            <a:picLocks noChangeAspect="1"/>
          </p:cNvPicPr>
          <p:nvPr/>
        </p:nvPicPr>
        <p:blipFill>
          <a:blip r:embed="rId6"/>
          <a:stretch>
            <a:fillRect/>
          </a:stretch>
        </p:blipFill>
        <p:spPr>
          <a:xfrm>
            <a:off x="6552372" y="0"/>
            <a:ext cx="2600409" cy="728114"/>
          </a:xfrm>
          <a:prstGeom prst="rect">
            <a:avLst/>
          </a:prstGeom>
        </p:spPr>
      </p:pic>
      <p:pic>
        <p:nvPicPr>
          <p:cNvPr id="5" name="Picture 4"/>
          <p:cNvPicPr>
            <a:picLocks noChangeAspect="1"/>
          </p:cNvPicPr>
          <p:nvPr/>
        </p:nvPicPr>
        <p:blipFill>
          <a:blip r:embed="rId7"/>
          <a:stretch>
            <a:fillRect/>
          </a:stretch>
        </p:blipFill>
        <p:spPr>
          <a:xfrm>
            <a:off x="0" y="6017203"/>
            <a:ext cx="2920662" cy="840797"/>
          </a:xfrm>
          <a:prstGeom prst="rect">
            <a:avLst/>
          </a:prstGeom>
        </p:spPr>
      </p:pic>
    </p:spTree>
    <p:extLst>
      <p:ext uri="{BB962C8B-B14F-4D97-AF65-F5344CB8AC3E}">
        <p14:creationId xmlns:p14="http://schemas.microsoft.com/office/powerpoint/2010/main" val="2455844980"/>
      </p:ext>
    </p:extLst>
  </p:cSld>
  <p:clrMapOvr>
    <a:masterClrMapping/>
  </p:clrMapOvr>
  <p:transition spd="slow">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33536" y="1887"/>
            <a:ext cx="8858944" cy="1310498"/>
          </a:xfrm>
        </p:spPr>
        <p:txBody>
          <a:bodyPr>
            <a:normAutofit fontScale="90000"/>
          </a:bodyPr>
          <a:lstStyle/>
          <a:p>
            <a:pPr lvl="0" algn="ctr"/>
            <a:r>
              <a:rPr lang="en-GB" sz="2400" b="1" dirty="0" smtClean="0"/>
              <a:t>The really important bit…’Me-Maps’…EY/KS1 – LKS2 – UKS2</a:t>
            </a:r>
            <a:r>
              <a:rPr lang="en-GB" dirty="0"/>
              <a:t/>
            </a:r>
            <a:br>
              <a:rPr lang="en-GB" dirty="0"/>
            </a:br>
            <a:r>
              <a:rPr lang="en-GB" dirty="0"/>
              <a:t/>
            </a:r>
            <a:br>
              <a:rPr lang="en-GB" dirty="0"/>
            </a:br>
            <a:r>
              <a:rPr lang="en-GB" dirty="0"/>
              <a:t/>
            </a:r>
            <a:br>
              <a:rPr lang="en-GB" dirty="0"/>
            </a:br>
            <a:endParaRPr lang="en-GB" altLang="en-US" b="1" dirty="0" smtClean="0">
              <a:latin typeface="Calibri" pitchFamily="34" charset="0"/>
            </a:endParaRPr>
          </a:p>
        </p:txBody>
      </p:sp>
      <p:sp>
        <p:nvSpPr>
          <p:cNvPr id="6" name="Content Placeholder 5"/>
          <p:cNvSpPr>
            <a:spLocks noGrp="1"/>
          </p:cNvSpPr>
          <p:nvPr>
            <p:ph idx="1"/>
          </p:nvPr>
        </p:nvSpPr>
        <p:spPr/>
        <p:txBody>
          <a:bodyPr/>
          <a:lstStyle/>
          <a:p>
            <a:endParaRPr lang="en-GB" dirty="0"/>
          </a:p>
        </p:txBody>
      </p:sp>
      <p:pic>
        <p:nvPicPr>
          <p:cNvPr id="9" name="Picture 8"/>
          <p:cNvPicPr>
            <a:picLocks noChangeAspect="1"/>
          </p:cNvPicPr>
          <p:nvPr/>
        </p:nvPicPr>
        <p:blipFill>
          <a:blip r:embed="rId3"/>
          <a:stretch>
            <a:fillRect/>
          </a:stretch>
        </p:blipFill>
        <p:spPr>
          <a:xfrm>
            <a:off x="4644008" y="1772816"/>
            <a:ext cx="4385725" cy="3102826"/>
          </a:xfrm>
          <a:prstGeom prst="rect">
            <a:avLst/>
          </a:prstGeom>
        </p:spPr>
      </p:pic>
      <p:pic>
        <p:nvPicPr>
          <p:cNvPr id="10" name="Picture 9"/>
          <p:cNvPicPr>
            <a:picLocks noChangeAspect="1"/>
          </p:cNvPicPr>
          <p:nvPr/>
        </p:nvPicPr>
        <p:blipFill>
          <a:blip r:embed="rId4"/>
          <a:stretch>
            <a:fillRect/>
          </a:stretch>
        </p:blipFill>
        <p:spPr>
          <a:xfrm>
            <a:off x="58889" y="476672"/>
            <a:ext cx="4370076" cy="3076890"/>
          </a:xfrm>
          <a:prstGeom prst="rect">
            <a:avLst/>
          </a:prstGeom>
        </p:spPr>
      </p:pic>
      <p:pic>
        <p:nvPicPr>
          <p:cNvPr id="11" name="Picture 10"/>
          <p:cNvPicPr>
            <a:picLocks noChangeAspect="1"/>
          </p:cNvPicPr>
          <p:nvPr/>
        </p:nvPicPr>
        <p:blipFill>
          <a:blip r:embed="rId5"/>
          <a:stretch>
            <a:fillRect/>
          </a:stretch>
        </p:blipFill>
        <p:spPr>
          <a:xfrm>
            <a:off x="262860" y="3717032"/>
            <a:ext cx="4185913" cy="2946170"/>
          </a:xfrm>
          <a:prstGeom prst="rect">
            <a:avLst/>
          </a:prstGeom>
        </p:spPr>
      </p:pic>
      <p:sp>
        <p:nvSpPr>
          <p:cNvPr id="2" name="TextBox 1"/>
          <p:cNvSpPr txBox="1"/>
          <p:nvPr/>
        </p:nvSpPr>
        <p:spPr>
          <a:xfrm>
            <a:off x="4805776" y="542944"/>
            <a:ext cx="4303073" cy="769441"/>
          </a:xfrm>
          <a:prstGeom prst="rect">
            <a:avLst/>
          </a:prstGeom>
          <a:noFill/>
        </p:spPr>
        <p:txBody>
          <a:bodyPr wrap="square" rtlCol="0">
            <a:spAutoFit/>
          </a:bodyPr>
          <a:lstStyle/>
          <a:p>
            <a:r>
              <a:rPr lang="en-GB" sz="2200" dirty="0" smtClean="0">
                <a:solidFill>
                  <a:schemeClr val="accent2">
                    <a:lumMod val="50000"/>
                  </a:schemeClr>
                </a:solidFill>
              </a:rPr>
              <a:t>Let’s discuss…for you as adults and then for our children…</a:t>
            </a:r>
            <a:endParaRPr lang="en-GB" sz="2200" dirty="0">
              <a:solidFill>
                <a:schemeClr val="accent2">
                  <a:lumMod val="50000"/>
                </a:schemeClr>
              </a:solidFill>
            </a:endParaRPr>
          </a:p>
        </p:txBody>
      </p:sp>
    </p:spTree>
    <p:extLst>
      <p:ext uri="{BB962C8B-B14F-4D97-AF65-F5344CB8AC3E}">
        <p14:creationId xmlns:p14="http://schemas.microsoft.com/office/powerpoint/2010/main" val="943735995"/>
      </p:ext>
    </p:extLst>
  </p:cSld>
  <p:clrMapOvr>
    <a:masterClrMapping/>
  </p:clrMapOvr>
  <p:transition spd="slow">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152400"/>
            <a:ext cx="6870700" cy="755650"/>
          </a:xfrm>
        </p:spPr>
        <p:txBody>
          <a:bodyPr>
            <a:noAutofit/>
          </a:bodyPr>
          <a:lstStyle/>
          <a:p>
            <a:pPr eaLnBrk="1" hangingPunct="1"/>
            <a:endParaRPr lang="en-GB" altLang="en-US" sz="5400" dirty="0" smtClean="0">
              <a:latin typeface="Calibri" pitchFamily="34" charset="0"/>
            </a:endParaRPr>
          </a:p>
        </p:txBody>
      </p:sp>
      <p:sp>
        <p:nvSpPr>
          <p:cNvPr id="6147" name="Rectangle 3"/>
          <p:cNvSpPr>
            <a:spLocks noGrp="1" noChangeArrowheads="1"/>
          </p:cNvSpPr>
          <p:nvPr>
            <p:ph idx="1"/>
          </p:nvPr>
        </p:nvSpPr>
        <p:spPr>
          <a:xfrm>
            <a:off x="685800" y="981075"/>
            <a:ext cx="7696200" cy="4505325"/>
          </a:xfrm>
        </p:spPr>
        <p:txBody>
          <a:bodyPr/>
          <a:lstStyle/>
          <a:p>
            <a:pPr marL="0" indent="0" eaLnBrk="1" hangingPunct="1">
              <a:buNone/>
              <a:defRPr/>
            </a:pPr>
            <a:endParaRPr lang="en-GB" altLang="en-US" sz="2800" dirty="0" smtClean="0"/>
          </a:p>
        </p:txBody>
      </p:sp>
      <p:pic>
        <p:nvPicPr>
          <p:cNvPr id="7" name="Picture 6"/>
          <p:cNvPicPr>
            <a:picLocks noChangeAspect="1"/>
          </p:cNvPicPr>
          <p:nvPr/>
        </p:nvPicPr>
        <p:blipFill>
          <a:blip r:embed="rId2"/>
          <a:stretch>
            <a:fillRect/>
          </a:stretch>
        </p:blipFill>
        <p:spPr>
          <a:xfrm>
            <a:off x="0" y="0"/>
            <a:ext cx="9144000" cy="6885384"/>
          </a:xfrm>
          <a:prstGeom prst="rect">
            <a:avLst/>
          </a:prstGeom>
        </p:spPr>
      </p:pic>
    </p:spTree>
  </p:cSld>
  <p:clrMapOvr>
    <a:masterClrMapping/>
  </p:clrMapOvr>
  <p:transition spd="slow">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152400"/>
            <a:ext cx="6870700" cy="755650"/>
          </a:xfrm>
        </p:spPr>
        <p:txBody>
          <a:bodyPr>
            <a:noAutofit/>
          </a:bodyPr>
          <a:lstStyle/>
          <a:p>
            <a:pPr eaLnBrk="1" hangingPunct="1"/>
            <a:endParaRPr lang="en-GB" altLang="en-US" sz="5400" dirty="0" smtClean="0">
              <a:latin typeface="Calibri" panose="020F0502020204030204" pitchFamily="34" charset="0"/>
              <a:cs typeface="Calibri" panose="020F0502020204030204" pitchFamily="34" charset="0"/>
            </a:endParaRPr>
          </a:p>
        </p:txBody>
      </p:sp>
      <p:sp>
        <p:nvSpPr>
          <p:cNvPr id="3075" name="Rectangle 3"/>
          <p:cNvSpPr>
            <a:spLocks noGrp="1" noChangeArrowheads="1"/>
          </p:cNvSpPr>
          <p:nvPr>
            <p:ph idx="1"/>
          </p:nvPr>
        </p:nvSpPr>
        <p:spPr>
          <a:xfrm>
            <a:off x="684213" y="981075"/>
            <a:ext cx="7696200" cy="4505325"/>
          </a:xfrm>
        </p:spPr>
        <p:txBody>
          <a:bodyPr>
            <a:normAutofit/>
          </a:bodyPr>
          <a:lstStyle/>
          <a:p>
            <a:pPr marL="0" indent="0" eaLnBrk="1" hangingPunct="1">
              <a:buClr>
                <a:schemeClr val="bg2"/>
              </a:buClr>
              <a:buNone/>
              <a:defRPr/>
            </a:pPr>
            <a:endParaRPr lang="en-GB" altLang="en-US" sz="2800" dirty="0" smtClean="0">
              <a:latin typeface="Calibri" panose="020F0502020204030204" pitchFamily="34" charset="0"/>
            </a:endParaRPr>
          </a:p>
          <a:p>
            <a:pPr marL="0" indent="0" eaLnBrk="1" hangingPunct="1">
              <a:buClr>
                <a:schemeClr val="bg2"/>
              </a:buClr>
              <a:buNone/>
              <a:defRPr/>
            </a:pPr>
            <a:endParaRPr lang="en-GB" altLang="en-US" sz="2800" dirty="0" smtClean="0">
              <a:latin typeface="Calibri" panose="020F0502020204030204" pitchFamily="34" charset="0"/>
            </a:endParaRPr>
          </a:p>
          <a:p>
            <a:pPr eaLnBrk="1" hangingPunct="1">
              <a:buClr>
                <a:schemeClr val="bg2"/>
              </a:buClr>
              <a:defRPr/>
            </a:pPr>
            <a:endParaRPr lang="en-GB" altLang="en-US" sz="2800" dirty="0" smtClean="0">
              <a:latin typeface="Calibri" panose="020F0502020204030204" pitchFamily="34" charset="0"/>
            </a:endParaRPr>
          </a:p>
          <a:p>
            <a:pPr marL="0" indent="0" eaLnBrk="1" hangingPunct="1">
              <a:buClr>
                <a:schemeClr val="bg2"/>
              </a:buClr>
              <a:buFontTx/>
              <a:buNone/>
              <a:defRPr/>
            </a:pPr>
            <a:endParaRPr lang="en-GB" altLang="en-US" sz="2800" dirty="0" smtClean="0">
              <a:latin typeface="Calibri" panose="020F0502020204030204" pitchFamily="34" charset="0"/>
            </a:endParaRPr>
          </a:p>
          <a:p>
            <a:pPr marL="0" indent="0" eaLnBrk="1" hangingPunct="1">
              <a:buClr>
                <a:schemeClr val="bg2"/>
              </a:buClr>
              <a:buFontTx/>
              <a:buNone/>
              <a:defRPr/>
            </a:pPr>
            <a:endParaRPr lang="en-GB" altLang="en-US" sz="2800" dirty="0" smtClean="0">
              <a:latin typeface="Calibri" panose="020F0502020204030204" pitchFamily="34" charset="0"/>
            </a:endParaRPr>
          </a:p>
          <a:p>
            <a:pPr eaLnBrk="1" hangingPunct="1">
              <a:defRPr/>
            </a:pPr>
            <a:endParaRPr lang="en-GB" altLang="en-US" sz="2800" dirty="0" smtClean="0"/>
          </a:p>
        </p:txBody>
      </p:sp>
      <p:pic>
        <p:nvPicPr>
          <p:cNvPr id="2" name="Picture 1"/>
          <p:cNvPicPr>
            <a:picLocks noChangeAspect="1"/>
          </p:cNvPicPr>
          <p:nvPr/>
        </p:nvPicPr>
        <p:blipFill>
          <a:blip r:embed="rId2"/>
          <a:stretch>
            <a:fillRect/>
          </a:stretch>
        </p:blipFill>
        <p:spPr>
          <a:xfrm>
            <a:off x="-1" y="0"/>
            <a:ext cx="9144001" cy="6858000"/>
          </a:xfrm>
          <a:prstGeom prst="rect">
            <a:avLst/>
          </a:prstGeom>
        </p:spPr>
      </p:pic>
    </p:spTree>
  </p:cSld>
  <p:clrMapOvr>
    <a:masterClrMapping/>
  </p:clrMapOvr>
  <p:transition spd="slow">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152400"/>
            <a:ext cx="6870700" cy="755650"/>
          </a:xfrm>
        </p:spPr>
        <p:txBody>
          <a:bodyPr>
            <a:noAutofit/>
          </a:bodyPr>
          <a:lstStyle/>
          <a:p>
            <a:pPr eaLnBrk="1" hangingPunct="1"/>
            <a:endParaRPr lang="en-GB" altLang="en-US" sz="5400" dirty="0" smtClean="0">
              <a:latin typeface="Calibri" panose="020F0502020204030204" pitchFamily="34" charset="0"/>
              <a:cs typeface="Calibri" panose="020F0502020204030204" pitchFamily="34" charset="0"/>
            </a:endParaRPr>
          </a:p>
        </p:txBody>
      </p:sp>
      <p:sp>
        <p:nvSpPr>
          <p:cNvPr id="3075" name="Rectangle 3"/>
          <p:cNvSpPr>
            <a:spLocks noGrp="1" noChangeArrowheads="1"/>
          </p:cNvSpPr>
          <p:nvPr>
            <p:ph idx="1"/>
          </p:nvPr>
        </p:nvSpPr>
        <p:spPr>
          <a:xfrm>
            <a:off x="395536" y="1124744"/>
            <a:ext cx="7696200" cy="4505325"/>
          </a:xfrm>
        </p:spPr>
        <p:txBody>
          <a:bodyPr>
            <a:normAutofit/>
          </a:bodyPr>
          <a:lstStyle/>
          <a:p>
            <a:pPr>
              <a:defRPr/>
            </a:pPr>
            <a:endParaRPr lang="en-GB" altLang="en-US" sz="2800" dirty="0">
              <a:latin typeface="NTFPreCursivefk" panose="03000400000000000000" pitchFamily="66" charset="0"/>
              <a:cs typeface="Calibri" panose="020F0502020204030204" pitchFamily="34" charset="0"/>
            </a:endParaRPr>
          </a:p>
        </p:txBody>
      </p:sp>
      <p:pic>
        <p:nvPicPr>
          <p:cNvPr id="4" name="Picture 3"/>
          <p:cNvPicPr>
            <a:picLocks noChangeAspect="1"/>
          </p:cNvPicPr>
          <p:nvPr/>
        </p:nvPicPr>
        <p:blipFill>
          <a:blip r:embed="rId2"/>
          <a:stretch>
            <a:fillRect/>
          </a:stretch>
        </p:blipFill>
        <p:spPr>
          <a:xfrm>
            <a:off x="0" y="0"/>
            <a:ext cx="9178969" cy="6858000"/>
          </a:xfrm>
          <a:prstGeom prst="rect">
            <a:avLst/>
          </a:prstGeom>
        </p:spPr>
      </p:pic>
    </p:spTree>
  </p:cSld>
  <p:clrMapOvr>
    <a:masterClrMapping/>
  </p:clrMapOvr>
  <p:transition spd="slow">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51520" y="0"/>
            <a:ext cx="8712968" cy="6669360"/>
          </a:xfrm>
        </p:spPr>
        <p:txBody>
          <a:bodyPr>
            <a:noAutofit/>
          </a:bodyPr>
          <a:lstStyle/>
          <a:p>
            <a:pPr lvl="1"/>
            <a:r>
              <a:rPr lang="en-GB" altLang="en-US" sz="3200" dirty="0" smtClean="0">
                <a:latin typeface="+mj-lt"/>
              </a:rPr>
              <a:t>Next steps…</a:t>
            </a:r>
            <a:br>
              <a:rPr lang="en-GB" altLang="en-US" sz="3200" dirty="0" smtClean="0">
                <a:latin typeface="+mj-lt"/>
              </a:rPr>
            </a:br>
            <a:r>
              <a:rPr lang="en-GB" dirty="0">
                <a:latin typeface="+mj-lt"/>
              </a:rPr>
              <a:t/>
            </a:r>
            <a:br>
              <a:rPr lang="en-GB" dirty="0">
                <a:latin typeface="+mj-lt"/>
              </a:rPr>
            </a:br>
            <a:r>
              <a:rPr lang="en-GB" sz="1600" dirty="0" smtClean="0">
                <a:solidFill>
                  <a:srgbClr val="FF0000"/>
                </a:solidFill>
              </a:rPr>
              <a:t>EY/KS1</a:t>
            </a:r>
            <a:r>
              <a:rPr lang="en-GB" sz="1600" dirty="0"/>
              <a:t/>
            </a:r>
            <a:br>
              <a:rPr lang="en-GB" sz="1600" dirty="0"/>
            </a:br>
            <a:r>
              <a:rPr lang="en-GB" sz="1600" dirty="0" smtClean="0"/>
              <a:t>1) Talk with </a:t>
            </a:r>
            <a:r>
              <a:rPr lang="en-GB" sz="1600" dirty="0"/>
              <a:t>children and show them the me-map – what is it all </a:t>
            </a:r>
            <a:r>
              <a:rPr lang="en-GB" sz="1600" dirty="0" smtClean="0"/>
              <a:t>about</a:t>
            </a:r>
            <a:r>
              <a:rPr lang="en-GB" sz="1600" dirty="0"/>
              <a:t/>
            </a:r>
            <a:br>
              <a:rPr lang="en-GB" sz="1600" dirty="0"/>
            </a:br>
            <a:r>
              <a:rPr lang="en-GB" sz="1600" dirty="0" smtClean="0"/>
              <a:t>2) Send </a:t>
            </a:r>
            <a:r>
              <a:rPr lang="en-GB" sz="1600" dirty="0"/>
              <a:t>the me-maps home with the </a:t>
            </a:r>
            <a:r>
              <a:rPr lang="en-GB" sz="1600" dirty="0" smtClean="0"/>
              <a:t>children</a:t>
            </a:r>
            <a:r>
              <a:rPr lang="en-GB" sz="1600" dirty="0"/>
              <a:t/>
            </a:r>
            <a:br>
              <a:rPr lang="en-GB" sz="1600" dirty="0"/>
            </a:br>
            <a:r>
              <a:rPr lang="en-GB" sz="1600" dirty="0" smtClean="0"/>
              <a:t>3) Parents </a:t>
            </a:r>
            <a:r>
              <a:rPr lang="en-GB" sz="1600" dirty="0"/>
              <a:t>work with their children and return it to </a:t>
            </a:r>
            <a:r>
              <a:rPr lang="en-GB" sz="1600" dirty="0" smtClean="0"/>
              <a:t>school</a:t>
            </a:r>
            <a:r>
              <a:rPr lang="en-GB" sz="1600" dirty="0"/>
              <a:t/>
            </a:r>
            <a:br>
              <a:rPr lang="en-GB" sz="1600" dirty="0"/>
            </a:br>
            <a:r>
              <a:rPr lang="en-GB" sz="1600" dirty="0" smtClean="0"/>
              <a:t>4) Staff </a:t>
            </a:r>
            <a:r>
              <a:rPr lang="en-GB" sz="1600" dirty="0"/>
              <a:t>and children do together to get the ‘final, first’ version, adding and amending as necessary</a:t>
            </a:r>
            <a:br>
              <a:rPr lang="en-GB" sz="1600" dirty="0"/>
            </a:br>
            <a:r>
              <a:rPr lang="en-GB" sz="1600" dirty="0" smtClean="0"/>
              <a:t>5) Put </a:t>
            </a:r>
            <a:r>
              <a:rPr lang="en-GB" sz="1600" dirty="0"/>
              <a:t>in class ring binder </a:t>
            </a:r>
            <a:r>
              <a:rPr lang="en-GB" sz="1600" dirty="0" smtClean="0"/>
              <a:t>folder and </a:t>
            </a:r>
            <a:r>
              <a:rPr lang="en-GB" sz="1600" dirty="0"/>
              <a:t>make accessible to all</a:t>
            </a:r>
            <a:br>
              <a:rPr lang="en-GB" sz="1600" dirty="0"/>
            </a:br>
            <a:r>
              <a:rPr lang="en-GB" sz="1600" dirty="0" smtClean="0"/>
              <a:t>6) Send </a:t>
            </a:r>
            <a:r>
              <a:rPr lang="en-GB" sz="1600" dirty="0"/>
              <a:t>agreed copy home to </a:t>
            </a:r>
            <a:r>
              <a:rPr lang="en-GB" sz="1600" dirty="0" smtClean="0"/>
              <a:t>parents</a:t>
            </a:r>
            <a:br>
              <a:rPr lang="en-GB" sz="1600" dirty="0" smtClean="0"/>
            </a:br>
            <a:r>
              <a:rPr lang="en-GB" sz="1600" dirty="0" smtClean="0">
                <a:latin typeface="+mj-lt"/>
              </a:rPr>
              <a:t/>
            </a:r>
            <a:br>
              <a:rPr lang="en-GB" sz="1600" dirty="0" smtClean="0">
                <a:latin typeface="+mj-lt"/>
              </a:rPr>
            </a:br>
            <a:r>
              <a:rPr lang="en-GB" sz="1600" dirty="0" smtClean="0">
                <a:solidFill>
                  <a:srgbClr val="FF0000"/>
                </a:solidFill>
                <a:latin typeface="+mj-lt"/>
              </a:rPr>
              <a:t>KS2</a:t>
            </a:r>
            <a:r>
              <a:rPr lang="en-GB" sz="1600" dirty="0">
                <a:latin typeface="+mj-lt"/>
              </a:rPr>
              <a:t/>
            </a:r>
            <a:br>
              <a:rPr lang="en-GB" sz="1600" dirty="0">
                <a:latin typeface="+mj-lt"/>
              </a:rPr>
            </a:br>
            <a:r>
              <a:rPr lang="en-GB" sz="1600" dirty="0" smtClean="0">
                <a:latin typeface="+mj-lt"/>
              </a:rPr>
              <a:t>1) Do </a:t>
            </a:r>
            <a:r>
              <a:rPr lang="en-GB" sz="1600" dirty="0">
                <a:latin typeface="+mj-lt"/>
              </a:rPr>
              <a:t>as an activity with your children</a:t>
            </a:r>
            <a:br>
              <a:rPr lang="en-GB" sz="1600" dirty="0">
                <a:latin typeface="+mj-lt"/>
              </a:rPr>
            </a:br>
            <a:r>
              <a:rPr lang="en-GB" sz="1600" dirty="0" smtClean="0">
                <a:latin typeface="+mj-lt"/>
              </a:rPr>
              <a:t>2) Send </a:t>
            </a:r>
            <a:r>
              <a:rPr lang="en-GB" sz="1600" dirty="0">
                <a:latin typeface="+mj-lt"/>
              </a:rPr>
              <a:t>the me-maps home with the </a:t>
            </a:r>
            <a:r>
              <a:rPr lang="en-GB" sz="1600" dirty="0" smtClean="0">
                <a:latin typeface="+mj-lt"/>
              </a:rPr>
              <a:t>children</a:t>
            </a:r>
            <a:r>
              <a:rPr lang="en-GB" sz="1600" dirty="0">
                <a:latin typeface="+mj-lt"/>
              </a:rPr>
              <a:t/>
            </a:r>
            <a:br>
              <a:rPr lang="en-GB" sz="1600" dirty="0">
                <a:latin typeface="+mj-lt"/>
              </a:rPr>
            </a:br>
            <a:r>
              <a:rPr lang="en-GB" sz="1600" dirty="0" smtClean="0">
                <a:latin typeface="+mj-lt"/>
              </a:rPr>
              <a:t>3) Parents </a:t>
            </a:r>
            <a:r>
              <a:rPr lang="en-GB" sz="1600" dirty="0">
                <a:latin typeface="+mj-lt"/>
              </a:rPr>
              <a:t>work with their children and jot on the me map and return it to </a:t>
            </a:r>
            <a:r>
              <a:rPr lang="en-GB" sz="1600" dirty="0" smtClean="0">
                <a:latin typeface="+mj-lt"/>
              </a:rPr>
              <a:t>school</a:t>
            </a:r>
            <a:r>
              <a:rPr lang="en-GB" sz="1600" dirty="0">
                <a:latin typeface="+mj-lt"/>
              </a:rPr>
              <a:t/>
            </a:r>
            <a:br>
              <a:rPr lang="en-GB" sz="1600" dirty="0">
                <a:latin typeface="+mj-lt"/>
              </a:rPr>
            </a:br>
            <a:r>
              <a:rPr lang="en-GB" sz="1600" dirty="0" smtClean="0">
                <a:latin typeface="+mj-lt"/>
              </a:rPr>
              <a:t>4) Staff </a:t>
            </a:r>
            <a:r>
              <a:rPr lang="en-GB" sz="1600" dirty="0">
                <a:latin typeface="+mj-lt"/>
              </a:rPr>
              <a:t>and children do together to get the ‘final, first’ version</a:t>
            </a:r>
            <a:br>
              <a:rPr lang="en-GB" sz="1600" dirty="0">
                <a:latin typeface="+mj-lt"/>
              </a:rPr>
            </a:br>
            <a:r>
              <a:rPr lang="en-GB" sz="1600" dirty="0" smtClean="0">
                <a:latin typeface="+mj-lt"/>
              </a:rPr>
              <a:t>5) Put </a:t>
            </a:r>
            <a:r>
              <a:rPr lang="en-GB" sz="1600" dirty="0">
                <a:latin typeface="+mj-lt"/>
              </a:rPr>
              <a:t>in class ring binder </a:t>
            </a:r>
            <a:r>
              <a:rPr lang="en-GB" sz="1600" dirty="0" smtClean="0">
                <a:latin typeface="+mj-lt"/>
              </a:rPr>
              <a:t>folder and </a:t>
            </a:r>
            <a:r>
              <a:rPr lang="en-GB" sz="1600" dirty="0">
                <a:latin typeface="+mj-lt"/>
              </a:rPr>
              <a:t>make accessible to all</a:t>
            </a:r>
            <a:br>
              <a:rPr lang="en-GB" sz="1600" dirty="0">
                <a:latin typeface="+mj-lt"/>
              </a:rPr>
            </a:br>
            <a:r>
              <a:rPr lang="en-GB" sz="1600" dirty="0" smtClean="0">
                <a:latin typeface="+mj-lt"/>
              </a:rPr>
              <a:t>6) Send </a:t>
            </a:r>
            <a:r>
              <a:rPr lang="en-GB" sz="1600" dirty="0">
                <a:latin typeface="+mj-lt"/>
              </a:rPr>
              <a:t>agreed copy home to parents in doc </a:t>
            </a:r>
            <a:r>
              <a:rPr lang="en-GB" sz="1600" dirty="0" smtClean="0">
                <a:latin typeface="+mj-lt"/>
              </a:rPr>
              <a:t>wallets</a:t>
            </a:r>
            <a:br>
              <a:rPr lang="en-GB" sz="1600" dirty="0" smtClean="0">
                <a:latin typeface="+mj-lt"/>
              </a:rPr>
            </a:br>
            <a:r>
              <a:rPr lang="en-GB" sz="1600" dirty="0">
                <a:latin typeface="+mj-lt"/>
              </a:rPr>
              <a:t/>
            </a:r>
            <a:br>
              <a:rPr lang="en-GB" sz="1600" dirty="0">
                <a:latin typeface="+mj-lt"/>
              </a:rPr>
            </a:br>
            <a:r>
              <a:rPr lang="en-GB" sz="1600" dirty="0" smtClean="0">
                <a:latin typeface="+mj-lt"/>
              </a:rPr>
              <a:t>These will then be referred to and used regularly and a dynamic document, providing consistency between home and school, helping every child to feel seen and valued, and to enhance their sense of self and belonging – celebrating uniqueness and difference whilst connecting, empathising and being part of something special. </a:t>
            </a:r>
            <a:r>
              <a:rPr lang="en-GB" sz="1600" dirty="0">
                <a:latin typeface="+mj-lt"/>
              </a:rPr>
              <a:t/>
            </a:r>
            <a:br>
              <a:rPr lang="en-GB" sz="1600" dirty="0">
                <a:latin typeface="+mj-lt"/>
              </a:rPr>
            </a:br>
            <a:r>
              <a:rPr lang="en-GB" sz="1600" dirty="0" smtClean="0">
                <a:latin typeface="+mj-lt"/>
              </a:rPr>
              <a:t/>
            </a:r>
            <a:br>
              <a:rPr lang="en-GB" sz="1600" dirty="0" smtClean="0">
                <a:latin typeface="+mj-lt"/>
              </a:rPr>
            </a:br>
            <a:r>
              <a:rPr lang="en-GB" sz="1600" dirty="0"/>
              <a:t/>
            </a:r>
            <a:br>
              <a:rPr lang="en-GB" sz="1600" dirty="0"/>
            </a:br>
            <a:r>
              <a:rPr lang="en-GB" altLang="en-US" sz="1600" dirty="0" smtClean="0">
                <a:latin typeface="Calibri" pitchFamily="34" charset="0"/>
              </a:rPr>
              <a:t/>
            </a:r>
            <a:br>
              <a:rPr lang="en-GB" altLang="en-US" sz="1600" dirty="0" smtClean="0">
                <a:latin typeface="Calibri" pitchFamily="34" charset="0"/>
              </a:rPr>
            </a:br>
            <a:endParaRPr lang="en-GB" altLang="en-US" sz="1600" dirty="0" smtClean="0">
              <a:latin typeface="Calibri" pitchFamily="34" charset="0"/>
            </a:endParaRPr>
          </a:p>
        </p:txBody>
      </p:sp>
      <p:pic>
        <p:nvPicPr>
          <p:cNvPr id="4" name="Picture 3"/>
          <p:cNvPicPr>
            <a:picLocks noChangeAspect="1"/>
          </p:cNvPicPr>
          <p:nvPr/>
        </p:nvPicPr>
        <p:blipFill>
          <a:blip r:embed="rId2"/>
          <a:stretch>
            <a:fillRect/>
          </a:stretch>
        </p:blipFill>
        <p:spPr>
          <a:xfrm>
            <a:off x="902262" y="6021288"/>
            <a:ext cx="7411484" cy="695422"/>
          </a:xfrm>
          <a:prstGeom prst="rect">
            <a:avLst/>
          </a:prstGeom>
        </p:spPr>
      </p:pic>
    </p:spTree>
  </p:cSld>
  <p:clrMapOvr>
    <a:masterClrMapping/>
  </p:clrMapOvr>
  <p:transition spd="slow">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1135635" y="864352"/>
            <a:ext cx="6781670" cy="1015060"/>
          </a:xfrm>
        </p:spPr>
        <p:txBody>
          <a:bodyPr>
            <a:normAutofit fontScale="90000"/>
          </a:bodyPr>
          <a:lstStyle/>
          <a:p>
            <a:r>
              <a:rPr lang="en-GB" b="1" dirty="0" smtClean="0"/>
              <a:t>Questions?</a:t>
            </a:r>
            <a:br>
              <a:rPr lang="en-GB" b="1" dirty="0" smtClean="0"/>
            </a:br>
            <a:r>
              <a:rPr lang="en-GB" b="1" dirty="0"/>
              <a:t/>
            </a:r>
            <a:br>
              <a:rPr lang="en-GB" b="1" dirty="0"/>
            </a:br>
            <a:r>
              <a:rPr lang="en-GB" b="1" dirty="0" smtClean="0"/>
              <a:t>Follow up meeting and Q&amp;A on Tuesday at 4.30pm…link below…</a:t>
            </a:r>
            <a:br>
              <a:rPr lang="en-GB" b="1" dirty="0" smtClean="0"/>
            </a:br>
            <a:r>
              <a:rPr lang="en-GB" b="1" dirty="0"/>
              <a:t/>
            </a:r>
            <a:br>
              <a:rPr lang="en-GB" b="1" dirty="0"/>
            </a:br>
            <a:r>
              <a:rPr lang="en-GB" sz="1800" dirty="0"/>
              <a:t>Topic: UPS Self awareness and me maps follow up discussions</a:t>
            </a:r>
            <a:br>
              <a:rPr lang="en-GB" sz="1800" dirty="0"/>
            </a:br>
            <a:r>
              <a:rPr lang="en-GB" sz="1800" dirty="0"/>
              <a:t>Time: Sep 15, 2026 04:30 PM London</a:t>
            </a:r>
            <a:br>
              <a:rPr lang="en-GB" sz="1800" dirty="0"/>
            </a:br>
            <a:r>
              <a:rPr lang="en-GB" sz="1800" dirty="0"/>
              <a:t>Join Zoom Meeting</a:t>
            </a:r>
            <a:br>
              <a:rPr lang="en-GB" sz="1800" dirty="0"/>
            </a:br>
            <a:r>
              <a:rPr lang="en-GB" sz="1800" u="sng" dirty="0">
                <a:hlinkClick r:id="rId3"/>
              </a:rPr>
              <a:t>https://us06web.zoom.us/j/83928360460?pwd=S25HzaEwepJmORsMmassTiHoJiZmbf.1</a:t>
            </a:r>
            <a:r>
              <a:rPr lang="en-GB" sz="1800" dirty="0"/>
              <a:t/>
            </a:r>
            <a:br>
              <a:rPr lang="en-GB" sz="1800" dirty="0"/>
            </a:br>
            <a:r>
              <a:rPr lang="en-GB" sz="1800" dirty="0"/>
              <a:t>Meeting ID: 839 2836 0460</a:t>
            </a:r>
            <a:br>
              <a:rPr lang="en-GB" sz="1800" dirty="0"/>
            </a:br>
            <a:r>
              <a:rPr lang="en-GB" sz="1800" dirty="0"/>
              <a:t>Passcode: 625933</a:t>
            </a:r>
            <a:r>
              <a:rPr lang="en-GB" dirty="0"/>
              <a:t/>
            </a:r>
            <a:br>
              <a:rPr lang="en-GB" dirty="0"/>
            </a:br>
            <a:r>
              <a:rPr lang="en-GB" dirty="0"/>
              <a:t/>
            </a:r>
            <a:br>
              <a:rPr lang="en-GB" dirty="0"/>
            </a:br>
            <a:r>
              <a:rPr lang="en-GB" dirty="0"/>
              <a:t/>
            </a:r>
            <a:br>
              <a:rPr lang="en-GB" dirty="0"/>
            </a:br>
            <a:r>
              <a:rPr lang="en-GB" dirty="0"/>
              <a:t/>
            </a:r>
            <a:br>
              <a:rPr lang="en-GB" dirty="0"/>
            </a:br>
            <a:endParaRPr lang="en-GB" altLang="en-US" b="1" dirty="0" smtClean="0">
              <a:latin typeface="Calibri" pitchFamily="34" charset="0"/>
            </a:endParaRPr>
          </a:p>
        </p:txBody>
      </p:sp>
      <p:pic>
        <p:nvPicPr>
          <p:cNvPr id="6150"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78960"/>
            <a:ext cx="1128520" cy="901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5"/>
          <a:stretch>
            <a:fillRect/>
          </a:stretch>
        </p:blipFill>
        <p:spPr>
          <a:xfrm>
            <a:off x="1135417" y="0"/>
            <a:ext cx="2614138" cy="719920"/>
          </a:xfrm>
          <a:prstGeom prst="rect">
            <a:avLst/>
          </a:prstGeom>
        </p:spPr>
      </p:pic>
      <p:pic>
        <p:nvPicPr>
          <p:cNvPr id="3" name="Picture 2"/>
          <p:cNvPicPr>
            <a:picLocks noChangeAspect="1"/>
          </p:cNvPicPr>
          <p:nvPr/>
        </p:nvPicPr>
        <p:blipFill>
          <a:blip r:embed="rId6"/>
          <a:stretch>
            <a:fillRect/>
          </a:stretch>
        </p:blipFill>
        <p:spPr>
          <a:xfrm>
            <a:off x="6548915" y="6094909"/>
            <a:ext cx="2595085" cy="750742"/>
          </a:xfrm>
          <a:prstGeom prst="rect">
            <a:avLst/>
          </a:prstGeom>
        </p:spPr>
      </p:pic>
      <p:pic>
        <p:nvPicPr>
          <p:cNvPr id="4" name="Picture 3"/>
          <p:cNvPicPr>
            <a:picLocks noChangeAspect="1"/>
          </p:cNvPicPr>
          <p:nvPr/>
        </p:nvPicPr>
        <p:blipFill>
          <a:blip r:embed="rId7"/>
          <a:stretch>
            <a:fillRect/>
          </a:stretch>
        </p:blipFill>
        <p:spPr>
          <a:xfrm>
            <a:off x="6552372" y="0"/>
            <a:ext cx="2600409" cy="728114"/>
          </a:xfrm>
          <a:prstGeom prst="rect">
            <a:avLst/>
          </a:prstGeom>
        </p:spPr>
      </p:pic>
      <p:pic>
        <p:nvPicPr>
          <p:cNvPr id="5" name="Picture 4"/>
          <p:cNvPicPr>
            <a:picLocks noChangeAspect="1"/>
          </p:cNvPicPr>
          <p:nvPr/>
        </p:nvPicPr>
        <p:blipFill>
          <a:blip r:embed="rId8"/>
          <a:stretch>
            <a:fillRect/>
          </a:stretch>
        </p:blipFill>
        <p:spPr>
          <a:xfrm>
            <a:off x="0" y="6017203"/>
            <a:ext cx="2920662" cy="840797"/>
          </a:xfrm>
          <a:prstGeom prst="rect">
            <a:avLst/>
          </a:prstGeom>
        </p:spPr>
      </p:pic>
      <p:sp>
        <p:nvSpPr>
          <p:cNvPr id="6" name="Content Placeholder 5"/>
          <p:cNvSpPr>
            <a:spLocks noGrp="1"/>
          </p:cNvSpPr>
          <p:nvPr>
            <p:ph idx="1"/>
          </p:nvPr>
        </p:nvSpPr>
        <p:spPr/>
        <p:txBody>
          <a:bodyPr/>
          <a:lstStyle/>
          <a:p>
            <a:endParaRPr lang="en-GB"/>
          </a:p>
        </p:txBody>
      </p:sp>
    </p:spTree>
    <p:extLst>
      <p:ext uri="{BB962C8B-B14F-4D97-AF65-F5344CB8AC3E}">
        <p14:creationId xmlns:p14="http://schemas.microsoft.com/office/powerpoint/2010/main" val="1620966350"/>
      </p:ext>
    </p:extLst>
  </p:cSld>
  <p:clrMapOvr>
    <a:masterClrMapping/>
  </p:clrMapOvr>
  <p:transition spd="slow">
    <p:pull/>
  </p:transition>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9043</TotalTime>
  <Words>1702</Words>
  <Application>Microsoft Office PowerPoint</Application>
  <PresentationFormat>On-screen Show (4:3)</PresentationFormat>
  <Paragraphs>80</Paragraphs>
  <Slides>19</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Britannic Bold</vt:lpstr>
      <vt:lpstr>Calibri</vt:lpstr>
      <vt:lpstr>Cooper Black</vt:lpstr>
      <vt:lpstr>NTFPreCursivefk</vt:lpstr>
      <vt:lpstr>Trebuchet MS</vt:lpstr>
      <vt:lpstr>Wingdings</vt:lpstr>
      <vt:lpstr>Wingdings 3</vt:lpstr>
      <vt:lpstr>Facet</vt:lpstr>
      <vt:lpstr>Welcome to Reception at </vt:lpstr>
      <vt:lpstr>First up…sorry, (but not sorry!), for pestering you all! Thank you for coming!</vt:lpstr>
      <vt:lpstr>To note: UPS is a mainstream school. We are ‘judged’ on the academic ‘achievement’ of all of our children and to support and challenge all of them. Happiness and wellbeing must not be traded off for ‘standards’. Self-Awareness and Connection will aid readiness for learning and draw everything together.</vt:lpstr>
      <vt:lpstr>What is it? Why are we doing it?</vt:lpstr>
      <vt:lpstr>PowerPoint Presentation</vt:lpstr>
      <vt:lpstr>Aims and Objectives</vt:lpstr>
      <vt:lpstr>Who has contributed? </vt:lpstr>
      <vt:lpstr>Module 1: How does my brain and nervous system work?  </vt:lpstr>
      <vt:lpstr>Module 2: Knowing Myself: Being my own resilient best friend  </vt:lpstr>
      <vt:lpstr>Module 3: How do I feel from the inside?   </vt:lpstr>
      <vt:lpstr>Module 4: How can I understand my energy?   </vt:lpstr>
      <vt:lpstr>Module 5: Metacognition and being a ‘Meta-Learner’   </vt:lpstr>
      <vt:lpstr>Module 6:Me, You and ‘MWe’: ‘Intraconnection’   </vt:lpstr>
      <vt:lpstr>The really important bit…’Me-Maps’…EY/KS1 – LKS2 – UKS2   </vt:lpstr>
      <vt:lpstr>PowerPoint Presentation</vt:lpstr>
      <vt:lpstr>PowerPoint Presentation</vt:lpstr>
      <vt:lpstr>PowerPoint Presentation</vt:lpstr>
      <vt:lpstr>Next steps…  EY/KS1 1) Talk with children and show them the me-map – what is it all about 2) Send the me-maps home with the children 3) Parents work with their children and return it to school 4) Staff and children do together to get the ‘final, first’ version, adding and amending as necessary 5) Put in class ring binder folder and make accessible to all 6) Send agreed copy home to parents  KS2 1) Do as an activity with your children 2) Send the me-maps home with the children 3) Parents work with their children and jot on the me map and return it to school 4) Staff and children do together to get the ‘final, first’ version 5) Put in class ring binder folder and make accessible to all 6) Send agreed copy home to parents in doc wallets  These will then be referred to and used regularly and a dynamic document, providing consistency between home and school, helping every child to feel seen and valued, and to enhance their sense of self and belonging – celebrating uniqueness and difference whilst connecting, empathising and being part of something special.     </vt:lpstr>
      <vt:lpstr>Questions?  Follow up meeting and Q&amp;A on Tuesday at 4.30pm…link below…  Topic: UPS Self awareness and me maps follow up discussions Time: Sep 15, 2026 04:30 PM London Join Zoom Meeting https://us06web.zoom.us/j/83928360460?pwd=S25HzaEwepJmORsMmassTiHoJiZmbf.1 Meeting ID: 839 2836 0460 Passcode: 625933    </vt:lpstr>
    </vt:vector>
  </TitlesOfParts>
  <Company>Trafford MBC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URMSTON INFANT SCHOOL</dc:title>
  <dc:creator>Trafford MBC</dc:creator>
  <cp:lastModifiedBy>Simon Parker</cp:lastModifiedBy>
  <cp:revision>249</cp:revision>
  <cp:lastPrinted>2022-06-28T11:02:48Z</cp:lastPrinted>
  <dcterms:created xsi:type="dcterms:W3CDTF">2006-06-21T20:00:13Z</dcterms:created>
  <dcterms:modified xsi:type="dcterms:W3CDTF">2026-09-11T08:28:10Z</dcterms:modified>
</cp:coreProperties>
</file>