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5" r:id="rId3"/>
    <p:sldId id="284" r:id="rId4"/>
    <p:sldId id="285" r:id="rId5"/>
    <p:sldId id="257" r:id="rId6"/>
    <p:sldId id="258" r:id="rId7"/>
    <p:sldId id="259" r:id="rId8"/>
    <p:sldId id="267" r:id="rId9"/>
    <p:sldId id="262" r:id="rId10"/>
    <p:sldId id="264" r:id="rId11"/>
    <p:sldId id="270" r:id="rId12"/>
    <p:sldId id="268" r:id="rId13"/>
    <p:sldId id="287" r:id="rId14"/>
    <p:sldId id="271" r:id="rId15"/>
    <p:sldId id="272" r:id="rId16"/>
    <p:sldId id="294" r:id="rId17"/>
    <p:sldId id="296" r:id="rId18"/>
    <p:sldId id="273" r:id="rId19"/>
    <p:sldId id="274" r:id="rId20"/>
    <p:sldId id="275" r:id="rId21"/>
    <p:sldId id="295" r:id="rId22"/>
    <p:sldId id="292" r:id="rId23"/>
    <p:sldId id="282" r:id="rId24"/>
    <p:sldId id="283" r:id="rId25"/>
    <p:sldId id="266" r:id="rId26"/>
    <p:sldId id="269" r:id="rId27"/>
    <p:sldId id="293" r:id="rId28"/>
    <p:sldId id="286" r:id="rId29"/>
    <p:sldId id="289" r:id="rId30"/>
    <p:sldId id="291" r:id="rId31"/>
    <p:sldId id="288" r:id="rId32"/>
    <p:sldId id="290" r:id="rId33"/>
    <p:sldId id="299" r:id="rId34"/>
    <p:sldId id="298" r:id="rId35"/>
    <p:sldId id="29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3" autoAdjust="0"/>
    <p:restoredTop sz="94660"/>
  </p:normalViewPr>
  <p:slideViewPr>
    <p:cSldViewPr snapToGrid="0">
      <p:cViewPr varScale="1">
        <p:scale>
          <a:sx n="80" d="100"/>
          <a:sy n="80" d="100"/>
        </p:scale>
        <p:origin x="-1219" y="1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FCEB1-E0A4-4C9E-A952-C358534EB05A}" type="datetimeFigureOut">
              <a:rPr lang="en-GB" smtClean="0"/>
              <a:t>24/02/2025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1DC2F-F089-4BAD-A7FA-25473F921BF8}" type="slidenum">
              <a:rPr lang="en-GB" smtClean="0"/>
              <a:t>‹#›</a:t>
            </a:fld>
            <a:endParaRPr lang="en-GB"/>
          </a:p>
        </p:txBody>
      </p:sp>
    </p:spTree>
    <p:extLst>
      <p:ext uri="{BB962C8B-B14F-4D97-AF65-F5344CB8AC3E}">
        <p14:creationId xmlns:p14="http://schemas.microsoft.com/office/powerpoint/2010/main" val="22770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0A6CD01-C3A1-4840-86A1-DF5AAACB733D}"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112510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A6CD01-C3A1-4840-86A1-DF5AAACB733D}"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198304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A6CD01-C3A1-4840-86A1-DF5AAACB733D}"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17823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A6CD01-C3A1-4840-86A1-DF5AAACB733D}"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6458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6CD01-C3A1-4840-86A1-DF5AAACB733D}"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329259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0A6CD01-C3A1-4840-86A1-DF5AAACB733D}" type="datetimeFigureOut">
              <a:rPr lang="en-GB" smtClean="0"/>
              <a:t>24/02/2025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389363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0A6CD01-C3A1-4840-86A1-DF5AAACB733D}" type="datetimeFigureOut">
              <a:rPr lang="en-GB" smtClean="0"/>
              <a:t>24/02/2025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13516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0A6CD01-C3A1-4840-86A1-DF5AAACB733D}" type="datetimeFigureOut">
              <a:rPr lang="en-GB" smtClean="0"/>
              <a:t>24/02/2025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19768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6CD01-C3A1-4840-86A1-DF5AAACB733D}" type="datetimeFigureOut">
              <a:rPr lang="en-GB" smtClean="0"/>
              <a:t>24/02/2025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62247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A6CD01-C3A1-4840-86A1-DF5AAACB733D}" type="datetimeFigureOut">
              <a:rPr lang="en-GB" smtClean="0"/>
              <a:t>24/02/2025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100322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A6CD01-C3A1-4840-86A1-DF5AAACB733D}" type="datetimeFigureOut">
              <a:rPr lang="en-GB" smtClean="0"/>
              <a:t>24/02/2025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CA4C59-88E1-48E1-ACDB-873E468A0D97}" type="slidenum">
              <a:rPr lang="en-GB" smtClean="0"/>
              <a:t>‹#›</a:t>
            </a:fld>
            <a:endParaRPr lang="en-GB"/>
          </a:p>
        </p:txBody>
      </p:sp>
    </p:spTree>
    <p:extLst>
      <p:ext uri="{BB962C8B-B14F-4D97-AF65-F5344CB8AC3E}">
        <p14:creationId xmlns:p14="http://schemas.microsoft.com/office/powerpoint/2010/main" val="100086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6CD01-C3A1-4840-86A1-DF5AAACB733D}" type="datetimeFigureOut">
              <a:rPr lang="en-GB" smtClean="0"/>
              <a:t>24/02/2025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A4C59-88E1-48E1-ACDB-873E468A0D97}" type="slidenum">
              <a:rPr lang="en-GB" smtClean="0"/>
              <a:t>‹#›</a:t>
            </a:fld>
            <a:endParaRPr lang="en-GB"/>
          </a:p>
        </p:txBody>
      </p:sp>
    </p:spTree>
    <p:extLst>
      <p:ext uri="{BB962C8B-B14F-4D97-AF65-F5344CB8AC3E}">
        <p14:creationId xmlns:p14="http://schemas.microsoft.com/office/powerpoint/2010/main" val="4050691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A1Mazc-SsG0"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home.oxfordowl.co.uk/kids-activities/fun-maths-games-and-activities/" TargetMode="External"/><Relationship Id="rId3" Type="http://schemas.openxmlformats.org/officeDocument/2006/relationships/hyperlink" Target="https://www.topmarks.co.uk/" TargetMode="External"/><Relationship Id="rId7" Type="http://schemas.openxmlformats.org/officeDocument/2006/relationships/hyperlink" Target="https://ictgames.com/" TargetMode="External"/><Relationship Id="rId2" Type="http://schemas.openxmlformats.org/officeDocument/2006/relationships/hyperlink" Target="https://www.bbc.co.uk/iplayer/episodes/b08bzfnh/numberblocks" TargetMode="External"/><Relationship Id="rId1" Type="http://schemas.openxmlformats.org/officeDocument/2006/relationships/slideLayout" Target="../slideLayouts/slideLayout2.xml"/><Relationship Id="rId6" Type="http://schemas.openxmlformats.org/officeDocument/2006/relationships/hyperlink" Target="https://www.bbc.co.uk/cbeebies/grownups/help-your-child-with-maths" TargetMode="External"/><Relationship Id="rId5" Type="http://schemas.openxmlformats.org/officeDocument/2006/relationships/hyperlink" Target="https://www.bbc.co.uk/bitesize/subjects/zhtf3j6" TargetMode="External"/><Relationship Id="rId10" Type="http://schemas.openxmlformats.org/officeDocument/2006/relationships/image" Target="../media/image19.png"/><Relationship Id="rId4" Type="http://schemas.openxmlformats.org/officeDocument/2006/relationships/hyperlink" Target="https://www.bbc.co.uk/programmes/b006mhcr/episodes/guide" TargetMode="External"/><Relationship Id="rId9" Type="http://schemas.openxmlformats.org/officeDocument/2006/relationships/hyperlink" Target="https://uk.splashlearn.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2Ow8vEmh8lA"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729" y="2350135"/>
            <a:ext cx="9326540" cy="2858452"/>
          </a:xfrm>
          <a:noFill/>
        </p:spPr>
        <p:txBody>
          <a:bodyPr>
            <a:noAutofit/>
          </a:bodyPr>
          <a:lstStyle/>
          <a:p>
            <a:r>
              <a:rPr lang="en-GB" sz="8800" dirty="0" smtClean="0">
                <a:solidFill>
                  <a:srgbClr val="002060"/>
                </a:solidFill>
                <a:latin typeface="NTFPreCursivefk" panose="03000400000000000000" pitchFamily="66" charset="0"/>
              </a:rPr>
              <a:t>Maths in the </a:t>
            </a:r>
            <a:br>
              <a:rPr lang="en-GB" sz="8800" dirty="0" smtClean="0">
                <a:solidFill>
                  <a:srgbClr val="002060"/>
                </a:solidFill>
                <a:latin typeface="NTFPreCursivefk" panose="03000400000000000000" pitchFamily="66" charset="0"/>
              </a:rPr>
            </a:br>
            <a:r>
              <a:rPr lang="en-GB" sz="8800" dirty="0" smtClean="0">
                <a:solidFill>
                  <a:srgbClr val="002060"/>
                </a:solidFill>
                <a:latin typeface="NTFPreCursivefk" panose="03000400000000000000" pitchFamily="66" charset="0"/>
              </a:rPr>
              <a:t>Early Years</a:t>
            </a:r>
            <a:r>
              <a:rPr lang="en-GB" sz="8800" dirty="0">
                <a:solidFill>
                  <a:srgbClr val="002060"/>
                </a:solidFill>
                <a:latin typeface="NTFPreCursivefk" panose="03000400000000000000" pitchFamily="66" charset="0"/>
              </a:rPr>
              <a:t/>
            </a:r>
            <a:br>
              <a:rPr lang="en-GB" sz="8800" dirty="0">
                <a:solidFill>
                  <a:srgbClr val="002060"/>
                </a:solidFill>
                <a:latin typeface="NTFPreCursivefk" panose="03000400000000000000" pitchFamily="66" charset="0"/>
              </a:rPr>
            </a:br>
            <a:r>
              <a:rPr lang="en-GB" sz="5400" dirty="0" smtClean="0">
                <a:solidFill>
                  <a:srgbClr val="002060"/>
                </a:solidFill>
                <a:latin typeface="NTFPreCursivefk" panose="03000400000000000000" pitchFamily="66" charset="0"/>
              </a:rPr>
              <a:t>Nursery and Reception</a:t>
            </a:r>
            <a:endParaRPr lang="en-GB" sz="5400" dirty="0">
              <a:solidFill>
                <a:srgbClr val="002060"/>
              </a:solidFill>
              <a:latin typeface="NTFPreCursivefk" panose="03000400000000000000" pitchFamily="66" charset="0"/>
            </a:endParaRPr>
          </a:p>
        </p:txBody>
      </p:sp>
      <p:pic>
        <p:nvPicPr>
          <p:cNvPr id="5" name="Picture 4"/>
          <p:cNvPicPr>
            <a:picLocks noChangeAspect="1"/>
          </p:cNvPicPr>
          <p:nvPr/>
        </p:nvPicPr>
        <p:blipFill>
          <a:blip r:embed="rId2"/>
          <a:stretch>
            <a:fillRect/>
          </a:stretch>
        </p:blipFill>
        <p:spPr>
          <a:xfrm>
            <a:off x="348727" y="5440680"/>
            <a:ext cx="2350546" cy="1085850"/>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705542" y="267653"/>
            <a:ext cx="4780915" cy="1342390"/>
          </a:xfrm>
          <a:prstGeom prst="rect">
            <a:avLst/>
          </a:prstGeom>
        </p:spPr>
      </p:pic>
      <p:pic>
        <p:nvPicPr>
          <p:cNvPr id="6" name="Picture 5" descr="C:\Users\Hgilbert\AppData\Local\Microsoft\Windows\INetCache\Content.MSO\73763DCC.tmp"/>
          <p:cNvPicPr/>
          <p:nvPr/>
        </p:nvPicPr>
        <p:blipFill>
          <a:blip r:embed="rId4">
            <a:extLst>
              <a:ext uri="{28A0092B-C50C-407E-A947-70E740481C1C}">
                <a14:useLocalDpi xmlns:a14="http://schemas.microsoft.com/office/drawing/2010/main" val="0"/>
              </a:ext>
            </a:extLst>
          </a:blip>
          <a:srcRect/>
          <a:stretch>
            <a:fillRect/>
          </a:stretch>
        </p:blipFill>
        <p:spPr bwMode="auto">
          <a:xfrm rot="20771890">
            <a:off x="9303414" y="5197489"/>
            <a:ext cx="2425052" cy="1055006"/>
          </a:xfrm>
          <a:prstGeom prst="rect">
            <a:avLst/>
          </a:prstGeom>
          <a:noFill/>
          <a:ln>
            <a:noFill/>
          </a:ln>
        </p:spPr>
      </p:pic>
      <p:pic>
        <p:nvPicPr>
          <p:cNvPr id="8" name="Picture 7" descr="C:\Users\Hgilbert\AppData\Local\Microsoft\Windows\INetCache\Content.MSO\E237D1BB.tmp"/>
          <p:cNvPicPr/>
          <p:nvPr/>
        </p:nvPicPr>
        <p:blipFill>
          <a:blip r:embed="rId5">
            <a:extLst>
              <a:ext uri="{28A0092B-C50C-407E-A947-70E740481C1C}">
                <a14:useLocalDpi xmlns:a14="http://schemas.microsoft.com/office/drawing/2010/main" val="0"/>
              </a:ext>
            </a:extLst>
          </a:blip>
          <a:srcRect/>
          <a:stretch>
            <a:fillRect/>
          </a:stretch>
        </p:blipFill>
        <p:spPr bwMode="auto">
          <a:xfrm>
            <a:off x="168910" y="81836"/>
            <a:ext cx="2094230" cy="1986994"/>
          </a:xfrm>
          <a:prstGeom prst="rect">
            <a:avLst/>
          </a:prstGeom>
          <a:noFill/>
          <a:ln>
            <a:noFill/>
          </a:ln>
        </p:spPr>
      </p:pic>
      <p:pic>
        <p:nvPicPr>
          <p:cNvPr id="10" name="Picture 9"/>
          <p:cNvPicPr>
            <a:picLocks noChangeAspect="1"/>
          </p:cNvPicPr>
          <p:nvPr/>
        </p:nvPicPr>
        <p:blipFill>
          <a:blip r:embed="rId6"/>
          <a:stretch>
            <a:fillRect/>
          </a:stretch>
        </p:blipFill>
        <p:spPr>
          <a:xfrm>
            <a:off x="10376535" y="337167"/>
            <a:ext cx="1543050" cy="1466850"/>
          </a:xfrm>
          <a:prstGeom prst="rect">
            <a:avLst/>
          </a:prstGeom>
        </p:spPr>
      </p:pic>
    </p:spTree>
    <p:extLst>
      <p:ext uri="{BB962C8B-B14F-4D97-AF65-F5344CB8AC3E}">
        <p14:creationId xmlns:p14="http://schemas.microsoft.com/office/powerpoint/2010/main" val="2037165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smtClean="0">
                <a:latin typeface="NTFPreCursivefk" panose="03000400000000000000" pitchFamily="66" charset="0"/>
              </a:rPr>
              <a:t>Common mistakes when counting</a:t>
            </a:r>
            <a:endParaRPr lang="en-GB" sz="4800" dirty="0">
              <a:latin typeface="NTFPreCursivefk" panose="03000400000000000000" pitchFamily="66" charset="0"/>
            </a:endParaRPr>
          </a:p>
        </p:txBody>
      </p:sp>
      <p:sp>
        <p:nvSpPr>
          <p:cNvPr id="7" name="TextBox 6"/>
          <p:cNvSpPr txBox="1"/>
          <p:nvPr/>
        </p:nvSpPr>
        <p:spPr>
          <a:xfrm>
            <a:off x="541020" y="1817370"/>
            <a:ext cx="9986010" cy="4524315"/>
          </a:xfrm>
          <a:prstGeom prst="rect">
            <a:avLst/>
          </a:prstGeom>
          <a:noFill/>
        </p:spPr>
        <p:txBody>
          <a:bodyPr wrap="square" rtlCol="0">
            <a:spAutoFit/>
          </a:bodyPr>
          <a:lstStyle/>
          <a:p>
            <a:pPr marL="285750" indent="-285750">
              <a:buFontTx/>
              <a:buChar char="-"/>
            </a:pPr>
            <a:r>
              <a:rPr lang="en-GB" sz="3600" dirty="0" smtClean="0">
                <a:latin typeface="NTFPreCursivefk" panose="03000400000000000000" pitchFamily="66" charset="0"/>
              </a:rPr>
              <a:t>Missing out an object or counting an object twice.</a:t>
            </a:r>
          </a:p>
          <a:p>
            <a:pPr marL="285750" indent="-285750">
              <a:buFontTx/>
              <a:buChar char="-"/>
            </a:pPr>
            <a:r>
              <a:rPr lang="en-GB" sz="3600" dirty="0" smtClean="0">
                <a:latin typeface="NTFPreCursivefk" panose="03000400000000000000" pitchFamily="66" charset="0"/>
              </a:rPr>
              <a:t>When asked to collect a certain number of objects,</a:t>
            </a:r>
          </a:p>
          <a:p>
            <a:pPr marL="285750" indent="-285750">
              <a:buFontTx/>
              <a:buChar char="-"/>
            </a:pPr>
            <a:r>
              <a:rPr lang="en-GB" sz="3600" dirty="0" smtClean="0">
                <a:latin typeface="NTFPreCursivefk" panose="03000400000000000000" pitchFamily="66" charset="0"/>
              </a:rPr>
              <a:t> the child grabs a random amount or carries on counting past the given number.</a:t>
            </a:r>
          </a:p>
          <a:p>
            <a:pPr marL="285750" indent="-285750">
              <a:buFontTx/>
              <a:buChar char="-"/>
            </a:pPr>
            <a:r>
              <a:rPr lang="en-GB" sz="3600" dirty="0" smtClean="0">
                <a:latin typeface="NTFPreCursivefk" panose="03000400000000000000" pitchFamily="66" charset="0"/>
              </a:rPr>
              <a:t>When objects are rearranged the child unnecessarily recounts them to find out how many there are</a:t>
            </a:r>
          </a:p>
          <a:p>
            <a:pPr marL="285750" indent="-285750">
              <a:buFontTx/>
              <a:buChar char="-"/>
            </a:pPr>
            <a:r>
              <a:rPr lang="en-GB" sz="3600" dirty="0" smtClean="0">
                <a:latin typeface="NTFPreCursivefk" panose="03000400000000000000" pitchFamily="66" charset="0"/>
              </a:rPr>
              <a:t>Confusion over teen numbers</a:t>
            </a:r>
          </a:p>
          <a:p>
            <a:pPr marL="285750" indent="-285750">
              <a:buFontTx/>
              <a:buChar char="-"/>
            </a:pPr>
            <a:r>
              <a:rPr lang="en-GB" sz="3600" dirty="0" smtClean="0">
                <a:latin typeface="NTFPreCursivefk" panose="03000400000000000000" pitchFamily="66" charset="0"/>
              </a:rPr>
              <a:t>Missing numbers like 15 or 13 or confusing 13 with 30.</a:t>
            </a:r>
            <a:endParaRPr lang="en-GB" sz="3600" dirty="0">
              <a:latin typeface="NTFPreCursivefk" panose="03000400000000000000" pitchFamily="66" charset="0"/>
            </a:endParaRPr>
          </a:p>
        </p:txBody>
      </p:sp>
      <p:pic>
        <p:nvPicPr>
          <p:cNvPr id="9" name="Picture 8"/>
          <p:cNvPicPr>
            <a:picLocks noChangeAspect="1"/>
          </p:cNvPicPr>
          <p:nvPr/>
        </p:nvPicPr>
        <p:blipFill>
          <a:blip r:embed="rId2"/>
          <a:stretch>
            <a:fillRect/>
          </a:stretch>
        </p:blipFill>
        <p:spPr>
          <a:xfrm>
            <a:off x="9092727" y="614650"/>
            <a:ext cx="2523963" cy="2152075"/>
          </a:xfrm>
          <a:prstGeom prst="rect">
            <a:avLst/>
          </a:prstGeom>
        </p:spPr>
      </p:pic>
    </p:spTree>
    <p:extLst>
      <p:ext uri="{BB962C8B-B14F-4D97-AF65-F5344CB8AC3E}">
        <p14:creationId xmlns:p14="http://schemas.microsoft.com/office/powerpoint/2010/main" val="3883518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err="1" smtClean="0">
                <a:latin typeface="NTFPreCursivefk" panose="03000400000000000000" pitchFamily="66" charset="0"/>
              </a:rPr>
              <a:t>Subitising</a:t>
            </a:r>
            <a:endParaRPr lang="en-GB" sz="8000" dirty="0">
              <a:latin typeface="NTFPreCursivefk" panose="03000400000000000000" pitchFamily="66" charset="0"/>
            </a:endParaRPr>
          </a:p>
        </p:txBody>
      </p:sp>
      <p:sp>
        <p:nvSpPr>
          <p:cNvPr id="3" name="Content Placeholder 2"/>
          <p:cNvSpPr>
            <a:spLocks noGrp="1"/>
          </p:cNvSpPr>
          <p:nvPr>
            <p:ph idx="1"/>
          </p:nvPr>
        </p:nvSpPr>
        <p:spPr/>
        <p:txBody>
          <a:bodyPr>
            <a:normAutofit/>
          </a:bodyPr>
          <a:lstStyle/>
          <a:p>
            <a:pPr marL="0" indent="0">
              <a:buNone/>
            </a:pPr>
            <a:r>
              <a:rPr lang="en-GB" sz="4400" dirty="0" smtClean="0">
                <a:latin typeface="NTFPreCursivefk" panose="03000400000000000000" pitchFamily="66" charset="0"/>
              </a:rPr>
              <a:t>Perceptual </a:t>
            </a:r>
            <a:r>
              <a:rPr lang="en-GB" sz="4400" dirty="0" err="1" smtClean="0">
                <a:latin typeface="NTFPreCursivefk" panose="03000400000000000000" pitchFamily="66" charset="0"/>
              </a:rPr>
              <a:t>subitising</a:t>
            </a:r>
            <a:endParaRPr lang="en-GB" sz="4400" dirty="0">
              <a:latin typeface="NTFPreCursivefk" panose="03000400000000000000" pitchFamily="66" charset="0"/>
            </a:endParaRPr>
          </a:p>
        </p:txBody>
      </p:sp>
      <p:pic>
        <p:nvPicPr>
          <p:cNvPr id="6" name="Picture 5"/>
          <p:cNvPicPr>
            <a:picLocks noChangeAspect="1"/>
          </p:cNvPicPr>
          <p:nvPr/>
        </p:nvPicPr>
        <p:blipFill>
          <a:blip r:embed="rId2"/>
          <a:stretch>
            <a:fillRect/>
          </a:stretch>
        </p:blipFill>
        <p:spPr>
          <a:xfrm>
            <a:off x="7014854" y="655002"/>
            <a:ext cx="3942061" cy="2341245"/>
          </a:xfrm>
          <a:prstGeom prst="rect">
            <a:avLst/>
          </a:prstGeom>
        </p:spPr>
      </p:pic>
      <p:pic>
        <p:nvPicPr>
          <p:cNvPr id="7" name="Picture 6"/>
          <p:cNvPicPr>
            <a:picLocks noChangeAspect="1"/>
          </p:cNvPicPr>
          <p:nvPr/>
        </p:nvPicPr>
        <p:blipFill>
          <a:blip r:embed="rId3"/>
          <a:stretch>
            <a:fillRect/>
          </a:stretch>
        </p:blipFill>
        <p:spPr>
          <a:xfrm>
            <a:off x="838200" y="3678554"/>
            <a:ext cx="2517458" cy="2211599"/>
          </a:xfrm>
          <a:prstGeom prst="rect">
            <a:avLst/>
          </a:prstGeom>
        </p:spPr>
      </p:pic>
      <p:pic>
        <p:nvPicPr>
          <p:cNvPr id="8" name="Picture 7"/>
          <p:cNvPicPr>
            <a:picLocks noChangeAspect="1"/>
          </p:cNvPicPr>
          <p:nvPr/>
        </p:nvPicPr>
        <p:blipFill>
          <a:blip r:embed="rId4"/>
          <a:stretch>
            <a:fillRect/>
          </a:stretch>
        </p:blipFill>
        <p:spPr>
          <a:xfrm>
            <a:off x="838200" y="3428945"/>
            <a:ext cx="2533406" cy="2710815"/>
          </a:xfrm>
          <a:prstGeom prst="rect">
            <a:avLst/>
          </a:prstGeom>
        </p:spPr>
      </p:pic>
      <p:pic>
        <p:nvPicPr>
          <p:cNvPr id="9" name="Picture 8"/>
          <p:cNvPicPr>
            <a:picLocks noChangeAspect="1"/>
          </p:cNvPicPr>
          <p:nvPr/>
        </p:nvPicPr>
        <p:blipFill>
          <a:blip r:embed="rId5"/>
          <a:stretch>
            <a:fillRect/>
          </a:stretch>
        </p:blipFill>
        <p:spPr>
          <a:xfrm>
            <a:off x="7166609" y="4316622"/>
            <a:ext cx="3638550" cy="1514475"/>
          </a:xfrm>
          <a:prstGeom prst="rect">
            <a:avLst/>
          </a:prstGeom>
        </p:spPr>
      </p:pic>
      <p:pic>
        <p:nvPicPr>
          <p:cNvPr id="4" name="Picture 3"/>
          <p:cNvPicPr>
            <a:picLocks noChangeAspect="1"/>
          </p:cNvPicPr>
          <p:nvPr/>
        </p:nvPicPr>
        <p:blipFill>
          <a:blip r:embed="rId6"/>
          <a:stretch>
            <a:fillRect/>
          </a:stretch>
        </p:blipFill>
        <p:spPr>
          <a:xfrm>
            <a:off x="4055105" y="3553669"/>
            <a:ext cx="2396109" cy="3040380"/>
          </a:xfrm>
          <a:prstGeom prst="rect">
            <a:avLst/>
          </a:prstGeom>
        </p:spPr>
      </p:pic>
    </p:spTree>
    <p:extLst>
      <p:ext uri="{BB962C8B-B14F-4D97-AF65-F5344CB8AC3E}">
        <p14:creationId xmlns:p14="http://schemas.microsoft.com/office/powerpoint/2010/main" val="2680887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err="1" smtClean="0">
                <a:latin typeface="NTFPreCursivefk" panose="03000400000000000000" pitchFamily="66" charset="0"/>
              </a:rPr>
              <a:t>Subitising</a:t>
            </a:r>
            <a:endParaRPr lang="en-GB" sz="8000" dirty="0">
              <a:latin typeface="NTFPreCursivefk" panose="03000400000000000000" pitchFamily="66" charset="0"/>
            </a:endParaRPr>
          </a:p>
        </p:txBody>
      </p:sp>
      <p:sp>
        <p:nvSpPr>
          <p:cNvPr id="3" name="Content Placeholder 2"/>
          <p:cNvSpPr>
            <a:spLocks noGrp="1"/>
          </p:cNvSpPr>
          <p:nvPr>
            <p:ph idx="1"/>
          </p:nvPr>
        </p:nvSpPr>
        <p:spPr/>
        <p:txBody>
          <a:bodyPr>
            <a:normAutofit/>
          </a:bodyPr>
          <a:lstStyle/>
          <a:p>
            <a:pPr marL="0" indent="0">
              <a:buNone/>
            </a:pPr>
            <a:r>
              <a:rPr lang="en-GB" sz="4400" dirty="0" smtClean="0">
                <a:latin typeface="NTFPreCursivefk" panose="03000400000000000000" pitchFamily="66" charset="0"/>
              </a:rPr>
              <a:t>Conceptual </a:t>
            </a:r>
            <a:r>
              <a:rPr lang="en-GB" sz="4400" dirty="0" err="1" smtClean="0">
                <a:latin typeface="NTFPreCursivefk" panose="03000400000000000000" pitchFamily="66" charset="0"/>
              </a:rPr>
              <a:t>subitising</a:t>
            </a:r>
            <a:endParaRPr lang="en-GB" sz="4400" dirty="0">
              <a:latin typeface="NTFPreCursivefk" panose="03000400000000000000" pitchFamily="66" charset="0"/>
            </a:endParaRPr>
          </a:p>
        </p:txBody>
      </p:sp>
      <p:pic>
        <p:nvPicPr>
          <p:cNvPr id="11" name="Picture 10"/>
          <p:cNvPicPr>
            <a:picLocks noChangeAspect="1"/>
          </p:cNvPicPr>
          <p:nvPr/>
        </p:nvPicPr>
        <p:blipFill>
          <a:blip r:embed="rId2"/>
          <a:stretch>
            <a:fillRect/>
          </a:stretch>
        </p:blipFill>
        <p:spPr>
          <a:xfrm rot="1538464">
            <a:off x="9045850" y="651195"/>
            <a:ext cx="2800350" cy="1676400"/>
          </a:xfrm>
          <a:prstGeom prst="rect">
            <a:avLst/>
          </a:prstGeom>
        </p:spPr>
      </p:pic>
      <p:pic>
        <p:nvPicPr>
          <p:cNvPr id="12" name="Picture 11"/>
          <p:cNvPicPr>
            <a:picLocks noChangeAspect="1"/>
          </p:cNvPicPr>
          <p:nvPr/>
        </p:nvPicPr>
        <p:blipFill>
          <a:blip r:embed="rId3"/>
          <a:stretch>
            <a:fillRect/>
          </a:stretch>
        </p:blipFill>
        <p:spPr>
          <a:xfrm>
            <a:off x="7984807" y="4528185"/>
            <a:ext cx="3629025" cy="2076450"/>
          </a:xfrm>
          <a:prstGeom prst="rect">
            <a:avLst/>
          </a:prstGeom>
        </p:spPr>
      </p:pic>
      <p:pic>
        <p:nvPicPr>
          <p:cNvPr id="13" name="Picture 12"/>
          <p:cNvPicPr>
            <a:picLocks noChangeAspect="1"/>
          </p:cNvPicPr>
          <p:nvPr/>
        </p:nvPicPr>
        <p:blipFill>
          <a:blip r:embed="rId4"/>
          <a:stretch>
            <a:fillRect/>
          </a:stretch>
        </p:blipFill>
        <p:spPr>
          <a:xfrm>
            <a:off x="4309125" y="3571557"/>
            <a:ext cx="2814607" cy="2740343"/>
          </a:xfrm>
          <a:prstGeom prst="rect">
            <a:avLst/>
          </a:prstGeom>
        </p:spPr>
      </p:pic>
      <p:pic>
        <p:nvPicPr>
          <p:cNvPr id="14" name="Picture 13"/>
          <p:cNvPicPr>
            <a:picLocks noChangeAspect="1"/>
          </p:cNvPicPr>
          <p:nvPr/>
        </p:nvPicPr>
        <p:blipFill>
          <a:blip r:embed="rId5"/>
          <a:stretch>
            <a:fillRect/>
          </a:stretch>
        </p:blipFill>
        <p:spPr>
          <a:xfrm>
            <a:off x="676291" y="3108166"/>
            <a:ext cx="2474626" cy="3068797"/>
          </a:xfrm>
          <a:prstGeom prst="rect">
            <a:avLst/>
          </a:prstGeom>
        </p:spPr>
      </p:pic>
      <p:pic>
        <p:nvPicPr>
          <p:cNvPr id="15" name="Picture 14"/>
          <p:cNvPicPr>
            <a:picLocks noChangeAspect="1"/>
          </p:cNvPicPr>
          <p:nvPr/>
        </p:nvPicPr>
        <p:blipFill>
          <a:blip r:embed="rId6"/>
          <a:stretch>
            <a:fillRect/>
          </a:stretch>
        </p:blipFill>
        <p:spPr>
          <a:xfrm>
            <a:off x="5832157" y="605187"/>
            <a:ext cx="2054543" cy="2645576"/>
          </a:xfrm>
          <a:prstGeom prst="rect">
            <a:avLst/>
          </a:prstGeom>
        </p:spPr>
      </p:pic>
    </p:spTree>
    <p:extLst>
      <p:ext uri="{BB962C8B-B14F-4D97-AF65-F5344CB8AC3E}">
        <p14:creationId xmlns:p14="http://schemas.microsoft.com/office/powerpoint/2010/main" val="1718476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NTFPreCursivefk" panose="03000400000000000000" pitchFamily="66" charset="0"/>
              </a:rPr>
              <a:t>We love Jack Hartmann for </a:t>
            </a:r>
            <a:r>
              <a:rPr lang="en-GB" dirty="0" err="1" smtClean="0">
                <a:latin typeface="NTFPreCursivefk" panose="03000400000000000000" pitchFamily="66" charset="0"/>
              </a:rPr>
              <a:t>subitising</a:t>
            </a:r>
            <a:r>
              <a:rPr lang="en-GB" dirty="0" smtClean="0">
                <a:latin typeface="NTFPreCursivefk" panose="03000400000000000000" pitchFamily="66" charset="0"/>
              </a:rPr>
              <a:t>!</a:t>
            </a:r>
            <a:br>
              <a:rPr lang="en-GB" dirty="0" smtClean="0">
                <a:latin typeface="NTFPreCursivefk" panose="03000400000000000000" pitchFamily="66" charset="0"/>
              </a:rPr>
            </a:br>
            <a:r>
              <a:rPr lang="en-GB" dirty="0" smtClean="0">
                <a:latin typeface="NTFPreCursivefk" panose="03000400000000000000" pitchFamily="66" charset="0"/>
                <a:hlinkClick r:id="rId2"/>
              </a:rPr>
              <a:t>Jack Hartmann </a:t>
            </a:r>
            <a:r>
              <a:rPr lang="en-GB" dirty="0" err="1" smtClean="0">
                <a:latin typeface="NTFPreCursivefk" panose="03000400000000000000" pitchFamily="66" charset="0"/>
                <a:hlinkClick r:id="rId2"/>
              </a:rPr>
              <a:t>subitising</a:t>
            </a:r>
            <a:endParaRPr lang="en-GB" dirty="0">
              <a:latin typeface="NTFPreCursivefk" panose="03000400000000000000" pitchFamily="66" charset="0"/>
            </a:endParaRPr>
          </a:p>
        </p:txBody>
      </p:sp>
      <p:pic>
        <p:nvPicPr>
          <p:cNvPr id="4" name="Content Placeholder 3"/>
          <p:cNvPicPr>
            <a:picLocks noGrp="1" noChangeAspect="1"/>
          </p:cNvPicPr>
          <p:nvPr>
            <p:ph idx="1"/>
          </p:nvPr>
        </p:nvPicPr>
        <p:blipFill>
          <a:blip r:embed="rId3"/>
          <a:stretch>
            <a:fillRect/>
          </a:stretch>
        </p:blipFill>
        <p:spPr>
          <a:xfrm>
            <a:off x="529590" y="2051843"/>
            <a:ext cx="7988843" cy="4351338"/>
          </a:xfrm>
          <a:prstGeom prst="rect">
            <a:avLst/>
          </a:prstGeom>
        </p:spPr>
      </p:pic>
      <p:pic>
        <p:nvPicPr>
          <p:cNvPr id="5" name="Picture 4"/>
          <p:cNvPicPr>
            <a:picLocks noChangeAspect="1"/>
          </p:cNvPicPr>
          <p:nvPr/>
        </p:nvPicPr>
        <p:blipFill>
          <a:blip r:embed="rId4"/>
          <a:stretch>
            <a:fillRect/>
          </a:stretch>
        </p:blipFill>
        <p:spPr>
          <a:xfrm>
            <a:off x="8646487" y="4227512"/>
            <a:ext cx="3390406" cy="2052638"/>
          </a:xfrm>
          <a:prstGeom prst="rect">
            <a:avLst/>
          </a:prstGeom>
        </p:spPr>
      </p:pic>
      <p:pic>
        <p:nvPicPr>
          <p:cNvPr id="6" name="Picture 5"/>
          <p:cNvPicPr>
            <a:picLocks noChangeAspect="1"/>
          </p:cNvPicPr>
          <p:nvPr/>
        </p:nvPicPr>
        <p:blipFill>
          <a:blip r:embed="rId5"/>
          <a:stretch>
            <a:fillRect/>
          </a:stretch>
        </p:blipFill>
        <p:spPr>
          <a:xfrm>
            <a:off x="8605955" y="2051843"/>
            <a:ext cx="3471470" cy="1560672"/>
          </a:xfrm>
          <a:prstGeom prst="rect">
            <a:avLst/>
          </a:prstGeom>
        </p:spPr>
      </p:pic>
    </p:spTree>
    <p:extLst>
      <p:ext uri="{BB962C8B-B14F-4D97-AF65-F5344CB8AC3E}">
        <p14:creationId xmlns:p14="http://schemas.microsoft.com/office/powerpoint/2010/main" val="2655863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350" y="205105"/>
            <a:ext cx="10515600" cy="1325563"/>
          </a:xfrm>
        </p:spPr>
        <p:txBody>
          <a:bodyPr>
            <a:normAutofit/>
          </a:bodyPr>
          <a:lstStyle/>
          <a:p>
            <a:pPr algn="ctr"/>
            <a:r>
              <a:rPr lang="en-GB" sz="6000" dirty="0" smtClean="0">
                <a:latin typeface="NTFPreCursivefk" panose="03000400000000000000" pitchFamily="66" charset="0"/>
              </a:rPr>
              <a:t>Comparison</a:t>
            </a:r>
            <a:endParaRPr lang="en-GB" sz="6000" dirty="0">
              <a:latin typeface="NTFPreCursivefk" panose="03000400000000000000" pitchFamily="66" charset="0"/>
            </a:endParaRPr>
          </a:p>
        </p:txBody>
      </p:sp>
      <p:pic>
        <p:nvPicPr>
          <p:cNvPr id="4" name="Picture 3"/>
          <p:cNvPicPr>
            <a:picLocks noChangeAspect="1"/>
          </p:cNvPicPr>
          <p:nvPr/>
        </p:nvPicPr>
        <p:blipFill>
          <a:blip r:embed="rId2"/>
          <a:stretch>
            <a:fillRect/>
          </a:stretch>
        </p:blipFill>
        <p:spPr>
          <a:xfrm>
            <a:off x="265767" y="4296604"/>
            <a:ext cx="3323253" cy="2334982"/>
          </a:xfrm>
          <a:prstGeom prst="rect">
            <a:avLst/>
          </a:prstGeom>
        </p:spPr>
      </p:pic>
      <p:pic>
        <p:nvPicPr>
          <p:cNvPr id="5" name="Picture 4"/>
          <p:cNvPicPr>
            <a:picLocks noChangeAspect="1"/>
          </p:cNvPicPr>
          <p:nvPr/>
        </p:nvPicPr>
        <p:blipFill>
          <a:blip r:embed="rId3"/>
          <a:stretch>
            <a:fillRect/>
          </a:stretch>
        </p:blipFill>
        <p:spPr>
          <a:xfrm>
            <a:off x="384810" y="502285"/>
            <a:ext cx="2872740" cy="3391195"/>
          </a:xfrm>
          <a:prstGeom prst="rect">
            <a:avLst/>
          </a:prstGeom>
        </p:spPr>
      </p:pic>
      <p:sp>
        <p:nvSpPr>
          <p:cNvPr id="7" name="TextBox 6"/>
          <p:cNvSpPr txBox="1"/>
          <p:nvPr/>
        </p:nvSpPr>
        <p:spPr>
          <a:xfrm>
            <a:off x="4334700" y="1530668"/>
            <a:ext cx="6615240" cy="4801314"/>
          </a:xfrm>
          <a:prstGeom prst="rect">
            <a:avLst/>
          </a:prstGeom>
          <a:noFill/>
        </p:spPr>
        <p:txBody>
          <a:bodyPr wrap="square" rtlCol="0">
            <a:spAutoFit/>
          </a:bodyPr>
          <a:lstStyle/>
          <a:p>
            <a:r>
              <a:rPr lang="en-GB" sz="3200" dirty="0" smtClean="0">
                <a:latin typeface="NTFPreCursivefk" panose="03000400000000000000" pitchFamily="66" charset="0"/>
              </a:rPr>
              <a:t>-More/less than (greater/fewer)</a:t>
            </a:r>
          </a:p>
          <a:p>
            <a:endParaRPr lang="en-GB" sz="3200" dirty="0">
              <a:latin typeface="NTFPreCursivefk" panose="03000400000000000000" pitchFamily="66" charset="0"/>
            </a:endParaRPr>
          </a:p>
          <a:p>
            <a:r>
              <a:rPr lang="en-GB" sz="3200" dirty="0" smtClean="0">
                <a:latin typeface="NTFPreCursivefk" panose="03000400000000000000" pitchFamily="66" charset="0"/>
              </a:rPr>
              <a:t>-Identifying groups with the same number of things</a:t>
            </a:r>
          </a:p>
          <a:p>
            <a:endParaRPr lang="en-GB" sz="3200" dirty="0">
              <a:latin typeface="NTFPreCursivefk" panose="03000400000000000000" pitchFamily="66" charset="0"/>
            </a:endParaRPr>
          </a:p>
          <a:p>
            <a:r>
              <a:rPr lang="en-GB" sz="3200" dirty="0" smtClean="0">
                <a:latin typeface="NTFPreCursivefk" panose="03000400000000000000" pitchFamily="66" charset="0"/>
              </a:rPr>
              <a:t>-Comparing numbers and reasoning</a:t>
            </a:r>
          </a:p>
          <a:p>
            <a:endParaRPr lang="en-GB" sz="3200" dirty="0" smtClean="0">
              <a:latin typeface="NTFPreCursivefk" panose="03000400000000000000" pitchFamily="66" charset="0"/>
            </a:endParaRPr>
          </a:p>
          <a:p>
            <a:r>
              <a:rPr lang="en-GB" sz="3200" dirty="0" smtClean="0">
                <a:latin typeface="NTFPreCursivefk" panose="03000400000000000000" pitchFamily="66" charset="0"/>
              </a:rPr>
              <a:t>-Knowing the ‘one more than/one less than’ relationship between counting numbers</a:t>
            </a:r>
            <a:endParaRPr lang="en-GB" sz="3200" dirty="0">
              <a:latin typeface="NTFPreCursivefk" panose="03000400000000000000" pitchFamily="66" charset="0"/>
            </a:endParaRPr>
          </a:p>
          <a:p>
            <a:endParaRPr lang="en-GB" dirty="0"/>
          </a:p>
        </p:txBody>
      </p:sp>
    </p:spTree>
    <p:extLst>
      <p:ext uri="{BB962C8B-B14F-4D97-AF65-F5344CB8AC3E}">
        <p14:creationId xmlns:p14="http://schemas.microsoft.com/office/powerpoint/2010/main" val="348560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4320" y="4948237"/>
            <a:ext cx="5178857" cy="1797368"/>
          </a:xfrm>
          <a:prstGeom prst="rect">
            <a:avLst/>
          </a:prstGeom>
        </p:spPr>
      </p:pic>
      <p:sp>
        <p:nvSpPr>
          <p:cNvPr id="6" name="TextBox 5"/>
          <p:cNvSpPr txBox="1"/>
          <p:nvPr/>
        </p:nvSpPr>
        <p:spPr>
          <a:xfrm>
            <a:off x="3604795" y="182879"/>
            <a:ext cx="4320540" cy="1015663"/>
          </a:xfrm>
          <a:prstGeom prst="rect">
            <a:avLst/>
          </a:prstGeom>
          <a:noFill/>
        </p:spPr>
        <p:txBody>
          <a:bodyPr wrap="square" rtlCol="0">
            <a:spAutoFit/>
          </a:bodyPr>
          <a:lstStyle/>
          <a:p>
            <a:r>
              <a:rPr lang="en-GB" sz="6000" dirty="0" smtClean="0">
                <a:latin typeface="NTFPreCursivefk" panose="03000400000000000000" pitchFamily="66" charset="0"/>
              </a:rPr>
              <a:t>Composition</a:t>
            </a:r>
            <a:endParaRPr lang="en-GB" sz="6000" dirty="0">
              <a:latin typeface="NTFPreCursivefk" panose="03000400000000000000" pitchFamily="66" charset="0"/>
            </a:endParaRPr>
          </a:p>
        </p:txBody>
      </p:sp>
      <p:pic>
        <p:nvPicPr>
          <p:cNvPr id="7" name="Picture 6"/>
          <p:cNvPicPr>
            <a:picLocks noChangeAspect="1"/>
          </p:cNvPicPr>
          <p:nvPr/>
        </p:nvPicPr>
        <p:blipFill>
          <a:blip r:embed="rId3"/>
          <a:stretch>
            <a:fillRect/>
          </a:stretch>
        </p:blipFill>
        <p:spPr>
          <a:xfrm>
            <a:off x="9483797" y="456581"/>
            <a:ext cx="2293636" cy="1483923"/>
          </a:xfrm>
          <a:prstGeom prst="rect">
            <a:avLst/>
          </a:prstGeom>
        </p:spPr>
      </p:pic>
      <p:pic>
        <p:nvPicPr>
          <p:cNvPr id="9" name="Picture 8"/>
          <p:cNvPicPr>
            <a:picLocks noChangeAspect="1"/>
          </p:cNvPicPr>
          <p:nvPr/>
        </p:nvPicPr>
        <p:blipFill>
          <a:blip r:embed="rId4"/>
          <a:stretch>
            <a:fillRect/>
          </a:stretch>
        </p:blipFill>
        <p:spPr>
          <a:xfrm>
            <a:off x="9483797" y="2389538"/>
            <a:ext cx="2352093" cy="1756289"/>
          </a:xfrm>
          <a:prstGeom prst="rect">
            <a:avLst/>
          </a:prstGeom>
        </p:spPr>
      </p:pic>
      <p:pic>
        <p:nvPicPr>
          <p:cNvPr id="10" name="Picture 9"/>
          <p:cNvPicPr>
            <a:picLocks noChangeAspect="1"/>
          </p:cNvPicPr>
          <p:nvPr/>
        </p:nvPicPr>
        <p:blipFill>
          <a:blip r:embed="rId5"/>
          <a:stretch>
            <a:fillRect/>
          </a:stretch>
        </p:blipFill>
        <p:spPr>
          <a:xfrm>
            <a:off x="6141720" y="4627544"/>
            <a:ext cx="2950010" cy="1943100"/>
          </a:xfrm>
          <a:prstGeom prst="rect">
            <a:avLst/>
          </a:prstGeom>
        </p:spPr>
      </p:pic>
      <p:pic>
        <p:nvPicPr>
          <p:cNvPr id="11" name="Picture 10"/>
          <p:cNvPicPr>
            <a:picLocks noChangeAspect="1"/>
          </p:cNvPicPr>
          <p:nvPr/>
        </p:nvPicPr>
        <p:blipFill>
          <a:blip r:embed="rId6"/>
          <a:stretch>
            <a:fillRect/>
          </a:stretch>
        </p:blipFill>
        <p:spPr>
          <a:xfrm>
            <a:off x="9483797" y="4594861"/>
            <a:ext cx="2528888" cy="1975783"/>
          </a:xfrm>
          <a:prstGeom prst="rect">
            <a:avLst/>
          </a:prstGeom>
        </p:spPr>
      </p:pic>
      <p:sp>
        <p:nvSpPr>
          <p:cNvPr id="13" name="TextBox 12"/>
          <p:cNvSpPr txBox="1"/>
          <p:nvPr/>
        </p:nvSpPr>
        <p:spPr>
          <a:xfrm>
            <a:off x="610135" y="1057453"/>
            <a:ext cx="7033795" cy="4031873"/>
          </a:xfrm>
          <a:prstGeom prst="rect">
            <a:avLst/>
          </a:prstGeom>
          <a:noFill/>
        </p:spPr>
        <p:txBody>
          <a:bodyPr wrap="square" rtlCol="0">
            <a:spAutoFit/>
          </a:bodyPr>
          <a:lstStyle/>
          <a:p>
            <a:r>
              <a:rPr lang="en-GB" sz="3200" dirty="0" smtClean="0">
                <a:latin typeface="NTFPreCursivefk" panose="03000400000000000000" pitchFamily="66" charset="0"/>
              </a:rPr>
              <a:t>-Identifying smaller numbers within a number</a:t>
            </a:r>
            <a:endParaRPr lang="en-GB" sz="3200" dirty="0">
              <a:latin typeface="NTFPreCursivefk" panose="03000400000000000000" pitchFamily="66" charset="0"/>
            </a:endParaRPr>
          </a:p>
          <a:p>
            <a:r>
              <a:rPr lang="en-GB" sz="3200" dirty="0" smtClean="0">
                <a:latin typeface="NTFPreCursivefk" panose="03000400000000000000" pitchFamily="66" charset="0"/>
              </a:rPr>
              <a:t>-Inverse operations</a:t>
            </a:r>
          </a:p>
          <a:p>
            <a:r>
              <a:rPr lang="en-GB" sz="3200" dirty="0" smtClean="0">
                <a:latin typeface="NTFPreCursivefk" panose="03000400000000000000" pitchFamily="66" charset="0"/>
              </a:rPr>
              <a:t>-Numbers can be partitioned into pairs of numbers</a:t>
            </a:r>
            <a:endParaRPr lang="en-GB" sz="3200" dirty="0">
              <a:latin typeface="NTFPreCursivefk" panose="03000400000000000000" pitchFamily="66" charset="0"/>
            </a:endParaRPr>
          </a:p>
          <a:p>
            <a:r>
              <a:rPr lang="en-GB" sz="3200" dirty="0" smtClean="0">
                <a:latin typeface="NTFPreCursivefk" panose="03000400000000000000" pitchFamily="66" charset="0"/>
              </a:rPr>
              <a:t>-A number can be partitioned into more than 2 numbers</a:t>
            </a:r>
            <a:endParaRPr lang="en-GB" sz="3200" dirty="0">
              <a:latin typeface="NTFPreCursivefk" panose="03000400000000000000" pitchFamily="66" charset="0"/>
            </a:endParaRPr>
          </a:p>
          <a:p>
            <a:r>
              <a:rPr lang="en-GB" sz="3200" dirty="0" smtClean="0">
                <a:latin typeface="NTFPreCursivefk" panose="03000400000000000000" pitchFamily="66" charset="0"/>
              </a:rPr>
              <a:t>-Knowing number bonds- pairs of numbers that make a given number</a:t>
            </a:r>
            <a:endParaRPr lang="en-GB" sz="3200" dirty="0">
              <a:latin typeface="NTFPreCursivefk" panose="03000400000000000000" pitchFamily="66" charset="0"/>
            </a:endParaRPr>
          </a:p>
        </p:txBody>
      </p:sp>
    </p:spTree>
    <p:extLst>
      <p:ext uri="{BB962C8B-B14F-4D97-AF65-F5344CB8AC3E}">
        <p14:creationId xmlns:p14="http://schemas.microsoft.com/office/powerpoint/2010/main" val="2046070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325" y="157449"/>
            <a:ext cx="6200169" cy="6565961"/>
          </a:xfrm>
          <a:prstGeom prst="rect">
            <a:avLst/>
          </a:prstGeom>
        </p:spPr>
      </p:pic>
      <p:pic>
        <p:nvPicPr>
          <p:cNvPr id="4" name="Picture 3"/>
          <p:cNvPicPr>
            <a:picLocks noChangeAspect="1"/>
          </p:cNvPicPr>
          <p:nvPr/>
        </p:nvPicPr>
        <p:blipFill>
          <a:blip r:embed="rId3"/>
          <a:stretch>
            <a:fillRect/>
          </a:stretch>
        </p:blipFill>
        <p:spPr>
          <a:xfrm>
            <a:off x="7656194" y="788670"/>
            <a:ext cx="4186922" cy="5582561"/>
          </a:xfrm>
          <a:prstGeom prst="rect">
            <a:avLst/>
          </a:prstGeom>
        </p:spPr>
      </p:pic>
    </p:spTree>
    <p:extLst>
      <p:ext uri="{BB962C8B-B14F-4D97-AF65-F5344CB8AC3E}">
        <p14:creationId xmlns:p14="http://schemas.microsoft.com/office/powerpoint/2010/main" val="1468066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smtClean="0">
                <a:latin typeface="NTFPreCursivefk" panose="03000400000000000000" pitchFamily="66" charset="0"/>
              </a:rPr>
              <a:t>Number patterns</a:t>
            </a:r>
            <a:endParaRPr lang="en-GB" sz="6600" dirty="0">
              <a:latin typeface="NTFPreCursivefk" panose="03000400000000000000" pitchFamily="66" charset="0"/>
            </a:endParaRPr>
          </a:p>
        </p:txBody>
      </p:sp>
      <p:sp>
        <p:nvSpPr>
          <p:cNvPr id="3" name="TextBox 2"/>
          <p:cNvSpPr txBox="1"/>
          <p:nvPr/>
        </p:nvSpPr>
        <p:spPr>
          <a:xfrm>
            <a:off x="994410" y="1965960"/>
            <a:ext cx="5657850" cy="4524315"/>
          </a:xfrm>
          <a:prstGeom prst="rect">
            <a:avLst/>
          </a:prstGeom>
          <a:noFill/>
        </p:spPr>
        <p:txBody>
          <a:bodyPr wrap="square" rtlCol="0">
            <a:spAutoFit/>
          </a:bodyPr>
          <a:lstStyle/>
          <a:p>
            <a:r>
              <a:rPr lang="en-GB" sz="3600" dirty="0" smtClean="0">
                <a:latin typeface="NTFPreCursivefk" panose="03000400000000000000" pitchFamily="66" charset="0"/>
              </a:rPr>
              <a:t>-Odds and evens- how do we know? What’s the pattern? </a:t>
            </a:r>
          </a:p>
          <a:p>
            <a:endParaRPr lang="en-GB" sz="3600" dirty="0">
              <a:latin typeface="NTFPreCursivefk" panose="03000400000000000000" pitchFamily="66" charset="0"/>
            </a:endParaRPr>
          </a:p>
          <a:p>
            <a:r>
              <a:rPr lang="en-GB" sz="3600" dirty="0" smtClean="0">
                <a:latin typeface="NTFPreCursivefk" panose="03000400000000000000" pitchFamily="66" charset="0"/>
              </a:rPr>
              <a:t>-Sharing- can we share equally?</a:t>
            </a:r>
          </a:p>
          <a:p>
            <a:endParaRPr lang="en-GB" sz="3600" dirty="0">
              <a:latin typeface="NTFPreCursivefk" panose="03000400000000000000" pitchFamily="66" charset="0"/>
            </a:endParaRPr>
          </a:p>
          <a:p>
            <a:r>
              <a:rPr lang="en-GB" sz="3600" dirty="0" smtClean="0">
                <a:latin typeface="NTFPreCursivefk" panose="03000400000000000000" pitchFamily="66" charset="0"/>
              </a:rPr>
              <a:t>-Doubling and halving- can we see the relationship? </a:t>
            </a:r>
          </a:p>
          <a:p>
            <a:endParaRPr lang="en-GB" dirty="0"/>
          </a:p>
          <a:p>
            <a:r>
              <a:rPr lang="en-GB" dirty="0" smtClean="0"/>
              <a:t>-</a:t>
            </a:r>
            <a:endParaRPr lang="en-GB" dirty="0"/>
          </a:p>
        </p:txBody>
      </p:sp>
      <p:pic>
        <p:nvPicPr>
          <p:cNvPr id="4" name="Picture 3"/>
          <p:cNvPicPr>
            <a:picLocks noChangeAspect="1"/>
          </p:cNvPicPr>
          <p:nvPr/>
        </p:nvPicPr>
        <p:blipFill>
          <a:blip r:embed="rId2"/>
          <a:stretch>
            <a:fillRect/>
          </a:stretch>
        </p:blipFill>
        <p:spPr>
          <a:xfrm>
            <a:off x="8267852" y="365125"/>
            <a:ext cx="2743200" cy="3499200"/>
          </a:xfrm>
          <a:prstGeom prst="rect">
            <a:avLst/>
          </a:prstGeom>
        </p:spPr>
      </p:pic>
      <p:pic>
        <p:nvPicPr>
          <p:cNvPr id="5" name="Picture 4"/>
          <p:cNvPicPr>
            <a:picLocks noChangeAspect="1"/>
          </p:cNvPicPr>
          <p:nvPr/>
        </p:nvPicPr>
        <p:blipFill>
          <a:blip r:embed="rId3"/>
          <a:stretch>
            <a:fillRect/>
          </a:stretch>
        </p:blipFill>
        <p:spPr>
          <a:xfrm>
            <a:off x="7076305" y="3990915"/>
            <a:ext cx="2563147" cy="2563147"/>
          </a:xfrm>
          <a:prstGeom prst="rect">
            <a:avLst/>
          </a:prstGeom>
        </p:spPr>
      </p:pic>
      <p:pic>
        <p:nvPicPr>
          <p:cNvPr id="6" name="Picture 5"/>
          <p:cNvPicPr>
            <a:picLocks noChangeAspect="1"/>
          </p:cNvPicPr>
          <p:nvPr/>
        </p:nvPicPr>
        <p:blipFill>
          <a:blip r:embed="rId4"/>
          <a:stretch>
            <a:fillRect/>
          </a:stretch>
        </p:blipFill>
        <p:spPr>
          <a:xfrm>
            <a:off x="9830104" y="4022808"/>
            <a:ext cx="2361895" cy="2499360"/>
          </a:xfrm>
          <a:prstGeom prst="rect">
            <a:avLst/>
          </a:prstGeom>
        </p:spPr>
      </p:pic>
    </p:spTree>
    <p:extLst>
      <p:ext uri="{BB962C8B-B14F-4D97-AF65-F5344CB8AC3E}">
        <p14:creationId xmlns:p14="http://schemas.microsoft.com/office/powerpoint/2010/main" val="57574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329" y="4542893"/>
            <a:ext cx="2275497" cy="2085872"/>
          </a:xfrm>
          <a:prstGeom prst="rect">
            <a:avLst/>
          </a:prstGeom>
        </p:spPr>
      </p:pic>
      <p:pic>
        <p:nvPicPr>
          <p:cNvPr id="5" name="Picture 4"/>
          <p:cNvPicPr>
            <a:picLocks noChangeAspect="1"/>
          </p:cNvPicPr>
          <p:nvPr/>
        </p:nvPicPr>
        <p:blipFill>
          <a:blip r:embed="rId3"/>
          <a:stretch>
            <a:fillRect/>
          </a:stretch>
        </p:blipFill>
        <p:spPr>
          <a:xfrm>
            <a:off x="5841183" y="4829603"/>
            <a:ext cx="2788920" cy="1799162"/>
          </a:xfrm>
          <a:prstGeom prst="rect">
            <a:avLst/>
          </a:prstGeom>
        </p:spPr>
      </p:pic>
      <p:pic>
        <p:nvPicPr>
          <p:cNvPr id="6" name="Picture 5"/>
          <p:cNvPicPr>
            <a:picLocks noChangeAspect="1"/>
          </p:cNvPicPr>
          <p:nvPr/>
        </p:nvPicPr>
        <p:blipFill>
          <a:blip r:embed="rId4"/>
          <a:stretch>
            <a:fillRect/>
          </a:stretch>
        </p:blipFill>
        <p:spPr>
          <a:xfrm>
            <a:off x="9563014" y="2531530"/>
            <a:ext cx="2479006" cy="2097620"/>
          </a:xfrm>
          <a:prstGeom prst="rect">
            <a:avLst/>
          </a:prstGeom>
        </p:spPr>
      </p:pic>
      <p:pic>
        <p:nvPicPr>
          <p:cNvPr id="7" name="Picture 6"/>
          <p:cNvPicPr>
            <a:picLocks noChangeAspect="1"/>
          </p:cNvPicPr>
          <p:nvPr/>
        </p:nvPicPr>
        <p:blipFill>
          <a:blip r:embed="rId5"/>
          <a:stretch>
            <a:fillRect/>
          </a:stretch>
        </p:blipFill>
        <p:spPr>
          <a:xfrm>
            <a:off x="354330" y="2447925"/>
            <a:ext cx="2278572" cy="1929765"/>
          </a:xfrm>
          <a:prstGeom prst="rect">
            <a:avLst/>
          </a:prstGeom>
        </p:spPr>
      </p:pic>
      <p:pic>
        <p:nvPicPr>
          <p:cNvPr id="8" name="Picture 7"/>
          <p:cNvPicPr>
            <a:picLocks noChangeAspect="1"/>
          </p:cNvPicPr>
          <p:nvPr/>
        </p:nvPicPr>
        <p:blipFill>
          <a:blip r:embed="rId6"/>
          <a:stretch>
            <a:fillRect/>
          </a:stretch>
        </p:blipFill>
        <p:spPr>
          <a:xfrm>
            <a:off x="2816187" y="4829569"/>
            <a:ext cx="2625400" cy="1799196"/>
          </a:xfrm>
          <a:prstGeom prst="rect">
            <a:avLst/>
          </a:prstGeom>
        </p:spPr>
      </p:pic>
      <p:pic>
        <p:nvPicPr>
          <p:cNvPr id="9" name="Picture 8"/>
          <p:cNvPicPr>
            <a:picLocks noChangeAspect="1"/>
          </p:cNvPicPr>
          <p:nvPr/>
        </p:nvPicPr>
        <p:blipFill>
          <a:blip r:embed="rId7"/>
          <a:stretch>
            <a:fillRect/>
          </a:stretch>
        </p:blipFill>
        <p:spPr>
          <a:xfrm>
            <a:off x="503845" y="195317"/>
            <a:ext cx="2125981" cy="2087405"/>
          </a:xfrm>
          <a:prstGeom prst="rect">
            <a:avLst/>
          </a:prstGeom>
        </p:spPr>
      </p:pic>
      <p:pic>
        <p:nvPicPr>
          <p:cNvPr id="10" name="Picture 9"/>
          <p:cNvPicPr>
            <a:picLocks noChangeAspect="1"/>
          </p:cNvPicPr>
          <p:nvPr/>
        </p:nvPicPr>
        <p:blipFill>
          <a:blip r:embed="rId8"/>
          <a:stretch>
            <a:fillRect/>
          </a:stretch>
        </p:blipFill>
        <p:spPr>
          <a:xfrm>
            <a:off x="9029700" y="4826904"/>
            <a:ext cx="2910380" cy="1801861"/>
          </a:xfrm>
          <a:prstGeom prst="rect">
            <a:avLst/>
          </a:prstGeom>
        </p:spPr>
      </p:pic>
      <p:sp>
        <p:nvSpPr>
          <p:cNvPr id="12" name="TextBox 11"/>
          <p:cNvSpPr txBox="1"/>
          <p:nvPr/>
        </p:nvSpPr>
        <p:spPr>
          <a:xfrm>
            <a:off x="4812483" y="217191"/>
            <a:ext cx="4846320" cy="1015663"/>
          </a:xfrm>
          <a:prstGeom prst="rect">
            <a:avLst/>
          </a:prstGeom>
          <a:noFill/>
        </p:spPr>
        <p:txBody>
          <a:bodyPr wrap="square" rtlCol="0">
            <a:spAutoFit/>
          </a:bodyPr>
          <a:lstStyle/>
          <a:p>
            <a:r>
              <a:rPr lang="en-GB" sz="6000" dirty="0" smtClean="0">
                <a:latin typeface="NTFPreCursivefk" panose="03000400000000000000" pitchFamily="66" charset="0"/>
              </a:rPr>
              <a:t>Pattern</a:t>
            </a:r>
            <a:endParaRPr lang="en-GB" sz="6000" dirty="0">
              <a:latin typeface="NTFPreCursivefk" panose="03000400000000000000" pitchFamily="66" charset="0"/>
            </a:endParaRPr>
          </a:p>
        </p:txBody>
      </p:sp>
      <p:pic>
        <p:nvPicPr>
          <p:cNvPr id="13" name="Picture 12"/>
          <p:cNvPicPr>
            <a:picLocks noChangeAspect="1"/>
          </p:cNvPicPr>
          <p:nvPr/>
        </p:nvPicPr>
        <p:blipFill>
          <a:blip r:embed="rId9"/>
          <a:stretch>
            <a:fillRect/>
          </a:stretch>
        </p:blipFill>
        <p:spPr>
          <a:xfrm>
            <a:off x="9563014" y="403739"/>
            <a:ext cx="2466383" cy="1851639"/>
          </a:xfrm>
          <a:prstGeom prst="rect">
            <a:avLst/>
          </a:prstGeom>
        </p:spPr>
      </p:pic>
      <p:sp>
        <p:nvSpPr>
          <p:cNvPr id="17" name="TextBox 16"/>
          <p:cNvSpPr txBox="1"/>
          <p:nvPr/>
        </p:nvSpPr>
        <p:spPr>
          <a:xfrm>
            <a:off x="3097175" y="1232854"/>
            <a:ext cx="6217920" cy="3816429"/>
          </a:xfrm>
          <a:prstGeom prst="rect">
            <a:avLst/>
          </a:prstGeom>
          <a:noFill/>
        </p:spPr>
        <p:txBody>
          <a:bodyPr wrap="square" rtlCol="0">
            <a:spAutoFit/>
          </a:bodyPr>
          <a:lstStyle/>
          <a:p>
            <a:r>
              <a:rPr lang="en-GB" sz="2400" dirty="0" smtClean="0">
                <a:latin typeface="NTFPreCursivefk" panose="03000400000000000000" pitchFamily="66" charset="0"/>
              </a:rPr>
              <a:t>-</a:t>
            </a:r>
            <a:r>
              <a:rPr lang="en-GB" sz="3200" dirty="0" smtClean="0">
                <a:latin typeface="NTFPreCursivefk" panose="03000400000000000000" pitchFamily="66" charset="0"/>
              </a:rPr>
              <a:t>Noticing patterns- spots, stripes, repetitions, etc.</a:t>
            </a:r>
          </a:p>
          <a:p>
            <a:r>
              <a:rPr lang="en-GB" sz="3200" dirty="0">
                <a:latin typeface="NTFPreCursivefk" panose="03000400000000000000" pitchFamily="66" charset="0"/>
              </a:rPr>
              <a:t>-</a:t>
            </a:r>
            <a:r>
              <a:rPr lang="en-GB" sz="3200" dirty="0" smtClean="0">
                <a:latin typeface="NTFPreCursivefk" panose="03000400000000000000" pitchFamily="66" charset="0"/>
              </a:rPr>
              <a:t>Continuing/copying an AB pattern</a:t>
            </a:r>
            <a:endParaRPr lang="en-GB" sz="3200" dirty="0">
              <a:latin typeface="NTFPreCursivefk" panose="03000400000000000000" pitchFamily="66" charset="0"/>
            </a:endParaRPr>
          </a:p>
          <a:p>
            <a:r>
              <a:rPr lang="en-GB" sz="3200" dirty="0" smtClean="0">
                <a:latin typeface="NTFPreCursivefk" panose="03000400000000000000" pitchFamily="66" charset="0"/>
              </a:rPr>
              <a:t>-Making their own AB pattern</a:t>
            </a:r>
            <a:endParaRPr lang="en-GB" sz="3200" dirty="0">
              <a:latin typeface="NTFPreCursivefk" panose="03000400000000000000" pitchFamily="66" charset="0"/>
            </a:endParaRPr>
          </a:p>
          <a:p>
            <a:r>
              <a:rPr lang="en-GB" sz="3200" dirty="0" smtClean="0">
                <a:latin typeface="NTFPreCursivefk" panose="03000400000000000000" pitchFamily="66" charset="0"/>
              </a:rPr>
              <a:t>-Spotting an error in an AB pattern</a:t>
            </a:r>
            <a:endParaRPr lang="en-GB" sz="3200" dirty="0">
              <a:latin typeface="NTFPreCursivefk" panose="03000400000000000000" pitchFamily="66" charset="0"/>
            </a:endParaRPr>
          </a:p>
          <a:p>
            <a:r>
              <a:rPr lang="en-GB" sz="3200" dirty="0" smtClean="0">
                <a:latin typeface="NTFPreCursivefk" panose="03000400000000000000" pitchFamily="66" charset="0"/>
              </a:rPr>
              <a:t>-Spotting the unit of repeat in the pattern</a:t>
            </a:r>
            <a:endParaRPr lang="en-GB" sz="3200" dirty="0">
              <a:latin typeface="NTFPreCursivefk" panose="03000400000000000000" pitchFamily="66" charset="0"/>
            </a:endParaRPr>
          </a:p>
          <a:p>
            <a:r>
              <a:rPr lang="en-GB" sz="3200" dirty="0" smtClean="0">
                <a:latin typeface="NTFPreCursivefk" panose="03000400000000000000" pitchFamily="66" charset="0"/>
              </a:rPr>
              <a:t>-As above with ABC, ABB, ABBC patterns</a:t>
            </a:r>
          </a:p>
          <a:p>
            <a:endParaRPr lang="en-GB" dirty="0"/>
          </a:p>
        </p:txBody>
      </p:sp>
    </p:spTree>
    <p:extLst>
      <p:ext uri="{BB962C8B-B14F-4D97-AF65-F5344CB8AC3E}">
        <p14:creationId xmlns:p14="http://schemas.microsoft.com/office/powerpoint/2010/main" val="3752150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dirty="0" smtClean="0">
                <a:latin typeface="NTFPreCursivefk" panose="03000400000000000000" pitchFamily="66" charset="0"/>
              </a:rPr>
              <a:t>Shape</a:t>
            </a:r>
            <a:endParaRPr lang="en-GB" sz="6000" dirty="0">
              <a:latin typeface="NTFPreCursivefk" panose="03000400000000000000" pitchFamily="66" charset="0"/>
            </a:endParaRPr>
          </a:p>
        </p:txBody>
      </p:sp>
      <p:pic>
        <p:nvPicPr>
          <p:cNvPr id="4" name="Picture 3"/>
          <p:cNvPicPr>
            <a:picLocks noChangeAspect="1"/>
          </p:cNvPicPr>
          <p:nvPr/>
        </p:nvPicPr>
        <p:blipFill>
          <a:blip r:embed="rId2"/>
          <a:stretch>
            <a:fillRect/>
          </a:stretch>
        </p:blipFill>
        <p:spPr>
          <a:xfrm>
            <a:off x="253365" y="4548188"/>
            <a:ext cx="2192655" cy="2133507"/>
          </a:xfrm>
          <a:prstGeom prst="rect">
            <a:avLst/>
          </a:prstGeom>
        </p:spPr>
      </p:pic>
      <p:pic>
        <p:nvPicPr>
          <p:cNvPr id="5" name="Picture 4"/>
          <p:cNvPicPr>
            <a:picLocks noChangeAspect="1"/>
          </p:cNvPicPr>
          <p:nvPr/>
        </p:nvPicPr>
        <p:blipFill>
          <a:blip r:embed="rId3"/>
          <a:stretch>
            <a:fillRect/>
          </a:stretch>
        </p:blipFill>
        <p:spPr>
          <a:xfrm>
            <a:off x="10012656" y="2163592"/>
            <a:ext cx="1941165" cy="2195990"/>
          </a:xfrm>
          <a:prstGeom prst="rect">
            <a:avLst/>
          </a:prstGeom>
        </p:spPr>
      </p:pic>
      <p:pic>
        <p:nvPicPr>
          <p:cNvPr id="6" name="Picture 5"/>
          <p:cNvPicPr>
            <a:picLocks noChangeAspect="1"/>
          </p:cNvPicPr>
          <p:nvPr/>
        </p:nvPicPr>
        <p:blipFill>
          <a:blip r:embed="rId4"/>
          <a:stretch>
            <a:fillRect/>
          </a:stretch>
        </p:blipFill>
        <p:spPr>
          <a:xfrm>
            <a:off x="10060359" y="4464059"/>
            <a:ext cx="1893462" cy="2178500"/>
          </a:xfrm>
          <a:prstGeom prst="rect">
            <a:avLst/>
          </a:prstGeom>
        </p:spPr>
      </p:pic>
      <p:pic>
        <p:nvPicPr>
          <p:cNvPr id="7" name="Picture 6"/>
          <p:cNvPicPr>
            <a:picLocks noChangeAspect="1"/>
          </p:cNvPicPr>
          <p:nvPr/>
        </p:nvPicPr>
        <p:blipFill>
          <a:blip r:embed="rId5"/>
          <a:stretch>
            <a:fillRect/>
          </a:stretch>
        </p:blipFill>
        <p:spPr>
          <a:xfrm>
            <a:off x="10012656" y="99571"/>
            <a:ext cx="1813662" cy="1959544"/>
          </a:xfrm>
          <a:prstGeom prst="rect">
            <a:avLst/>
          </a:prstGeom>
        </p:spPr>
      </p:pic>
      <p:pic>
        <p:nvPicPr>
          <p:cNvPr id="8" name="Picture 7"/>
          <p:cNvPicPr>
            <a:picLocks noChangeAspect="1"/>
          </p:cNvPicPr>
          <p:nvPr/>
        </p:nvPicPr>
        <p:blipFill>
          <a:blip r:embed="rId6"/>
          <a:stretch>
            <a:fillRect/>
          </a:stretch>
        </p:blipFill>
        <p:spPr>
          <a:xfrm>
            <a:off x="253365" y="482997"/>
            <a:ext cx="2168539" cy="3574653"/>
          </a:xfrm>
          <a:prstGeom prst="rect">
            <a:avLst/>
          </a:prstGeom>
        </p:spPr>
      </p:pic>
      <p:pic>
        <p:nvPicPr>
          <p:cNvPr id="9" name="Picture 8"/>
          <p:cNvPicPr>
            <a:picLocks noChangeAspect="1"/>
          </p:cNvPicPr>
          <p:nvPr/>
        </p:nvPicPr>
        <p:blipFill>
          <a:blip r:embed="rId7"/>
          <a:stretch>
            <a:fillRect/>
          </a:stretch>
        </p:blipFill>
        <p:spPr>
          <a:xfrm>
            <a:off x="6281969" y="4464059"/>
            <a:ext cx="3619689" cy="2190406"/>
          </a:xfrm>
          <a:prstGeom prst="rect">
            <a:avLst/>
          </a:prstGeom>
        </p:spPr>
      </p:pic>
      <p:pic>
        <p:nvPicPr>
          <p:cNvPr id="10" name="Picture 9"/>
          <p:cNvPicPr>
            <a:picLocks noChangeAspect="1"/>
          </p:cNvPicPr>
          <p:nvPr/>
        </p:nvPicPr>
        <p:blipFill>
          <a:blip r:embed="rId8"/>
          <a:stretch>
            <a:fillRect/>
          </a:stretch>
        </p:blipFill>
        <p:spPr>
          <a:xfrm>
            <a:off x="2859575" y="4497182"/>
            <a:ext cx="3008838" cy="2235518"/>
          </a:xfrm>
          <a:prstGeom prst="rect">
            <a:avLst/>
          </a:prstGeom>
        </p:spPr>
      </p:pic>
      <p:sp>
        <p:nvSpPr>
          <p:cNvPr id="12" name="TextBox 11"/>
          <p:cNvSpPr txBox="1"/>
          <p:nvPr/>
        </p:nvSpPr>
        <p:spPr>
          <a:xfrm>
            <a:off x="2950124" y="1291590"/>
            <a:ext cx="6663690" cy="3385542"/>
          </a:xfrm>
          <a:prstGeom prst="rect">
            <a:avLst/>
          </a:prstGeom>
          <a:noFill/>
        </p:spPr>
        <p:txBody>
          <a:bodyPr wrap="square" rtlCol="0">
            <a:spAutoFit/>
          </a:bodyPr>
          <a:lstStyle/>
          <a:p>
            <a:r>
              <a:rPr lang="en-GB" sz="2800" dirty="0" smtClean="0">
                <a:latin typeface="NTFPreCursivefk" panose="03000400000000000000" pitchFamily="66" charset="0"/>
              </a:rPr>
              <a:t>-Develop spatial awareness</a:t>
            </a:r>
          </a:p>
          <a:p>
            <a:r>
              <a:rPr lang="en-GB" sz="2800" dirty="0" smtClean="0">
                <a:latin typeface="NTFPreCursivefk" panose="03000400000000000000" pitchFamily="66" charset="0"/>
              </a:rPr>
              <a:t>-Positional Language</a:t>
            </a:r>
          </a:p>
          <a:p>
            <a:r>
              <a:rPr lang="en-GB" sz="2800" dirty="0" smtClean="0">
                <a:latin typeface="NTFPreCursivefk" panose="03000400000000000000" pitchFamily="66" charset="0"/>
              </a:rPr>
              <a:t>-Follow instructions including positional language</a:t>
            </a:r>
          </a:p>
          <a:p>
            <a:r>
              <a:rPr lang="en-GB" sz="2800" dirty="0" smtClean="0">
                <a:latin typeface="NTFPreCursivefk" panose="03000400000000000000" pitchFamily="66" charset="0"/>
              </a:rPr>
              <a:t>-Develop shape awareness through construction</a:t>
            </a:r>
          </a:p>
          <a:p>
            <a:r>
              <a:rPr lang="en-GB" sz="2800" dirty="0" smtClean="0">
                <a:latin typeface="NTFPreCursivefk" panose="03000400000000000000" pitchFamily="66" charset="0"/>
              </a:rPr>
              <a:t>-Identify similarities between shapes</a:t>
            </a:r>
          </a:p>
          <a:p>
            <a:r>
              <a:rPr lang="en-GB" sz="2800" dirty="0" smtClean="0">
                <a:latin typeface="NTFPreCursivefk" panose="03000400000000000000" pitchFamily="66" charset="0"/>
              </a:rPr>
              <a:t>-Talk about the properties of shapes</a:t>
            </a:r>
          </a:p>
          <a:p>
            <a:r>
              <a:rPr lang="en-GB" sz="2800" dirty="0" smtClean="0">
                <a:latin typeface="NTFPreCursivefk" panose="03000400000000000000" pitchFamily="66" charset="0"/>
              </a:rPr>
              <a:t>-Name 2d and 3d shapes</a:t>
            </a:r>
          </a:p>
          <a:p>
            <a:endParaRPr lang="en-GB" dirty="0"/>
          </a:p>
        </p:txBody>
      </p:sp>
    </p:spTree>
    <p:extLst>
      <p:ext uri="{BB962C8B-B14F-4D97-AF65-F5344CB8AC3E}">
        <p14:creationId xmlns:p14="http://schemas.microsoft.com/office/powerpoint/2010/main" val="1110258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662940"/>
            <a:ext cx="9486900" cy="5509200"/>
          </a:xfrm>
          <a:prstGeom prst="rect">
            <a:avLst/>
          </a:prstGeom>
          <a:noFill/>
        </p:spPr>
        <p:txBody>
          <a:bodyPr wrap="square" rtlCol="0">
            <a:spAutoFit/>
          </a:bodyPr>
          <a:lstStyle/>
          <a:p>
            <a:r>
              <a:rPr lang="en-GB" sz="3200" dirty="0" smtClean="0">
                <a:latin typeface="NTFPreCursivefk" panose="03000400000000000000" pitchFamily="66" charset="0"/>
              </a:rPr>
              <a:t>Research suggests that children’s confidence in Maths can be affected by the people around them.</a:t>
            </a:r>
          </a:p>
          <a:p>
            <a:r>
              <a:rPr lang="en-GB" sz="3200" dirty="0" smtClean="0">
                <a:latin typeface="NTFPreCursivefk" panose="03000400000000000000" pitchFamily="66" charset="0"/>
              </a:rPr>
              <a:t>It’s really important that if you lack confidence in Maths, you don’t pass this on.</a:t>
            </a:r>
          </a:p>
          <a:p>
            <a:r>
              <a:rPr lang="en-GB" sz="3200" dirty="0" smtClean="0">
                <a:latin typeface="NTFPreCursivefk" panose="03000400000000000000" pitchFamily="66" charset="0"/>
              </a:rPr>
              <a:t>Please never say “I’m rubbish at Maths” in front of your children.</a:t>
            </a:r>
          </a:p>
          <a:p>
            <a:endParaRPr lang="en-GB" sz="3200" dirty="0">
              <a:latin typeface="NTFPreCursivefk" panose="03000400000000000000" pitchFamily="66" charset="0"/>
            </a:endParaRPr>
          </a:p>
          <a:p>
            <a:r>
              <a:rPr lang="en-GB" sz="3200" dirty="0" smtClean="0">
                <a:latin typeface="NTFPreCursivefk" panose="03000400000000000000" pitchFamily="66" charset="0"/>
              </a:rPr>
              <a:t>Whatever your feelings are about Maths, our aim is to equip you with the right knowledge and advice so that you can feel confident in supporting your children on their mathematical journey through the EYFS.</a:t>
            </a:r>
            <a:endParaRPr lang="en-GB" sz="3200" dirty="0">
              <a:latin typeface="NTFPreCursivefk" panose="03000400000000000000" pitchFamily="66" charset="0"/>
            </a:endParaRPr>
          </a:p>
        </p:txBody>
      </p:sp>
      <p:pic>
        <p:nvPicPr>
          <p:cNvPr id="3" name="Picture 2"/>
          <p:cNvPicPr>
            <a:picLocks noChangeAspect="1"/>
          </p:cNvPicPr>
          <p:nvPr/>
        </p:nvPicPr>
        <p:blipFill>
          <a:blip r:embed="rId2"/>
          <a:stretch>
            <a:fillRect/>
          </a:stretch>
        </p:blipFill>
        <p:spPr>
          <a:xfrm>
            <a:off x="9527945" y="1036184"/>
            <a:ext cx="2371550" cy="3139712"/>
          </a:xfrm>
          <a:prstGeom prst="rect">
            <a:avLst/>
          </a:prstGeom>
        </p:spPr>
      </p:pic>
    </p:spTree>
    <p:extLst>
      <p:ext uri="{BB962C8B-B14F-4D97-AF65-F5344CB8AC3E}">
        <p14:creationId xmlns:p14="http://schemas.microsoft.com/office/powerpoint/2010/main" val="2073216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832" y="108298"/>
            <a:ext cx="10515600" cy="1325563"/>
          </a:xfrm>
        </p:spPr>
        <p:txBody>
          <a:bodyPr>
            <a:normAutofit/>
          </a:bodyPr>
          <a:lstStyle/>
          <a:p>
            <a:pPr algn="ctr"/>
            <a:r>
              <a:rPr lang="en-GB" sz="6000" dirty="0" smtClean="0">
                <a:latin typeface="NTFPreCursivefk" panose="03000400000000000000" pitchFamily="66" charset="0"/>
              </a:rPr>
              <a:t>Measure</a:t>
            </a:r>
            <a:endParaRPr lang="en-GB" sz="6000" dirty="0">
              <a:latin typeface="NTFPreCursivefk" panose="03000400000000000000" pitchFamily="66" charset="0"/>
            </a:endParaRPr>
          </a:p>
        </p:txBody>
      </p:sp>
      <p:pic>
        <p:nvPicPr>
          <p:cNvPr id="4" name="Picture 3"/>
          <p:cNvPicPr>
            <a:picLocks noChangeAspect="1"/>
          </p:cNvPicPr>
          <p:nvPr/>
        </p:nvPicPr>
        <p:blipFill>
          <a:blip r:embed="rId2"/>
          <a:stretch>
            <a:fillRect/>
          </a:stretch>
        </p:blipFill>
        <p:spPr>
          <a:xfrm>
            <a:off x="250938" y="193679"/>
            <a:ext cx="2012201" cy="2480364"/>
          </a:xfrm>
          <a:prstGeom prst="rect">
            <a:avLst/>
          </a:prstGeom>
        </p:spPr>
      </p:pic>
      <p:pic>
        <p:nvPicPr>
          <p:cNvPr id="7" name="Picture 6"/>
          <p:cNvPicPr>
            <a:picLocks noChangeAspect="1"/>
          </p:cNvPicPr>
          <p:nvPr/>
        </p:nvPicPr>
        <p:blipFill>
          <a:blip r:embed="rId3"/>
          <a:stretch>
            <a:fillRect/>
          </a:stretch>
        </p:blipFill>
        <p:spPr>
          <a:xfrm>
            <a:off x="9766124" y="3542347"/>
            <a:ext cx="2279672" cy="3167061"/>
          </a:xfrm>
          <a:prstGeom prst="rect">
            <a:avLst/>
          </a:prstGeom>
        </p:spPr>
      </p:pic>
      <p:pic>
        <p:nvPicPr>
          <p:cNvPr id="8" name="Picture 7"/>
          <p:cNvPicPr>
            <a:picLocks noChangeAspect="1"/>
          </p:cNvPicPr>
          <p:nvPr/>
        </p:nvPicPr>
        <p:blipFill>
          <a:blip r:embed="rId4"/>
          <a:stretch>
            <a:fillRect/>
          </a:stretch>
        </p:blipFill>
        <p:spPr>
          <a:xfrm>
            <a:off x="3591064" y="4822026"/>
            <a:ext cx="3010121" cy="1910807"/>
          </a:xfrm>
          <a:prstGeom prst="rect">
            <a:avLst/>
          </a:prstGeom>
        </p:spPr>
      </p:pic>
      <p:pic>
        <p:nvPicPr>
          <p:cNvPr id="9" name="Picture 8"/>
          <p:cNvPicPr>
            <a:picLocks noChangeAspect="1"/>
          </p:cNvPicPr>
          <p:nvPr/>
        </p:nvPicPr>
        <p:blipFill>
          <a:blip r:embed="rId5"/>
          <a:stretch>
            <a:fillRect/>
          </a:stretch>
        </p:blipFill>
        <p:spPr>
          <a:xfrm>
            <a:off x="9766124" y="570027"/>
            <a:ext cx="2271281" cy="2584213"/>
          </a:xfrm>
          <a:prstGeom prst="rect">
            <a:avLst/>
          </a:prstGeom>
        </p:spPr>
      </p:pic>
      <p:pic>
        <p:nvPicPr>
          <p:cNvPr id="10" name="Picture 9"/>
          <p:cNvPicPr>
            <a:picLocks noChangeAspect="1"/>
          </p:cNvPicPr>
          <p:nvPr/>
        </p:nvPicPr>
        <p:blipFill>
          <a:blip r:embed="rId6"/>
          <a:stretch>
            <a:fillRect/>
          </a:stretch>
        </p:blipFill>
        <p:spPr>
          <a:xfrm>
            <a:off x="6818262" y="4810313"/>
            <a:ext cx="2730784" cy="1910807"/>
          </a:xfrm>
          <a:prstGeom prst="rect">
            <a:avLst/>
          </a:prstGeom>
        </p:spPr>
      </p:pic>
      <p:pic>
        <p:nvPicPr>
          <p:cNvPr id="11" name="Picture 10"/>
          <p:cNvPicPr>
            <a:picLocks noChangeAspect="1"/>
          </p:cNvPicPr>
          <p:nvPr/>
        </p:nvPicPr>
        <p:blipFill>
          <a:blip r:embed="rId7"/>
          <a:stretch>
            <a:fillRect/>
          </a:stretch>
        </p:blipFill>
        <p:spPr>
          <a:xfrm>
            <a:off x="194225" y="4822026"/>
            <a:ext cx="3218754" cy="1887383"/>
          </a:xfrm>
          <a:prstGeom prst="rect">
            <a:avLst/>
          </a:prstGeom>
        </p:spPr>
      </p:pic>
      <p:pic>
        <p:nvPicPr>
          <p:cNvPr id="12" name="Picture 11"/>
          <p:cNvPicPr>
            <a:picLocks noChangeAspect="1"/>
          </p:cNvPicPr>
          <p:nvPr/>
        </p:nvPicPr>
        <p:blipFill>
          <a:blip r:embed="rId8"/>
          <a:stretch>
            <a:fillRect/>
          </a:stretch>
        </p:blipFill>
        <p:spPr>
          <a:xfrm>
            <a:off x="250938" y="2843680"/>
            <a:ext cx="2079232" cy="1876050"/>
          </a:xfrm>
          <a:prstGeom prst="rect">
            <a:avLst/>
          </a:prstGeom>
        </p:spPr>
      </p:pic>
      <p:sp>
        <p:nvSpPr>
          <p:cNvPr id="14" name="TextBox 13"/>
          <p:cNvSpPr txBox="1"/>
          <p:nvPr/>
        </p:nvSpPr>
        <p:spPr>
          <a:xfrm>
            <a:off x="2513732" y="1108113"/>
            <a:ext cx="7001799" cy="3816429"/>
          </a:xfrm>
          <a:prstGeom prst="rect">
            <a:avLst/>
          </a:prstGeom>
          <a:noFill/>
        </p:spPr>
        <p:txBody>
          <a:bodyPr wrap="square" rtlCol="0">
            <a:spAutoFit/>
          </a:bodyPr>
          <a:lstStyle/>
          <a:p>
            <a:r>
              <a:rPr lang="en-GB" sz="2800" dirty="0" smtClean="0">
                <a:latin typeface="NTFPreCursivefk" panose="03000400000000000000" pitchFamily="66" charset="0"/>
              </a:rPr>
              <a:t>-Compare amounts and show an awareness of measure</a:t>
            </a:r>
          </a:p>
          <a:p>
            <a:r>
              <a:rPr lang="en-GB" sz="2800" dirty="0" smtClean="0">
                <a:latin typeface="NTFPreCursivefk" panose="03000400000000000000" pitchFamily="66" charset="0"/>
              </a:rPr>
              <a:t>-Begin to use the language of size, length, weight and   capacity when comparing</a:t>
            </a:r>
          </a:p>
          <a:p>
            <a:r>
              <a:rPr lang="en-GB" sz="2800" dirty="0" smtClean="0">
                <a:latin typeface="NTFPreCursivefk" panose="03000400000000000000" pitchFamily="66" charset="0"/>
              </a:rPr>
              <a:t>-Estimate and predict</a:t>
            </a:r>
          </a:p>
          <a:p>
            <a:r>
              <a:rPr lang="en-GB" sz="2800" dirty="0" smtClean="0">
                <a:latin typeface="NTFPreCursivefk" panose="03000400000000000000" pitchFamily="66" charset="0"/>
              </a:rPr>
              <a:t>-Begin to use units to measure things</a:t>
            </a:r>
          </a:p>
          <a:p>
            <a:r>
              <a:rPr lang="en-GB" sz="2800" dirty="0" smtClean="0">
                <a:latin typeface="NTFPreCursivefk" panose="03000400000000000000" pitchFamily="66" charset="0"/>
              </a:rPr>
              <a:t>-Begin to sequence events (visual timetable)</a:t>
            </a:r>
          </a:p>
          <a:p>
            <a:r>
              <a:rPr lang="en-GB" sz="2800" dirty="0" smtClean="0">
                <a:latin typeface="NTFPreCursivefk" panose="03000400000000000000" pitchFamily="66" charset="0"/>
              </a:rPr>
              <a:t>-Begin to use the language of time</a:t>
            </a:r>
          </a:p>
          <a:p>
            <a:r>
              <a:rPr lang="en-GB" sz="2800" dirty="0" smtClean="0">
                <a:latin typeface="NTFPreCursivefk" panose="03000400000000000000" pitchFamily="66" charset="0"/>
              </a:rPr>
              <a:t>-Begin to experience specific time durations</a:t>
            </a:r>
          </a:p>
          <a:p>
            <a:endParaRPr lang="en-GB" dirty="0" smtClean="0"/>
          </a:p>
        </p:txBody>
      </p:sp>
    </p:spTree>
    <p:extLst>
      <p:ext uri="{BB962C8B-B14F-4D97-AF65-F5344CB8AC3E}">
        <p14:creationId xmlns:p14="http://schemas.microsoft.com/office/powerpoint/2010/main" val="804272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9307" y="294322"/>
            <a:ext cx="3967879" cy="297591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478" y="3434714"/>
            <a:ext cx="4272914" cy="32046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481" y="3434714"/>
            <a:ext cx="4272915" cy="3204686"/>
          </a:xfrm>
          <a:prstGeom prst="rect">
            <a:avLst/>
          </a:prstGeom>
        </p:spPr>
      </p:pic>
      <p:pic>
        <p:nvPicPr>
          <p:cNvPr id="6" name="Picture 5"/>
          <p:cNvPicPr>
            <a:picLocks noChangeAspect="1"/>
          </p:cNvPicPr>
          <p:nvPr/>
        </p:nvPicPr>
        <p:blipFill>
          <a:blip r:embed="rId5"/>
          <a:stretch>
            <a:fillRect/>
          </a:stretch>
        </p:blipFill>
        <p:spPr>
          <a:xfrm>
            <a:off x="3078481" y="294322"/>
            <a:ext cx="3962399" cy="2975910"/>
          </a:xfrm>
          <a:prstGeom prst="rect">
            <a:avLst/>
          </a:prstGeom>
        </p:spPr>
      </p:pic>
      <p:sp>
        <p:nvSpPr>
          <p:cNvPr id="8" name="Rectangle 7"/>
          <p:cNvSpPr/>
          <p:nvPr/>
        </p:nvSpPr>
        <p:spPr>
          <a:xfrm>
            <a:off x="0" y="536318"/>
            <a:ext cx="3256373" cy="5632311"/>
          </a:xfrm>
          <a:prstGeom prst="rect">
            <a:avLst/>
          </a:prstGeom>
        </p:spPr>
        <p:txBody>
          <a:bodyPr wrap="square">
            <a:spAutoFit/>
          </a:bodyPr>
          <a:lstStyle/>
          <a:p>
            <a:pPr algn="ctr"/>
            <a:r>
              <a:rPr lang="en-US" sz="4000" b="1" dirty="0" smtClean="0">
                <a:ln w="22225">
                  <a:solidFill>
                    <a:schemeClr val="accent2"/>
                  </a:solidFill>
                  <a:prstDash val="solid"/>
                </a:ln>
                <a:solidFill>
                  <a:schemeClr val="accent2">
                    <a:lumMod val="40000"/>
                    <a:lumOff val="60000"/>
                  </a:schemeClr>
                </a:solidFill>
              </a:rPr>
              <a:t>Comparing</a:t>
            </a:r>
          </a:p>
          <a:p>
            <a:pPr algn="ctr"/>
            <a:endParaRPr lang="en-US" sz="4000" b="1" dirty="0" smtClean="0">
              <a:ln w="22225">
                <a:solidFill>
                  <a:schemeClr val="accent2"/>
                </a:solidFill>
                <a:prstDash val="solid"/>
              </a:ln>
              <a:solidFill>
                <a:schemeClr val="accent2">
                  <a:lumMod val="40000"/>
                  <a:lumOff val="60000"/>
                </a:schemeClr>
              </a:solidFill>
            </a:endParaRPr>
          </a:p>
          <a:p>
            <a:pPr algn="ctr"/>
            <a:r>
              <a:rPr lang="en-US" sz="4000" b="1" dirty="0" smtClean="0">
                <a:ln w="22225">
                  <a:solidFill>
                    <a:schemeClr val="accent2"/>
                  </a:solidFill>
                  <a:prstDash val="solid"/>
                </a:ln>
                <a:solidFill>
                  <a:schemeClr val="accent2">
                    <a:lumMod val="40000"/>
                    <a:lumOff val="60000"/>
                  </a:schemeClr>
                </a:solidFill>
              </a:rPr>
              <a:t>Estimating</a:t>
            </a:r>
          </a:p>
          <a:p>
            <a:pPr algn="ctr"/>
            <a:endParaRPr lang="en-US" sz="4000" b="1" dirty="0" smtClean="0">
              <a:ln w="22225">
                <a:solidFill>
                  <a:schemeClr val="accent2"/>
                </a:solidFill>
                <a:prstDash val="solid"/>
              </a:ln>
              <a:solidFill>
                <a:schemeClr val="accent2">
                  <a:lumMod val="40000"/>
                  <a:lumOff val="60000"/>
                </a:schemeClr>
              </a:solidFill>
            </a:endParaRPr>
          </a:p>
          <a:p>
            <a:pPr algn="ctr"/>
            <a:r>
              <a:rPr lang="en-US" sz="4000" b="1" dirty="0" smtClean="0">
                <a:ln w="22225">
                  <a:solidFill>
                    <a:schemeClr val="accent2"/>
                  </a:solidFill>
                  <a:prstDash val="solid"/>
                </a:ln>
                <a:solidFill>
                  <a:schemeClr val="accent2">
                    <a:lumMod val="40000"/>
                    <a:lumOff val="60000"/>
                  </a:schemeClr>
                </a:solidFill>
              </a:rPr>
              <a:t>Measuring</a:t>
            </a:r>
          </a:p>
          <a:p>
            <a:pPr algn="ctr"/>
            <a:endParaRPr lang="en-US" sz="4000" b="1" dirty="0" smtClean="0">
              <a:ln w="22225">
                <a:solidFill>
                  <a:schemeClr val="accent2"/>
                </a:solidFill>
                <a:prstDash val="solid"/>
              </a:ln>
              <a:solidFill>
                <a:schemeClr val="accent2">
                  <a:lumMod val="40000"/>
                  <a:lumOff val="60000"/>
                </a:schemeClr>
              </a:solidFill>
            </a:endParaRPr>
          </a:p>
          <a:p>
            <a:pPr algn="ctr"/>
            <a:r>
              <a:rPr lang="en-US" sz="4000" b="1" dirty="0" smtClean="0">
                <a:ln w="22225">
                  <a:solidFill>
                    <a:schemeClr val="accent2"/>
                  </a:solidFill>
                  <a:prstDash val="solid"/>
                </a:ln>
                <a:solidFill>
                  <a:schemeClr val="accent2">
                    <a:lumMod val="40000"/>
                    <a:lumOff val="60000"/>
                  </a:schemeClr>
                </a:solidFill>
              </a:rPr>
              <a:t>Rotating</a:t>
            </a:r>
          </a:p>
          <a:p>
            <a:pPr algn="ctr"/>
            <a:endParaRPr lang="en-US" sz="4000" b="1" dirty="0" smtClean="0">
              <a:ln w="22225">
                <a:solidFill>
                  <a:schemeClr val="accent2"/>
                </a:solidFill>
                <a:prstDash val="solid"/>
              </a:ln>
              <a:solidFill>
                <a:schemeClr val="accent2">
                  <a:lumMod val="40000"/>
                  <a:lumOff val="60000"/>
                </a:schemeClr>
              </a:solidFill>
            </a:endParaRPr>
          </a:p>
          <a:p>
            <a:pPr algn="ctr"/>
            <a:r>
              <a:rPr lang="en-US" sz="4000" b="1" dirty="0" smtClean="0">
                <a:ln w="22225">
                  <a:solidFill>
                    <a:schemeClr val="accent2"/>
                  </a:solidFill>
                  <a:prstDash val="solid"/>
                </a:ln>
                <a:solidFill>
                  <a:schemeClr val="accent2">
                    <a:lumMod val="40000"/>
                    <a:lumOff val="60000"/>
                  </a:schemeClr>
                </a:solidFill>
              </a:rPr>
              <a:t>Counting</a:t>
            </a:r>
            <a:endParaRPr 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655482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NTFPreCursivefk" panose="03000400000000000000" pitchFamily="66" charset="0"/>
              </a:rPr>
              <a:t>Deepening understanding</a:t>
            </a:r>
            <a:endParaRPr lang="en-GB" dirty="0">
              <a:latin typeface="NTFPreCursivefk" panose="03000400000000000000" pitchFamily="66" charset="0"/>
            </a:endParaRPr>
          </a:p>
        </p:txBody>
      </p:sp>
      <p:sp>
        <p:nvSpPr>
          <p:cNvPr id="3" name="Content Placeholder 2"/>
          <p:cNvSpPr>
            <a:spLocks noGrp="1"/>
          </p:cNvSpPr>
          <p:nvPr>
            <p:ph idx="1"/>
          </p:nvPr>
        </p:nvSpPr>
        <p:spPr>
          <a:xfrm>
            <a:off x="838200" y="1690688"/>
            <a:ext cx="10515600" cy="4723765"/>
          </a:xfrm>
        </p:spPr>
        <p:txBody>
          <a:bodyPr>
            <a:normAutofit fontScale="92500"/>
          </a:bodyPr>
          <a:lstStyle/>
          <a:p>
            <a:r>
              <a:rPr lang="en-GB" dirty="0" smtClean="0">
                <a:latin typeface="NTFPreCursivefk" panose="03000400000000000000" pitchFamily="66" charset="0"/>
              </a:rPr>
              <a:t>Is your child able to explain how they found an answer?</a:t>
            </a:r>
          </a:p>
          <a:p>
            <a:r>
              <a:rPr lang="en-GB" dirty="0" smtClean="0">
                <a:latin typeface="NTFPreCursivefk" panose="03000400000000000000" pitchFamily="66" charset="0"/>
              </a:rPr>
              <a:t>Can they find different ways to give the same answer?</a:t>
            </a:r>
          </a:p>
          <a:p>
            <a:r>
              <a:rPr lang="en-GB" dirty="0" smtClean="0">
                <a:latin typeface="NTFPreCursivefk" panose="03000400000000000000" pitchFamily="66" charset="0"/>
              </a:rPr>
              <a:t>Can they apply their number knowledge to solve a word problem? E.g. 10 monkeys are jumping on the bed. 3 fall off. How many are left?</a:t>
            </a:r>
          </a:p>
          <a:p>
            <a:r>
              <a:rPr lang="en-GB" dirty="0" smtClean="0">
                <a:latin typeface="NTFPreCursivefk" panose="03000400000000000000" pitchFamily="66" charset="0"/>
              </a:rPr>
              <a:t>Can they solve real life problems? E.g. If my birthday is on the 8</a:t>
            </a:r>
            <a:r>
              <a:rPr lang="en-GB" baseline="30000" dirty="0" smtClean="0">
                <a:latin typeface="NTFPreCursivefk" panose="03000400000000000000" pitchFamily="66" charset="0"/>
              </a:rPr>
              <a:t>th</a:t>
            </a:r>
            <a:r>
              <a:rPr lang="en-GB" dirty="0" smtClean="0">
                <a:latin typeface="NTFPreCursivefk" panose="03000400000000000000" pitchFamily="66" charset="0"/>
              </a:rPr>
              <a:t> and today is the 3rd, how many sleeps do I have? Today is Thursday so what day will my birthday be?</a:t>
            </a:r>
          </a:p>
          <a:p>
            <a:r>
              <a:rPr lang="en-GB" dirty="0" smtClean="0">
                <a:latin typeface="NTFPreCursivefk" panose="03000400000000000000" pitchFamily="66" charset="0"/>
              </a:rPr>
              <a:t>Can they explain the inverse? e.g. if 2+3=5, 5-3=2</a:t>
            </a:r>
          </a:p>
          <a:p>
            <a:r>
              <a:rPr lang="en-GB" dirty="0" smtClean="0">
                <a:latin typeface="NTFPreCursivefk" panose="03000400000000000000" pitchFamily="66" charset="0"/>
              </a:rPr>
              <a:t>Can they explain the patterns they see? E.g. 9+1=10  8+2=10  7+3=10</a:t>
            </a:r>
          </a:p>
          <a:p>
            <a:r>
              <a:rPr lang="en-GB" dirty="0" smtClean="0">
                <a:latin typeface="NTFPreCursivefk" panose="03000400000000000000" pitchFamily="66" charset="0"/>
              </a:rPr>
              <a:t>Are they showing awareness of place value and use their</a:t>
            </a:r>
          </a:p>
          <a:p>
            <a:pPr marL="0" indent="0">
              <a:buNone/>
            </a:pPr>
            <a:r>
              <a:rPr lang="en-GB" dirty="0">
                <a:latin typeface="NTFPreCursivefk" panose="03000400000000000000" pitchFamily="66" charset="0"/>
              </a:rPr>
              <a:t> </a:t>
            </a:r>
            <a:r>
              <a:rPr lang="en-GB" dirty="0" smtClean="0">
                <a:latin typeface="NTFPreCursivefk" panose="03000400000000000000" pitchFamily="66" charset="0"/>
              </a:rPr>
              <a:t> knowledge of numbers to 10 to carry out larger calculations?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0630" y="137161"/>
            <a:ext cx="2941320" cy="2205990"/>
          </a:xfrm>
          <a:prstGeom prst="rect">
            <a:avLst/>
          </a:prstGeom>
        </p:spPr>
      </p:pic>
      <p:pic>
        <p:nvPicPr>
          <p:cNvPr id="5" name="Picture 4"/>
          <p:cNvPicPr>
            <a:picLocks noChangeAspect="1"/>
          </p:cNvPicPr>
          <p:nvPr/>
        </p:nvPicPr>
        <p:blipFill>
          <a:blip r:embed="rId3"/>
          <a:stretch>
            <a:fillRect/>
          </a:stretch>
        </p:blipFill>
        <p:spPr>
          <a:xfrm>
            <a:off x="9368790" y="4625340"/>
            <a:ext cx="2524711" cy="1869123"/>
          </a:xfrm>
          <a:prstGeom prst="rect">
            <a:avLst/>
          </a:prstGeom>
        </p:spPr>
      </p:pic>
    </p:spTree>
    <p:extLst>
      <p:ext uri="{BB962C8B-B14F-4D97-AF65-F5344CB8AC3E}">
        <p14:creationId xmlns:p14="http://schemas.microsoft.com/office/powerpoint/2010/main" val="3882468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74706" y="1097356"/>
            <a:ext cx="5217294" cy="2921685"/>
          </a:xfrm>
          <a:prstGeom prst="rect">
            <a:avLst/>
          </a:prstGeom>
        </p:spPr>
      </p:pic>
      <p:pic>
        <p:nvPicPr>
          <p:cNvPr id="4" name="Picture 3"/>
          <p:cNvPicPr>
            <a:picLocks noChangeAspect="1"/>
          </p:cNvPicPr>
          <p:nvPr/>
        </p:nvPicPr>
        <p:blipFill>
          <a:blip r:embed="rId3"/>
          <a:stretch>
            <a:fillRect/>
          </a:stretch>
        </p:blipFill>
        <p:spPr>
          <a:xfrm>
            <a:off x="8136643" y="4477205"/>
            <a:ext cx="3607409" cy="1907764"/>
          </a:xfrm>
          <a:prstGeom prst="rect">
            <a:avLst/>
          </a:prstGeom>
        </p:spPr>
      </p:pic>
      <p:pic>
        <p:nvPicPr>
          <p:cNvPr id="5" name="Picture 4"/>
          <p:cNvPicPr>
            <a:picLocks noChangeAspect="1"/>
          </p:cNvPicPr>
          <p:nvPr/>
        </p:nvPicPr>
        <p:blipFill>
          <a:blip r:embed="rId4"/>
          <a:stretch>
            <a:fillRect/>
          </a:stretch>
        </p:blipFill>
        <p:spPr>
          <a:xfrm>
            <a:off x="448628" y="4514926"/>
            <a:ext cx="3128962" cy="1866446"/>
          </a:xfrm>
          <a:prstGeom prst="rect">
            <a:avLst/>
          </a:prstGeom>
        </p:spPr>
      </p:pic>
      <p:pic>
        <p:nvPicPr>
          <p:cNvPr id="6" name="Picture 5"/>
          <p:cNvPicPr>
            <a:picLocks noChangeAspect="1"/>
          </p:cNvPicPr>
          <p:nvPr/>
        </p:nvPicPr>
        <p:blipFill>
          <a:blip r:embed="rId5"/>
          <a:stretch>
            <a:fillRect/>
          </a:stretch>
        </p:blipFill>
        <p:spPr>
          <a:xfrm>
            <a:off x="4192720" y="4477205"/>
            <a:ext cx="3534532" cy="1904167"/>
          </a:xfrm>
          <a:prstGeom prst="rect">
            <a:avLst/>
          </a:prstGeom>
        </p:spPr>
      </p:pic>
      <p:pic>
        <p:nvPicPr>
          <p:cNvPr id="7" name="Picture 6"/>
          <p:cNvPicPr>
            <a:picLocks noChangeAspect="1"/>
          </p:cNvPicPr>
          <p:nvPr/>
        </p:nvPicPr>
        <p:blipFill>
          <a:blip r:embed="rId6"/>
          <a:stretch>
            <a:fillRect/>
          </a:stretch>
        </p:blipFill>
        <p:spPr>
          <a:xfrm>
            <a:off x="263117" y="1672590"/>
            <a:ext cx="6628945" cy="1470660"/>
          </a:xfrm>
          <a:prstGeom prst="rect">
            <a:avLst/>
          </a:prstGeom>
        </p:spPr>
      </p:pic>
      <p:sp>
        <p:nvSpPr>
          <p:cNvPr id="8" name="Rectangle 7"/>
          <p:cNvSpPr/>
          <p:nvPr/>
        </p:nvSpPr>
        <p:spPr>
          <a:xfrm>
            <a:off x="3577589" y="-41893"/>
            <a:ext cx="5030623" cy="1446550"/>
          </a:xfrm>
          <a:prstGeom prst="rect">
            <a:avLst/>
          </a:prstGeom>
          <a:noFill/>
        </p:spPr>
        <p:txBody>
          <a:bodyPr wrap="square" lIns="91440" tIns="45720" rIns="91440" bIns="45720">
            <a:spAutoFit/>
          </a:bodyPr>
          <a:lstStyle/>
          <a:p>
            <a:pPr algn="ctr"/>
            <a:r>
              <a:rPr lang="en-US" sz="8800" b="1" cap="none" spc="0" dirty="0" smtClean="0">
                <a:ln w="12700" cmpd="sng">
                  <a:solidFill>
                    <a:schemeClr val="accent4"/>
                  </a:solidFill>
                  <a:prstDash val="solid"/>
                </a:ln>
                <a:solidFill>
                  <a:srgbClr val="00B050"/>
                </a:solidFill>
                <a:effectLst/>
              </a:rPr>
              <a:t>Numicon</a:t>
            </a:r>
            <a:endParaRPr lang="en-US" sz="8800" b="1" cap="none" spc="0" dirty="0">
              <a:ln w="12700" cmpd="sng">
                <a:solidFill>
                  <a:schemeClr val="accent4"/>
                </a:solidFill>
                <a:prstDash val="solid"/>
              </a:ln>
              <a:solidFill>
                <a:srgbClr val="00B050"/>
              </a:solidFill>
              <a:effectLst/>
            </a:endParaRPr>
          </a:p>
        </p:txBody>
      </p:sp>
    </p:spTree>
    <p:extLst>
      <p:ext uri="{BB962C8B-B14F-4D97-AF65-F5344CB8AC3E}">
        <p14:creationId xmlns:p14="http://schemas.microsoft.com/office/powerpoint/2010/main" val="2057917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5271" y="3923003"/>
            <a:ext cx="3778173" cy="2844874"/>
          </a:xfrm>
          <a:prstGeom prst="rect">
            <a:avLst/>
          </a:prstGeom>
        </p:spPr>
      </p:pic>
      <p:pic>
        <p:nvPicPr>
          <p:cNvPr id="4" name="Picture 3"/>
          <p:cNvPicPr>
            <a:picLocks noChangeAspect="1"/>
          </p:cNvPicPr>
          <p:nvPr/>
        </p:nvPicPr>
        <p:blipFill>
          <a:blip r:embed="rId3"/>
          <a:stretch>
            <a:fillRect/>
          </a:stretch>
        </p:blipFill>
        <p:spPr>
          <a:xfrm>
            <a:off x="729615" y="273367"/>
            <a:ext cx="3591426" cy="2378393"/>
          </a:xfrm>
          <a:prstGeom prst="rect">
            <a:avLst/>
          </a:prstGeom>
        </p:spPr>
      </p:pic>
      <p:pic>
        <p:nvPicPr>
          <p:cNvPr id="5" name="Picture 4"/>
          <p:cNvPicPr>
            <a:picLocks noChangeAspect="1"/>
          </p:cNvPicPr>
          <p:nvPr/>
        </p:nvPicPr>
        <p:blipFill>
          <a:blip r:embed="rId4"/>
          <a:stretch>
            <a:fillRect/>
          </a:stretch>
        </p:blipFill>
        <p:spPr>
          <a:xfrm>
            <a:off x="8973937" y="193357"/>
            <a:ext cx="2822808" cy="3338513"/>
          </a:xfrm>
          <a:prstGeom prst="rect">
            <a:avLst/>
          </a:prstGeom>
        </p:spPr>
      </p:pic>
      <p:pic>
        <p:nvPicPr>
          <p:cNvPr id="6" name="Picture 5"/>
          <p:cNvPicPr>
            <a:picLocks noChangeAspect="1"/>
          </p:cNvPicPr>
          <p:nvPr/>
        </p:nvPicPr>
        <p:blipFill>
          <a:blip r:embed="rId5"/>
          <a:stretch>
            <a:fillRect/>
          </a:stretch>
        </p:blipFill>
        <p:spPr>
          <a:xfrm>
            <a:off x="8688186" y="3716853"/>
            <a:ext cx="3251007" cy="3051024"/>
          </a:xfrm>
          <a:prstGeom prst="rect">
            <a:avLst/>
          </a:prstGeom>
        </p:spPr>
      </p:pic>
      <p:pic>
        <p:nvPicPr>
          <p:cNvPr id="7" name="Picture 6"/>
          <p:cNvPicPr>
            <a:picLocks noChangeAspect="1"/>
          </p:cNvPicPr>
          <p:nvPr/>
        </p:nvPicPr>
        <p:blipFill>
          <a:blip r:embed="rId6"/>
          <a:stretch>
            <a:fillRect/>
          </a:stretch>
        </p:blipFill>
        <p:spPr>
          <a:xfrm>
            <a:off x="805661" y="2651760"/>
            <a:ext cx="3434869" cy="4116117"/>
          </a:xfrm>
          <a:prstGeom prst="rect">
            <a:avLst/>
          </a:prstGeom>
        </p:spPr>
      </p:pic>
      <p:pic>
        <p:nvPicPr>
          <p:cNvPr id="8" name="Picture 7"/>
          <p:cNvPicPr>
            <a:picLocks noChangeAspect="1"/>
          </p:cNvPicPr>
          <p:nvPr/>
        </p:nvPicPr>
        <p:blipFill>
          <a:blip r:embed="rId7"/>
          <a:stretch>
            <a:fillRect/>
          </a:stretch>
        </p:blipFill>
        <p:spPr>
          <a:xfrm>
            <a:off x="4561453" y="273367"/>
            <a:ext cx="4172071" cy="3406140"/>
          </a:xfrm>
          <a:prstGeom prst="rect">
            <a:avLst/>
          </a:prstGeom>
        </p:spPr>
      </p:pic>
    </p:spTree>
    <p:extLst>
      <p:ext uri="{BB962C8B-B14F-4D97-AF65-F5344CB8AC3E}">
        <p14:creationId xmlns:p14="http://schemas.microsoft.com/office/powerpoint/2010/main" val="3990854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0"/>
            <a:ext cx="10515600" cy="1325563"/>
          </a:xfrm>
        </p:spPr>
        <p:txBody>
          <a:bodyPr>
            <a:normAutofit/>
          </a:bodyPr>
          <a:lstStyle/>
          <a:p>
            <a:r>
              <a:rPr lang="en-GB" sz="5400" dirty="0" err="1" smtClean="0">
                <a:latin typeface="NTFPreCursivefk" panose="03000400000000000000" pitchFamily="66" charset="0"/>
              </a:rPr>
              <a:t>Numberblocks</a:t>
            </a:r>
            <a:r>
              <a:rPr lang="en-GB" sz="5400" dirty="0" smtClean="0">
                <a:latin typeface="NTFPreCursivefk" panose="03000400000000000000" pitchFamily="66" charset="0"/>
              </a:rPr>
              <a:t>…</a:t>
            </a:r>
            <a:endParaRPr lang="en-GB" sz="5400" dirty="0">
              <a:latin typeface="NTFPreCursivefk" panose="03000400000000000000" pitchFamily="66" charset="0"/>
            </a:endParaRPr>
          </a:p>
        </p:txBody>
      </p:sp>
      <p:pic>
        <p:nvPicPr>
          <p:cNvPr id="7" name="Picture 6"/>
          <p:cNvPicPr>
            <a:picLocks noChangeAspect="1"/>
          </p:cNvPicPr>
          <p:nvPr/>
        </p:nvPicPr>
        <p:blipFill>
          <a:blip r:embed="rId2"/>
          <a:stretch>
            <a:fillRect/>
          </a:stretch>
        </p:blipFill>
        <p:spPr>
          <a:xfrm>
            <a:off x="746760" y="1002556"/>
            <a:ext cx="10928984" cy="5756384"/>
          </a:xfrm>
          <a:prstGeom prst="rect">
            <a:avLst/>
          </a:prstGeom>
        </p:spPr>
      </p:pic>
    </p:spTree>
    <p:extLst>
      <p:ext uri="{BB962C8B-B14F-4D97-AF65-F5344CB8AC3E}">
        <p14:creationId xmlns:p14="http://schemas.microsoft.com/office/powerpoint/2010/main" val="2654083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423261"/>
            <a:ext cx="10515600" cy="1325563"/>
          </a:xfrm>
        </p:spPr>
        <p:txBody>
          <a:bodyPr>
            <a:normAutofit/>
          </a:bodyPr>
          <a:lstStyle/>
          <a:p>
            <a:r>
              <a:rPr lang="en-GB" sz="6000" dirty="0" smtClean="0">
                <a:latin typeface="NTFPreCursivefk" panose="03000400000000000000" pitchFamily="66" charset="0"/>
              </a:rPr>
              <a:t>Tidying up…</a:t>
            </a:r>
            <a:endParaRPr lang="en-GB" sz="6000" dirty="0">
              <a:latin typeface="NTFPreCursivefk" panose="03000400000000000000" pitchFamily="66" charset="0"/>
            </a:endParaRPr>
          </a:p>
        </p:txBody>
      </p:sp>
      <p:pic>
        <p:nvPicPr>
          <p:cNvPr id="9" name="Picture 8"/>
          <p:cNvPicPr>
            <a:picLocks noChangeAspect="1"/>
          </p:cNvPicPr>
          <p:nvPr/>
        </p:nvPicPr>
        <p:blipFill>
          <a:blip r:embed="rId2"/>
          <a:stretch>
            <a:fillRect/>
          </a:stretch>
        </p:blipFill>
        <p:spPr>
          <a:xfrm>
            <a:off x="5529589" y="1474663"/>
            <a:ext cx="6014712" cy="450322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85" y="2628900"/>
            <a:ext cx="4465320" cy="3348990"/>
          </a:xfrm>
          <a:prstGeom prst="rect">
            <a:avLst/>
          </a:prstGeom>
        </p:spPr>
      </p:pic>
    </p:spTree>
    <p:extLst>
      <p:ext uri="{BB962C8B-B14F-4D97-AF65-F5344CB8AC3E}">
        <p14:creationId xmlns:p14="http://schemas.microsoft.com/office/powerpoint/2010/main" val="2273340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1137" y="138112"/>
            <a:ext cx="9229725" cy="6581775"/>
          </a:xfrm>
          <a:prstGeom prst="rect">
            <a:avLst/>
          </a:prstGeom>
        </p:spPr>
      </p:pic>
    </p:spTree>
    <p:extLst>
      <p:ext uri="{BB962C8B-B14F-4D97-AF65-F5344CB8AC3E}">
        <p14:creationId xmlns:p14="http://schemas.microsoft.com/office/powerpoint/2010/main" val="35686623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470" y="2565102"/>
            <a:ext cx="10515600" cy="1325563"/>
          </a:xfrm>
        </p:spPr>
        <p:txBody>
          <a:bodyPr>
            <a:normAutofit/>
          </a:bodyPr>
          <a:lstStyle/>
          <a:p>
            <a:r>
              <a:rPr lang="en-GB" sz="7200" dirty="0" smtClean="0">
                <a:latin typeface="NTFPreCursivefk" panose="03000400000000000000" pitchFamily="66" charset="0"/>
              </a:rPr>
              <a:t>How you can help</a:t>
            </a:r>
            <a:endParaRPr lang="en-GB" sz="7200" dirty="0">
              <a:latin typeface="NTFPreCursivefk" panose="03000400000000000000" pitchFamily="66" charset="0"/>
            </a:endParaRPr>
          </a:p>
        </p:txBody>
      </p:sp>
      <p:sp>
        <p:nvSpPr>
          <p:cNvPr id="13" name="Rectangle 12"/>
          <p:cNvSpPr/>
          <p:nvPr/>
        </p:nvSpPr>
        <p:spPr>
          <a:xfrm>
            <a:off x="4353400" y="5920408"/>
            <a:ext cx="6810775" cy="769441"/>
          </a:xfrm>
          <a:prstGeom prst="rect">
            <a:avLst/>
          </a:prstGeom>
          <a:noFill/>
        </p:spPr>
        <p:txBody>
          <a:bodyPr wrap="none" lIns="91440" tIns="45720" rIns="91440" bIns="45720">
            <a:spAutoFit/>
          </a:bodyPr>
          <a:lstStyle/>
          <a:p>
            <a:pPr algn="ctr"/>
            <a:r>
              <a:rPr lang="en-US" sz="4400" dirty="0" smtClean="0">
                <a:ln w="0"/>
                <a:solidFill>
                  <a:schemeClr val="accent1"/>
                </a:solidFill>
                <a:effectLst>
                  <a:outerShdw blurRad="38100" dist="25400" dir="5400000" algn="ctr" rotWithShape="0">
                    <a:srgbClr val="6E747A">
                      <a:alpha val="43000"/>
                    </a:srgbClr>
                  </a:outerShdw>
                </a:effectLst>
              </a:rPr>
              <a:t>Sing counting songs together</a:t>
            </a:r>
            <a:endParaRPr 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14" name="Rectangle 13"/>
          <p:cNvSpPr/>
          <p:nvPr/>
        </p:nvSpPr>
        <p:spPr>
          <a:xfrm>
            <a:off x="64646" y="2443053"/>
            <a:ext cx="3154680" cy="1569660"/>
          </a:xfrm>
          <a:prstGeom prst="rect">
            <a:avLst/>
          </a:prstGeom>
          <a:noFill/>
        </p:spPr>
        <p:txBody>
          <a:bodyPr wrap="square" lIns="91440" tIns="45720" rIns="91440" bIns="45720">
            <a:spAutoFit/>
          </a:bodyPr>
          <a:lstStyle/>
          <a:p>
            <a:pPr algn="ctr"/>
            <a:r>
              <a:rPr lang="en-US" sz="32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Encourage careful pointing and counting</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5" name="Rectangle 14"/>
          <p:cNvSpPr/>
          <p:nvPr/>
        </p:nvSpPr>
        <p:spPr>
          <a:xfrm>
            <a:off x="164790" y="5308630"/>
            <a:ext cx="4188610" cy="1077218"/>
          </a:xfrm>
          <a:prstGeom prst="rect">
            <a:avLst/>
          </a:prstGeom>
          <a:noFill/>
        </p:spPr>
        <p:txBody>
          <a:bodyPr wrap="square" lIns="91440" tIns="45720" rIns="91440" bIns="45720">
            <a:spAutoFit/>
          </a:bodyPr>
          <a:lstStyle/>
          <a:p>
            <a:pPr algn="ct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Count the stairs as you climb them</a:t>
            </a:r>
          </a:p>
        </p:txBody>
      </p:sp>
      <p:sp>
        <p:nvSpPr>
          <p:cNvPr id="16" name="Rectangle 15"/>
          <p:cNvSpPr/>
          <p:nvPr/>
        </p:nvSpPr>
        <p:spPr>
          <a:xfrm>
            <a:off x="1005179" y="1295461"/>
            <a:ext cx="5025391" cy="1077218"/>
          </a:xfrm>
          <a:prstGeom prst="rect">
            <a:avLst/>
          </a:prstGeom>
          <a:noFill/>
        </p:spPr>
        <p:txBody>
          <a:bodyPr wrap="square" lIns="91440" tIns="45720" rIns="91440" bIns="45720">
            <a:spAutoFit/>
          </a:bodyPr>
          <a:lstStyle/>
          <a:p>
            <a:pPr algn="ctr"/>
            <a:r>
              <a:rPr lang="en-US" sz="3200" dirty="0" smtClean="0">
                <a:ln w="0"/>
                <a:solidFill>
                  <a:schemeClr val="accent1"/>
                </a:solidFill>
                <a:effectLst>
                  <a:outerShdw blurRad="38100" dist="25400" dir="5400000" algn="ctr" rotWithShape="0">
                    <a:srgbClr val="6E747A">
                      <a:alpha val="43000"/>
                    </a:srgbClr>
                  </a:outerShdw>
                </a:effectLst>
              </a:rPr>
              <a:t>Have a number hunt on the way to school</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
        <p:nvSpPr>
          <p:cNvPr id="18" name="Rectangle 17"/>
          <p:cNvSpPr/>
          <p:nvPr/>
        </p:nvSpPr>
        <p:spPr>
          <a:xfrm>
            <a:off x="6676208" y="285816"/>
            <a:ext cx="5073832" cy="1200329"/>
          </a:xfrm>
          <a:prstGeom prst="rect">
            <a:avLst/>
          </a:prstGeom>
          <a:noFill/>
        </p:spPr>
        <p:txBody>
          <a:bodyPr wrap="square" lIns="91440" tIns="45720" rIns="91440" bIns="45720">
            <a:spAutoFit/>
          </a:bodyPr>
          <a:lstStyle/>
          <a:p>
            <a:pPr algn="ctr"/>
            <a:r>
              <a:rPr lang="en-US" sz="3600" b="1" dirty="0" smtClean="0">
                <a:ln w="22225">
                  <a:solidFill>
                    <a:schemeClr val="accent2"/>
                  </a:solidFill>
                  <a:prstDash val="solid"/>
                </a:ln>
                <a:solidFill>
                  <a:schemeClr val="accent2">
                    <a:lumMod val="40000"/>
                    <a:lumOff val="60000"/>
                  </a:schemeClr>
                </a:solidFill>
              </a:rPr>
              <a:t>Hide number pebbles in the garden</a:t>
            </a:r>
            <a:endParaRPr lang="en-US" sz="36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6747975" y="1646786"/>
            <a:ext cx="5409611" cy="1200329"/>
          </a:xfrm>
          <a:prstGeom prst="rect">
            <a:avLst/>
          </a:prstGeom>
          <a:noFill/>
        </p:spPr>
        <p:txBody>
          <a:bodyPr wrap="square" lIns="91440" tIns="45720" rIns="91440" bIns="45720">
            <a:spAutoFit/>
          </a:bodyPr>
          <a:lstStyle/>
          <a:p>
            <a:pPr algn="ctr"/>
            <a:r>
              <a:rPr lang="en-US" sz="3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Spot the odd and even patterns on front doors</a:t>
            </a:r>
            <a:endPar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0" name="Rectangle 19"/>
          <p:cNvSpPr/>
          <p:nvPr/>
        </p:nvSpPr>
        <p:spPr>
          <a:xfrm>
            <a:off x="164790" y="285816"/>
            <a:ext cx="5797100" cy="707886"/>
          </a:xfrm>
          <a:prstGeom prst="rect">
            <a:avLst/>
          </a:prstGeom>
          <a:noFill/>
        </p:spPr>
        <p:txBody>
          <a:bodyPr wrap="none" lIns="91440" tIns="45720" rIns="91440" bIns="45720">
            <a:spAutoFit/>
          </a:bodyPr>
          <a:lstStyle/>
          <a:p>
            <a:pPr algn="ctr"/>
            <a:r>
              <a:rPr lang="en-US" sz="4000" b="1" dirty="0" smtClean="0">
                <a:ln w="22225">
                  <a:solidFill>
                    <a:schemeClr val="accent2"/>
                  </a:solidFill>
                  <a:prstDash val="solid"/>
                </a:ln>
                <a:solidFill>
                  <a:schemeClr val="accent2">
                    <a:lumMod val="40000"/>
                    <a:lumOff val="60000"/>
                  </a:schemeClr>
                </a:solidFill>
              </a:rPr>
              <a:t>Foam numbers in the bath</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22" name="Rectangle 21"/>
          <p:cNvSpPr/>
          <p:nvPr/>
        </p:nvSpPr>
        <p:spPr>
          <a:xfrm>
            <a:off x="8920603" y="3509298"/>
            <a:ext cx="2955168" cy="2062103"/>
          </a:xfrm>
          <a:prstGeom prst="rect">
            <a:avLst/>
          </a:prstGeom>
          <a:noFill/>
        </p:spPr>
        <p:txBody>
          <a:bodyPr wrap="square" lIns="91440" tIns="45720" rIns="91440" bIns="45720">
            <a:spAutoFit/>
          </a:bodyPr>
          <a:lstStyle/>
          <a:p>
            <a:pPr algn="ctr"/>
            <a:r>
              <a:rPr lang="en-US" sz="3200" b="1"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Encourage your child to count out objects from a group</a:t>
            </a:r>
            <a:endParaRPr lang="en-US" sz="32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sp>
        <p:nvSpPr>
          <p:cNvPr id="25" name="Rectangle 24"/>
          <p:cNvSpPr/>
          <p:nvPr/>
        </p:nvSpPr>
        <p:spPr>
          <a:xfrm>
            <a:off x="5422018" y="4414190"/>
            <a:ext cx="3556165" cy="1200329"/>
          </a:xfrm>
          <a:prstGeom prst="rect">
            <a:avLst/>
          </a:prstGeom>
          <a:noFill/>
        </p:spPr>
        <p:txBody>
          <a:bodyPr wrap="square" lIns="91440" tIns="45720" rIns="91440" bIns="45720">
            <a:spAutoFit/>
          </a:bodyPr>
          <a:lstStyle/>
          <a:p>
            <a:pPr algn="ctr"/>
            <a:r>
              <a:rPr lang="en-US" sz="3600" b="1" dirty="0" smtClean="0">
                <a:ln w="22225">
                  <a:solidFill>
                    <a:schemeClr val="accent2"/>
                  </a:solidFill>
                  <a:prstDash val="solid"/>
                </a:ln>
                <a:solidFill>
                  <a:schemeClr val="accent2">
                    <a:lumMod val="40000"/>
                    <a:lumOff val="60000"/>
                  </a:schemeClr>
                </a:solidFill>
              </a:rPr>
              <a:t>Ask your child to set the table</a:t>
            </a:r>
            <a:endParaRPr lang="en-US" sz="3600" b="1" cap="none" spc="0" dirty="0">
              <a:ln w="22225">
                <a:solidFill>
                  <a:schemeClr val="accent2"/>
                </a:solidFill>
                <a:prstDash val="solid"/>
              </a:ln>
              <a:solidFill>
                <a:schemeClr val="accent2">
                  <a:lumMod val="40000"/>
                  <a:lumOff val="60000"/>
                </a:schemeClr>
              </a:solidFill>
              <a:effectLst/>
            </a:endParaRPr>
          </a:p>
        </p:txBody>
      </p:sp>
      <p:sp>
        <p:nvSpPr>
          <p:cNvPr id="26" name="Rectangle 25"/>
          <p:cNvSpPr/>
          <p:nvPr/>
        </p:nvSpPr>
        <p:spPr>
          <a:xfrm>
            <a:off x="1159343" y="4165457"/>
            <a:ext cx="4320254" cy="1077218"/>
          </a:xfrm>
          <a:prstGeom prst="rect">
            <a:avLst/>
          </a:prstGeom>
          <a:noFill/>
        </p:spPr>
        <p:txBody>
          <a:bodyPr wrap="square" lIns="91440" tIns="45720" rIns="91440" bIns="45720">
            <a:spAutoFit/>
          </a:bodyPr>
          <a:lstStyle/>
          <a:p>
            <a:pPr algn="ctr"/>
            <a:r>
              <a:rPr lang="en-US" sz="3200" dirty="0" smtClean="0">
                <a:ln w="0"/>
                <a:solidFill>
                  <a:schemeClr val="accent1"/>
                </a:solidFill>
                <a:effectLst>
                  <a:outerShdw blurRad="38100" dist="25400" dir="5400000" algn="ctr" rotWithShape="0">
                    <a:srgbClr val="6E747A">
                      <a:alpha val="43000"/>
                    </a:srgbClr>
                  </a:outerShdw>
                </a:effectLst>
              </a:rPr>
              <a:t>Share food, toys, cards, etc. equally</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07166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13027" y="1221253"/>
            <a:ext cx="10515600" cy="1325563"/>
          </a:xfrm>
          <a:ln>
            <a:noFill/>
          </a:ln>
        </p:spPr>
        <p:txBody>
          <a:bodyPr>
            <a:normAutofit/>
          </a:bodyPr>
          <a:lstStyle/>
          <a:p>
            <a:r>
              <a:rPr lang="en-GB" sz="6600" dirty="0" smtClean="0">
                <a:latin typeface="NTFPreCursivefk" panose="03000400000000000000" pitchFamily="66" charset="0"/>
              </a:rPr>
              <a:t>Play games!</a:t>
            </a:r>
            <a:endParaRPr lang="en-GB" sz="6600" dirty="0">
              <a:latin typeface="NTFPreCursivefk" panose="03000400000000000000" pitchFamily="66" charset="0"/>
            </a:endParaRPr>
          </a:p>
        </p:txBody>
      </p:sp>
      <p:sp>
        <p:nvSpPr>
          <p:cNvPr id="6" name="Rectangle 5"/>
          <p:cNvSpPr/>
          <p:nvPr/>
        </p:nvSpPr>
        <p:spPr>
          <a:xfrm>
            <a:off x="557988" y="297923"/>
            <a:ext cx="4132475" cy="923330"/>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Board games</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6969485" y="324917"/>
            <a:ext cx="4629152"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Orchard Games</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9" name="Rectangle 8"/>
          <p:cNvSpPr/>
          <p:nvPr/>
        </p:nvSpPr>
        <p:spPr>
          <a:xfrm>
            <a:off x="8286219" y="3315919"/>
            <a:ext cx="3501921"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Top Trumps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Rectangle 9"/>
          <p:cNvSpPr/>
          <p:nvPr/>
        </p:nvSpPr>
        <p:spPr>
          <a:xfrm>
            <a:off x="565255" y="2617127"/>
            <a:ext cx="3092514"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Dominoes</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Rectangle 10"/>
          <p:cNvSpPr/>
          <p:nvPr/>
        </p:nvSpPr>
        <p:spPr>
          <a:xfrm>
            <a:off x="511301" y="5091131"/>
            <a:ext cx="3801726" cy="1446550"/>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Uno and other card games</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4599221" y="3905922"/>
            <a:ext cx="2279663"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Skittles</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13" name="Picture 12"/>
          <p:cNvPicPr>
            <a:picLocks noChangeAspect="1"/>
          </p:cNvPicPr>
          <p:nvPr/>
        </p:nvPicPr>
        <p:blipFill>
          <a:blip r:embed="rId2"/>
          <a:stretch>
            <a:fillRect/>
          </a:stretch>
        </p:blipFill>
        <p:spPr>
          <a:xfrm>
            <a:off x="9455512" y="1221253"/>
            <a:ext cx="2143125" cy="2143125"/>
          </a:xfrm>
          <a:prstGeom prst="rect">
            <a:avLst/>
          </a:prstGeom>
        </p:spPr>
      </p:pic>
      <p:pic>
        <p:nvPicPr>
          <p:cNvPr id="14" name="Picture 13"/>
          <p:cNvPicPr>
            <a:picLocks noChangeAspect="1"/>
          </p:cNvPicPr>
          <p:nvPr/>
        </p:nvPicPr>
        <p:blipFill>
          <a:blip r:embed="rId3"/>
          <a:stretch>
            <a:fillRect/>
          </a:stretch>
        </p:blipFill>
        <p:spPr>
          <a:xfrm>
            <a:off x="8286219" y="4432114"/>
            <a:ext cx="3679723" cy="1901190"/>
          </a:xfrm>
          <a:prstGeom prst="rect">
            <a:avLst/>
          </a:prstGeom>
        </p:spPr>
      </p:pic>
      <p:pic>
        <p:nvPicPr>
          <p:cNvPr id="15" name="Picture 14"/>
          <p:cNvPicPr>
            <a:picLocks noChangeAspect="1"/>
          </p:cNvPicPr>
          <p:nvPr/>
        </p:nvPicPr>
        <p:blipFill>
          <a:blip r:embed="rId4"/>
          <a:stretch>
            <a:fillRect/>
          </a:stretch>
        </p:blipFill>
        <p:spPr>
          <a:xfrm>
            <a:off x="1380280" y="1081142"/>
            <a:ext cx="1747416" cy="1535985"/>
          </a:xfrm>
          <a:prstGeom prst="rect">
            <a:avLst/>
          </a:prstGeom>
        </p:spPr>
      </p:pic>
      <p:pic>
        <p:nvPicPr>
          <p:cNvPr id="16" name="Picture 15"/>
          <p:cNvPicPr>
            <a:picLocks noChangeAspect="1"/>
          </p:cNvPicPr>
          <p:nvPr/>
        </p:nvPicPr>
        <p:blipFill>
          <a:blip r:embed="rId5"/>
          <a:stretch>
            <a:fillRect/>
          </a:stretch>
        </p:blipFill>
        <p:spPr>
          <a:xfrm>
            <a:off x="1105069" y="3300431"/>
            <a:ext cx="2552700" cy="1790700"/>
          </a:xfrm>
          <a:prstGeom prst="rect">
            <a:avLst/>
          </a:prstGeom>
        </p:spPr>
      </p:pic>
      <p:pic>
        <p:nvPicPr>
          <p:cNvPr id="17" name="Picture 16"/>
          <p:cNvPicPr>
            <a:picLocks noChangeAspect="1"/>
          </p:cNvPicPr>
          <p:nvPr/>
        </p:nvPicPr>
        <p:blipFill>
          <a:blip r:embed="rId6"/>
          <a:stretch>
            <a:fillRect/>
          </a:stretch>
        </p:blipFill>
        <p:spPr>
          <a:xfrm>
            <a:off x="5984905" y="2460147"/>
            <a:ext cx="1673543" cy="1673543"/>
          </a:xfrm>
          <a:prstGeom prst="rect">
            <a:avLst/>
          </a:prstGeom>
        </p:spPr>
      </p:pic>
      <p:pic>
        <p:nvPicPr>
          <p:cNvPr id="18" name="Picture 17"/>
          <p:cNvPicPr>
            <a:picLocks noChangeAspect="1"/>
          </p:cNvPicPr>
          <p:nvPr/>
        </p:nvPicPr>
        <p:blipFill>
          <a:blip r:embed="rId7"/>
          <a:stretch>
            <a:fillRect/>
          </a:stretch>
        </p:blipFill>
        <p:spPr>
          <a:xfrm>
            <a:off x="4648799" y="4703690"/>
            <a:ext cx="2143125" cy="2143125"/>
          </a:xfrm>
          <a:prstGeom prst="rect">
            <a:avLst/>
          </a:prstGeom>
        </p:spPr>
      </p:pic>
    </p:spTree>
    <p:extLst>
      <p:ext uri="{BB962C8B-B14F-4D97-AF65-F5344CB8AC3E}">
        <p14:creationId xmlns:p14="http://schemas.microsoft.com/office/powerpoint/2010/main" val="3650691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9708" y="313201"/>
            <a:ext cx="9361170" cy="4011930"/>
          </a:xfrm>
          <a:prstGeom prst="rect">
            <a:avLst/>
          </a:prstGeom>
        </p:spPr>
      </p:pic>
      <p:pic>
        <p:nvPicPr>
          <p:cNvPr id="4" name="Picture 3"/>
          <p:cNvPicPr>
            <a:picLocks noChangeAspect="1"/>
          </p:cNvPicPr>
          <p:nvPr/>
        </p:nvPicPr>
        <p:blipFill>
          <a:blip r:embed="rId3"/>
          <a:stretch>
            <a:fillRect/>
          </a:stretch>
        </p:blipFill>
        <p:spPr>
          <a:xfrm>
            <a:off x="3954038" y="4325131"/>
            <a:ext cx="3658447" cy="2115495"/>
          </a:xfrm>
          <a:prstGeom prst="rect">
            <a:avLst/>
          </a:prstGeom>
        </p:spPr>
      </p:pic>
      <p:pic>
        <p:nvPicPr>
          <p:cNvPr id="5" name="Picture 4"/>
          <p:cNvPicPr>
            <a:picLocks noChangeAspect="1"/>
          </p:cNvPicPr>
          <p:nvPr/>
        </p:nvPicPr>
        <p:blipFill>
          <a:blip r:embed="rId4"/>
          <a:stretch>
            <a:fillRect/>
          </a:stretch>
        </p:blipFill>
        <p:spPr>
          <a:xfrm>
            <a:off x="8532886" y="4247589"/>
            <a:ext cx="2695903" cy="2270578"/>
          </a:xfrm>
          <a:prstGeom prst="rect">
            <a:avLst/>
          </a:prstGeom>
        </p:spPr>
      </p:pic>
      <p:pic>
        <p:nvPicPr>
          <p:cNvPr id="6" name="Picture 5"/>
          <p:cNvPicPr>
            <a:picLocks noChangeAspect="1"/>
          </p:cNvPicPr>
          <p:nvPr/>
        </p:nvPicPr>
        <p:blipFill>
          <a:blip r:embed="rId5"/>
          <a:stretch>
            <a:fillRect/>
          </a:stretch>
        </p:blipFill>
        <p:spPr>
          <a:xfrm>
            <a:off x="766488" y="3667272"/>
            <a:ext cx="2267149" cy="2773354"/>
          </a:xfrm>
          <a:prstGeom prst="rect">
            <a:avLst/>
          </a:prstGeom>
        </p:spPr>
      </p:pic>
    </p:spTree>
    <p:extLst>
      <p:ext uri="{BB962C8B-B14F-4D97-AF65-F5344CB8AC3E}">
        <p14:creationId xmlns:p14="http://schemas.microsoft.com/office/powerpoint/2010/main" val="1393282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928" y="2800631"/>
            <a:ext cx="10515600" cy="1325563"/>
          </a:xfrm>
        </p:spPr>
        <p:txBody>
          <a:bodyPr>
            <a:normAutofit/>
          </a:bodyPr>
          <a:lstStyle/>
          <a:p>
            <a:r>
              <a:rPr lang="en-GB" sz="7200" dirty="0" smtClean="0">
                <a:latin typeface="NTFPreCursivefk" panose="03000400000000000000" pitchFamily="66" charset="0"/>
              </a:rPr>
              <a:t>Role Play!</a:t>
            </a:r>
            <a:endParaRPr lang="en-GB" sz="7200" dirty="0">
              <a:latin typeface="NTFPreCursivefk" panose="03000400000000000000" pitchFamily="66" charset="0"/>
            </a:endParaRPr>
          </a:p>
        </p:txBody>
      </p:sp>
      <p:sp>
        <p:nvSpPr>
          <p:cNvPr id="3" name="Rectangle 2"/>
          <p:cNvSpPr/>
          <p:nvPr/>
        </p:nvSpPr>
        <p:spPr>
          <a:xfrm>
            <a:off x="688456" y="1493022"/>
            <a:ext cx="2077604" cy="923330"/>
          </a:xfrm>
          <a:prstGeom prst="rect">
            <a:avLst/>
          </a:prstGeom>
          <a:noFill/>
        </p:spPr>
        <p:txBody>
          <a:bodyPr wrap="squar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Shops</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4" name="Rectangle 3"/>
          <p:cNvSpPr/>
          <p:nvPr/>
        </p:nvSpPr>
        <p:spPr>
          <a:xfrm>
            <a:off x="4263066" y="204090"/>
            <a:ext cx="3294813"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Post Office</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9044852" y="1396960"/>
            <a:ext cx="1617751"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Bank</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ctangle 5"/>
          <p:cNvSpPr/>
          <p:nvPr/>
        </p:nvSpPr>
        <p:spPr>
          <a:xfrm>
            <a:off x="7819068" y="4082482"/>
            <a:ext cx="2843535"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Tea party</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1437469" y="4095365"/>
            <a:ext cx="4159407"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Cinema/show</a:t>
            </a:r>
          </a:p>
        </p:txBody>
      </p:sp>
      <p:sp>
        <p:nvSpPr>
          <p:cNvPr id="8" name="TextBox 7"/>
          <p:cNvSpPr txBox="1"/>
          <p:nvPr/>
        </p:nvSpPr>
        <p:spPr>
          <a:xfrm>
            <a:off x="9044852" y="2320290"/>
            <a:ext cx="2868588" cy="1200329"/>
          </a:xfrm>
          <a:prstGeom prst="rect">
            <a:avLst/>
          </a:prstGeom>
          <a:noFill/>
        </p:spPr>
        <p:txBody>
          <a:bodyPr wrap="square" rtlCol="0">
            <a:spAutoFit/>
          </a:bodyPr>
          <a:lstStyle/>
          <a:p>
            <a:r>
              <a:rPr lang="en-GB" sz="2400" dirty="0">
                <a:latin typeface="NTFPreCursivefk" panose="03000400000000000000" pitchFamily="66" charset="0"/>
              </a:rPr>
              <a:t>-Sort coins</a:t>
            </a:r>
          </a:p>
          <a:p>
            <a:r>
              <a:rPr lang="en-GB" sz="2400" dirty="0">
                <a:latin typeface="NTFPreCursivefk" panose="03000400000000000000" pitchFamily="66" charset="0"/>
              </a:rPr>
              <a:t>-Find ways of making given amounts</a:t>
            </a:r>
          </a:p>
        </p:txBody>
      </p:sp>
      <p:sp>
        <p:nvSpPr>
          <p:cNvPr id="9" name="TextBox 8"/>
          <p:cNvSpPr txBox="1"/>
          <p:nvPr/>
        </p:nvSpPr>
        <p:spPr>
          <a:xfrm>
            <a:off x="8054427" y="5018695"/>
            <a:ext cx="2608176" cy="1846659"/>
          </a:xfrm>
          <a:prstGeom prst="rect">
            <a:avLst/>
          </a:prstGeom>
          <a:noFill/>
        </p:spPr>
        <p:txBody>
          <a:bodyPr wrap="square" rtlCol="0">
            <a:spAutoFit/>
          </a:bodyPr>
          <a:lstStyle/>
          <a:p>
            <a:r>
              <a:rPr lang="en-GB" sz="2400" dirty="0">
                <a:latin typeface="NTFPreCursivefk" panose="03000400000000000000" pitchFamily="66" charset="0"/>
              </a:rPr>
              <a:t>-Share food equally</a:t>
            </a:r>
          </a:p>
          <a:p>
            <a:r>
              <a:rPr lang="en-GB" sz="2400" dirty="0">
                <a:latin typeface="NTFPreCursivefk" panose="03000400000000000000" pitchFamily="66" charset="0"/>
              </a:rPr>
              <a:t>-Set the table</a:t>
            </a:r>
          </a:p>
          <a:p>
            <a:r>
              <a:rPr lang="en-GB" sz="2400" dirty="0">
                <a:latin typeface="NTFPreCursivefk" panose="03000400000000000000" pitchFamily="66" charset="0"/>
              </a:rPr>
              <a:t>-Send invites with the time and date</a:t>
            </a:r>
          </a:p>
          <a:p>
            <a:endParaRPr lang="en-GB" dirty="0"/>
          </a:p>
        </p:txBody>
      </p:sp>
      <p:sp>
        <p:nvSpPr>
          <p:cNvPr id="10" name="TextBox 9"/>
          <p:cNvSpPr txBox="1"/>
          <p:nvPr/>
        </p:nvSpPr>
        <p:spPr>
          <a:xfrm>
            <a:off x="1625507" y="5018695"/>
            <a:ext cx="3348990" cy="1569660"/>
          </a:xfrm>
          <a:prstGeom prst="rect">
            <a:avLst/>
          </a:prstGeom>
          <a:noFill/>
        </p:spPr>
        <p:txBody>
          <a:bodyPr wrap="square" rtlCol="0">
            <a:spAutoFit/>
          </a:bodyPr>
          <a:lstStyle/>
          <a:p>
            <a:r>
              <a:rPr lang="en-GB" dirty="0" smtClean="0">
                <a:latin typeface="NTFPreCursivefk" panose="03000400000000000000" pitchFamily="66" charset="0"/>
              </a:rPr>
              <a:t>-</a:t>
            </a:r>
            <a:r>
              <a:rPr lang="en-GB" sz="2400" dirty="0">
                <a:latin typeface="NTFPreCursivefk" panose="03000400000000000000" pitchFamily="66" charset="0"/>
              </a:rPr>
              <a:t>Sell tickets</a:t>
            </a:r>
          </a:p>
          <a:p>
            <a:r>
              <a:rPr lang="en-GB" sz="2400" dirty="0">
                <a:latin typeface="NTFPreCursivefk" panose="03000400000000000000" pitchFamily="66" charset="0"/>
              </a:rPr>
              <a:t>-Make a poster with show times</a:t>
            </a:r>
          </a:p>
          <a:p>
            <a:r>
              <a:rPr lang="en-GB" sz="2400" dirty="0">
                <a:latin typeface="NTFPreCursivefk" panose="03000400000000000000" pitchFamily="66" charset="0"/>
              </a:rPr>
              <a:t>-Sell snacks</a:t>
            </a:r>
          </a:p>
        </p:txBody>
      </p:sp>
      <p:sp>
        <p:nvSpPr>
          <p:cNvPr id="11" name="TextBox 10"/>
          <p:cNvSpPr txBox="1"/>
          <p:nvPr/>
        </p:nvSpPr>
        <p:spPr>
          <a:xfrm>
            <a:off x="811530" y="2320290"/>
            <a:ext cx="3200400" cy="1846659"/>
          </a:xfrm>
          <a:prstGeom prst="rect">
            <a:avLst/>
          </a:prstGeom>
          <a:noFill/>
        </p:spPr>
        <p:txBody>
          <a:bodyPr wrap="square" rtlCol="0">
            <a:spAutoFit/>
          </a:bodyPr>
          <a:lstStyle/>
          <a:p>
            <a:r>
              <a:rPr lang="en-GB" sz="2400" dirty="0" smtClean="0">
                <a:latin typeface="NTFPreCursivefk" panose="03000400000000000000" pitchFamily="66" charset="0"/>
              </a:rPr>
              <a:t>-Price up the items</a:t>
            </a:r>
          </a:p>
          <a:p>
            <a:r>
              <a:rPr lang="en-GB" sz="2400" dirty="0" smtClean="0">
                <a:latin typeface="NTFPreCursivefk" panose="03000400000000000000" pitchFamily="66" charset="0"/>
              </a:rPr>
              <a:t>-Choose the correct coins</a:t>
            </a:r>
          </a:p>
          <a:p>
            <a:r>
              <a:rPr lang="en-GB" sz="2400" dirty="0" smtClean="0">
                <a:latin typeface="NTFPreCursivefk" panose="03000400000000000000" pitchFamily="66" charset="0"/>
              </a:rPr>
              <a:t>-Find the total of 2 items</a:t>
            </a:r>
          </a:p>
          <a:p>
            <a:r>
              <a:rPr lang="en-GB" sz="2400" dirty="0" smtClean="0">
                <a:latin typeface="NTFPreCursivefk" panose="03000400000000000000" pitchFamily="66" charset="0"/>
              </a:rPr>
              <a:t>-Have a half price sale</a:t>
            </a:r>
          </a:p>
          <a:p>
            <a:endParaRPr lang="en-GB" dirty="0"/>
          </a:p>
        </p:txBody>
      </p:sp>
      <p:sp>
        <p:nvSpPr>
          <p:cNvPr id="12" name="TextBox 11"/>
          <p:cNvSpPr txBox="1"/>
          <p:nvPr/>
        </p:nvSpPr>
        <p:spPr>
          <a:xfrm>
            <a:off x="4575660" y="1079389"/>
            <a:ext cx="2580854" cy="1569660"/>
          </a:xfrm>
          <a:prstGeom prst="rect">
            <a:avLst/>
          </a:prstGeom>
          <a:noFill/>
        </p:spPr>
        <p:txBody>
          <a:bodyPr wrap="square" rtlCol="0">
            <a:spAutoFit/>
          </a:bodyPr>
          <a:lstStyle/>
          <a:p>
            <a:r>
              <a:rPr lang="en-GB" sz="2400" dirty="0" smtClean="0">
                <a:latin typeface="NTFPreCursivefk" panose="03000400000000000000" pitchFamily="66" charset="0"/>
              </a:rPr>
              <a:t>-Wrap parcels</a:t>
            </a:r>
          </a:p>
          <a:p>
            <a:r>
              <a:rPr lang="en-GB" sz="2400" dirty="0" smtClean="0">
                <a:latin typeface="NTFPreCursivefk" panose="03000400000000000000" pitchFamily="66" charset="0"/>
              </a:rPr>
              <a:t>-Weigh parcels</a:t>
            </a:r>
          </a:p>
          <a:p>
            <a:r>
              <a:rPr lang="en-GB" sz="2400" dirty="0" smtClean="0">
                <a:latin typeface="NTFPreCursivefk" panose="03000400000000000000" pitchFamily="66" charset="0"/>
              </a:rPr>
              <a:t>-Sell </a:t>
            </a:r>
            <a:r>
              <a:rPr lang="en-GB" sz="2400" dirty="0">
                <a:latin typeface="NTFPreCursivefk" panose="03000400000000000000" pitchFamily="66" charset="0"/>
              </a:rPr>
              <a:t>stamps</a:t>
            </a:r>
          </a:p>
          <a:p>
            <a:r>
              <a:rPr lang="en-GB" sz="2400" dirty="0" smtClean="0">
                <a:latin typeface="NTFPreCursivefk" panose="03000400000000000000" pitchFamily="66" charset="0"/>
              </a:rPr>
              <a:t>-Sort coins</a:t>
            </a:r>
            <a:endParaRPr lang="en-GB" sz="2400" dirty="0">
              <a:latin typeface="NTFPreCursivefk" panose="03000400000000000000" pitchFamily="66" charset="0"/>
            </a:endParaRPr>
          </a:p>
        </p:txBody>
      </p:sp>
    </p:spTree>
    <p:extLst>
      <p:ext uri="{BB962C8B-B14F-4D97-AF65-F5344CB8AC3E}">
        <p14:creationId xmlns:p14="http://schemas.microsoft.com/office/powerpoint/2010/main" val="2650982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4897" y="4794240"/>
            <a:ext cx="5641583" cy="1754326"/>
          </a:xfrm>
          <a:prstGeom prst="rect">
            <a:avLst/>
          </a:prstGeom>
          <a:noFill/>
        </p:spPr>
        <p:txBody>
          <a:bodyPr wrap="square" lIns="91440" tIns="45720" rIns="91440" bIns="45720">
            <a:spAutoFit/>
          </a:bodyPr>
          <a:lstStyle/>
          <a:p>
            <a:pPr algn="ctr"/>
            <a:r>
              <a:rPr lang="en-US" sz="3600" b="1" dirty="0" smtClean="0">
                <a:ln w="22225">
                  <a:solidFill>
                    <a:schemeClr val="accent2"/>
                  </a:solidFill>
                  <a:prstDash val="solid"/>
                </a:ln>
                <a:solidFill>
                  <a:schemeClr val="accent2">
                    <a:lumMod val="40000"/>
                    <a:lumOff val="60000"/>
                  </a:schemeClr>
                </a:solidFill>
              </a:rPr>
              <a:t>Use mathematical language: shorter, taller, longer, wider, heavier, lighter, full, empty </a:t>
            </a:r>
            <a:endParaRPr lang="en-US" sz="3600" b="1" cap="none" spc="0" dirty="0">
              <a:ln w="22225">
                <a:solidFill>
                  <a:schemeClr val="accent2"/>
                </a:solidFill>
                <a:prstDash val="solid"/>
              </a:ln>
              <a:solidFill>
                <a:schemeClr val="accent2">
                  <a:lumMod val="40000"/>
                  <a:lumOff val="60000"/>
                </a:schemeClr>
              </a:solidFill>
              <a:effectLst/>
            </a:endParaRPr>
          </a:p>
        </p:txBody>
      </p:sp>
      <p:sp>
        <p:nvSpPr>
          <p:cNvPr id="4" name="Rectangle 3"/>
          <p:cNvSpPr/>
          <p:nvPr/>
        </p:nvSpPr>
        <p:spPr>
          <a:xfrm>
            <a:off x="-460191" y="406805"/>
            <a:ext cx="5306511" cy="1200329"/>
          </a:xfrm>
          <a:prstGeom prst="rect">
            <a:avLst/>
          </a:prstGeom>
          <a:noFill/>
        </p:spPr>
        <p:txBody>
          <a:bodyPr wrap="square" lIns="91440" tIns="45720" rIns="91440" bIns="45720">
            <a:spAutoFit/>
          </a:bodyPr>
          <a:lstStyle/>
          <a:p>
            <a:pPr algn="ct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Compare and order objects and people</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ctangle 4"/>
          <p:cNvSpPr/>
          <p:nvPr/>
        </p:nvSpPr>
        <p:spPr>
          <a:xfrm>
            <a:off x="8556468" y="400260"/>
            <a:ext cx="3143842" cy="1323439"/>
          </a:xfrm>
          <a:prstGeom prst="rect">
            <a:avLst/>
          </a:prstGeom>
          <a:noFill/>
        </p:spPr>
        <p:txBody>
          <a:bodyPr wrap="square" lIns="91440" tIns="45720" rIns="91440" bIns="45720">
            <a:spAutoFit/>
          </a:bodyPr>
          <a:lstStyle/>
          <a:p>
            <a:pPr algn="ctr"/>
            <a:r>
              <a:rPr lang="en-US"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Go on a shape hunt</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6" name="Rectangle 5"/>
          <p:cNvSpPr/>
          <p:nvPr/>
        </p:nvSpPr>
        <p:spPr>
          <a:xfrm>
            <a:off x="264984" y="2045847"/>
            <a:ext cx="4152826" cy="1200329"/>
          </a:xfrm>
          <a:prstGeom prst="rect">
            <a:avLst/>
          </a:prstGeom>
          <a:noFill/>
        </p:spPr>
        <p:txBody>
          <a:bodyPr wrap="square" lIns="91440" tIns="45720" rIns="91440" bIns="45720">
            <a:spAutoFit/>
          </a:bodyPr>
          <a:lstStyle/>
          <a:p>
            <a:pPr algn="ctr"/>
            <a:r>
              <a:rPr lang="en-US" sz="3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Talk about shapes in your home</a:t>
            </a:r>
            <a:endPar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Rectangle 6"/>
          <p:cNvSpPr/>
          <p:nvPr/>
        </p:nvSpPr>
        <p:spPr>
          <a:xfrm>
            <a:off x="6768855" y="5178583"/>
            <a:ext cx="4235346" cy="1323439"/>
          </a:xfrm>
          <a:prstGeom prst="rect">
            <a:avLst/>
          </a:prstGeom>
          <a:noFill/>
        </p:spPr>
        <p:txBody>
          <a:bodyPr wrap="square" lIns="91440" tIns="45720" rIns="91440" bIns="45720">
            <a:spAutoFit/>
          </a:bodyPr>
          <a:lstStyle/>
          <a:p>
            <a:pPr algn="ctr"/>
            <a:r>
              <a:rPr lang="en-U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Puzzles and jigsaws</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7330302" y="4125253"/>
            <a:ext cx="4484053" cy="830997"/>
          </a:xfrm>
          <a:prstGeom prst="rect">
            <a:avLst/>
          </a:prstGeom>
        </p:spPr>
        <p:txBody>
          <a:bodyPr wrap="square">
            <a:spAutoFit/>
          </a:bodyPr>
          <a:lstStyle/>
          <a:p>
            <a:pPr algn="ctr"/>
            <a:r>
              <a:rPr lang="en-US" sz="4800" b="1" dirty="0">
                <a:ln w="22225">
                  <a:solidFill>
                    <a:schemeClr val="accent2"/>
                  </a:solidFill>
                  <a:prstDash val="solid"/>
                </a:ln>
                <a:solidFill>
                  <a:schemeClr val="accent2">
                    <a:lumMod val="40000"/>
                    <a:lumOff val="60000"/>
                  </a:schemeClr>
                </a:solidFill>
              </a:rPr>
              <a:t>Bake together</a:t>
            </a:r>
          </a:p>
        </p:txBody>
      </p:sp>
      <p:sp>
        <p:nvSpPr>
          <p:cNvPr id="9" name="Rectangle 8"/>
          <p:cNvSpPr/>
          <p:nvPr/>
        </p:nvSpPr>
        <p:spPr>
          <a:xfrm>
            <a:off x="4714990" y="399560"/>
            <a:ext cx="3600156" cy="1200329"/>
          </a:xfrm>
          <a:prstGeom prst="rect">
            <a:avLst/>
          </a:prstGeom>
          <a:noFill/>
        </p:spPr>
        <p:txBody>
          <a:bodyPr wrap="square" lIns="91440" tIns="45720" rIns="91440" bIns="45720">
            <a:spAutoFit/>
          </a:bodyPr>
          <a:lstStyle/>
          <a:p>
            <a:pPr algn="ctr"/>
            <a:r>
              <a:rPr lang="en-US" sz="3600" b="1" dirty="0" smtClean="0">
                <a:ln w="12700" cmpd="sng">
                  <a:solidFill>
                    <a:schemeClr val="accent4"/>
                  </a:solidFill>
                  <a:prstDash val="solid"/>
                </a:ln>
                <a:solidFill>
                  <a:srgbClr val="00B050"/>
                </a:solidFill>
              </a:rPr>
              <a:t>Build models together</a:t>
            </a:r>
            <a:endParaRPr lang="en-US" sz="3600" b="1" cap="none" spc="0" dirty="0">
              <a:ln w="12700" cmpd="sng">
                <a:solidFill>
                  <a:schemeClr val="accent4"/>
                </a:solidFill>
                <a:prstDash val="solid"/>
              </a:ln>
              <a:solidFill>
                <a:srgbClr val="00B050"/>
              </a:solidFill>
              <a:effectLst/>
            </a:endParaRPr>
          </a:p>
        </p:txBody>
      </p:sp>
      <p:sp>
        <p:nvSpPr>
          <p:cNvPr id="10" name="Rectangle 9"/>
          <p:cNvSpPr/>
          <p:nvPr/>
        </p:nvSpPr>
        <p:spPr>
          <a:xfrm>
            <a:off x="7566660" y="2045847"/>
            <a:ext cx="4625340" cy="1569660"/>
          </a:xfrm>
          <a:prstGeom prst="rect">
            <a:avLst/>
          </a:prstGeom>
          <a:noFill/>
        </p:spPr>
        <p:txBody>
          <a:bodyPr wrap="square" lIns="91440" tIns="45720" rIns="91440" bIns="45720">
            <a:spAutoFit/>
          </a:bodyPr>
          <a:lstStyle/>
          <a:p>
            <a:pPr algn="ctr"/>
            <a:r>
              <a:rPr 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Fill different sized containers in the bath- which hold the most?</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86799" y="3277663"/>
            <a:ext cx="5378890" cy="1200329"/>
          </a:xfrm>
          <a:prstGeom prst="rect">
            <a:avLst/>
          </a:prstGeom>
          <a:noFill/>
        </p:spPr>
        <p:txBody>
          <a:bodyPr wrap="square" lIns="91440" tIns="45720" rIns="91440" bIns="45720">
            <a:spAutoFit/>
          </a:bodyPr>
          <a:lstStyle/>
          <a:p>
            <a:pPr algn="ctr"/>
            <a:r>
              <a:rPr lang="en-US" sz="3600" dirty="0" smtClean="0">
                <a:ln w="0"/>
                <a:solidFill>
                  <a:schemeClr val="accent1"/>
                </a:solidFill>
                <a:effectLst>
                  <a:outerShdw blurRad="38100" dist="25400" dir="5400000" algn="ctr" rotWithShape="0">
                    <a:srgbClr val="6E747A">
                      <a:alpha val="43000"/>
                    </a:srgbClr>
                  </a:outerShdw>
                </a:effectLst>
              </a:rPr>
              <a:t>Encourage positional language- no pointing!</a:t>
            </a:r>
            <a:endParaRPr lang="en-US" sz="3600" b="0" cap="none" spc="0" dirty="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5069206" y="2007635"/>
            <a:ext cx="2483982" cy="2308324"/>
          </a:xfrm>
          <a:prstGeom prst="rect">
            <a:avLst/>
          </a:prstGeom>
          <a:noFill/>
        </p:spPr>
        <p:txBody>
          <a:bodyPr wrap="square" rtlCol="0">
            <a:spAutoFit/>
          </a:bodyPr>
          <a:lstStyle/>
          <a:p>
            <a:pPr algn="ctr"/>
            <a:r>
              <a:rPr lang="en-GB" sz="4800" dirty="0" smtClean="0">
                <a:latin typeface="NTFPreCursivefk" panose="03000400000000000000" pitchFamily="66" charset="0"/>
              </a:rPr>
              <a:t>Space, shape and measure</a:t>
            </a:r>
            <a:endParaRPr lang="en-GB" sz="4800" dirty="0">
              <a:latin typeface="NTFPreCursivefk" panose="03000400000000000000" pitchFamily="66" charset="0"/>
            </a:endParaRPr>
          </a:p>
        </p:txBody>
      </p:sp>
    </p:spTree>
    <p:extLst>
      <p:ext uri="{BB962C8B-B14F-4D97-AF65-F5344CB8AC3E}">
        <p14:creationId xmlns:p14="http://schemas.microsoft.com/office/powerpoint/2010/main" val="27971851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723" y="4832432"/>
            <a:ext cx="4475457" cy="1754326"/>
          </a:xfrm>
          <a:prstGeom prst="rect">
            <a:avLst/>
          </a:prstGeom>
          <a:noFill/>
        </p:spPr>
        <p:txBody>
          <a:bodyPr wrap="square" lIns="91440" tIns="45720" rIns="91440" bIns="45720">
            <a:spAutoFit/>
          </a:bodyPr>
          <a:lstStyle/>
          <a:p>
            <a:pPr algn="ctr"/>
            <a:r>
              <a:rPr lang="en-US" sz="3600" b="1" dirty="0" smtClean="0">
                <a:ln w="22225">
                  <a:solidFill>
                    <a:schemeClr val="accent2"/>
                  </a:solidFill>
                  <a:prstDash val="solid"/>
                </a:ln>
                <a:solidFill>
                  <a:schemeClr val="accent2">
                    <a:lumMod val="40000"/>
                    <a:lumOff val="60000"/>
                  </a:schemeClr>
                </a:solidFill>
              </a:rPr>
              <a:t>Talk about upcoming events-count down the days/sleeps</a:t>
            </a:r>
            <a:endParaRPr lang="en-US" sz="3600" b="1" cap="none" spc="0" dirty="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525533" y="578465"/>
            <a:ext cx="3737857" cy="1200329"/>
          </a:xfrm>
          <a:prstGeom prst="rect">
            <a:avLst/>
          </a:prstGeom>
          <a:noFill/>
        </p:spPr>
        <p:txBody>
          <a:bodyPr wrap="square" lIns="91440" tIns="45720" rIns="91440" bIns="45720">
            <a:spAutoFit/>
          </a:bodyPr>
          <a:lstStyle/>
          <a:p>
            <a:pPr algn="ct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Look at the calendar together</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ctangle 3"/>
          <p:cNvSpPr/>
          <p:nvPr/>
        </p:nvSpPr>
        <p:spPr>
          <a:xfrm>
            <a:off x="6612121" y="578465"/>
            <a:ext cx="5069340" cy="707886"/>
          </a:xfrm>
          <a:prstGeom prst="rect">
            <a:avLst/>
          </a:prstGeom>
          <a:noFill/>
        </p:spPr>
        <p:txBody>
          <a:bodyPr wrap="square" lIns="91440" tIns="45720" rIns="91440" bIns="45720">
            <a:spAutoFit/>
          </a:bodyPr>
          <a:lstStyle/>
          <a:p>
            <a:pPr algn="ctr"/>
            <a:r>
              <a:rPr lang="en-US"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Talk about the date</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Rectangle 4"/>
          <p:cNvSpPr/>
          <p:nvPr/>
        </p:nvSpPr>
        <p:spPr>
          <a:xfrm>
            <a:off x="6232610" y="4636115"/>
            <a:ext cx="5243110" cy="1569660"/>
          </a:xfrm>
          <a:prstGeom prst="rect">
            <a:avLst/>
          </a:prstGeom>
          <a:noFill/>
        </p:spPr>
        <p:txBody>
          <a:bodyPr wrap="square" lIns="91440" tIns="45720" rIns="91440" bIns="45720">
            <a:spAutoFit/>
          </a:bodyPr>
          <a:lstStyle/>
          <a:p>
            <a:pPr algn="ctr"/>
            <a:r>
              <a:rPr 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Use language of time- today, yesterday, tomorrow, next week</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ctangle 5"/>
          <p:cNvSpPr/>
          <p:nvPr/>
        </p:nvSpPr>
        <p:spPr>
          <a:xfrm>
            <a:off x="4113205" y="2237958"/>
            <a:ext cx="4740960" cy="1446550"/>
          </a:xfrm>
          <a:prstGeom prst="rect">
            <a:avLst/>
          </a:prstGeom>
          <a:noFill/>
        </p:spPr>
        <p:txBody>
          <a:bodyPr wrap="square" lIns="91440" tIns="45720" rIns="91440" bIns="45720">
            <a:spAutoFit/>
          </a:bodyPr>
          <a:lstStyle/>
          <a:p>
            <a:pPr algn="ctr"/>
            <a:r>
              <a:rPr lang="en-US" sz="4400" b="1" dirty="0" smtClean="0">
                <a:ln w="12700" cmpd="sng">
                  <a:solidFill>
                    <a:schemeClr val="accent4"/>
                  </a:solidFill>
                  <a:prstDash val="solid"/>
                </a:ln>
                <a:solidFill>
                  <a:srgbClr val="00B050"/>
                </a:solidFill>
              </a:rPr>
              <a:t>Help your child to tell the time</a:t>
            </a:r>
            <a:endParaRPr lang="en-US" sz="4400" b="1" cap="none" spc="0" dirty="0">
              <a:ln w="12700" cmpd="sng">
                <a:solidFill>
                  <a:schemeClr val="accent4"/>
                </a:solidFill>
                <a:prstDash val="solid"/>
              </a:ln>
              <a:solidFill>
                <a:srgbClr val="00B050"/>
              </a:solidFill>
              <a:effectLst/>
            </a:endParaRPr>
          </a:p>
        </p:txBody>
      </p:sp>
      <p:pic>
        <p:nvPicPr>
          <p:cNvPr id="7" name="Picture 6"/>
          <p:cNvPicPr>
            <a:picLocks noChangeAspect="1"/>
          </p:cNvPicPr>
          <p:nvPr/>
        </p:nvPicPr>
        <p:blipFill>
          <a:blip r:embed="rId2"/>
          <a:stretch>
            <a:fillRect/>
          </a:stretch>
        </p:blipFill>
        <p:spPr>
          <a:xfrm>
            <a:off x="8941051" y="1882288"/>
            <a:ext cx="2392532" cy="2392532"/>
          </a:xfrm>
          <a:prstGeom prst="rect">
            <a:avLst/>
          </a:prstGeom>
        </p:spPr>
      </p:pic>
      <p:pic>
        <p:nvPicPr>
          <p:cNvPr id="10" name="Picture 9"/>
          <p:cNvPicPr>
            <a:picLocks noChangeAspect="1"/>
          </p:cNvPicPr>
          <p:nvPr/>
        </p:nvPicPr>
        <p:blipFill>
          <a:blip r:embed="rId3"/>
          <a:stretch>
            <a:fillRect/>
          </a:stretch>
        </p:blipFill>
        <p:spPr>
          <a:xfrm>
            <a:off x="525533" y="2237958"/>
            <a:ext cx="3412736" cy="1911132"/>
          </a:xfrm>
          <a:prstGeom prst="rect">
            <a:avLst/>
          </a:prstGeom>
        </p:spPr>
      </p:pic>
    </p:spTree>
    <p:extLst>
      <p:ext uri="{BB962C8B-B14F-4D97-AF65-F5344CB8AC3E}">
        <p14:creationId xmlns:p14="http://schemas.microsoft.com/office/powerpoint/2010/main" val="272448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a:latin typeface="NTFPreCursivefk" panose="03000400000000000000" pitchFamily="66" charset="0"/>
                <a:ea typeface="+mn-ea"/>
                <a:cs typeface="+mn-cs"/>
              </a:rPr>
              <a:t>Useful websites</a:t>
            </a:r>
            <a:endParaRPr lang="en-GB" sz="4800" dirty="0">
              <a:latin typeface="NTFPreCursivefk" panose="03000400000000000000" pitchFamily="66" charset="0"/>
              <a:ea typeface="+mn-ea"/>
              <a:cs typeface="+mn-cs"/>
            </a:endParaRPr>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GB" sz="1800" dirty="0">
                <a:solidFill>
                  <a:prstClr val="black"/>
                </a:solidFill>
                <a:hlinkClick r:id="rId2"/>
              </a:rPr>
              <a:t>https://www.bbc.co.uk/iplayer/episodes/b08bzfnh/numberblocks</a:t>
            </a:r>
            <a:endParaRPr lang="en-GB" sz="1800" dirty="0">
              <a:solidFill>
                <a:prstClr val="black"/>
              </a:solidFill>
            </a:endParaRPr>
          </a:p>
          <a:p>
            <a:pPr marL="0" lvl="0" indent="0">
              <a:lnSpc>
                <a:spcPct val="100000"/>
              </a:lnSpc>
              <a:spcBef>
                <a:spcPts val="0"/>
              </a:spcBef>
              <a:buNone/>
            </a:pPr>
            <a:endParaRPr lang="en-GB" sz="1800" dirty="0">
              <a:solidFill>
                <a:prstClr val="black"/>
              </a:solidFill>
            </a:endParaRPr>
          </a:p>
          <a:p>
            <a:pPr marL="0" lvl="0" indent="0">
              <a:lnSpc>
                <a:spcPct val="100000"/>
              </a:lnSpc>
              <a:spcBef>
                <a:spcPts val="0"/>
              </a:spcBef>
              <a:buNone/>
            </a:pPr>
            <a:r>
              <a:rPr lang="en-GB" sz="1800" dirty="0">
                <a:solidFill>
                  <a:prstClr val="black"/>
                </a:solidFill>
                <a:hlinkClick r:id="rId3"/>
              </a:rPr>
              <a:t>https://www.topmarks.co.uk/</a:t>
            </a:r>
            <a:endParaRPr lang="en-GB" sz="1800" dirty="0">
              <a:solidFill>
                <a:prstClr val="black"/>
              </a:solidFill>
            </a:endParaRPr>
          </a:p>
          <a:p>
            <a:pPr marL="0" lvl="0" indent="0">
              <a:lnSpc>
                <a:spcPct val="100000"/>
              </a:lnSpc>
              <a:spcBef>
                <a:spcPts val="0"/>
              </a:spcBef>
              <a:buNone/>
            </a:pPr>
            <a:endParaRPr lang="en-GB" sz="1800" dirty="0">
              <a:solidFill>
                <a:prstClr val="black"/>
              </a:solidFill>
            </a:endParaRPr>
          </a:p>
          <a:p>
            <a:pPr marL="0" lvl="0" indent="0">
              <a:lnSpc>
                <a:spcPct val="100000"/>
              </a:lnSpc>
              <a:spcBef>
                <a:spcPts val="0"/>
              </a:spcBef>
              <a:buNone/>
            </a:pPr>
            <a:r>
              <a:rPr lang="en-GB" sz="1800" dirty="0">
                <a:solidFill>
                  <a:prstClr val="black"/>
                </a:solidFill>
                <a:hlinkClick r:id="rId4"/>
              </a:rPr>
              <a:t>https://www.bbc.co.uk/programmes/b006mhcr/episodes/guide</a:t>
            </a:r>
            <a:endParaRPr lang="en-GB" sz="1800" dirty="0">
              <a:solidFill>
                <a:prstClr val="black"/>
              </a:solidFill>
            </a:endParaRPr>
          </a:p>
          <a:p>
            <a:pPr marL="0" lvl="0" indent="0">
              <a:lnSpc>
                <a:spcPct val="100000"/>
              </a:lnSpc>
              <a:spcBef>
                <a:spcPts val="0"/>
              </a:spcBef>
              <a:buNone/>
            </a:pPr>
            <a:endParaRPr lang="en-GB" sz="1800" dirty="0">
              <a:solidFill>
                <a:prstClr val="black"/>
              </a:solidFill>
            </a:endParaRPr>
          </a:p>
          <a:p>
            <a:pPr marL="0" lvl="0" indent="0">
              <a:lnSpc>
                <a:spcPct val="100000"/>
              </a:lnSpc>
              <a:spcBef>
                <a:spcPts val="0"/>
              </a:spcBef>
              <a:buNone/>
            </a:pPr>
            <a:r>
              <a:rPr lang="en-GB" sz="1800" dirty="0">
                <a:solidFill>
                  <a:prstClr val="black"/>
                </a:solidFill>
                <a:hlinkClick r:id="rId5"/>
              </a:rPr>
              <a:t>https://www.bbc.co.uk/bitesize/subjects/zhtf3j6</a:t>
            </a:r>
            <a:endParaRPr lang="en-GB" sz="1800" dirty="0">
              <a:solidFill>
                <a:prstClr val="black"/>
              </a:solidFill>
            </a:endParaRPr>
          </a:p>
          <a:p>
            <a:pPr marL="0" lvl="0" indent="0">
              <a:lnSpc>
                <a:spcPct val="100000"/>
              </a:lnSpc>
              <a:spcBef>
                <a:spcPts val="0"/>
              </a:spcBef>
              <a:buNone/>
            </a:pPr>
            <a:endParaRPr lang="en-GB" sz="1800" dirty="0">
              <a:solidFill>
                <a:prstClr val="black"/>
              </a:solidFill>
            </a:endParaRPr>
          </a:p>
          <a:p>
            <a:pPr marL="0" lvl="0" indent="0">
              <a:lnSpc>
                <a:spcPct val="100000"/>
              </a:lnSpc>
              <a:spcBef>
                <a:spcPts val="0"/>
              </a:spcBef>
              <a:buNone/>
            </a:pPr>
            <a:r>
              <a:rPr lang="en-GB" sz="1800" dirty="0">
                <a:solidFill>
                  <a:prstClr val="black"/>
                </a:solidFill>
                <a:hlinkClick r:id="rId6"/>
              </a:rPr>
              <a:t>https://www.bbc.co.uk/cbeebies/grownups/help-your-child-with-maths</a:t>
            </a:r>
            <a:endParaRPr lang="en-GB" sz="1800" dirty="0">
              <a:solidFill>
                <a:prstClr val="black"/>
              </a:solidFill>
            </a:endParaRPr>
          </a:p>
          <a:p>
            <a:pPr marL="0" lvl="0" indent="0">
              <a:lnSpc>
                <a:spcPct val="100000"/>
              </a:lnSpc>
              <a:spcBef>
                <a:spcPts val="0"/>
              </a:spcBef>
              <a:buNone/>
            </a:pPr>
            <a:endParaRPr lang="en-GB" sz="1800" dirty="0">
              <a:solidFill>
                <a:prstClr val="black"/>
              </a:solidFill>
            </a:endParaRPr>
          </a:p>
          <a:p>
            <a:pPr marL="0" lvl="0" indent="0">
              <a:lnSpc>
                <a:spcPct val="100000"/>
              </a:lnSpc>
              <a:spcBef>
                <a:spcPts val="0"/>
              </a:spcBef>
              <a:buNone/>
            </a:pPr>
            <a:r>
              <a:rPr lang="en-GB" sz="1800" dirty="0">
                <a:solidFill>
                  <a:prstClr val="black"/>
                </a:solidFill>
                <a:hlinkClick r:id="rId7"/>
              </a:rPr>
              <a:t>https://ictgames.com</a:t>
            </a:r>
            <a:r>
              <a:rPr lang="en-GB" sz="1800" dirty="0" smtClean="0">
                <a:solidFill>
                  <a:prstClr val="black"/>
                </a:solidFill>
                <a:hlinkClick r:id="rId7"/>
              </a:rPr>
              <a:t>/</a:t>
            </a:r>
            <a:endParaRPr lang="en-GB" sz="1800" dirty="0" smtClean="0">
              <a:solidFill>
                <a:prstClr val="black"/>
              </a:solidFill>
            </a:endParaRPr>
          </a:p>
          <a:p>
            <a:pPr marL="0" lvl="0" indent="0">
              <a:lnSpc>
                <a:spcPct val="100000"/>
              </a:lnSpc>
              <a:spcBef>
                <a:spcPts val="0"/>
              </a:spcBef>
              <a:buNone/>
            </a:pPr>
            <a:endParaRPr lang="en-GB" sz="1800" dirty="0">
              <a:solidFill>
                <a:prstClr val="black"/>
              </a:solidFill>
            </a:endParaRPr>
          </a:p>
          <a:p>
            <a:pPr marL="0" indent="0">
              <a:lnSpc>
                <a:spcPct val="100000"/>
              </a:lnSpc>
              <a:spcBef>
                <a:spcPts val="0"/>
              </a:spcBef>
              <a:buNone/>
            </a:pPr>
            <a:r>
              <a:rPr lang="en-GB" sz="1800" dirty="0">
                <a:solidFill>
                  <a:prstClr val="black"/>
                </a:solidFill>
                <a:hlinkClick r:id="rId8"/>
              </a:rPr>
              <a:t>https://home.oxfordowl.co.uk/kids-activities/fun-maths-games-and-activities</a:t>
            </a:r>
            <a:r>
              <a:rPr lang="en-GB" sz="1800" dirty="0" smtClean="0">
                <a:solidFill>
                  <a:prstClr val="black"/>
                </a:solidFill>
                <a:hlinkClick r:id="rId8"/>
              </a:rPr>
              <a:t>/</a:t>
            </a:r>
            <a:endParaRPr lang="en-GB" sz="1800" dirty="0" smtClean="0">
              <a:solidFill>
                <a:prstClr val="black"/>
              </a:solidFill>
            </a:endParaRPr>
          </a:p>
          <a:p>
            <a:pPr marL="0" lvl="0" indent="0">
              <a:lnSpc>
                <a:spcPct val="100000"/>
              </a:lnSpc>
              <a:spcBef>
                <a:spcPts val="0"/>
              </a:spcBef>
              <a:buNone/>
            </a:pPr>
            <a:endParaRPr lang="en-GB" sz="1800" dirty="0">
              <a:solidFill>
                <a:prstClr val="black"/>
              </a:solidFill>
            </a:endParaRPr>
          </a:p>
          <a:p>
            <a:pPr marL="0" lvl="0" indent="0">
              <a:lnSpc>
                <a:spcPct val="100000"/>
              </a:lnSpc>
              <a:spcBef>
                <a:spcPts val="0"/>
              </a:spcBef>
              <a:buNone/>
            </a:pPr>
            <a:r>
              <a:rPr lang="en-GB" sz="1800" dirty="0">
                <a:solidFill>
                  <a:prstClr val="black"/>
                </a:solidFill>
                <a:hlinkClick r:id="rId9"/>
              </a:rPr>
              <a:t>https://uk.splashlearn.com/</a:t>
            </a:r>
            <a:endParaRPr lang="en-GB" sz="1800" dirty="0">
              <a:solidFill>
                <a:prstClr val="black"/>
              </a:solidFill>
            </a:endParaRPr>
          </a:p>
          <a:p>
            <a:endParaRPr lang="en-GB" dirty="0"/>
          </a:p>
        </p:txBody>
      </p:sp>
      <p:pic>
        <p:nvPicPr>
          <p:cNvPr id="4" name="Picture 3"/>
          <p:cNvPicPr>
            <a:picLocks noChangeAspect="1"/>
          </p:cNvPicPr>
          <p:nvPr/>
        </p:nvPicPr>
        <p:blipFill>
          <a:blip r:embed="rId10"/>
          <a:stretch>
            <a:fillRect/>
          </a:stretch>
        </p:blipFill>
        <p:spPr>
          <a:xfrm>
            <a:off x="8559999" y="3763648"/>
            <a:ext cx="3292366" cy="3129187"/>
          </a:xfrm>
          <a:prstGeom prst="rect">
            <a:avLst/>
          </a:prstGeom>
        </p:spPr>
      </p:pic>
    </p:spTree>
    <p:extLst>
      <p:ext uri="{BB962C8B-B14F-4D97-AF65-F5344CB8AC3E}">
        <p14:creationId xmlns:p14="http://schemas.microsoft.com/office/powerpoint/2010/main" val="586514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8727" y="5440680"/>
            <a:ext cx="2350546" cy="1085850"/>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705542" y="267653"/>
            <a:ext cx="4780915" cy="1342390"/>
          </a:xfrm>
          <a:prstGeom prst="rect">
            <a:avLst/>
          </a:prstGeom>
        </p:spPr>
      </p:pic>
      <p:pic>
        <p:nvPicPr>
          <p:cNvPr id="6" name="Picture 5" descr="C:\Users\Hgilbert\AppData\Local\Microsoft\Windows\INetCache\Content.MSO\73763DCC.tmp"/>
          <p:cNvPicPr/>
          <p:nvPr/>
        </p:nvPicPr>
        <p:blipFill>
          <a:blip r:embed="rId4">
            <a:extLst>
              <a:ext uri="{28A0092B-C50C-407E-A947-70E740481C1C}">
                <a14:useLocalDpi xmlns:a14="http://schemas.microsoft.com/office/drawing/2010/main" val="0"/>
              </a:ext>
            </a:extLst>
          </a:blip>
          <a:srcRect/>
          <a:stretch>
            <a:fillRect/>
          </a:stretch>
        </p:blipFill>
        <p:spPr bwMode="auto">
          <a:xfrm rot="20771890">
            <a:off x="9303414" y="5197489"/>
            <a:ext cx="2425052" cy="1055006"/>
          </a:xfrm>
          <a:prstGeom prst="rect">
            <a:avLst/>
          </a:prstGeom>
          <a:noFill/>
          <a:ln>
            <a:noFill/>
          </a:ln>
        </p:spPr>
      </p:pic>
      <p:pic>
        <p:nvPicPr>
          <p:cNvPr id="8" name="Picture 7" descr="C:\Users\Hgilbert\AppData\Local\Microsoft\Windows\INetCache\Content.MSO\E237D1BB.tmp"/>
          <p:cNvPicPr/>
          <p:nvPr/>
        </p:nvPicPr>
        <p:blipFill>
          <a:blip r:embed="rId5">
            <a:extLst>
              <a:ext uri="{28A0092B-C50C-407E-A947-70E740481C1C}">
                <a14:useLocalDpi xmlns:a14="http://schemas.microsoft.com/office/drawing/2010/main" val="0"/>
              </a:ext>
            </a:extLst>
          </a:blip>
          <a:srcRect/>
          <a:stretch>
            <a:fillRect/>
          </a:stretch>
        </p:blipFill>
        <p:spPr bwMode="auto">
          <a:xfrm>
            <a:off x="168910" y="81836"/>
            <a:ext cx="2094230" cy="1986994"/>
          </a:xfrm>
          <a:prstGeom prst="rect">
            <a:avLst/>
          </a:prstGeom>
          <a:noFill/>
          <a:ln>
            <a:noFill/>
          </a:ln>
        </p:spPr>
      </p:pic>
      <p:pic>
        <p:nvPicPr>
          <p:cNvPr id="10" name="Picture 9"/>
          <p:cNvPicPr>
            <a:picLocks noChangeAspect="1"/>
          </p:cNvPicPr>
          <p:nvPr/>
        </p:nvPicPr>
        <p:blipFill>
          <a:blip r:embed="rId6"/>
          <a:stretch>
            <a:fillRect/>
          </a:stretch>
        </p:blipFill>
        <p:spPr>
          <a:xfrm>
            <a:off x="10376535" y="337167"/>
            <a:ext cx="1543050" cy="1466850"/>
          </a:xfrm>
          <a:prstGeom prst="rect">
            <a:avLst/>
          </a:prstGeom>
        </p:spPr>
      </p:pic>
      <p:pic>
        <p:nvPicPr>
          <p:cNvPr id="3" name="Picture 2"/>
          <p:cNvPicPr>
            <a:picLocks noChangeAspect="1"/>
          </p:cNvPicPr>
          <p:nvPr/>
        </p:nvPicPr>
        <p:blipFill>
          <a:blip r:embed="rId7"/>
          <a:stretch>
            <a:fillRect/>
          </a:stretch>
        </p:blipFill>
        <p:spPr>
          <a:xfrm>
            <a:off x="2367973" y="2136536"/>
            <a:ext cx="7456054" cy="2584928"/>
          </a:xfrm>
          <a:prstGeom prst="rect">
            <a:avLst/>
          </a:prstGeom>
        </p:spPr>
      </p:pic>
    </p:spTree>
    <p:extLst>
      <p:ext uri="{BB962C8B-B14F-4D97-AF65-F5344CB8AC3E}">
        <p14:creationId xmlns:p14="http://schemas.microsoft.com/office/powerpoint/2010/main" val="3547357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184" y="1538584"/>
            <a:ext cx="7458606" cy="2585323"/>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 for your time. </a:t>
            </a:r>
          </a:p>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Any questions, please ask!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52754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2587" y="2438400"/>
            <a:ext cx="8886825" cy="1981200"/>
          </a:xfrm>
          <a:prstGeom prst="rect">
            <a:avLst/>
          </a:prstGeom>
        </p:spPr>
      </p:pic>
      <p:pic>
        <p:nvPicPr>
          <p:cNvPr id="3" name="Picture 2"/>
          <p:cNvPicPr>
            <a:picLocks noChangeAspect="1"/>
          </p:cNvPicPr>
          <p:nvPr/>
        </p:nvPicPr>
        <p:blipFill>
          <a:blip r:embed="rId3"/>
          <a:stretch>
            <a:fillRect/>
          </a:stretch>
        </p:blipFill>
        <p:spPr>
          <a:xfrm>
            <a:off x="9682999" y="3897630"/>
            <a:ext cx="2286605" cy="2763905"/>
          </a:xfrm>
          <a:prstGeom prst="rect">
            <a:avLst/>
          </a:prstGeom>
        </p:spPr>
      </p:pic>
      <p:pic>
        <p:nvPicPr>
          <p:cNvPr id="4" name="Picture 3"/>
          <p:cNvPicPr>
            <a:picLocks noChangeAspect="1"/>
          </p:cNvPicPr>
          <p:nvPr/>
        </p:nvPicPr>
        <p:blipFill>
          <a:blip r:embed="rId4"/>
          <a:stretch>
            <a:fillRect/>
          </a:stretch>
        </p:blipFill>
        <p:spPr>
          <a:xfrm>
            <a:off x="460057" y="4455226"/>
            <a:ext cx="2783067" cy="2170683"/>
          </a:xfrm>
          <a:prstGeom prst="rect">
            <a:avLst/>
          </a:prstGeom>
        </p:spPr>
      </p:pic>
      <p:pic>
        <p:nvPicPr>
          <p:cNvPr id="5" name="Picture 4"/>
          <p:cNvPicPr>
            <a:picLocks noChangeAspect="1"/>
          </p:cNvPicPr>
          <p:nvPr/>
        </p:nvPicPr>
        <p:blipFill>
          <a:blip r:embed="rId5"/>
          <a:stretch>
            <a:fillRect/>
          </a:stretch>
        </p:blipFill>
        <p:spPr>
          <a:xfrm>
            <a:off x="9414003" y="196465"/>
            <a:ext cx="2510833" cy="2134208"/>
          </a:xfrm>
          <a:prstGeom prst="rect">
            <a:avLst/>
          </a:prstGeom>
        </p:spPr>
      </p:pic>
      <p:pic>
        <p:nvPicPr>
          <p:cNvPr id="6" name="Picture 5"/>
          <p:cNvPicPr>
            <a:picLocks noChangeAspect="1"/>
          </p:cNvPicPr>
          <p:nvPr/>
        </p:nvPicPr>
        <p:blipFill>
          <a:blip r:embed="rId6"/>
          <a:stretch>
            <a:fillRect/>
          </a:stretch>
        </p:blipFill>
        <p:spPr>
          <a:xfrm>
            <a:off x="210418" y="196465"/>
            <a:ext cx="2884338" cy="202079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0140" y="4558415"/>
            <a:ext cx="2804160" cy="21031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2019" y="196465"/>
            <a:ext cx="2727960" cy="2045970"/>
          </a:xfrm>
          <a:prstGeom prst="rect">
            <a:avLst/>
          </a:prstGeom>
        </p:spPr>
      </p:pic>
    </p:spTree>
    <p:extLst>
      <p:ext uri="{BB962C8B-B14F-4D97-AF65-F5344CB8AC3E}">
        <p14:creationId xmlns:p14="http://schemas.microsoft.com/office/powerpoint/2010/main" val="1943128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981" y="353695"/>
            <a:ext cx="10515600" cy="1325563"/>
          </a:xfrm>
        </p:spPr>
        <p:txBody>
          <a:bodyPr>
            <a:normAutofit/>
          </a:bodyPr>
          <a:lstStyle/>
          <a:p>
            <a:r>
              <a:rPr lang="en-GB" sz="6000" dirty="0">
                <a:solidFill>
                  <a:srgbClr val="002060"/>
                </a:solidFill>
                <a:latin typeface="NTFPreCursivefk" panose="03000400000000000000" pitchFamily="66" charset="0"/>
              </a:rPr>
              <a:t>Early Learning Goals</a:t>
            </a:r>
          </a:p>
        </p:txBody>
      </p:sp>
      <p:pic>
        <p:nvPicPr>
          <p:cNvPr id="4" name="Content Placeholder 3"/>
          <p:cNvPicPr>
            <a:picLocks noGrp="1" noChangeAspect="1"/>
          </p:cNvPicPr>
          <p:nvPr>
            <p:ph idx="1"/>
          </p:nvPr>
        </p:nvPicPr>
        <p:blipFill>
          <a:blip r:embed="rId2"/>
          <a:stretch>
            <a:fillRect/>
          </a:stretch>
        </p:blipFill>
        <p:spPr>
          <a:xfrm>
            <a:off x="1047981" y="1825625"/>
            <a:ext cx="10096038" cy="4351338"/>
          </a:xfrm>
          <a:prstGeom prst="rect">
            <a:avLst/>
          </a:prstGeom>
        </p:spPr>
      </p:pic>
      <p:pic>
        <p:nvPicPr>
          <p:cNvPr id="5" name="Picture 4"/>
          <p:cNvPicPr>
            <a:picLocks noChangeAspect="1"/>
          </p:cNvPicPr>
          <p:nvPr/>
        </p:nvPicPr>
        <p:blipFill>
          <a:blip r:embed="rId3"/>
          <a:stretch>
            <a:fillRect/>
          </a:stretch>
        </p:blipFill>
        <p:spPr>
          <a:xfrm>
            <a:off x="9839615" y="-161843"/>
            <a:ext cx="2091109" cy="1987468"/>
          </a:xfrm>
          <a:prstGeom prst="rect">
            <a:avLst/>
          </a:prstGeom>
        </p:spPr>
      </p:pic>
    </p:spTree>
    <p:extLst>
      <p:ext uri="{BB962C8B-B14F-4D97-AF65-F5344CB8AC3E}">
        <p14:creationId xmlns:p14="http://schemas.microsoft.com/office/powerpoint/2010/main" val="14279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4320" y="425834"/>
            <a:ext cx="5821680" cy="5729063"/>
          </a:xfrm>
          <a:prstGeom prst="rect">
            <a:avLst/>
          </a:prstGeom>
        </p:spPr>
      </p:pic>
      <p:pic>
        <p:nvPicPr>
          <p:cNvPr id="5" name="Picture 4"/>
          <p:cNvPicPr>
            <a:picLocks noChangeAspect="1"/>
          </p:cNvPicPr>
          <p:nvPr/>
        </p:nvPicPr>
        <p:blipFill>
          <a:blip r:embed="rId3"/>
          <a:stretch>
            <a:fillRect/>
          </a:stretch>
        </p:blipFill>
        <p:spPr>
          <a:xfrm>
            <a:off x="5915977" y="665798"/>
            <a:ext cx="6276023" cy="3543604"/>
          </a:xfrm>
          <a:prstGeom prst="rect">
            <a:avLst/>
          </a:prstGeom>
        </p:spPr>
      </p:pic>
      <p:pic>
        <p:nvPicPr>
          <p:cNvPr id="6" name="Picture 5"/>
          <p:cNvPicPr>
            <a:picLocks noChangeAspect="1"/>
          </p:cNvPicPr>
          <p:nvPr/>
        </p:nvPicPr>
        <p:blipFill>
          <a:blip r:embed="rId4"/>
          <a:stretch>
            <a:fillRect/>
          </a:stretch>
        </p:blipFill>
        <p:spPr>
          <a:xfrm>
            <a:off x="8906143" y="4910258"/>
            <a:ext cx="2609314" cy="1609483"/>
          </a:xfrm>
          <a:prstGeom prst="rect">
            <a:avLst/>
          </a:prstGeom>
        </p:spPr>
      </p:pic>
    </p:spTree>
    <p:extLst>
      <p:ext uri="{BB962C8B-B14F-4D97-AF65-F5344CB8AC3E}">
        <p14:creationId xmlns:p14="http://schemas.microsoft.com/office/powerpoint/2010/main" val="1846871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304504" y="365125"/>
            <a:ext cx="6172857" cy="5967095"/>
          </a:xfrm>
          <a:prstGeom prst="rect">
            <a:avLst/>
          </a:prstGeom>
        </p:spPr>
      </p:pic>
      <p:pic>
        <p:nvPicPr>
          <p:cNvPr id="5" name="Picture 4"/>
          <p:cNvPicPr>
            <a:picLocks noChangeAspect="1"/>
          </p:cNvPicPr>
          <p:nvPr/>
        </p:nvPicPr>
        <p:blipFill>
          <a:blip r:embed="rId3"/>
          <a:stretch>
            <a:fillRect/>
          </a:stretch>
        </p:blipFill>
        <p:spPr>
          <a:xfrm>
            <a:off x="6343749" y="365125"/>
            <a:ext cx="5695103" cy="4207193"/>
          </a:xfrm>
          <a:prstGeom prst="rect">
            <a:avLst/>
          </a:prstGeom>
        </p:spPr>
      </p:pic>
      <p:pic>
        <p:nvPicPr>
          <p:cNvPr id="6" name="Picture 5"/>
          <p:cNvPicPr>
            <a:picLocks noChangeAspect="1"/>
          </p:cNvPicPr>
          <p:nvPr/>
        </p:nvPicPr>
        <p:blipFill>
          <a:blip r:embed="rId4"/>
          <a:stretch>
            <a:fillRect/>
          </a:stretch>
        </p:blipFill>
        <p:spPr>
          <a:xfrm>
            <a:off x="9332707" y="5520690"/>
            <a:ext cx="2350546" cy="1085850"/>
          </a:xfrm>
          <a:prstGeom prst="rect">
            <a:avLst/>
          </a:prstGeom>
        </p:spPr>
      </p:pic>
    </p:spTree>
    <p:extLst>
      <p:ext uri="{BB962C8B-B14F-4D97-AF65-F5344CB8AC3E}">
        <p14:creationId xmlns:p14="http://schemas.microsoft.com/office/powerpoint/2010/main" val="1938471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6356" y="83820"/>
            <a:ext cx="9295056" cy="4179570"/>
          </a:xfrm>
          <a:prstGeom prst="rect">
            <a:avLst/>
          </a:prstGeom>
        </p:spPr>
      </p:pic>
      <p:pic>
        <p:nvPicPr>
          <p:cNvPr id="4" name="Picture 3"/>
          <p:cNvPicPr>
            <a:picLocks noChangeAspect="1"/>
          </p:cNvPicPr>
          <p:nvPr/>
        </p:nvPicPr>
        <p:blipFill>
          <a:blip r:embed="rId3"/>
          <a:stretch>
            <a:fillRect/>
          </a:stretch>
        </p:blipFill>
        <p:spPr>
          <a:xfrm>
            <a:off x="3932826" y="3974782"/>
            <a:ext cx="4296774" cy="2798049"/>
          </a:xfrm>
          <a:prstGeom prst="rect">
            <a:avLst/>
          </a:prstGeom>
        </p:spPr>
      </p:pic>
    </p:spTree>
    <p:extLst>
      <p:ext uri="{BB962C8B-B14F-4D97-AF65-F5344CB8AC3E}">
        <p14:creationId xmlns:p14="http://schemas.microsoft.com/office/powerpoint/2010/main" val="3490778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154346" y="308808"/>
            <a:ext cx="7815239" cy="6069132"/>
          </a:xfrm>
          <a:prstGeom prst="rect">
            <a:avLst/>
          </a:prstGeom>
        </p:spPr>
      </p:pic>
      <p:sp>
        <p:nvSpPr>
          <p:cNvPr id="11" name="TextBox 10"/>
          <p:cNvSpPr txBox="1"/>
          <p:nvPr/>
        </p:nvSpPr>
        <p:spPr>
          <a:xfrm>
            <a:off x="143334" y="2750082"/>
            <a:ext cx="4188636" cy="3785652"/>
          </a:xfrm>
          <a:prstGeom prst="rect">
            <a:avLst/>
          </a:prstGeom>
          <a:noFill/>
        </p:spPr>
        <p:txBody>
          <a:bodyPr wrap="square" rtlCol="0">
            <a:spAutoFit/>
          </a:bodyPr>
          <a:lstStyle/>
          <a:p>
            <a:r>
              <a:rPr lang="en-GB" sz="2400" dirty="0" smtClean="0">
                <a:latin typeface="NTFPreCursivefk" panose="03000400000000000000" pitchFamily="66" charset="0"/>
              </a:rPr>
              <a:t>-Saying number names in sequence</a:t>
            </a:r>
          </a:p>
          <a:p>
            <a:r>
              <a:rPr lang="en-GB" sz="2400" dirty="0" smtClean="0">
                <a:latin typeface="NTFPreCursivefk" panose="03000400000000000000" pitchFamily="66" charset="0"/>
              </a:rPr>
              <a:t>-Tagging each object with a number word</a:t>
            </a:r>
          </a:p>
          <a:p>
            <a:r>
              <a:rPr lang="en-GB" sz="2400" dirty="0" smtClean="0">
                <a:latin typeface="NTFPreCursivefk" panose="03000400000000000000" pitchFamily="66" charset="0"/>
              </a:rPr>
              <a:t>-Numeral meanings</a:t>
            </a:r>
          </a:p>
          <a:p>
            <a:r>
              <a:rPr lang="en-GB" sz="2400" dirty="0" smtClean="0">
                <a:latin typeface="NTFPreCursivefk" panose="03000400000000000000" pitchFamily="66" charset="0"/>
              </a:rPr>
              <a:t>-Knowing the number counted gives the total so far</a:t>
            </a:r>
          </a:p>
          <a:p>
            <a:r>
              <a:rPr lang="en-GB" sz="2400" dirty="0" smtClean="0">
                <a:latin typeface="NTFPreCursivefk" panose="03000400000000000000" pitchFamily="66" charset="0"/>
              </a:rPr>
              <a:t>-Conservation of a number-knowing that the number does not change if things are rearranged (so long as none have been added or taken away)</a:t>
            </a:r>
          </a:p>
        </p:txBody>
      </p:sp>
      <p:sp>
        <p:nvSpPr>
          <p:cNvPr id="15" name="TextBox 14"/>
          <p:cNvSpPr txBox="1"/>
          <p:nvPr/>
        </p:nvSpPr>
        <p:spPr>
          <a:xfrm>
            <a:off x="525780" y="164759"/>
            <a:ext cx="3246120" cy="2585323"/>
          </a:xfrm>
          <a:prstGeom prst="rect">
            <a:avLst/>
          </a:prstGeom>
          <a:noFill/>
        </p:spPr>
        <p:txBody>
          <a:bodyPr wrap="square" rtlCol="0">
            <a:spAutoFit/>
          </a:bodyPr>
          <a:lstStyle/>
          <a:p>
            <a:pPr algn="ctr"/>
            <a:r>
              <a:rPr lang="en-GB" sz="5400" dirty="0" smtClean="0">
                <a:latin typeface="NTFPreCursivefk" panose="03000400000000000000" pitchFamily="66" charset="0"/>
              </a:rPr>
              <a:t>Counting and Cardinality</a:t>
            </a:r>
            <a:endParaRPr lang="en-GB" sz="5400" dirty="0">
              <a:latin typeface="NTFPreCursivefk" panose="03000400000000000000" pitchFamily="66" charset="0"/>
            </a:endParaRPr>
          </a:p>
        </p:txBody>
      </p:sp>
      <p:sp>
        <p:nvSpPr>
          <p:cNvPr id="16" name="Rectangle 15"/>
          <p:cNvSpPr/>
          <p:nvPr/>
        </p:nvSpPr>
        <p:spPr>
          <a:xfrm>
            <a:off x="6542222" y="6377940"/>
            <a:ext cx="1542410" cy="369332"/>
          </a:xfrm>
          <a:prstGeom prst="rect">
            <a:avLst/>
          </a:prstGeom>
        </p:spPr>
        <p:txBody>
          <a:bodyPr wrap="none">
            <a:spAutoFit/>
          </a:bodyPr>
          <a:lstStyle/>
          <a:p>
            <a:r>
              <a:rPr lang="en-GB" dirty="0" smtClean="0">
                <a:hlinkClick r:id="rId3"/>
              </a:rPr>
              <a:t>Number sense</a:t>
            </a:r>
            <a:endParaRPr lang="en-GB" dirty="0"/>
          </a:p>
        </p:txBody>
      </p:sp>
    </p:spTree>
    <p:extLst>
      <p:ext uri="{BB962C8B-B14F-4D97-AF65-F5344CB8AC3E}">
        <p14:creationId xmlns:p14="http://schemas.microsoft.com/office/powerpoint/2010/main" val="903997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4121</TotalTime>
  <Words>981</Words>
  <Application>Microsoft Office PowerPoint</Application>
  <PresentationFormat>Widescreen</PresentationFormat>
  <Paragraphs>165</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NTFPreCursivefk</vt:lpstr>
      <vt:lpstr>Office Theme</vt:lpstr>
      <vt:lpstr>Maths in the  Early Years Nursery and Reception</vt:lpstr>
      <vt:lpstr>PowerPoint Presentation</vt:lpstr>
      <vt:lpstr>PowerPoint Presentation</vt:lpstr>
      <vt:lpstr>PowerPoint Presentation</vt:lpstr>
      <vt:lpstr>Early Learning Goals</vt:lpstr>
      <vt:lpstr>PowerPoint Presentation</vt:lpstr>
      <vt:lpstr>PowerPoint Presentation</vt:lpstr>
      <vt:lpstr>PowerPoint Presentation</vt:lpstr>
      <vt:lpstr>PowerPoint Presentation</vt:lpstr>
      <vt:lpstr>Common mistakes when counting</vt:lpstr>
      <vt:lpstr>Subitising</vt:lpstr>
      <vt:lpstr>Subitising</vt:lpstr>
      <vt:lpstr>We love Jack Hartmann for subitising! Jack Hartmann subitising</vt:lpstr>
      <vt:lpstr>Comparison</vt:lpstr>
      <vt:lpstr>PowerPoint Presentation</vt:lpstr>
      <vt:lpstr>PowerPoint Presentation</vt:lpstr>
      <vt:lpstr>Number patterns</vt:lpstr>
      <vt:lpstr>PowerPoint Presentation</vt:lpstr>
      <vt:lpstr>Shape</vt:lpstr>
      <vt:lpstr>Measure</vt:lpstr>
      <vt:lpstr>PowerPoint Presentation</vt:lpstr>
      <vt:lpstr>Deepening understanding</vt:lpstr>
      <vt:lpstr>PowerPoint Presentation</vt:lpstr>
      <vt:lpstr>PowerPoint Presentation</vt:lpstr>
      <vt:lpstr>Numberblocks…</vt:lpstr>
      <vt:lpstr>Tidying up…</vt:lpstr>
      <vt:lpstr>PowerPoint Presentation</vt:lpstr>
      <vt:lpstr>How you can help</vt:lpstr>
      <vt:lpstr>Play games!</vt:lpstr>
      <vt:lpstr>Role Play!</vt:lpstr>
      <vt:lpstr>PowerPoint Presentation</vt:lpstr>
      <vt:lpstr>PowerPoint Presentation</vt:lpstr>
      <vt:lpstr>Useful websites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in the Early Years</dc:title>
  <dc:creator>Hayley Gilbert</dc:creator>
  <cp:lastModifiedBy>Hayley Gilbert</cp:lastModifiedBy>
  <cp:revision>77</cp:revision>
  <dcterms:created xsi:type="dcterms:W3CDTF">2025-02-10T20:07:07Z</dcterms:created>
  <dcterms:modified xsi:type="dcterms:W3CDTF">2025-02-24T00:30:27Z</dcterms:modified>
</cp:coreProperties>
</file>