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3" r:id="rId16"/>
    <p:sldId id="274" r:id="rId17"/>
    <p:sldId id="275" r:id="rId18"/>
    <p:sldId id="276" r:id="rId19"/>
    <p:sldId id="277" r:id="rId20"/>
    <p:sldId id="278" r:id="rId21"/>
    <p:sldId id="279" r:id="rId22"/>
    <p:sldId id="280" r:id="rId23"/>
    <p:sldId id="281" r:id="rId24"/>
    <p:sldId id="272"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12E420E-7EBE-486F-A289-FE98DF74E1A2}" type="datetimeFigureOut">
              <a:rPr lang="en-GB" smtClean="0"/>
              <a:t>03/02/2015</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4AD46C8-9D54-4BDD-A508-C19E47D75F05}" type="slidenum">
              <a:rPr lang="en-GB" smtClean="0"/>
              <a:t>‹#›</a:t>
            </a:fld>
            <a:endParaRPr lang="en-GB"/>
          </a:p>
        </p:txBody>
      </p:sp>
    </p:spTree>
    <p:extLst>
      <p:ext uri="{BB962C8B-B14F-4D97-AF65-F5344CB8AC3E}">
        <p14:creationId xmlns:p14="http://schemas.microsoft.com/office/powerpoint/2010/main" val="23899081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77D7BD-A4EE-4CD0-8C04-FF79049B98EA}" type="datetimeFigureOut">
              <a:rPr lang="en-GB" smtClean="0"/>
              <a:t>03/02/2015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111931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77D7BD-A4EE-4CD0-8C04-FF79049B98EA}" type="datetimeFigureOut">
              <a:rPr lang="en-GB" smtClean="0"/>
              <a:t>03/02/2015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414659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77D7BD-A4EE-4CD0-8C04-FF79049B98EA}" type="datetimeFigureOut">
              <a:rPr lang="en-GB" smtClean="0"/>
              <a:t>03/02/2015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2403210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77D7BD-A4EE-4CD0-8C04-FF79049B98EA}" type="datetimeFigureOut">
              <a:rPr lang="en-GB" smtClean="0"/>
              <a:t>03/02/2015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27688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7D7BD-A4EE-4CD0-8C04-FF79049B98EA}" type="datetimeFigureOut">
              <a:rPr lang="en-GB" smtClean="0"/>
              <a:t>03/02/2015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273286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77D7BD-A4EE-4CD0-8C04-FF79049B98EA}" type="datetimeFigureOut">
              <a:rPr lang="en-GB" smtClean="0"/>
              <a:t>03/02/2015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158248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77D7BD-A4EE-4CD0-8C04-FF79049B98EA}" type="datetimeFigureOut">
              <a:rPr lang="en-GB" smtClean="0"/>
              <a:t>03/02/2015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79546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77D7BD-A4EE-4CD0-8C04-FF79049B98EA}" type="datetimeFigureOut">
              <a:rPr lang="en-GB" smtClean="0"/>
              <a:t>03/02/2015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377759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7D7BD-A4EE-4CD0-8C04-FF79049B98EA}" type="datetimeFigureOut">
              <a:rPr lang="en-GB" smtClean="0"/>
              <a:t>03/02/2015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207040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7D7BD-A4EE-4CD0-8C04-FF79049B98EA}" type="datetimeFigureOut">
              <a:rPr lang="en-GB" smtClean="0"/>
              <a:t>03/02/2015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268189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7D7BD-A4EE-4CD0-8C04-FF79049B98EA}" type="datetimeFigureOut">
              <a:rPr lang="en-GB" smtClean="0"/>
              <a:t>03/02/2015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B37D2-BFE8-458E-8071-76D543E2BC06}" type="slidenum">
              <a:rPr lang="en-GB" smtClean="0"/>
              <a:t>‹#›</a:t>
            </a:fld>
            <a:endParaRPr lang="en-GB"/>
          </a:p>
        </p:txBody>
      </p:sp>
    </p:spTree>
    <p:extLst>
      <p:ext uri="{BB962C8B-B14F-4D97-AF65-F5344CB8AC3E}">
        <p14:creationId xmlns:p14="http://schemas.microsoft.com/office/powerpoint/2010/main" val="129966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7D7BD-A4EE-4CD0-8C04-FF79049B98EA}" type="datetimeFigureOut">
              <a:rPr lang="en-GB" smtClean="0"/>
              <a:t>03/02/2015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B37D2-BFE8-458E-8071-76D543E2BC06}" type="slidenum">
              <a:rPr lang="en-GB" smtClean="0"/>
              <a:t>‹#›</a:t>
            </a:fld>
            <a:endParaRPr lang="en-GB"/>
          </a:p>
        </p:txBody>
      </p:sp>
    </p:spTree>
    <p:extLst>
      <p:ext uri="{BB962C8B-B14F-4D97-AF65-F5344CB8AC3E}">
        <p14:creationId xmlns:p14="http://schemas.microsoft.com/office/powerpoint/2010/main" val="204791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theschoolrun.com/primary-school-coding-explained-for-parent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usworth.colliery.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tm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6" name="TextBox 5"/>
          <p:cNvSpPr txBox="1"/>
          <p:nvPr/>
        </p:nvSpPr>
        <p:spPr>
          <a:xfrm>
            <a:off x="4436492" y="1628800"/>
            <a:ext cx="4176464" cy="3693319"/>
          </a:xfrm>
          <a:prstGeom prst="rect">
            <a:avLst/>
          </a:prstGeom>
          <a:noFill/>
        </p:spPr>
        <p:txBody>
          <a:bodyPr wrap="square" rtlCol="0">
            <a:spAutoFit/>
          </a:bodyPr>
          <a:lstStyle/>
          <a:p>
            <a:pPr algn="ctr"/>
            <a:r>
              <a:rPr lang="en-GB" sz="5400" b="1" dirty="0" smtClean="0">
                <a:solidFill>
                  <a:srgbClr val="0070C0"/>
                </a:solidFill>
                <a:latin typeface="Arial Rounded MT Bold" pitchFamily="34" charset="0"/>
              </a:rPr>
              <a:t>New National Curriculum </a:t>
            </a:r>
          </a:p>
          <a:p>
            <a:pPr algn="ctr"/>
            <a:r>
              <a:rPr lang="en-GB" sz="5400" b="1" dirty="0" smtClean="0">
                <a:solidFill>
                  <a:srgbClr val="0070C0"/>
                </a:solidFill>
                <a:latin typeface="Arial Rounded MT Bold" pitchFamily="34" charset="0"/>
              </a:rPr>
              <a:t>2014</a:t>
            </a:r>
          </a:p>
          <a:p>
            <a:endParaRPr lang="en-GB" dirty="0"/>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762124"/>
            <a:ext cx="3896940" cy="3827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406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1200329"/>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English </a:t>
            </a:r>
          </a:p>
          <a:p>
            <a:pPr algn="ctr"/>
            <a:endParaRPr lang="en-GB" sz="2400" b="1" dirty="0">
              <a:solidFill>
                <a:srgbClr val="0070C0"/>
              </a:solidFill>
              <a:latin typeface="Arial Rounded MT Bold" pitchFamily="34" charset="0"/>
            </a:endParaRPr>
          </a:p>
          <a:p>
            <a:pPr algn="ctr"/>
            <a:r>
              <a:rPr lang="en-GB" sz="2400" b="1" dirty="0" smtClean="0">
                <a:solidFill>
                  <a:srgbClr val="0070C0"/>
                </a:solidFill>
                <a:latin typeface="Arial Rounded MT Bold" pitchFamily="34" charset="0"/>
              </a:rPr>
              <a:t>What is new?</a:t>
            </a:r>
            <a:endParaRPr lang="en-GB" sz="2400" b="1" dirty="0">
              <a:solidFill>
                <a:srgbClr val="0070C0"/>
              </a:solidFill>
              <a:latin typeface="Arial Rounded MT Bold" pitchFamily="34" charset="0"/>
            </a:endParaRPr>
          </a:p>
        </p:txBody>
      </p:sp>
      <p:sp>
        <p:nvSpPr>
          <p:cNvPr id="3" name="Rectangle 2"/>
          <p:cNvSpPr/>
          <p:nvPr/>
        </p:nvSpPr>
        <p:spPr>
          <a:xfrm>
            <a:off x="467544" y="2992893"/>
            <a:ext cx="8280920" cy="2308324"/>
          </a:xfrm>
          <a:prstGeom prst="rect">
            <a:avLst/>
          </a:prstGeom>
        </p:spPr>
        <p:txBody>
          <a:bodyPr wrap="square">
            <a:spAutoFit/>
          </a:bodyPr>
          <a:lstStyle/>
          <a:p>
            <a:pPr marL="285750" lvl="0" indent="-285750">
              <a:buFont typeface="Arial" pitchFamily="34" charset="0"/>
              <a:buChar char="•"/>
            </a:pPr>
            <a:r>
              <a:rPr lang="en-GB" dirty="0">
                <a:solidFill>
                  <a:srgbClr val="0070C0"/>
                </a:solidFill>
                <a:latin typeface="Arial Rounded MT Bold" pitchFamily="34" charset="0"/>
              </a:rPr>
              <a:t>Literacy changes its name back to English.</a:t>
            </a:r>
          </a:p>
          <a:p>
            <a:pPr marL="285750" lvl="0" indent="-285750">
              <a:buFont typeface="Arial" pitchFamily="34" charset="0"/>
              <a:buChar char="•"/>
            </a:pPr>
            <a:r>
              <a:rPr lang="en-GB" dirty="0">
                <a:solidFill>
                  <a:srgbClr val="0070C0"/>
                </a:solidFill>
                <a:latin typeface="Arial Rounded MT Bold" pitchFamily="34" charset="0"/>
              </a:rPr>
              <a:t>Stronger emphasis on </a:t>
            </a:r>
            <a:r>
              <a:rPr lang="en-GB" b="1" dirty="0">
                <a:solidFill>
                  <a:srgbClr val="0070C0"/>
                </a:solidFill>
                <a:latin typeface="Arial Rounded MT Bold" pitchFamily="34" charset="0"/>
              </a:rPr>
              <a:t>vocabulary development, grammar, punctuation and spelling</a:t>
            </a:r>
            <a:r>
              <a:rPr lang="en-GB" dirty="0">
                <a:solidFill>
                  <a:srgbClr val="0070C0"/>
                </a:solidFill>
                <a:latin typeface="Arial Rounded MT Bold" pitchFamily="34" charset="0"/>
              </a:rPr>
              <a:t> (for example, the use of commas and apostrophes will be taught in KS1)</a:t>
            </a:r>
          </a:p>
          <a:p>
            <a:pPr marL="285750" lvl="0" indent="-285750">
              <a:buFont typeface="Arial" pitchFamily="34" charset="0"/>
              <a:buChar char="•"/>
            </a:pPr>
            <a:r>
              <a:rPr lang="en-GB" b="1" dirty="0">
                <a:solidFill>
                  <a:srgbClr val="0070C0"/>
                </a:solidFill>
                <a:latin typeface="Arial Rounded MT Bold" pitchFamily="34" charset="0"/>
              </a:rPr>
              <a:t>Handwriting</a:t>
            </a:r>
            <a:r>
              <a:rPr lang="en-GB" dirty="0">
                <a:solidFill>
                  <a:srgbClr val="0070C0"/>
                </a:solidFill>
                <a:latin typeface="Arial Rounded MT Bold" pitchFamily="34" charset="0"/>
              </a:rPr>
              <a:t> – not currently assessed under the national curriculum – is expected to be fluent, legible and speedy</a:t>
            </a:r>
          </a:p>
          <a:p>
            <a:pPr marL="285750" indent="-285750">
              <a:buFont typeface="Arial" pitchFamily="34" charset="0"/>
              <a:buChar char="•"/>
            </a:pPr>
            <a:r>
              <a:rPr lang="en-GB" b="1" dirty="0">
                <a:solidFill>
                  <a:srgbClr val="0070C0"/>
                </a:solidFill>
                <a:latin typeface="Arial Rounded MT Bold" pitchFamily="34" charset="0"/>
              </a:rPr>
              <a:t>Spoken English</a:t>
            </a:r>
            <a:r>
              <a:rPr lang="en-GB" dirty="0">
                <a:solidFill>
                  <a:srgbClr val="0070C0"/>
                </a:solidFill>
                <a:latin typeface="Arial Rounded MT Bold" pitchFamily="34" charset="0"/>
              </a:rPr>
              <a:t> has a greater emphasis, with children to be taught debating and presenting skills, as well as reciting poetry from memory.</a:t>
            </a:r>
          </a:p>
        </p:txBody>
      </p:sp>
    </p:spTree>
    <p:extLst>
      <p:ext uri="{BB962C8B-B14F-4D97-AF65-F5344CB8AC3E}">
        <p14:creationId xmlns:p14="http://schemas.microsoft.com/office/powerpoint/2010/main" val="2632643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Key Areas of the English Curriculum </a:t>
            </a:r>
          </a:p>
        </p:txBody>
      </p:sp>
      <p:sp>
        <p:nvSpPr>
          <p:cNvPr id="3" name="Rectangle 2"/>
          <p:cNvSpPr/>
          <p:nvPr/>
        </p:nvSpPr>
        <p:spPr>
          <a:xfrm>
            <a:off x="431540" y="2060848"/>
            <a:ext cx="8280920" cy="3785652"/>
          </a:xfrm>
          <a:prstGeom prst="rect">
            <a:avLst/>
          </a:prstGeom>
        </p:spPr>
        <p:txBody>
          <a:bodyPr wrap="square">
            <a:spAutoFit/>
          </a:bodyPr>
          <a:lstStyle/>
          <a:p>
            <a:pPr>
              <a:defRPr/>
            </a:pPr>
            <a:r>
              <a:rPr lang="en-GB" sz="1600" b="1" u="sng" dirty="0">
                <a:solidFill>
                  <a:srgbClr val="0070C0"/>
                </a:solidFill>
                <a:latin typeface="Arial Rounded MT Bold" pitchFamily="34" charset="0"/>
                <a:cs typeface="Arial" charset="0"/>
              </a:rPr>
              <a:t>Reading</a:t>
            </a:r>
          </a:p>
          <a:p>
            <a:pPr marL="342900" indent="-342900">
              <a:buFont typeface="Arial" pitchFamily="34" charset="0"/>
              <a:buChar char="•"/>
              <a:defRPr/>
            </a:pPr>
            <a:r>
              <a:rPr lang="en-GB" sz="1600" dirty="0">
                <a:solidFill>
                  <a:srgbClr val="0070C0"/>
                </a:solidFill>
                <a:latin typeface="Arial Rounded MT Bold" pitchFamily="34" charset="0"/>
                <a:cs typeface="Arial" charset="0"/>
              </a:rPr>
              <a:t>Word Reading </a:t>
            </a:r>
          </a:p>
          <a:p>
            <a:pPr marL="342900" indent="-342900">
              <a:buFont typeface="Arial" pitchFamily="34" charset="0"/>
              <a:buChar char="•"/>
              <a:defRPr/>
            </a:pPr>
            <a:r>
              <a:rPr lang="en-GB" sz="1600" dirty="0">
                <a:solidFill>
                  <a:srgbClr val="0070C0"/>
                </a:solidFill>
                <a:latin typeface="Arial Rounded MT Bold" pitchFamily="34" charset="0"/>
                <a:cs typeface="Arial" charset="0"/>
              </a:rPr>
              <a:t>Comprehension</a:t>
            </a:r>
          </a:p>
          <a:p>
            <a:pPr>
              <a:defRPr/>
            </a:pPr>
            <a:endParaRPr lang="en-GB" sz="1600" dirty="0">
              <a:solidFill>
                <a:srgbClr val="0070C0"/>
              </a:solidFill>
              <a:latin typeface="Arial Rounded MT Bold" pitchFamily="34" charset="0"/>
              <a:cs typeface="Arial" charset="0"/>
            </a:endParaRPr>
          </a:p>
          <a:p>
            <a:pPr>
              <a:defRPr/>
            </a:pPr>
            <a:r>
              <a:rPr lang="en-GB" sz="1600" b="1" u="sng" dirty="0">
                <a:solidFill>
                  <a:srgbClr val="0070C0"/>
                </a:solidFill>
                <a:latin typeface="Arial Rounded MT Bold" pitchFamily="34" charset="0"/>
                <a:cs typeface="Arial" charset="0"/>
              </a:rPr>
              <a:t>Writing</a:t>
            </a:r>
          </a:p>
          <a:p>
            <a:pPr marL="342900" indent="-342900">
              <a:buFont typeface="Arial" pitchFamily="34" charset="0"/>
              <a:buChar char="•"/>
              <a:defRPr/>
            </a:pPr>
            <a:r>
              <a:rPr lang="en-GB" sz="1600" dirty="0">
                <a:solidFill>
                  <a:srgbClr val="0070C0"/>
                </a:solidFill>
                <a:latin typeface="Arial Rounded MT Bold" pitchFamily="34" charset="0"/>
                <a:cs typeface="Arial" charset="0"/>
              </a:rPr>
              <a:t>Composition</a:t>
            </a:r>
          </a:p>
          <a:p>
            <a:pPr marL="342900" indent="-342900">
              <a:buFont typeface="Arial" pitchFamily="34" charset="0"/>
              <a:buChar char="•"/>
              <a:defRPr/>
            </a:pPr>
            <a:r>
              <a:rPr lang="en-GB" sz="1600" dirty="0">
                <a:solidFill>
                  <a:srgbClr val="0070C0"/>
                </a:solidFill>
                <a:latin typeface="Arial Rounded MT Bold" pitchFamily="34" charset="0"/>
                <a:cs typeface="Arial" charset="0"/>
              </a:rPr>
              <a:t>Transcription (spelling and handwriting)</a:t>
            </a:r>
          </a:p>
          <a:p>
            <a:pPr marL="342900" indent="-342900">
              <a:buFont typeface="Arial" pitchFamily="34" charset="0"/>
              <a:buChar char="•"/>
              <a:defRPr/>
            </a:pPr>
            <a:r>
              <a:rPr lang="en-GB" sz="1600" dirty="0">
                <a:solidFill>
                  <a:srgbClr val="0070C0"/>
                </a:solidFill>
                <a:latin typeface="Arial Rounded MT Bold" pitchFamily="34" charset="0"/>
                <a:cs typeface="Arial" charset="0"/>
              </a:rPr>
              <a:t>Grammar</a:t>
            </a:r>
          </a:p>
          <a:p>
            <a:pPr>
              <a:defRPr/>
            </a:pPr>
            <a:endParaRPr lang="en-GB" sz="1600" dirty="0">
              <a:solidFill>
                <a:srgbClr val="0070C0"/>
              </a:solidFill>
              <a:latin typeface="Arial Rounded MT Bold" pitchFamily="34" charset="0"/>
              <a:cs typeface="Arial" charset="0"/>
            </a:endParaRPr>
          </a:p>
          <a:p>
            <a:pPr>
              <a:defRPr/>
            </a:pPr>
            <a:r>
              <a:rPr lang="en-GB" sz="1600" b="1" u="sng" dirty="0">
                <a:solidFill>
                  <a:srgbClr val="0070C0"/>
                </a:solidFill>
                <a:latin typeface="Arial Rounded MT Bold" pitchFamily="34" charset="0"/>
                <a:cs typeface="Arial" charset="0"/>
              </a:rPr>
              <a:t>Communication</a:t>
            </a:r>
          </a:p>
          <a:p>
            <a:pPr marL="342900" indent="-342900">
              <a:buFont typeface="Arial" pitchFamily="34" charset="0"/>
              <a:buChar char="•"/>
              <a:defRPr/>
            </a:pPr>
            <a:r>
              <a:rPr lang="en-GB" sz="1600" dirty="0">
                <a:solidFill>
                  <a:srgbClr val="0070C0"/>
                </a:solidFill>
                <a:latin typeface="Arial Rounded MT Bold" pitchFamily="34" charset="0"/>
                <a:cs typeface="Arial" charset="0"/>
              </a:rPr>
              <a:t>Speaking and Listening</a:t>
            </a:r>
          </a:p>
          <a:p>
            <a:pPr marL="342900" indent="-342900">
              <a:buFont typeface="Arial" pitchFamily="34" charset="0"/>
              <a:buChar char="•"/>
              <a:defRPr/>
            </a:pPr>
            <a:r>
              <a:rPr lang="en-GB" sz="1600" dirty="0">
                <a:solidFill>
                  <a:srgbClr val="0070C0"/>
                </a:solidFill>
                <a:latin typeface="Arial Rounded MT Bold" pitchFamily="34" charset="0"/>
                <a:cs typeface="Arial" charset="0"/>
              </a:rPr>
              <a:t>Performing</a:t>
            </a:r>
          </a:p>
          <a:p>
            <a:pPr>
              <a:defRPr/>
            </a:pPr>
            <a:endParaRPr lang="en-GB" sz="1600" dirty="0">
              <a:solidFill>
                <a:srgbClr val="0070C0"/>
              </a:solidFill>
              <a:latin typeface="Arial Rounded MT Bold" pitchFamily="34" charset="0"/>
              <a:cs typeface="Arial" charset="0"/>
            </a:endParaRPr>
          </a:p>
          <a:p>
            <a:pPr>
              <a:defRPr/>
            </a:pPr>
            <a:r>
              <a:rPr lang="en-GB" sz="1600" b="1" u="sng" dirty="0">
                <a:solidFill>
                  <a:srgbClr val="0070C0"/>
                </a:solidFill>
                <a:latin typeface="Arial Rounded MT Bold" pitchFamily="34" charset="0"/>
                <a:cs typeface="Arial" charset="0"/>
              </a:rPr>
              <a:t>English across the curriculum</a:t>
            </a:r>
          </a:p>
          <a:p>
            <a:pPr marL="342900" indent="-342900">
              <a:buFont typeface="Arial" pitchFamily="34" charset="0"/>
              <a:buChar char="•"/>
              <a:defRPr/>
            </a:pPr>
            <a:r>
              <a:rPr lang="en-GB" sz="1600" dirty="0">
                <a:solidFill>
                  <a:srgbClr val="0070C0"/>
                </a:solidFill>
                <a:latin typeface="Arial Rounded MT Bold" pitchFamily="34" charset="0"/>
                <a:cs typeface="Arial" charset="0"/>
              </a:rPr>
              <a:t>Reading, Writing and Communicating for </a:t>
            </a:r>
            <a:r>
              <a:rPr lang="en-GB" sz="1600" dirty="0" smtClean="0">
                <a:solidFill>
                  <a:srgbClr val="0070C0"/>
                </a:solidFill>
                <a:latin typeface="Arial Rounded MT Bold" pitchFamily="34" charset="0"/>
                <a:cs typeface="Arial" charset="0"/>
              </a:rPr>
              <a:t>a </a:t>
            </a:r>
            <a:r>
              <a:rPr lang="en-GB" sz="1600" dirty="0">
                <a:solidFill>
                  <a:srgbClr val="0070C0"/>
                </a:solidFill>
                <a:latin typeface="Arial Rounded MT Bold" pitchFamily="34" charset="0"/>
                <a:cs typeface="Arial" charset="0"/>
              </a:rPr>
              <a:t>real purpose</a:t>
            </a:r>
            <a:endParaRPr lang="en-GB" sz="1600" dirty="0">
              <a:solidFill>
                <a:srgbClr val="0070C0"/>
              </a:solidFill>
              <a:latin typeface="Arial Rounded MT Bold" pitchFamily="34" charset="0"/>
            </a:endParaRPr>
          </a:p>
        </p:txBody>
      </p:sp>
    </p:spTree>
    <p:extLst>
      <p:ext uri="{BB962C8B-B14F-4D97-AF65-F5344CB8AC3E}">
        <p14:creationId xmlns:p14="http://schemas.microsoft.com/office/powerpoint/2010/main" val="2181737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Reading</a:t>
            </a:r>
          </a:p>
        </p:txBody>
      </p:sp>
      <p:sp>
        <p:nvSpPr>
          <p:cNvPr id="6" name="Rectangle 5"/>
          <p:cNvSpPr/>
          <p:nvPr/>
        </p:nvSpPr>
        <p:spPr>
          <a:xfrm>
            <a:off x="755576" y="2132856"/>
            <a:ext cx="6984776" cy="3447098"/>
          </a:xfrm>
          <a:prstGeom prst="rect">
            <a:avLst/>
          </a:prstGeom>
        </p:spPr>
        <p:txBody>
          <a:bodyPr wrap="square">
            <a:spAutoFit/>
          </a:bodyPr>
          <a:lstStyle/>
          <a:p>
            <a:pPr>
              <a:defRPr/>
            </a:pPr>
            <a:endParaRPr lang="en-GB" sz="2000" b="1" u="sng" dirty="0">
              <a:latin typeface="Arial Rounded MT Bold" pitchFamily="34" charset="0"/>
              <a:cs typeface="Arial" charset="0"/>
            </a:endParaRPr>
          </a:p>
          <a:p>
            <a:pPr marL="342900" indent="-342900">
              <a:buFont typeface="Arial" pitchFamily="34" charset="0"/>
              <a:buChar char="•"/>
              <a:defRPr/>
            </a:pPr>
            <a:r>
              <a:rPr lang="en-GB" dirty="0" smtClean="0">
                <a:solidFill>
                  <a:srgbClr val="0070C0"/>
                </a:solidFill>
                <a:latin typeface="Arial Rounded MT Bold" pitchFamily="34" charset="0"/>
                <a:cs typeface="Arial" charset="0"/>
              </a:rPr>
              <a:t>Phonics-Batty Phonics </a:t>
            </a:r>
            <a:r>
              <a:rPr lang="en-GB" dirty="0">
                <a:solidFill>
                  <a:srgbClr val="0070C0"/>
                </a:solidFill>
                <a:latin typeface="Arial Rounded MT Bold" pitchFamily="34" charset="0"/>
                <a:cs typeface="Arial" charset="0"/>
              </a:rPr>
              <a:t>(Reception, Year </a:t>
            </a:r>
            <a:r>
              <a:rPr lang="en-GB" dirty="0" smtClean="0">
                <a:solidFill>
                  <a:srgbClr val="0070C0"/>
                </a:solidFill>
                <a:latin typeface="Arial Rounded MT Bold" pitchFamily="34" charset="0"/>
                <a:cs typeface="Arial" charset="0"/>
              </a:rPr>
              <a:t>1, Year 2 </a:t>
            </a:r>
            <a:r>
              <a:rPr lang="en-GB" dirty="0">
                <a:solidFill>
                  <a:srgbClr val="0070C0"/>
                </a:solidFill>
                <a:latin typeface="Arial Rounded MT Bold" pitchFamily="34" charset="0"/>
                <a:cs typeface="Arial" charset="0"/>
              </a:rPr>
              <a:t>and intervention</a:t>
            </a:r>
            <a:r>
              <a:rPr lang="en-GB" dirty="0" smtClean="0">
                <a:solidFill>
                  <a:srgbClr val="0070C0"/>
                </a:solidFill>
                <a:latin typeface="Arial Rounded MT Bold" pitchFamily="34" charset="0"/>
                <a:cs typeface="Arial" charset="0"/>
              </a:rPr>
              <a:t>)</a:t>
            </a:r>
          </a:p>
          <a:p>
            <a:pPr marL="342900" indent="-342900">
              <a:buFont typeface="Arial" pitchFamily="34" charset="0"/>
              <a:buChar char="•"/>
              <a:defRPr/>
            </a:pPr>
            <a:r>
              <a:rPr lang="en-GB" dirty="0" smtClean="0">
                <a:solidFill>
                  <a:srgbClr val="0070C0"/>
                </a:solidFill>
                <a:latin typeface="Arial Rounded MT Bold" pitchFamily="34" charset="0"/>
                <a:cs typeface="Arial" charset="0"/>
              </a:rPr>
              <a:t>Reciprocal Reading</a:t>
            </a:r>
            <a:endParaRPr lang="en-GB" dirty="0">
              <a:solidFill>
                <a:srgbClr val="0070C0"/>
              </a:solidFill>
              <a:latin typeface="Arial Rounded MT Bold" pitchFamily="34" charset="0"/>
              <a:cs typeface="Arial" charset="0"/>
            </a:endParaRPr>
          </a:p>
          <a:p>
            <a:pPr marL="342900" indent="-342900">
              <a:buFont typeface="Arial" pitchFamily="34" charset="0"/>
              <a:buChar char="•"/>
              <a:defRPr/>
            </a:pPr>
            <a:r>
              <a:rPr lang="en-GB" dirty="0">
                <a:solidFill>
                  <a:srgbClr val="0070C0"/>
                </a:solidFill>
                <a:latin typeface="Arial Rounded MT Bold" pitchFamily="34" charset="0"/>
                <a:cs typeface="Arial" charset="0"/>
              </a:rPr>
              <a:t>Shared Reading (whole class reading)</a:t>
            </a:r>
          </a:p>
          <a:p>
            <a:pPr marL="342900" indent="-342900">
              <a:buFont typeface="Arial" pitchFamily="34" charset="0"/>
              <a:buChar char="•"/>
              <a:defRPr/>
            </a:pPr>
            <a:r>
              <a:rPr lang="en-GB" dirty="0">
                <a:solidFill>
                  <a:srgbClr val="0070C0"/>
                </a:solidFill>
                <a:latin typeface="Arial Rounded MT Bold" pitchFamily="34" charset="0"/>
                <a:cs typeface="Arial" charset="0"/>
              </a:rPr>
              <a:t>Guided Reading (small groups</a:t>
            </a:r>
            <a:r>
              <a:rPr lang="en-GB" dirty="0" smtClean="0">
                <a:solidFill>
                  <a:srgbClr val="0070C0"/>
                </a:solidFill>
                <a:latin typeface="Arial Rounded MT Bold" pitchFamily="34" charset="0"/>
                <a:cs typeface="Arial" charset="0"/>
              </a:rPr>
              <a:t>)</a:t>
            </a:r>
          </a:p>
          <a:p>
            <a:pPr marL="285750" indent="-285750">
              <a:buFont typeface="Arial" pitchFamily="34" charset="0"/>
              <a:buChar char="•"/>
              <a:defRPr/>
            </a:pPr>
            <a:r>
              <a:rPr lang="en-GB" dirty="0" smtClean="0">
                <a:solidFill>
                  <a:srgbClr val="0070C0"/>
                </a:solidFill>
                <a:latin typeface="Arial Rounded MT Bold" pitchFamily="34" charset="0"/>
                <a:cs typeface="Arial" charset="0"/>
              </a:rPr>
              <a:t> Individual </a:t>
            </a:r>
            <a:r>
              <a:rPr lang="en-GB" dirty="0">
                <a:solidFill>
                  <a:srgbClr val="0070C0"/>
                </a:solidFill>
                <a:latin typeface="Arial Rounded MT Bold" pitchFamily="34" charset="0"/>
                <a:cs typeface="Arial" charset="0"/>
              </a:rPr>
              <a:t>reading (with parents and additional support in </a:t>
            </a:r>
            <a:r>
              <a:rPr lang="en-GB" dirty="0" smtClean="0">
                <a:solidFill>
                  <a:srgbClr val="0070C0"/>
                </a:solidFill>
                <a:latin typeface="Arial Rounded MT Bold" pitchFamily="34" charset="0"/>
                <a:cs typeface="Arial" charset="0"/>
              </a:rPr>
              <a:t>   school </a:t>
            </a:r>
            <a:r>
              <a:rPr lang="en-GB" dirty="0">
                <a:solidFill>
                  <a:srgbClr val="0070C0"/>
                </a:solidFill>
                <a:latin typeface="Arial Rounded MT Bold" pitchFamily="34" charset="0"/>
                <a:cs typeface="Arial" charset="0"/>
              </a:rPr>
              <a:t>for those who need it)</a:t>
            </a:r>
          </a:p>
          <a:p>
            <a:pPr marL="342900" indent="-342900">
              <a:buFont typeface="Arial" pitchFamily="34" charset="0"/>
              <a:buChar char="•"/>
              <a:defRPr/>
            </a:pPr>
            <a:r>
              <a:rPr lang="en-GB" dirty="0">
                <a:solidFill>
                  <a:srgbClr val="0070C0"/>
                </a:solidFill>
                <a:latin typeface="Arial Rounded MT Bold" pitchFamily="34" charset="0"/>
                <a:cs typeface="Arial" charset="0"/>
              </a:rPr>
              <a:t>Reading for pleasure (individual reading of books of own choice)</a:t>
            </a:r>
          </a:p>
          <a:p>
            <a:pPr marL="342900" indent="-342900">
              <a:buFont typeface="Arial" pitchFamily="34" charset="0"/>
              <a:buChar char="•"/>
              <a:defRPr/>
            </a:pPr>
            <a:r>
              <a:rPr lang="en-GB" dirty="0">
                <a:solidFill>
                  <a:srgbClr val="0070C0"/>
                </a:solidFill>
                <a:latin typeface="Arial Rounded MT Bold" pitchFamily="34" charset="0"/>
                <a:cs typeface="Arial" charset="0"/>
              </a:rPr>
              <a:t>Comprehension </a:t>
            </a:r>
          </a:p>
          <a:p>
            <a:pPr marL="342900" indent="-342900">
              <a:buFont typeface="Arial" pitchFamily="34" charset="0"/>
              <a:buChar char="•"/>
              <a:defRPr/>
            </a:pPr>
            <a:r>
              <a:rPr lang="en-GB" dirty="0">
                <a:solidFill>
                  <a:srgbClr val="0070C0"/>
                </a:solidFill>
                <a:latin typeface="Arial Rounded MT Bold" pitchFamily="34" charset="0"/>
                <a:cs typeface="Arial" charset="0"/>
              </a:rPr>
              <a:t>Reading across the curriculum/for a real purpose</a:t>
            </a:r>
            <a:r>
              <a:rPr lang="en-GB" dirty="0">
                <a:latin typeface="Sassoon Primary Infant" pitchFamily="2" charset="0"/>
                <a:cs typeface="Arial" charset="0"/>
              </a:rPr>
              <a:t>.</a:t>
            </a:r>
          </a:p>
        </p:txBody>
      </p:sp>
    </p:spTree>
    <p:extLst>
      <p:ext uri="{BB962C8B-B14F-4D97-AF65-F5344CB8AC3E}">
        <p14:creationId xmlns:p14="http://schemas.microsoft.com/office/powerpoint/2010/main" val="2463105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Writing</a:t>
            </a:r>
          </a:p>
        </p:txBody>
      </p:sp>
      <p:sp>
        <p:nvSpPr>
          <p:cNvPr id="6" name="Rectangle 5"/>
          <p:cNvSpPr/>
          <p:nvPr/>
        </p:nvSpPr>
        <p:spPr>
          <a:xfrm>
            <a:off x="467544" y="2132856"/>
            <a:ext cx="8145412" cy="1754326"/>
          </a:xfrm>
          <a:prstGeom prst="rect">
            <a:avLst/>
          </a:prstGeom>
        </p:spPr>
        <p:txBody>
          <a:bodyPr wrap="square">
            <a:spAutoFit/>
          </a:bodyPr>
          <a:lstStyle/>
          <a:p>
            <a:pPr marL="342900" indent="-342900">
              <a:buFont typeface="Arial" pitchFamily="34" charset="0"/>
              <a:buChar char="•"/>
              <a:defRPr/>
            </a:pPr>
            <a:r>
              <a:rPr lang="en-GB" dirty="0" smtClean="0">
                <a:solidFill>
                  <a:srgbClr val="0070C0"/>
                </a:solidFill>
                <a:latin typeface="Arial Rounded MT Bold" pitchFamily="34" charset="0"/>
                <a:cs typeface="Arial" charset="0"/>
              </a:rPr>
              <a:t>Phonics</a:t>
            </a:r>
          </a:p>
          <a:p>
            <a:pPr marL="342900" indent="-342900">
              <a:buFont typeface="Arial" pitchFamily="34" charset="0"/>
              <a:buChar char="•"/>
              <a:defRPr/>
            </a:pPr>
            <a:r>
              <a:rPr lang="en-GB" dirty="0" smtClean="0">
                <a:solidFill>
                  <a:srgbClr val="0070C0"/>
                </a:solidFill>
                <a:latin typeface="Arial Rounded MT Bold" pitchFamily="34" charset="0"/>
                <a:cs typeface="Arial" charset="0"/>
              </a:rPr>
              <a:t>Shared/modelled </a:t>
            </a:r>
            <a:r>
              <a:rPr lang="en-GB" dirty="0">
                <a:solidFill>
                  <a:srgbClr val="0070C0"/>
                </a:solidFill>
                <a:latin typeface="Arial Rounded MT Bold" pitchFamily="34" charset="0"/>
                <a:cs typeface="Arial" charset="0"/>
              </a:rPr>
              <a:t>Writing</a:t>
            </a:r>
          </a:p>
          <a:p>
            <a:pPr marL="342900" indent="-342900">
              <a:buFont typeface="Arial" pitchFamily="34" charset="0"/>
              <a:buChar char="•"/>
              <a:defRPr/>
            </a:pPr>
            <a:r>
              <a:rPr lang="en-GB" dirty="0">
                <a:solidFill>
                  <a:srgbClr val="0070C0"/>
                </a:solidFill>
                <a:latin typeface="Arial Rounded MT Bold" pitchFamily="34" charset="0"/>
                <a:cs typeface="Arial" charset="0"/>
              </a:rPr>
              <a:t>Guided Writing (in smaller groups)</a:t>
            </a:r>
          </a:p>
          <a:p>
            <a:pPr marL="342900" indent="-342900">
              <a:buFont typeface="Arial" pitchFamily="34" charset="0"/>
              <a:buChar char="•"/>
              <a:defRPr/>
            </a:pPr>
            <a:r>
              <a:rPr lang="en-GB" dirty="0">
                <a:solidFill>
                  <a:srgbClr val="0070C0"/>
                </a:solidFill>
                <a:latin typeface="Arial Rounded MT Bold" pitchFamily="34" charset="0"/>
                <a:cs typeface="Arial" charset="0"/>
              </a:rPr>
              <a:t>Individual writing </a:t>
            </a:r>
          </a:p>
          <a:p>
            <a:pPr marL="342900" indent="-342900">
              <a:buFont typeface="Arial" pitchFamily="34" charset="0"/>
              <a:buChar char="•"/>
              <a:defRPr/>
            </a:pPr>
            <a:r>
              <a:rPr lang="en-GB" dirty="0">
                <a:solidFill>
                  <a:srgbClr val="0070C0"/>
                </a:solidFill>
                <a:latin typeface="Arial Rounded MT Bold" pitchFamily="34" charset="0"/>
                <a:cs typeface="Arial" charset="0"/>
              </a:rPr>
              <a:t>Writing across the curriculum/for a real </a:t>
            </a:r>
            <a:r>
              <a:rPr lang="en-GB" dirty="0" smtClean="0">
                <a:solidFill>
                  <a:srgbClr val="0070C0"/>
                </a:solidFill>
                <a:latin typeface="Arial Rounded MT Bold" pitchFamily="34" charset="0"/>
                <a:cs typeface="Arial" charset="0"/>
              </a:rPr>
              <a:t>purpose </a:t>
            </a:r>
            <a:endParaRPr lang="en-GB" dirty="0">
              <a:solidFill>
                <a:srgbClr val="0070C0"/>
              </a:solidFill>
              <a:latin typeface="Arial Rounded MT Bold" pitchFamily="34" charset="0"/>
              <a:cs typeface="Arial" charset="0"/>
            </a:endParaRPr>
          </a:p>
          <a:p>
            <a:pPr marL="342900" indent="-342900">
              <a:buFont typeface="Arial" pitchFamily="34" charset="0"/>
              <a:buChar char="•"/>
              <a:defRPr/>
            </a:pPr>
            <a:r>
              <a:rPr lang="en-GB" dirty="0" smtClean="0">
                <a:solidFill>
                  <a:srgbClr val="0070C0"/>
                </a:solidFill>
                <a:latin typeface="Arial Rounded MT Bold" pitchFamily="34" charset="0"/>
                <a:cs typeface="Arial" charset="0"/>
              </a:rPr>
              <a:t>Grammar </a:t>
            </a:r>
            <a:r>
              <a:rPr lang="en-GB" dirty="0">
                <a:solidFill>
                  <a:srgbClr val="0070C0"/>
                </a:solidFill>
                <a:latin typeface="Arial Rounded MT Bold" pitchFamily="34" charset="0"/>
                <a:cs typeface="Arial" charset="0"/>
              </a:rPr>
              <a:t>taught within English lessons </a:t>
            </a:r>
            <a:r>
              <a:rPr lang="en-GB" dirty="0" smtClean="0">
                <a:solidFill>
                  <a:srgbClr val="0070C0"/>
                </a:solidFill>
                <a:latin typeface="Arial Rounded MT Bold" pitchFamily="34" charset="0"/>
                <a:cs typeface="Arial" charset="0"/>
              </a:rPr>
              <a:t>in all Key Stages</a:t>
            </a:r>
            <a:endParaRPr lang="en-GB" dirty="0">
              <a:solidFill>
                <a:srgbClr val="0070C0"/>
              </a:solidFill>
              <a:latin typeface="Arial Rounded MT Bold" pitchFamily="34" charset="0"/>
              <a:cs typeface="Arial" charset="0"/>
            </a:endParaRPr>
          </a:p>
        </p:txBody>
      </p:sp>
    </p:spTree>
    <p:extLst>
      <p:ext uri="{BB962C8B-B14F-4D97-AF65-F5344CB8AC3E}">
        <p14:creationId xmlns:p14="http://schemas.microsoft.com/office/powerpoint/2010/main" val="1627421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Communication</a:t>
            </a:r>
          </a:p>
        </p:txBody>
      </p:sp>
      <p:sp>
        <p:nvSpPr>
          <p:cNvPr id="6" name="Rectangle 5"/>
          <p:cNvSpPr/>
          <p:nvPr/>
        </p:nvSpPr>
        <p:spPr>
          <a:xfrm>
            <a:off x="467544" y="2132856"/>
            <a:ext cx="8145412" cy="2862322"/>
          </a:xfrm>
          <a:prstGeom prst="rect">
            <a:avLst/>
          </a:prstGeom>
        </p:spPr>
        <p:txBody>
          <a:bodyPr wrap="square">
            <a:spAutoFit/>
          </a:bodyPr>
          <a:lstStyle/>
          <a:p>
            <a:pPr marL="342900" indent="-342900">
              <a:buFont typeface="Arial" pitchFamily="34" charset="0"/>
              <a:buChar char="•"/>
              <a:defRPr/>
            </a:pPr>
            <a:r>
              <a:rPr lang="en-GB" dirty="0" smtClean="0">
                <a:solidFill>
                  <a:srgbClr val="0070C0"/>
                </a:solidFill>
                <a:latin typeface="Arial Rounded MT Bold" pitchFamily="34" charset="0"/>
                <a:cs typeface="Arial" charset="0"/>
              </a:rPr>
              <a:t>Speaking </a:t>
            </a:r>
            <a:r>
              <a:rPr lang="en-GB" dirty="0">
                <a:solidFill>
                  <a:srgbClr val="0070C0"/>
                </a:solidFill>
                <a:latin typeface="Arial Rounded MT Bold" pitchFamily="34" charset="0"/>
                <a:cs typeface="Arial" charset="0"/>
              </a:rPr>
              <a:t>and Listening is promoted at </a:t>
            </a:r>
            <a:r>
              <a:rPr lang="en-GB" dirty="0" err="1" smtClean="0">
                <a:solidFill>
                  <a:srgbClr val="0070C0"/>
                </a:solidFill>
                <a:latin typeface="Arial Rounded MT Bold" pitchFamily="34" charset="0"/>
                <a:cs typeface="Arial" charset="0"/>
              </a:rPr>
              <a:t>Usworth</a:t>
            </a:r>
            <a:r>
              <a:rPr lang="en-GB" dirty="0" smtClean="0">
                <a:solidFill>
                  <a:srgbClr val="0070C0"/>
                </a:solidFill>
                <a:latin typeface="Arial Rounded MT Bold" pitchFamily="34" charset="0"/>
                <a:cs typeface="Arial" charset="0"/>
              </a:rPr>
              <a:t> Colliery </a:t>
            </a:r>
            <a:r>
              <a:rPr lang="en-GB" dirty="0">
                <a:solidFill>
                  <a:srgbClr val="0070C0"/>
                </a:solidFill>
                <a:latin typeface="Arial Rounded MT Bold" pitchFamily="34" charset="0"/>
                <a:cs typeface="Arial" charset="0"/>
              </a:rPr>
              <a:t>throughout the curriculum. </a:t>
            </a:r>
          </a:p>
          <a:p>
            <a:pPr marL="342900" indent="-342900">
              <a:buFont typeface="Arial" pitchFamily="34" charset="0"/>
              <a:buChar char="•"/>
              <a:defRPr/>
            </a:pPr>
            <a:r>
              <a:rPr lang="en-GB" dirty="0">
                <a:solidFill>
                  <a:srgbClr val="0070C0"/>
                </a:solidFill>
                <a:latin typeface="Arial Rounded MT Bold" pitchFamily="34" charset="0"/>
                <a:cs typeface="Arial" charset="0"/>
              </a:rPr>
              <a:t>Talk partners. </a:t>
            </a:r>
          </a:p>
          <a:p>
            <a:pPr marL="342900" indent="-342900">
              <a:buFont typeface="Arial" pitchFamily="34" charset="0"/>
              <a:buChar char="•"/>
              <a:defRPr/>
            </a:pPr>
            <a:r>
              <a:rPr lang="en-GB" dirty="0">
                <a:solidFill>
                  <a:srgbClr val="0070C0"/>
                </a:solidFill>
                <a:latin typeface="Arial Rounded MT Bold" pitchFamily="34" charset="0"/>
                <a:cs typeface="Arial" charset="0"/>
              </a:rPr>
              <a:t>Reading aloud to the class or an audience.</a:t>
            </a:r>
          </a:p>
          <a:p>
            <a:pPr marL="342900" indent="-342900">
              <a:buFont typeface="Arial" pitchFamily="34" charset="0"/>
              <a:buChar char="•"/>
              <a:defRPr/>
            </a:pPr>
            <a:r>
              <a:rPr lang="en-GB" dirty="0">
                <a:solidFill>
                  <a:srgbClr val="0070C0"/>
                </a:solidFill>
                <a:latin typeface="Arial Rounded MT Bold" pitchFamily="34" charset="0"/>
                <a:cs typeface="Arial" charset="0"/>
              </a:rPr>
              <a:t>Drama activities</a:t>
            </a:r>
          </a:p>
          <a:p>
            <a:pPr marL="342900" indent="-342900">
              <a:buFont typeface="Arial" pitchFamily="34" charset="0"/>
              <a:buChar char="•"/>
              <a:defRPr/>
            </a:pPr>
            <a:r>
              <a:rPr lang="en-GB" dirty="0">
                <a:solidFill>
                  <a:srgbClr val="0070C0"/>
                </a:solidFill>
                <a:latin typeface="Arial Rounded MT Bold" pitchFamily="34" charset="0"/>
                <a:cs typeface="Arial" charset="0"/>
              </a:rPr>
              <a:t>Self and peer assessment.</a:t>
            </a:r>
          </a:p>
          <a:p>
            <a:pPr marL="342900" indent="-342900">
              <a:buFont typeface="Arial" pitchFamily="34" charset="0"/>
              <a:buChar char="•"/>
              <a:defRPr/>
            </a:pPr>
            <a:r>
              <a:rPr lang="en-GB" dirty="0">
                <a:solidFill>
                  <a:srgbClr val="0070C0"/>
                </a:solidFill>
                <a:latin typeface="Arial Rounded MT Bold" pitchFamily="34" charset="0"/>
                <a:cs typeface="Arial" charset="0"/>
              </a:rPr>
              <a:t>Debates and discussions within the class.</a:t>
            </a:r>
          </a:p>
          <a:p>
            <a:pPr marL="342900" indent="-342900">
              <a:buFont typeface="Arial" pitchFamily="34" charset="0"/>
              <a:buChar char="•"/>
              <a:defRPr/>
            </a:pPr>
            <a:r>
              <a:rPr lang="en-GB" dirty="0">
                <a:solidFill>
                  <a:srgbClr val="0070C0"/>
                </a:solidFill>
                <a:latin typeface="Arial Rounded MT Bold" pitchFamily="34" charset="0"/>
                <a:cs typeface="Arial" charset="0"/>
              </a:rPr>
              <a:t>Performing to the class. </a:t>
            </a:r>
          </a:p>
          <a:p>
            <a:pPr marL="342900" indent="-342900">
              <a:buFont typeface="Arial" pitchFamily="34" charset="0"/>
              <a:buChar char="•"/>
              <a:defRPr/>
            </a:pPr>
            <a:r>
              <a:rPr lang="en-GB" dirty="0">
                <a:solidFill>
                  <a:srgbClr val="0070C0"/>
                </a:solidFill>
                <a:latin typeface="Arial Rounded MT Bold" pitchFamily="34" charset="0"/>
                <a:cs typeface="Arial" charset="0"/>
              </a:rPr>
              <a:t>Class assemblies and performances in all year groups. </a:t>
            </a:r>
          </a:p>
          <a:p>
            <a:pPr marL="342900" indent="-342900">
              <a:buFont typeface="Arial" pitchFamily="34" charset="0"/>
              <a:buChar char="•"/>
              <a:defRPr/>
            </a:pPr>
            <a:r>
              <a:rPr lang="en-GB" dirty="0">
                <a:solidFill>
                  <a:srgbClr val="0070C0"/>
                </a:solidFill>
                <a:latin typeface="Arial Rounded MT Bold" pitchFamily="34" charset="0"/>
                <a:cs typeface="Arial" charset="0"/>
              </a:rPr>
              <a:t>Use of digital media to record and appraise performances</a:t>
            </a:r>
            <a:endParaRPr lang="en-GB" dirty="0" smtClean="0">
              <a:solidFill>
                <a:srgbClr val="0070C0"/>
              </a:solidFill>
              <a:latin typeface="Arial Rounded MT Bold" pitchFamily="34" charset="0"/>
              <a:cs typeface="Arial" charset="0"/>
            </a:endParaRPr>
          </a:p>
        </p:txBody>
      </p:sp>
    </p:spTree>
    <p:extLst>
      <p:ext uri="{BB962C8B-B14F-4D97-AF65-F5344CB8AC3E}">
        <p14:creationId xmlns:p14="http://schemas.microsoft.com/office/powerpoint/2010/main" val="1941989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Science</a:t>
            </a:r>
          </a:p>
        </p:txBody>
      </p:sp>
      <p:sp>
        <p:nvSpPr>
          <p:cNvPr id="6" name="Rectangle 5"/>
          <p:cNvSpPr/>
          <p:nvPr/>
        </p:nvSpPr>
        <p:spPr>
          <a:xfrm>
            <a:off x="467544" y="2132856"/>
            <a:ext cx="8145412" cy="369332"/>
          </a:xfrm>
          <a:prstGeom prst="rect">
            <a:avLst/>
          </a:prstGeom>
        </p:spPr>
        <p:txBody>
          <a:bodyPr wrap="square">
            <a:spAutoFit/>
          </a:bodyPr>
          <a:lstStyle/>
          <a:p>
            <a:pPr marL="342900" indent="-342900">
              <a:buFont typeface="Arial" pitchFamily="34" charset="0"/>
              <a:buChar char="•"/>
              <a:defRPr/>
            </a:pPr>
            <a:endParaRPr lang="en-GB" dirty="0" smtClean="0">
              <a:solidFill>
                <a:srgbClr val="0070C0"/>
              </a:solidFill>
              <a:latin typeface="Arial Rounded MT Bold" pitchFamily="34" charset="0"/>
              <a:cs typeface="Arial" charset="0"/>
            </a:endParaRPr>
          </a:p>
        </p:txBody>
      </p:sp>
      <p:sp>
        <p:nvSpPr>
          <p:cNvPr id="3" name="Rectangle 2"/>
          <p:cNvSpPr/>
          <p:nvPr/>
        </p:nvSpPr>
        <p:spPr>
          <a:xfrm>
            <a:off x="467544" y="2011689"/>
            <a:ext cx="8145412" cy="3570208"/>
          </a:xfrm>
          <a:prstGeom prst="rect">
            <a:avLst/>
          </a:prstGeom>
        </p:spPr>
        <p:txBody>
          <a:bodyPr wrap="square">
            <a:spAutoFit/>
          </a:bodyPr>
          <a:lstStyle/>
          <a:p>
            <a:pPr marL="342900" indent="-342900">
              <a:buFont typeface="Arial" panose="020B0604020202020204" pitchFamily="34" charset="0"/>
              <a:buChar char="•"/>
            </a:pPr>
            <a:r>
              <a:rPr lang="en-GB" sz="1600" dirty="0" smtClean="0">
                <a:solidFill>
                  <a:srgbClr val="0070C0"/>
                </a:solidFill>
                <a:latin typeface="Arial Rounded MT Bold" panose="020F0704030504030204" pitchFamily="34" charset="0"/>
              </a:rPr>
              <a:t>Greater emphasis on scientific knowledge and vocabulary.</a:t>
            </a:r>
          </a:p>
          <a:p>
            <a:pPr marL="342900" indent="-342900">
              <a:buFont typeface="Arial" panose="020B0604020202020204" pitchFamily="34" charset="0"/>
              <a:buChar char="•"/>
            </a:pPr>
            <a:r>
              <a:rPr lang="en-GB" sz="1600" dirty="0" smtClean="0">
                <a:solidFill>
                  <a:srgbClr val="0070C0"/>
                </a:solidFill>
                <a:latin typeface="Arial Rounded MT Bold" panose="020F0704030504030204" pitchFamily="34" charset="0"/>
              </a:rPr>
              <a:t>Strong focus on the practical aspects of science including understanding and applying fair tests, drawing conclusions, analysing data etc. </a:t>
            </a:r>
          </a:p>
          <a:p>
            <a:pPr marL="342900" indent="-342900">
              <a:buFont typeface="Arial" panose="020B0604020202020204" pitchFamily="34" charset="0"/>
              <a:buChar char="•"/>
            </a:pPr>
            <a:r>
              <a:rPr lang="en-GB" sz="1600" dirty="0" smtClean="0">
                <a:solidFill>
                  <a:srgbClr val="0070C0"/>
                </a:solidFill>
                <a:latin typeface="Arial Rounded MT Bold" panose="020F0704030504030204" pitchFamily="34" charset="0"/>
              </a:rPr>
              <a:t>Physics has moved predominantly to Key Stage 2.</a:t>
            </a:r>
          </a:p>
          <a:p>
            <a:pPr marL="342900" indent="-342900">
              <a:buFont typeface="Arial" panose="020B0604020202020204" pitchFamily="34" charset="0"/>
              <a:buChar char="•"/>
            </a:pPr>
            <a:r>
              <a:rPr lang="en-GB" sz="1600" dirty="0" smtClean="0">
                <a:solidFill>
                  <a:srgbClr val="0070C0"/>
                </a:solidFill>
                <a:latin typeface="Arial Rounded MT Bold" panose="020F0704030504030204" pitchFamily="34" charset="0"/>
              </a:rPr>
              <a:t>Evolution will be taught in primary schools for the first time in upper Key Stage 2.</a:t>
            </a:r>
            <a:endParaRPr lang="en-GB" sz="1600" b="1" dirty="0" smtClean="0">
              <a:solidFill>
                <a:srgbClr val="0070C0"/>
              </a:solidFill>
              <a:latin typeface="Arial Rounded MT Bold" panose="020F0704030504030204" pitchFamily="34" charset="0"/>
            </a:endParaRPr>
          </a:p>
          <a:p>
            <a:pPr marL="285750" indent="-285750">
              <a:buFont typeface="Arial" panose="020B0604020202020204" pitchFamily="34" charset="0"/>
              <a:buChar char="•"/>
            </a:pPr>
            <a:r>
              <a:rPr lang="en-GB" sz="1600" dirty="0" smtClean="0">
                <a:solidFill>
                  <a:srgbClr val="0070C0"/>
                </a:solidFill>
                <a:latin typeface="Arial Rounded MT Bold" panose="020F0704030504030204" pitchFamily="34" charset="0"/>
              </a:rPr>
              <a:t>Develop </a:t>
            </a:r>
            <a:r>
              <a:rPr lang="en-GB" sz="1600" dirty="0">
                <a:solidFill>
                  <a:srgbClr val="0070C0"/>
                </a:solidFill>
                <a:latin typeface="Arial Rounded MT Bold" panose="020F0704030504030204" pitchFamily="34" charset="0"/>
              </a:rPr>
              <a:t>scientific knowledge and conceptual understanding through the specific disciplines of biology, chemistry and physics.</a:t>
            </a:r>
          </a:p>
          <a:p>
            <a:pPr marL="285750" indent="-285750">
              <a:buFont typeface="Arial" panose="020B0604020202020204" pitchFamily="34" charset="0"/>
              <a:buChar char="•"/>
            </a:pPr>
            <a:r>
              <a:rPr lang="en-GB" sz="1600" dirty="0">
                <a:solidFill>
                  <a:srgbClr val="0070C0"/>
                </a:solidFill>
                <a:latin typeface="Arial Rounded MT Bold" panose="020F0704030504030204" pitchFamily="34" charset="0"/>
              </a:rPr>
              <a:t>Develop understanding of the nature, processes and methods of science through different types of science enquiries that help them to answer scientific questions about the world around them.</a:t>
            </a:r>
          </a:p>
          <a:p>
            <a:pPr marL="285750" indent="-285750">
              <a:buFont typeface="Arial" panose="020B0604020202020204" pitchFamily="34" charset="0"/>
              <a:buChar char="•"/>
            </a:pPr>
            <a:r>
              <a:rPr lang="en-GB" sz="1600" dirty="0">
                <a:solidFill>
                  <a:srgbClr val="0070C0"/>
                </a:solidFill>
                <a:latin typeface="Arial Rounded MT Bold" panose="020F0704030504030204" pitchFamily="34" charset="0"/>
              </a:rPr>
              <a:t>Are equipped with the scientific knowledge required to understand the uses and implications of science, today and for the future.</a:t>
            </a:r>
          </a:p>
          <a:p>
            <a:pPr marL="342900" indent="-342900">
              <a:buFont typeface="Arial" panose="020B0604020202020204" pitchFamily="34" charset="0"/>
              <a:buChar char="•"/>
            </a:pPr>
            <a:endParaRPr lang="en-GB" b="1" dirty="0"/>
          </a:p>
        </p:txBody>
      </p:sp>
    </p:spTree>
    <p:extLst>
      <p:ext uri="{BB962C8B-B14F-4D97-AF65-F5344CB8AC3E}">
        <p14:creationId xmlns:p14="http://schemas.microsoft.com/office/powerpoint/2010/main" val="4115929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dirty="0" smtClean="0">
                <a:solidFill>
                  <a:srgbClr val="0070C0"/>
                </a:solidFill>
                <a:latin typeface="Arial Rounded MT Bold" pitchFamily="34" charset="0"/>
              </a:rPr>
              <a:t>Design and Technology </a:t>
            </a:r>
          </a:p>
        </p:txBody>
      </p:sp>
      <p:sp>
        <p:nvSpPr>
          <p:cNvPr id="6" name="Rectangle 5"/>
          <p:cNvSpPr/>
          <p:nvPr/>
        </p:nvSpPr>
        <p:spPr>
          <a:xfrm>
            <a:off x="467544" y="2080826"/>
            <a:ext cx="8145412" cy="3416320"/>
          </a:xfrm>
          <a:prstGeom prst="rect">
            <a:avLst/>
          </a:prstGeom>
        </p:spPr>
        <p:txBody>
          <a:bodyPr wrap="square">
            <a:spAutoFit/>
          </a:bodyPr>
          <a:lstStyle/>
          <a:p>
            <a:pPr marL="285750" lvl="0" indent="-285750">
              <a:buFont typeface="Arial" panose="020B0604020202020204" pitchFamily="34" charset="0"/>
              <a:buChar char="•"/>
            </a:pPr>
            <a:r>
              <a:rPr lang="en-GB" dirty="0">
                <a:solidFill>
                  <a:srgbClr val="0070C0"/>
                </a:solidFill>
                <a:latin typeface="Arial Rounded MT Bold" panose="020F0704030504030204" pitchFamily="34" charset="0"/>
              </a:rPr>
              <a:t>Afforded </a:t>
            </a:r>
            <a:r>
              <a:rPr lang="en-GB" b="1" dirty="0">
                <a:solidFill>
                  <a:srgbClr val="0070C0"/>
                </a:solidFill>
                <a:latin typeface="Arial Rounded MT Bold" panose="020F0704030504030204" pitchFamily="34" charset="0"/>
              </a:rPr>
              <a:t>greater importance under the new curriculum</a:t>
            </a:r>
            <a:r>
              <a:rPr lang="en-GB" dirty="0">
                <a:solidFill>
                  <a:srgbClr val="0070C0"/>
                </a:solidFill>
                <a:latin typeface="Arial Rounded MT Bold" panose="020F0704030504030204" pitchFamily="34" charset="0"/>
              </a:rPr>
              <a:t>, setting children on the path to becoming the designers and engineers of the </a:t>
            </a:r>
            <a:r>
              <a:rPr lang="en-GB" dirty="0" smtClean="0">
                <a:solidFill>
                  <a:srgbClr val="0070C0"/>
                </a:solidFill>
                <a:latin typeface="Arial Rounded MT Bold" panose="020F0704030504030204" pitchFamily="34" charset="0"/>
              </a:rPr>
              <a:t>future.</a:t>
            </a:r>
            <a:endParaRPr lang="en-GB" dirty="0">
              <a:solidFill>
                <a:srgbClr val="0070C0"/>
              </a:solidFill>
              <a:latin typeface="Arial Rounded MT Bold" panose="020F0704030504030204" pitchFamily="34" charset="0"/>
            </a:endParaRPr>
          </a:p>
          <a:p>
            <a:pPr marL="285750" lvl="0" indent="-285750">
              <a:buFont typeface="Arial" panose="020B0604020202020204" pitchFamily="34" charset="0"/>
              <a:buChar char="•"/>
            </a:pPr>
            <a:r>
              <a:rPr lang="en-GB" dirty="0">
                <a:solidFill>
                  <a:srgbClr val="0070C0"/>
                </a:solidFill>
                <a:latin typeface="Arial Rounded MT Bold" panose="020F0704030504030204" pitchFamily="34" charset="0"/>
              </a:rPr>
              <a:t>More sophisticated </a:t>
            </a:r>
            <a:r>
              <a:rPr lang="en-GB" b="1" dirty="0">
                <a:solidFill>
                  <a:srgbClr val="0070C0"/>
                </a:solidFill>
                <a:latin typeface="Arial Rounded MT Bold" panose="020F0704030504030204" pitchFamily="34" charset="0"/>
              </a:rPr>
              <a:t>use of design equipment</a:t>
            </a:r>
            <a:r>
              <a:rPr lang="en-GB" dirty="0">
                <a:solidFill>
                  <a:srgbClr val="0070C0"/>
                </a:solidFill>
                <a:latin typeface="Arial Rounded MT Bold" panose="020F0704030504030204" pitchFamily="34" charset="0"/>
              </a:rPr>
              <a:t> such as electronics and robotics</a:t>
            </a:r>
          </a:p>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In KS2, children will learn about how key events and individuals in design and technology have shaped the </a:t>
            </a:r>
            <a:r>
              <a:rPr lang="en-GB" dirty="0" smtClean="0">
                <a:solidFill>
                  <a:srgbClr val="0070C0"/>
                </a:solidFill>
                <a:latin typeface="Arial Rounded MT Bold" panose="020F0704030504030204" pitchFamily="34" charset="0"/>
              </a:rPr>
              <a:t>world</a:t>
            </a:r>
          </a:p>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Healthy cooking to be covered at every Key Stage </a:t>
            </a:r>
            <a:endParaRPr lang="en-GB" dirty="0" smtClean="0">
              <a:solidFill>
                <a:srgbClr val="0070C0"/>
              </a:solidFill>
              <a:latin typeface="Arial Rounded MT Bold" panose="020F0704030504030204" pitchFamily="34" charset="0"/>
            </a:endParaRPr>
          </a:p>
          <a:p>
            <a:pPr marL="285750" indent="-285750">
              <a:buFont typeface="Arial" panose="020B0604020202020204" pitchFamily="34" charset="0"/>
              <a:buChar char="•"/>
            </a:pPr>
            <a:r>
              <a:rPr lang="en-GB" dirty="0" smtClean="0">
                <a:solidFill>
                  <a:srgbClr val="0070C0"/>
                </a:solidFill>
                <a:latin typeface="Arial Rounded MT Bold" panose="020F0704030504030204" pitchFamily="34" charset="0"/>
              </a:rPr>
              <a:t>Development </a:t>
            </a:r>
            <a:r>
              <a:rPr lang="en-GB" dirty="0">
                <a:solidFill>
                  <a:srgbClr val="0070C0"/>
                </a:solidFill>
                <a:latin typeface="Arial Rounded MT Bold" panose="020F0704030504030204" pitchFamily="34" charset="0"/>
              </a:rPr>
              <a:t>of repair &amp; maintenance skills </a:t>
            </a:r>
          </a:p>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Understanding of key turning points in history, e.g. Industrial Revolution</a:t>
            </a:r>
          </a:p>
          <a:p>
            <a:pPr marL="285750" indent="-285750">
              <a:buFont typeface="Arial" panose="020B0604020202020204" pitchFamily="34" charset="0"/>
              <a:buChar char="•"/>
            </a:pPr>
            <a:endParaRPr lang="en-GB" dirty="0" smtClean="0">
              <a:solidFill>
                <a:srgbClr val="0070C0"/>
              </a:solidFill>
              <a:latin typeface="Arial Rounded MT Bold" pitchFamily="34" charset="0"/>
              <a:cs typeface="Arial" charset="0"/>
            </a:endParaRPr>
          </a:p>
        </p:txBody>
      </p:sp>
    </p:spTree>
    <p:extLst>
      <p:ext uri="{BB962C8B-B14F-4D97-AF65-F5344CB8AC3E}">
        <p14:creationId xmlns:p14="http://schemas.microsoft.com/office/powerpoint/2010/main" val="3818193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Computing</a:t>
            </a:r>
          </a:p>
        </p:txBody>
      </p:sp>
      <p:sp>
        <p:nvSpPr>
          <p:cNvPr id="6" name="Rectangle 5"/>
          <p:cNvSpPr/>
          <p:nvPr/>
        </p:nvSpPr>
        <p:spPr>
          <a:xfrm>
            <a:off x="457187" y="2101146"/>
            <a:ext cx="8145412" cy="2308324"/>
          </a:xfrm>
          <a:prstGeom prst="rect">
            <a:avLst/>
          </a:prstGeom>
        </p:spPr>
        <p:txBody>
          <a:bodyPr wrap="square">
            <a:spAutoFit/>
          </a:bodyPr>
          <a:lstStyle/>
          <a:p>
            <a:pPr marL="285750" lvl="0" indent="-285750">
              <a:buFont typeface="Arial" panose="020B0604020202020204" pitchFamily="34" charset="0"/>
              <a:buChar char="•"/>
            </a:pPr>
            <a:r>
              <a:rPr lang="en-GB" dirty="0">
                <a:solidFill>
                  <a:srgbClr val="0070C0"/>
                </a:solidFill>
                <a:latin typeface="Arial Rounded MT Bold" panose="020F0704030504030204" pitchFamily="34" charset="0"/>
              </a:rPr>
              <a:t>Computing replaces Information and Communication Technology (ICT), with a </a:t>
            </a:r>
            <a:r>
              <a:rPr lang="en-GB" b="1" dirty="0">
                <a:solidFill>
                  <a:srgbClr val="0070C0"/>
                </a:solidFill>
                <a:latin typeface="Arial Rounded MT Bold" panose="020F0704030504030204" pitchFamily="34" charset="0"/>
              </a:rPr>
              <a:t>greater focus on programming rather than on operating programs</a:t>
            </a:r>
            <a:endParaRPr lang="en-GB" dirty="0">
              <a:solidFill>
                <a:srgbClr val="0070C0"/>
              </a:solidFill>
              <a:latin typeface="Arial Rounded MT Bold" panose="020F0704030504030204" pitchFamily="34" charset="0"/>
            </a:endParaRPr>
          </a:p>
          <a:p>
            <a:pPr marL="285750" lvl="0" indent="-285750">
              <a:buFont typeface="Arial" panose="020B0604020202020204" pitchFamily="34" charset="0"/>
              <a:buChar char="•"/>
            </a:pPr>
            <a:r>
              <a:rPr lang="en-GB" dirty="0">
                <a:solidFill>
                  <a:srgbClr val="0070C0"/>
                </a:solidFill>
                <a:latin typeface="Arial Rounded MT Bold" panose="020F0704030504030204" pitchFamily="34" charset="0"/>
              </a:rPr>
              <a:t>From age five, </a:t>
            </a:r>
            <a:r>
              <a:rPr lang="en-GB" u="sng" dirty="0">
                <a:solidFill>
                  <a:srgbClr val="0070C0"/>
                </a:solidFill>
                <a:latin typeface="Arial Rounded MT Bold" panose="020F0704030504030204" pitchFamily="34" charset="0"/>
                <a:hlinkClick r:id="rId4"/>
              </a:rPr>
              <a:t>children will learn to write and test simple programs, and to organise, store and retrieve data</a:t>
            </a:r>
            <a:endParaRPr lang="en-GB" u="sng" dirty="0">
              <a:solidFill>
                <a:srgbClr val="0070C0"/>
              </a:solidFill>
              <a:latin typeface="Arial Rounded MT Bold" panose="020F0704030504030204" pitchFamily="34" charset="0"/>
            </a:endParaRPr>
          </a:p>
          <a:p>
            <a:pPr marL="285750" lvl="0" indent="-285750">
              <a:buFont typeface="Arial" panose="020B0604020202020204" pitchFamily="34" charset="0"/>
              <a:buChar char="•"/>
            </a:pPr>
            <a:r>
              <a:rPr lang="en-GB" dirty="0">
                <a:solidFill>
                  <a:srgbClr val="0070C0"/>
                </a:solidFill>
                <a:latin typeface="Arial Rounded MT Bold" panose="020F0704030504030204" pitchFamily="34" charset="0"/>
              </a:rPr>
              <a:t>From seven, they will be taught to understand computer networks, including the internet</a:t>
            </a:r>
          </a:p>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Internet safety </a:t>
            </a:r>
            <a:r>
              <a:rPr lang="en-GB" dirty="0" smtClean="0">
                <a:solidFill>
                  <a:srgbClr val="0070C0"/>
                </a:solidFill>
                <a:latin typeface="Arial Rounded MT Bold" panose="020F0704030504030204" pitchFamily="34" charset="0"/>
              </a:rPr>
              <a:t>–will </a:t>
            </a:r>
            <a:r>
              <a:rPr lang="en-GB" dirty="0">
                <a:solidFill>
                  <a:srgbClr val="0070C0"/>
                </a:solidFill>
                <a:latin typeface="Arial Rounded MT Bold" panose="020F0704030504030204" pitchFamily="34" charset="0"/>
              </a:rPr>
              <a:t>be taught in </a:t>
            </a:r>
            <a:r>
              <a:rPr lang="en-GB" dirty="0" smtClean="0">
                <a:solidFill>
                  <a:srgbClr val="0070C0"/>
                </a:solidFill>
                <a:latin typeface="Arial Rounded MT Bold" panose="020F0704030504030204" pitchFamily="34" charset="0"/>
              </a:rPr>
              <a:t>each key stage</a:t>
            </a:r>
            <a:endParaRPr lang="en-GB" dirty="0" smtClean="0">
              <a:solidFill>
                <a:srgbClr val="0070C0"/>
              </a:solidFill>
              <a:latin typeface="Arial Rounded MT Bold" pitchFamily="34" charset="0"/>
              <a:cs typeface="Arial" charset="0"/>
            </a:endParaRPr>
          </a:p>
        </p:txBody>
      </p:sp>
    </p:spTree>
    <p:extLst>
      <p:ext uri="{BB962C8B-B14F-4D97-AF65-F5344CB8AC3E}">
        <p14:creationId xmlns:p14="http://schemas.microsoft.com/office/powerpoint/2010/main" val="1002764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History</a:t>
            </a:r>
          </a:p>
        </p:txBody>
      </p:sp>
      <p:sp>
        <p:nvSpPr>
          <p:cNvPr id="6" name="Rectangle 5"/>
          <p:cNvSpPr/>
          <p:nvPr/>
        </p:nvSpPr>
        <p:spPr>
          <a:xfrm>
            <a:off x="467544" y="2132856"/>
            <a:ext cx="8145412" cy="369332"/>
          </a:xfrm>
          <a:prstGeom prst="rect">
            <a:avLst/>
          </a:prstGeom>
        </p:spPr>
        <p:txBody>
          <a:bodyPr wrap="square">
            <a:spAutoFit/>
          </a:bodyPr>
          <a:lstStyle/>
          <a:p>
            <a:pPr marL="342900" indent="-342900">
              <a:buFont typeface="Arial" pitchFamily="34" charset="0"/>
              <a:buChar char="•"/>
              <a:defRPr/>
            </a:pPr>
            <a:endParaRPr lang="en-GB" dirty="0" smtClean="0">
              <a:solidFill>
                <a:srgbClr val="0070C0"/>
              </a:solidFill>
              <a:latin typeface="Arial Rounded MT Bold" pitchFamily="34" charset="0"/>
              <a:cs typeface="Arial" charset="0"/>
            </a:endParaRPr>
          </a:p>
        </p:txBody>
      </p:sp>
      <p:sp>
        <p:nvSpPr>
          <p:cNvPr id="7" name="Rectangle 6"/>
          <p:cNvSpPr/>
          <p:nvPr/>
        </p:nvSpPr>
        <p:spPr>
          <a:xfrm>
            <a:off x="643310" y="2158451"/>
            <a:ext cx="7857380" cy="2308324"/>
          </a:xfrm>
          <a:prstGeom prst="rect">
            <a:avLst/>
          </a:prstGeom>
        </p:spPr>
        <p:txBody>
          <a:bodyPr wrap="square">
            <a:spAutoFit/>
          </a:bodyPr>
          <a:lstStyle/>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Chronological understanding and historical enquiry are </a:t>
            </a:r>
            <a:r>
              <a:rPr lang="en-GB" dirty="0" smtClean="0">
                <a:solidFill>
                  <a:srgbClr val="0070C0"/>
                </a:solidFill>
                <a:latin typeface="Arial Rounded MT Bold" panose="020F0704030504030204" pitchFamily="34" charset="0"/>
              </a:rPr>
              <a:t>emphasised</a:t>
            </a:r>
          </a:p>
          <a:p>
            <a:pPr marL="285750" indent="-285750">
              <a:buFont typeface="Arial" panose="020B0604020202020204" pitchFamily="34" charset="0"/>
              <a:buChar char="•"/>
            </a:pPr>
            <a:r>
              <a:rPr lang="en-GB" dirty="0" smtClean="0">
                <a:solidFill>
                  <a:srgbClr val="0070C0"/>
                </a:solidFill>
                <a:latin typeface="Arial Rounded MT Bold" panose="020F0704030504030204" pitchFamily="34" charset="0"/>
              </a:rPr>
              <a:t>KS1</a:t>
            </a:r>
            <a:r>
              <a:rPr lang="en-GB" dirty="0">
                <a:solidFill>
                  <a:srgbClr val="0070C0"/>
                </a:solidFill>
                <a:latin typeface="Arial Rounded MT Bold" panose="020F0704030504030204" pitchFamily="34" charset="0"/>
              </a:rPr>
              <a:t>: Concepts of monarchy, parliament, civilisation, democracy and war &amp; peace</a:t>
            </a:r>
          </a:p>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KS2: Strictly chronological progression through history of Britain from early Britons to Glorious Revolution (1688)</a:t>
            </a:r>
          </a:p>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Requirement to teach Ancient Rome &amp; </a:t>
            </a:r>
            <a:r>
              <a:rPr lang="en-GB" dirty="0" smtClean="0">
                <a:solidFill>
                  <a:srgbClr val="0070C0"/>
                </a:solidFill>
                <a:latin typeface="Arial Rounded MT Bold" panose="020F0704030504030204" pitchFamily="34" charset="0"/>
              </a:rPr>
              <a:t>Greece</a:t>
            </a:r>
          </a:p>
          <a:p>
            <a:pPr marL="285750" indent="-285750">
              <a:buFont typeface="Arial" panose="020B0604020202020204" pitchFamily="34" charset="0"/>
              <a:buChar char="•"/>
            </a:pPr>
            <a:endParaRPr lang="en-GB" dirty="0">
              <a:solidFill>
                <a:srgbClr val="0070C0"/>
              </a:solidFill>
              <a:latin typeface="Arial Rounded MT Bold" panose="020F0704030504030204" pitchFamily="34" charset="0"/>
            </a:endParaRPr>
          </a:p>
        </p:txBody>
      </p:sp>
    </p:spTree>
    <p:extLst>
      <p:ext uri="{BB962C8B-B14F-4D97-AF65-F5344CB8AC3E}">
        <p14:creationId xmlns:p14="http://schemas.microsoft.com/office/powerpoint/2010/main" val="41115431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Geography</a:t>
            </a:r>
            <a:r>
              <a:rPr lang="en-GB" altLang="en-US" sz="2400" dirty="0" smtClean="0">
                <a:solidFill>
                  <a:srgbClr val="0070C0"/>
                </a:solidFill>
                <a:latin typeface="Arial Rounded MT Bold" pitchFamily="34" charset="0"/>
              </a:rPr>
              <a:t> </a:t>
            </a:r>
          </a:p>
        </p:txBody>
      </p:sp>
      <p:sp>
        <p:nvSpPr>
          <p:cNvPr id="6" name="Rectangle 5"/>
          <p:cNvSpPr/>
          <p:nvPr/>
        </p:nvSpPr>
        <p:spPr>
          <a:xfrm>
            <a:off x="467544" y="2132856"/>
            <a:ext cx="8145412" cy="369332"/>
          </a:xfrm>
          <a:prstGeom prst="rect">
            <a:avLst/>
          </a:prstGeom>
        </p:spPr>
        <p:txBody>
          <a:bodyPr wrap="square">
            <a:spAutoFit/>
          </a:bodyPr>
          <a:lstStyle/>
          <a:p>
            <a:pPr marL="342900" indent="-342900">
              <a:buFont typeface="Arial" pitchFamily="34" charset="0"/>
              <a:buChar char="•"/>
              <a:defRPr/>
            </a:pPr>
            <a:endParaRPr lang="en-GB" dirty="0" smtClean="0">
              <a:solidFill>
                <a:srgbClr val="0070C0"/>
              </a:solidFill>
              <a:latin typeface="Arial Rounded MT Bold" pitchFamily="34" charset="0"/>
              <a:cs typeface="Arial" charset="0"/>
            </a:endParaRPr>
          </a:p>
        </p:txBody>
      </p:sp>
      <p:sp>
        <p:nvSpPr>
          <p:cNvPr id="7" name="Rectangle 6"/>
          <p:cNvSpPr/>
          <p:nvPr/>
        </p:nvSpPr>
        <p:spPr>
          <a:xfrm>
            <a:off x="643310" y="2158451"/>
            <a:ext cx="7857380" cy="2954655"/>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0070C0"/>
                </a:solidFill>
                <a:latin typeface="Arial Rounded MT Bold" panose="020F0704030504030204" pitchFamily="34" charset="0"/>
              </a:rPr>
              <a:t>Factual knowledge, e.g. continents &amp; oceans at KS1</a:t>
            </a:r>
          </a:p>
          <a:p>
            <a:pPr marL="285750" indent="-285750">
              <a:buFont typeface="Arial" panose="020B0604020202020204" pitchFamily="34" charset="0"/>
              <a:buChar char="•"/>
            </a:pPr>
            <a:r>
              <a:rPr lang="en-GB" sz="2400" dirty="0">
                <a:solidFill>
                  <a:srgbClr val="0070C0"/>
                </a:solidFill>
                <a:latin typeface="Arial Rounded MT Bold" panose="020F0704030504030204" pitchFamily="34" charset="0"/>
              </a:rPr>
              <a:t>UK focus at KS1, plus one non-European comparison</a:t>
            </a:r>
          </a:p>
          <a:p>
            <a:pPr marL="285750" indent="-285750">
              <a:buFont typeface="Arial" panose="020B0604020202020204" pitchFamily="34" charset="0"/>
              <a:buChar char="•"/>
            </a:pPr>
            <a:r>
              <a:rPr lang="en-GB" sz="2400" dirty="0">
                <a:solidFill>
                  <a:srgbClr val="0070C0"/>
                </a:solidFill>
                <a:latin typeface="Arial Rounded MT Bold" panose="020F0704030504030204" pitchFamily="34" charset="0"/>
              </a:rPr>
              <a:t>Europe &amp; the Americas covered at KS2</a:t>
            </a:r>
          </a:p>
          <a:p>
            <a:pPr marL="285750" indent="-285750">
              <a:buFont typeface="Arial" panose="020B0604020202020204" pitchFamily="34" charset="0"/>
              <a:buChar char="•"/>
            </a:pPr>
            <a:r>
              <a:rPr lang="en-GB" sz="2400" dirty="0">
                <a:solidFill>
                  <a:srgbClr val="0070C0"/>
                </a:solidFill>
                <a:latin typeface="Arial Rounded MT Bold" panose="020F0704030504030204" pitchFamily="34" charset="0"/>
              </a:rPr>
              <a:t>Identification of rivers, mountains, etc. in UK</a:t>
            </a:r>
          </a:p>
          <a:p>
            <a:pPr marL="285750" indent="-285750">
              <a:buFont typeface="Arial" panose="020B0604020202020204" pitchFamily="34" charset="0"/>
              <a:buChar char="•"/>
            </a:pPr>
            <a:r>
              <a:rPr lang="en-GB" sz="2400" dirty="0">
                <a:solidFill>
                  <a:srgbClr val="0070C0"/>
                </a:solidFill>
                <a:latin typeface="Arial Rounded MT Bold" panose="020F0704030504030204" pitchFamily="34" charset="0"/>
              </a:rPr>
              <a:t>OS four-figure grid references</a:t>
            </a:r>
          </a:p>
          <a:p>
            <a:pPr marL="285750" indent="-285750">
              <a:buFont typeface="Arial" panose="020B0604020202020204" pitchFamily="34" charset="0"/>
              <a:buChar char="•"/>
            </a:pPr>
            <a:endParaRPr lang="en-GB" dirty="0">
              <a:solidFill>
                <a:srgbClr val="0070C0"/>
              </a:solidFill>
              <a:latin typeface="Arial Rounded MT Bold" panose="020F0704030504030204" pitchFamily="34" charset="0"/>
            </a:endParaRPr>
          </a:p>
        </p:txBody>
      </p:sp>
    </p:spTree>
    <p:extLst>
      <p:ext uri="{BB962C8B-B14F-4D97-AF65-F5344CB8AC3E}">
        <p14:creationId xmlns:p14="http://schemas.microsoft.com/office/powerpoint/2010/main" val="2044510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3" name="TextBox 2"/>
          <p:cNvSpPr txBox="1"/>
          <p:nvPr/>
        </p:nvSpPr>
        <p:spPr>
          <a:xfrm>
            <a:off x="395536" y="1254629"/>
            <a:ext cx="8568952" cy="4616648"/>
          </a:xfrm>
          <a:prstGeom prst="rect">
            <a:avLst/>
          </a:prstGeom>
          <a:noFill/>
        </p:spPr>
        <p:txBody>
          <a:bodyPr wrap="square" rtlCol="0">
            <a:spAutoFit/>
          </a:bodyPr>
          <a:lstStyle/>
          <a:p>
            <a:pPr algn="ctr"/>
            <a:r>
              <a:rPr lang="en-GB" b="1" dirty="0" smtClean="0">
                <a:solidFill>
                  <a:srgbClr val="0070C0"/>
                </a:solidFill>
                <a:latin typeface="Arial Rounded MT Bold" pitchFamily="34" charset="0"/>
              </a:rPr>
              <a:t>New National Curriculum 2014</a:t>
            </a:r>
          </a:p>
          <a:p>
            <a:endParaRPr lang="en-GB" dirty="0" smtClean="0">
              <a:solidFill>
                <a:srgbClr val="0070C0"/>
              </a:solidFill>
              <a:latin typeface="Arial Rounded MT Bold" pitchFamily="34" charset="0"/>
            </a:endParaRPr>
          </a:p>
          <a:p>
            <a:r>
              <a:rPr lang="en-GB" sz="1600" dirty="0" smtClean="0">
                <a:solidFill>
                  <a:srgbClr val="0070C0"/>
                </a:solidFill>
                <a:latin typeface="Arial Rounded MT Bold" pitchFamily="34" charset="0"/>
              </a:rPr>
              <a:t>A new National Curriculum was published in 2014 by the Department of Education. We are currently in a process of transition from National Curriculum (2000) to National Curriculum (2014). The following guidelines of transition have been set out by the Department of Education:</a:t>
            </a:r>
          </a:p>
          <a:p>
            <a:r>
              <a:rPr lang="en-GB" sz="1600" dirty="0" smtClean="0">
                <a:solidFill>
                  <a:srgbClr val="0070C0"/>
                </a:solidFill>
                <a:latin typeface="Arial Rounded MT Bold" pitchFamily="34" charset="0"/>
              </a:rPr>
              <a:t>During this academic year (2014 – 2015) our current cohort of Year 2 and 6 children will continue to follow National Curriculum (2000) for Mathematics, English and Science however they will adopt the new National Curriculum (2014) for all foundation subjects (History, Geography, Art and Design, Design technology, Computing (formerly ICT) Music and Physical Education.</a:t>
            </a:r>
          </a:p>
          <a:p>
            <a:r>
              <a:rPr lang="en-GB" sz="1600" dirty="0" smtClean="0">
                <a:solidFill>
                  <a:srgbClr val="0070C0"/>
                </a:solidFill>
                <a:latin typeface="Arial Rounded MT Bold" pitchFamily="34" charset="0"/>
              </a:rPr>
              <a:t>Our children in Years 1, 3, 4 and 5 will teach the programmes of study set out in the National Curriculum (2014) for Mathematics, English, Science and Foundation Subjects.</a:t>
            </a:r>
          </a:p>
          <a:p>
            <a:r>
              <a:rPr lang="en-GB" sz="1600" dirty="0" smtClean="0">
                <a:solidFill>
                  <a:srgbClr val="0070C0"/>
                </a:solidFill>
                <a:latin typeface="Arial Rounded MT Bold" pitchFamily="34" charset="0"/>
              </a:rPr>
              <a:t>Each year group are also taught the non-National Curriculum subject of Religious Education and we follow our Local Authority’s agreed syllabus.</a:t>
            </a:r>
          </a:p>
          <a:p>
            <a:r>
              <a:rPr lang="en-GB" sz="1600" dirty="0" smtClean="0">
                <a:solidFill>
                  <a:srgbClr val="0070C0"/>
                </a:solidFill>
                <a:latin typeface="Arial Rounded MT Bold" pitchFamily="34" charset="0"/>
              </a:rPr>
              <a:t>In September 2015 all year groups will be following National Curriculum 2015</a:t>
            </a:r>
          </a:p>
          <a:p>
            <a:endParaRPr lang="en-GB" dirty="0">
              <a:solidFill>
                <a:srgbClr val="0070C0"/>
              </a:solidFill>
            </a:endParaRPr>
          </a:p>
        </p:txBody>
      </p:sp>
    </p:spTree>
    <p:extLst>
      <p:ext uri="{BB962C8B-B14F-4D97-AF65-F5344CB8AC3E}">
        <p14:creationId xmlns:p14="http://schemas.microsoft.com/office/powerpoint/2010/main" val="1319283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Art </a:t>
            </a:r>
          </a:p>
        </p:txBody>
      </p:sp>
      <p:sp>
        <p:nvSpPr>
          <p:cNvPr id="6" name="Rectangle 5"/>
          <p:cNvSpPr/>
          <p:nvPr/>
        </p:nvSpPr>
        <p:spPr>
          <a:xfrm>
            <a:off x="387202" y="2158451"/>
            <a:ext cx="8145412" cy="369332"/>
          </a:xfrm>
          <a:prstGeom prst="rect">
            <a:avLst/>
          </a:prstGeom>
        </p:spPr>
        <p:txBody>
          <a:bodyPr wrap="square">
            <a:spAutoFit/>
          </a:bodyPr>
          <a:lstStyle/>
          <a:p>
            <a:pPr marL="342900" indent="-342900">
              <a:buFont typeface="Arial" pitchFamily="34" charset="0"/>
              <a:buChar char="•"/>
              <a:defRPr/>
            </a:pPr>
            <a:endParaRPr lang="en-GB" dirty="0" smtClean="0">
              <a:solidFill>
                <a:srgbClr val="0070C0"/>
              </a:solidFill>
              <a:latin typeface="Arial Rounded MT Bold" pitchFamily="34" charset="0"/>
              <a:cs typeface="Arial" charset="0"/>
            </a:endParaRPr>
          </a:p>
        </p:txBody>
      </p:sp>
      <p:sp>
        <p:nvSpPr>
          <p:cNvPr id="7" name="Rectangle 6"/>
          <p:cNvSpPr/>
          <p:nvPr/>
        </p:nvSpPr>
        <p:spPr>
          <a:xfrm>
            <a:off x="643310" y="2158451"/>
            <a:ext cx="7857380" cy="3139321"/>
          </a:xfrm>
          <a:prstGeom prst="rect">
            <a:avLst/>
          </a:prstGeom>
        </p:spPr>
        <p:txBody>
          <a:bodyPr wrap="square">
            <a:spAutoFit/>
          </a:bodyPr>
          <a:lstStyle/>
          <a:p>
            <a:pPr marL="285750" lvl="0" indent="-285750">
              <a:buFont typeface="Arial" panose="020B0604020202020204" pitchFamily="34" charset="0"/>
              <a:buChar char="•"/>
            </a:pPr>
            <a:r>
              <a:rPr lang="en-GB" sz="2000" dirty="0">
                <a:solidFill>
                  <a:srgbClr val="0070C0"/>
                </a:solidFill>
                <a:latin typeface="Arial Rounded MT Bold" panose="020F0704030504030204" pitchFamily="34" charset="0"/>
              </a:rPr>
              <a:t>produce creative work, exploring their ideas and recording their experiences</a:t>
            </a:r>
          </a:p>
          <a:p>
            <a:pPr marL="285750" lvl="0" indent="-285750">
              <a:buFont typeface="Arial" panose="020B0604020202020204" pitchFamily="34" charset="0"/>
              <a:buChar char="•"/>
            </a:pPr>
            <a:r>
              <a:rPr lang="en-GB" sz="2000" dirty="0">
                <a:solidFill>
                  <a:srgbClr val="0070C0"/>
                </a:solidFill>
                <a:latin typeface="Arial Rounded MT Bold" panose="020F0704030504030204" pitchFamily="34" charset="0"/>
              </a:rPr>
              <a:t>become proficient in drawing, painting, sculpture and other art, craft and design techniques</a:t>
            </a:r>
          </a:p>
          <a:p>
            <a:pPr marL="285750" lvl="0" indent="-285750">
              <a:buFont typeface="Arial" panose="020B0604020202020204" pitchFamily="34" charset="0"/>
              <a:buChar char="•"/>
            </a:pPr>
            <a:r>
              <a:rPr lang="en-GB" sz="2000" dirty="0">
                <a:solidFill>
                  <a:srgbClr val="0070C0"/>
                </a:solidFill>
                <a:latin typeface="Arial Rounded MT Bold" panose="020F0704030504030204" pitchFamily="34" charset="0"/>
              </a:rPr>
              <a:t>evaluate and analyse creative works using the language of art, craft and design</a:t>
            </a:r>
          </a:p>
          <a:p>
            <a:pPr marL="285750" lvl="0" indent="-285750">
              <a:buFont typeface="Arial" panose="020B0604020202020204" pitchFamily="34" charset="0"/>
              <a:buChar char="•"/>
            </a:pPr>
            <a:r>
              <a:rPr lang="en-GB" sz="2000" dirty="0">
                <a:solidFill>
                  <a:srgbClr val="0070C0"/>
                </a:solidFill>
                <a:latin typeface="Arial Rounded MT Bold" panose="020F0704030504030204" pitchFamily="34" charset="0"/>
              </a:rPr>
              <a:t>know about great artists, craft makers and designers, and understand the historical and cultural development of their art forms.</a:t>
            </a:r>
          </a:p>
          <a:p>
            <a:pPr marL="285750" indent="-285750">
              <a:buFont typeface="Arial" panose="020B0604020202020204" pitchFamily="34" charset="0"/>
              <a:buChar char="•"/>
            </a:pPr>
            <a:endParaRPr lang="en-GB" dirty="0">
              <a:solidFill>
                <a:srgbClr val="0070C0"/>
              </a:solidFill>
              <a:latin typeface="Arial Rounded MT Bold" panose="020F0704030504030204" pitchFamily="34" charset="0"/>
            </a:endParaRPr>
          </a:p>
        </p:txBody>
      </p:sp>
    </p:spTree>
    <p:extLst>
      <p:ext uri="{BB962C8B-B14F-4D97-AF65-F5344CB8AC3E}">
        <p14:creationId xmlns:p14="http://schemas.microsoft.com/office/powerpoint/2010/main" val="1483392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Music</a:t>
            </a:r>
          </a:p>
        </p:txBody>
      </p:sp>
      <p:sp>
        <p:nvSpPr>
          <p:cNvPr id="6" name="Rectangle 5"/>
          <p:cNvSpPr/>
          <p:nvPr/>
        </p:nvSpPr>
        <p:spPr>
          <a:xfrm>
            <a:off x="251520" y="2190143"/>
            <a:ext cx="8145412" cy="369332"/>
          </a:xfrm>
          <a:prstGeom prst="rect">
            <a:avLst/>
          </a:prstGeom>
        </p:spPr>
        <p:txBody>
          <a:bodyPr wrap="square">
            <a:spAutoFit/>
          </a:bodyPr>
          <a:lstStyle/>
          <a:p>
            <a:pPr marL="342900" indent="-342900">
              <a:buFont typeface="Arial" pitchFamily="34" charset="0"/>
              <a:buChar char="•"/>
              <a:defRPr/>
            </a:pPr>
            <a:endParaRPr lang="en-GB" dirty="0" smtClean="0">
              <a:solidFill>
                <a:srgbClr val="0070C0"/>
              </a:solidFill>
              <a:latin typeface="Arial Rounded MT Bold" pitchFamily="34" charset="0"/>
              <a:cs typeface="Arial" charset="0"/>
            </a:endParaRPr>
          </a:p>
        </p:txBody>
      </p:sp>
      <p:sp>
        <p:nvSpPr>
          <p:cNvPr id="9" name="Rectangle 8"/>
          <p:cNvSpPr/>
          <p:nvPr/>
        </p:nvSpPr>
        <p:spPr>
          <a:xfrm>
            <a:off x="683568" y="2690336"/>
            <a:ext cx="7488832" cy="1938992"/>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0070C0"/>
                </a:solidFill>
                <a:latin typeface="Arial Rounded MT Bold" panose="020F0704030504030204" pitchFamily="34" charset="0"/>
              </a:rPr>
              <a:t>A </a:t>
            </a:r>
            <a:r>
              <a:rPr lang="en-GB" sz="2400" dirty="0" smtClean="0">
                <a:solidFill>
                  <a:srgbClr val="0070C0"/>
                </a:solidFill>
                <a:latin typeface="Arial Rounded MT Bold" panose="020F0704030504030204" pitchFamily="34" charset="0"/>
              </a:rPr>
              <a:t>curriculum </a:t>
            </a:r>
            <a:r>
              <a:rPr lang="en-GB" sz="2400" dirty="0">
                <a:solidFill>
                  <a:srgbClr val="0070C0"/>
                </a:solidFill>
                <a:latin typeface="Arial Rounded MT Bold" panose="020F0704030504030204" pitchFamily="34" charset="0"/>
              </a:rPr>
              <a:t>for KS1-2, largely focussed on singing &amp; playing instruments</a:t>
            </a:r>
          </a:p>
          <a:p>
            <a:pPr marL="285750" indent="-285750">
              <a:buFont typeface="Arial" panose="020B0604020202020204" pitchFamily="34" charset="0"/>
              <a:buChar char="•"/>
            </a:pPr>
            <a:r>
              <a:rPr lang="en-GB" sz="2400" dirty="0">
                <a:solidFill>
                  <a:srgbClr val="0070C0"/>
                </a:solidFill>
                <a:latin typeface="Arial Rounded MT Bold" panose="020F0704030504030204" pitchFamily="34" charset="0"/>
              </a:rPr>
              <a:t>Use of staff  and other forms of notation in KS2</a:t>
            </a:r>
          </a:p>
          <a:p>
            <a:pPr marL="285750" indent="-285750">
              <a:buFont typeface="Arial" panose="020B0604020202020204" pitchFamily="34" charset="0"/>
              <a:buChar char="•"/>
            </a:pPr>
            <a:r>
              <a:rPr lang="en-GB" sz="2400" dirty="0">
                <a:solidFill>
                  <a:srgbClr val="0070C0"/>
                </a:solidFill>
                <a:latin typeface="Arial Rounded MT Bold" panose="020F0704030504030204" pitchFamily="34" charset="0"/>
              </a:rPr>
              <a:t>Develop an understanding of history of music at KS2</a:t>
            </a:r>
          </a:p>
        </p:txBody>
      </p:sp>
    </p:spTree>
    <p:extLst>
      <p:ext uri="{BB962C8B-B14F-4D97-AF65-F5344CB8AC3E}">
        <p14:creationId xmlns:p14="http://schemas.microsoft.com/office/powerpoint/2010/main" val="2033551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PE</a:t>
            </a:r>
          </a:p>
        </p:txBody>
      </p:sp>
      <p:sp>
        <p:nvSpPr>
          <p:cNvPr id="6" name="Rectangle 5"/>
          <p:cNvSpPr/>
          <p:nvPr/>
        </p:nvSpPr>
        <p:spPr>
          <a:xfrm>
            <a:off x="251520" y="2190143"/>
            <a:ext cx="8145412" cy="369332"/>
          </a:xfrm>
          <a:prstGeom prst="rect">
            <a:avLst/>
          </a:prstGeom>
        </p:spPr>
        <p:txBody>
          <a:bodyPr wrap="square">
            <a:spAutoFit/>
          </a:bodyPr>
          <a:lstStyle/>
          <a:p>
            <a:pPr marL="342900" indent="-342900">
              <a:buFont typeface="Arial" pitchFamily="34" charset="0"/>
              <a:buChar char="•"/>
              <a:defRPr/>
            </a:pPr>
            <a:endParaRPr lang="en-GB" dirty="0" smtClean="0">
              <a:solidFill>
                <a:srgbClr val="0070C0"/>
              </a:solidFill>
              <a:latin typeface="Arial Rounded MT Bold" pitchFamily="34" charset="0"/>
              <a:cs typeface="Arial" charset="0"/>
            </a:endParaRPr>
          </a:p>
        </p:txBody>
      </p:sp>
      <p:sp>
        <p:nvSpPr>
          <p:cNvPr id="3" name="Rectangle 2"/>
          <p:cNvSpPr/>
          <p:nvPr/>
        </p:nvSpPr>
        <p:spPr>
          <a:xfrm>
            <a:off x="395536" y="1960284"/>
            <a:ext cx="3672408" cy="3077766"/>
          </a:xfrm>
          <a:prstGeom prst="rect">
            <a:avLst/>
          </a:prstGeom>
        </p:spPr>
        <p:txBody>
          <a:bodyPr wrap="square">
            <a:spAutoFit/>
          </a:bodyPr>
          <a:lstStyle/>
          <a:p>
            <a:r>
              <a:rPr lang="en-GB" b="1" dirty="0">
                <a:solidFill>
                  <a:srgbClr val="0070C0"/>
                </a:solidFill>
                <a:latin typeface="Arial Rounded MT Bold" panose="020F0704030504030204" pitchFamily="34" charset="0"/>
              </a:rPr>
              <a:t>KS1</a:t>
            </a:r>
            <a:r>
              <a:rPr lang="en-GB" dirty="0">
                <a:solidFill>
                  <a:srgbClr val="0070C0"/>
                </a:solidFill>
                <a:latin typeface="Arial Rounded MT Bold" panose="020F0704030504030204" pitchFamily="34" charset="0"/>
              </a:rPr>
              <a:t> </a:t>
            </a:r>
          </a:p>
          <a:p>
            <a:pPr marL="457200" indent="-457200">
              <a:buFont typeface="Arial" panose="020B0604020202020204" pitchFamily="34" charset="0"/>
              <a:buChar char="•"/>
            </a:pPr>
            <a:r>
              <a:rPr lang="en-GB" sz="1600" dirty="0" smtClean="0">
                <a:solidFill>
                  <a:srgbClr val="0070C0"/>
                </a:solidFill>
                <a:latin typeface="Arial Rounded MT Bold" panose="020F0704030504030204" pitchFamily="34" charset="0"/>
              </a:rPr>
              <a:t>Pupils </a:t>
            </a:r>
            <a:r>
              <a:rPr lang="en-GB" sz="1600" dirty="0">
                <a:solidFill>
                  <a:srgbClr val="0070C0"/>
                </a:solidFill>
                <a:latin typeface="Arial Rounded MT Bold" panose="020F0704030504030204" pitchFamily="34" charset="0"/>
              </a:rPr>
              <a:t>will develop fundamental skills (agility, balance and co-ordination) individually and with others. Alongside the other skills of running, jumping, throwing and catching.</a:t>
            </a:r>
          </a:p>
          <a:p>
            <a:pPr marL="457200" indent="-457200">
              <a:buFont typeface="Arial" panose="020B0604020202020204" pitchFamily="34" charset="0"/>
              <a:buChar char="•"/>
            </a:pPr>
            <a:r>
              <a:rPr lang="en-GB" sz="1600" dirty="0">
                <a:solidFill>
                  <a:srgbClr val="0070C0"/>
                </a:solidFill>
                <a:latin typeface="Arial Rounded MT Bold" panose="020F0704030504030204" pitchFamily="34" charset="0"/>
              </a:rPr>
              <a:t>Participate in team games, developing simple tactics.</a:t>
            </a:r>
          </a:p>
          <a:p>
            <a:pPr marL="457200" indent="-457200">
              <a:buFont typeface="Arial" panose="020B0604020202020204" pitchFamily="34" charset="0"/>
              <a:buChar char="•"/>
            </a:pPr>
            <a:r>
              <a:rPr lang="en-GB" sz="1600" dirty="0">
                <a:solidFill>
                  <a:srgbClr val="0070C0"/>
                </a:solidFill>
                <a:latin typeface="Arial Rounded MT Bold" panose="020F0704030504030204" pitchFamily="34" charset="0"/>
              </a:rPr>
              <a:t>Perform dances using simple movement patterns</a:t>
            </a:r>
          </a:p>
        </p:txBody>
      </p:sp>
      <p:sp>
        <p:nvSpPr>
          <p:cNvPr id="8" name="Rectangle 7"/>
          <p:cNvSpPr/>
          <p:nvPr/>
        </p:nvSpPr>
        <p:spPr>
          <a:xfrm>
            <a:off x="4282558" y="1960284"/>
            <a:ext cx="4572000" cy="3570208"/>
          </a:xfrm>
          <a:prstGeom prst="rect">
            <a:avLst/>
          </a:prstGeom>
        </p:spPr>
        <p:txBody>
          <a:bodyPr>
            <a:spAutoFit/>
          </a:bodyPr>
          <a:lstStyle/>
          <a:p>
            <a:r>
              <a:rPr lang="en-GB" b="1" dirty="0">
                <a:solidFill>
                  <a:srgbClr val="0070C0"/>
                </a:solidFill>
                <a:latin typeface="Arial Rounded MT Bold" panose="020F0704030504030204" pitchFamily="34" charset="0"/>
              </a:rPr>
              <a:t>KS2</a:t>
            </a:r>
          </a:p>
          <a:p>
            <a:pPr marL="285750" indent="-285750">
              <a:buFont typeface="Arial" panose="020B0604020202020204" pitchFamily="34" charset="0"/>
              <a:buChar char="•"/>
            </a:pPr>
            <a:r>
              <a:rPr lang="en-GB" sz="1600" dirty="0">
                <a:solidFill>
                  <a:srgbClr val="0070C0"/>
                </a:solidFill>
                <a:latin typeface="Arial Rounded MT Bold" panose="020F0704030504030204" pitchFamily="34" charset="0"/>
              </a:rPr>
              <a:t>Pupils apply and develop a broad range of skills; learning different ways to link them together. </a:t>
            </a:r>
          </a:p>
          <a:p>
            <a:pPr marL="285750" indent="-285750">
              <a:buFont typeface="Arial" panose="020B0604020202020204" pitchFamily="34" charset="0"/>
              <a:buChar char="•"/>
            </a:pPr>
            <a:r>
              <a:rPr lang="en-GB" sz="1600" dirty="0">
                <a:solidFill>
                  <a:srgbClr val="0070C0"/>
                </a:solidFill>
                <a:latin typeface="Arial Rounded MT Bold" panose="020F0704030504030204" pitchFamily="34" charset="0"/>
              </a:rPr>
              <a:t>They will play a variety of competitive games, learning how to attack and defend.</a:t>
            </a:r>
          </a:p>
          <a:p>
            <a:pPr marL="285750" indent="-285750">
              <a:buFont typeface="Arial" panose="020B0604020202020204" pitchFamily="34" charset="0"/>
              <a:buChar char="•"/>
            </a:pPr>
            <a:r>
              <a:rPr lang="en-GB" sz="1600" dirty="0">
                <a:solidFill>
                  <a:srgbClr val="0070C0"/>
                </a:solidFill>
                <a:latin typeface="Arial Rounded MT Bold" panose="020F0704030504030204" pitchFamily="34" charset="0"/>
              </a:rPr>
              <a:t>Develop their technique, strength, flexibility, control and balance.</a:t>
            </a:r>
          </a:p>
          <a:p>
            <a:pPr marL="285750" indent="-285750">
              <a:buFont typeface="Arial" panose="020B0604020202020204" pitchFamily="34" charset="0"/>
              <a:buChar char="•"/>
            </a:pPr>
            <a:r>
              <a:rPr lang="en-GB" sz="1600" dirty="0">
                <a:solidFill>
                  <a:srgbClr val="0070C0"/>
                </a:solidFill>
                <a:latin typeface="Arial Rounded MT Bold" panose="020F0704030504030204" pitchFamily="34" charset="0"/>
              </a:rPr>
              <a:t>Perform dance using a range of movement patterns.</a:t>
            </a:r>
          </a:p>
          <a:p>
            <a:pPr marL="285750" indent="-285750">
              <a:buFont typeface="Arial" panose="020B0604020202020204" pitchFamily="34" charset="0"/>
              <a:buChar char="•"/>
            </a:pPr>
            <a:r>
              <a:rPr lang="en-GB" sz="1600" dirty="0">
                <a:solidFill>
                  <a:srgbClr val="0070C0"/>
                </a:solidFill>
                <a:latin typeface="Arial Rounded MT Bold" panose="020F0704030504030204" pitchFamily="34" charset="0"/>
              </a:rPr>
              <a:t>Learn to evaluate and improve both their own and their peers performance through physical activity</a:t>
            </a:r>
            <a:r>
              <a:rPr lang="en-GB" sz="1600" dirty="0"/>
              <a:t>.</a:t>
            </a:r>
          </a:p>
        </p:txBody>
      </p:sp>
    </p:spTree>
    <p:extLst>
      <p:ext uri="{BB962C8B-B14F-4D97-AF65-F5344CB8AC3E}">
        <p14:creationId xmlns:p14="http://schemas.microsoft.com/office/powerpoint/2010/main" val="133069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dirty="0" smtClean="0">
                <a:solidFill>
                  <a:srgbClr val="0070C0"/>
                </a:solidFill>
                <a:latin typeface="Arial Rounded MT Bold" pitchFamily="34" charset="0"/>
              </a:rPr>
              <a:t>Modern Foreign Languages </a:t>
            </a:r>
          </a:p>
        </p:txBody>
      </p:sp>
      <p:sp>
        <p:nvSpPr>
          <p:cNvPr id="6" name="Rectangle 5"/>
          <p:cNvSpPr/>
          <p:nvPr/>
        </p:nvSpPr>
        <p:spPr>
          <a:xfrm>
            <a:off x="251520" y="2190143"/>
            <a:ext cx="8145412" cy="369332"/>
          </a:xfrm>
          <a:prstGeom prst="rect">
            <a:avLst/>
          </a:prstGeom>
        </p:spPr>
        <p:txBody>
          <a:bodyPr wrap="square">
            <a:spAutoFit/>
          </a:bodyPr>
          <a:lstStyle/>
          <a:p>
            <a:pPr marL="342900" indent="-342900">
              <a:buFont typeface="Arial" pitchFamily="34" charset="0"/>
              <a:buChar char="•"/>
              <a:defRPr/>
            </a:pPr>
            <a:endParaRPr lang="en-GB" dirty="0" smtClean="0">
              <a:solidFill>
                <a:srgbClr val="0070C0"/>
              </a:solidFill>
              <a:latin typeface="Arial Rounded MT Bold" pitchFamily="34" charset="0"/>
              <a:cs typeface="Arial" charset="0"/>
            </a:endParaRPr>
          </a:p>
        </p:txBody>
      </p:sp>
      <p:sp>
        <p:nvSpPr>
          <p:cNvPr id="3" name="Rectangle 2"/>
          <p:cNvSpPr/>
          <p:nvPr/>
        </p:nvSpPr>
        <p:spPr>
          <a:xfrm>
            <a:off x="755576" y="2349210"/>
            <a:ext cx="7416824" cy="1723549"/>
          </a:xfrm>
          <a:prstGeom prst="rect">
            <a:avLst/>
          </a:prstGeom>
        </p:spPr>
        <p:txBody>
          <a:bodyPr wrap="square">
            <a:spAutoFit/>
          </a:bodyPr>
          <a:lstStyle/>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Statutory foreign languages at Key Stage 2, selected from:</a:t>
            </a:r>
            <a:br>
              <a:rPr lang="en-GB" dirty="0">
                <a:solidFill>
                  <a:srgbClr val="0070C0"/>
                </a:solidFill>
                <a:latin typeface="Arial Rounded MT Bold" panose="020F0704030504030204" pitchFamily="34" charset="0"/>
              </a:rPr>
            </a:br>
            <a:r>
              <a:rPr lang="en-GB" sz="1600" i="1" dirty="0">
                <a:solidFill>
                  <a:srgbClr val="0070C0"/>
                </a:solidFill>
                <a:latin typeface="Arial Rounded MT Bold" panose="020F0704030504030204" pitchFamily="34" charset="0"/>
              </a:rPr>
              <a:t>French, German, Italian, Mandarin, Spanish, Latin or Ancient Greek </a:t>
            </a:r>
          </a:p>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Teaching should focus on making progress in 1 </a:t>
            </a:r>
            <a:r>
              <a:rPr lang="en-GB" dirty="0" smtClean="0">
                <a:solidFill>
                  <a:srgbClr val="0070C0"/>
                </a:solidFill>
                <a:latin typeface="Arial Rounded MT Bold" panose="020F0704030504030204" pitchFamily="34" charset="0"/>
              </a:rPr>
              <a:t>language. We have chosen </a:t>
            </a:r>
            <a:r>
              <a:rPr lang="en-GB" b="1" dirty="0" smtClean="0">
                <a:solidFill>
                  <a:srgbClr val="0070C0"/>
                </a:solidFill>
                <a:latin typeface="Arial Rounded MT Bold" panose="020F0704030504030204" pitchFamily="34" charset="0"/>
              </a:rPr>
              <a:t>French.</a:t>
            </a:r>
            <a:endParaRPr lang="en-GB" b="1" dirty="0">
              <a:solidFill>
                <a:srgbClr val="0070C0"/>
              </a:solidFill>
              <a:latin typeface="Arial Rounded MT Bold" panose="020F0704030504030204" pitchFamily="34" charset="0"/>
            </a:endParaRPr>
          </a:p>
          <a:p>
            <a:pPr marL="285750" indent="-285750">
              <a:buFont typeface="Arial" panose="020B0604020202020204" pitchFamily="34" charset="0"/>
              <a:buChar char="•"/>
            </a:pPr>
            <a:r>
              <a:rPr lang="en-GB" dirty="0">
                <a:solidFill>
                  <a:srgbClr val="0070C0"/>
                </a:solidFill>
                <a:latin typeface="Arial Rounded MT Bold" panose="020F0704030504030204" pitchFamily="34" charset="0"/>
              </a:rPr>
              <a:t>Includes a balance of all four skills and a focus on developing accurate pronunciation</a:t>
            </a:r>
          </a:p>
        </p:txBody>
      </p:sp>
    </p:spTree>
    <p:extLst>
      <p:ext uri="{BB962C8B-B14F-4D97-AF65-F5344CB8AC3E}">
        <p14:creationId xmlns:p14="http://schemas.microsoft.com/office/powerpoint/2010/main" val="1701504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6" name="Rectangle 5"/>
          <p:cNvSpPr/>
          <p:nvPr/>
        </p:nvSpPr>
        <p:spPr>
          <a:xfrm>
            <a:off x="467544" y="2132856"/>
            <a:ext cx="8145412" cy="3662541"/>
          </a:xfrm>
          <a:prstGeom prst="rect">
            <a:avLst/>
          </a:prstGeom>
        </p:spPr>
        <p:txBody>
          <a:bodyPr wrap="square">
            <a:spAutoFit/>
          </a:bodyPr>
          <a:lstStyle/>
          <a:p>
            <a:pPr algn="ctr"/>
            <a:r>
              <a:rPr lang="en-GB" sz="2400" b="1" dirty="0" smtClean="0">
                <a:solidFill>
                  <a:srgbClr val="0070C0"/>
                </a:solidFill>
                <a:latin typeface="Arial Rounded MT Bold" pitchFamily="34" charset="0"/>
              </a:rPr>
              <a:t>Thank you for taking the time to attend today.</a:t>
            </a:r>
          </a:p>
          <a:p>
            <a:pPr algn="ctr"/>
            <a:endParaRPr lang="en-GB" sz="2400" dirty="0" smtClean="0">
              <a:solidFill>
                <a:srgbClr val="0070C0"/>
              </a:solidFill>
              <a:latin typeface="Arial Rounded MT Bold" pitchFamily="34" charset="0"/>
            </a:endParaRPr>
          </a:p>
          <a:p>
            <a:pPr algn="ctr"/>
            <a:r>
              <a:rPr lang="en-GB" sz="2400" dirty="0" smtClean="0">
                <a:solidFill>
                  <a:srgbClr val="0070C0"/>
                </a:solidFill>
                <a:latin typeface="Arial Rounded MT Bold" pitchFamily="34" charset="0"/>
              </a:rPr>
              <a:t>We  hope you found the information about the New National Curriculum 2014 useful.</a:t>
            </a:r>
          </a:p>
          <a:p>
            <a:pPr algn="ctr"/>
            <a:endParaRPr lang="en-GB" sz="2400" dirty="0">
              <a:solidFill>
                <a:srgbClr val="0070C0"/>
              </a:solidFill>
              <a:latin typeface="Arial Rounded MT Bold" pitchFamily="34" charset="0"/>
              <a:cs typeface="Arial" charset="0"/>
            </a:endParaRPr>
          </a:p>
          <a:p>
            <a:pPr algn="ctr"/>
            <a:r>
              <a:rPr lang="en-GB" sz="2400" dirty="0" smtClean="0">
                <a:solidFill>
                  <a:srgbClr val="0070C0"/>
                </a:solidFill>
                <a:latin typeface="Arial Rounded MT Bold" pitchFamily="34" charset="0"/>
                <a:cs typeface="Arial" charset="0"/>
              </a:rPr>
              <a:t>Please see visit our school website for further information about our curriculum</a:t>
            </a:r>
          </a:p>
          <a:p>
            <a:pPr algn="ctr"/>
            <a:endParaRPr lang="en-GB" sz="2400" dirty="0">
              <a:latin typeface="Arial Rounded MT Bold" pitchFamily="34" charset="0"/>
              <a:cs typeface="Arial" charset="0"/>
            </a:endParaRPr>
          </a:p>
          <a:p>
            <a:pPr algn="ctr"/>
            <a:r>
              <a:rPr lang="en-GB" sz="2400" dirty="0" smtClean="0">
                <a:latin typeface="Arial Rounded MT Bold" pitchFamily="34" charset="0"/>
                <a:cs typeface="Arial" charset="0"/>
                <a:hlinkClick r:id="rId4"/>
              </a:rPr>
              <a:t>www.usworthcolliery.co.uk</a:t>
            </a:r>
            <a:endParaRPr lang="en-GB" sz="2400" dirty="0" smtClean="0">
              <a:latin typeface="Arial Rounded MT Bold" pitchFamily="34" charset="0"/>
              <a:cs typeface="Arial" charset="0"/>
            </a:endParaRPr>
          </a:p>
          <a:p>
            <a:pPr algn="ctr"/>
            <a:endParaRPr lang="en-GB" sz="1600" dirty="0">
              <a:latin typeface="Sassoon Primary Infant" pitchFamily="2" charset="0"/>
              <a:cs typeface="Arial" charset="0"/>
            </a:endParaRPr>
          </a:p>
        </p:txBody>
      </p:sp>
    </p:spTree>
    <p:extLst>
      <p:ext uri="{BB962C8B-B14F-4D97-AF65-F5344CB8AC3E}">
        <p14:creationId xmlns:p14="http://schemas.microsoft.com/office/powerpoint/2010/main" val="3221214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467544" y="1589030"/>
            <a:ext cx="8208912" cy="3293209"/>
          </a:xfrm>
          <a:prstGeom prst="rect">
            <a:avLst/>
          </a:prstGeom>
        </p:spPr>
        <p:txBody>
          <a:bodyPr wrap="square">
            <a:spAutoFit/>
          </a:bodyPr>
          <a:lstStyle/>
          <a:p>
            <a:pPr algn="ctr"/>
            <a:r>
              <a:rPr lang="en-GB" sz="2800" b="1" dirty="0" smtClean="0">
                <a:solidFill>
                  <a:srgbClr val="0070C0"/>
                </a:solidFill>
                <a:latin typeface="Arial Rounded MT Bold" pitchFamily="34" charset="0"/>
              </a:rPr>
              <a:t>Aims of The National Curriculum 2014</a:t>
            </a:r>
          </a:p>
          <a:p>
            <a:endParaRPr lang="en-GB" dirty="0">
              <a:solidFill>
                <a:srgbClr val="0070C0"/>
              </a:solidFill>
              <a:latin typeface="Arial Rounded MT Bold" pitchFamily="34" charset="0"/>
            </a:endParaRPr>
          </a:p>
          <a:p>
            <a:pPr marL="285750" indent="-285750">
              <a:buFont typeface="Arial" pitchFamily="34" charset="0"/>
              <a:buChar char="•"/>
            </a:pPr>
            <a:r>
              <a:rPr lang="en-GB" dirty="0" smtClean="0">
                <a:solidFill>
                  <a:srgbClr val="0070C0"/>
                </a:solidFill>
                <a:latin typeface="Arial Rounded MT Bold" pitchFamily="34" charset="0"/>
              </a:rPr>
              <a:t>To ensure that the new National Curriculum embodies rigour and </a:t>
            </a:r>
            <a:r>
              <a:rPr lang="en-GB" b="1" dirty="0" smtClean="0">
                <a:solidFill>
                  <a:srgbClr val="0070C0"/>
                </a:solidFill>
                <a:latin typeface="Arial Rounded MT Bold" pitchFamily="34" charset="0"/>
              </a:rPr>
              <a:t>high standards </a:t>
            </a:r>
            <a:r>
              <a:rPr lang="en-GB" dirty="0" smtClean="0">
                <a:solidFill>
                  <a:srgbClr val="0070C0"/>
                </a:solidFill>
                <a:latin typeface="Arial Rounded MT Bold" pitchFamily="34" charset="0"/>
              </a:rPr>
              <a:t>and creates coherence in what is taught in schools. </a:t>
            </a:r>
          </a:p>
          <a:p>
            <a:pPr marL="285750" indent="-285750">
              <a:buFont typeface="Arial" pitchFamily="34" charset="0"/>
              <a:buChar char="•"/>
            </a:pPr>
            <a:endParaRPr lang="en-GB" dirty="0" smtClean="0">
              <a:solidFill>
                <a:srgbClr val="0070C0"/>
              </a:solidFill>
              <a:latin typeface="Arial Rounded MT Bold" pitchFamily="34" charset="0"/>
            </a:endParaRPr>
          </a:p>
          <a:p>
            <a:pPr marL="285750" indent="-285750">
              <a:buFont typeface="Arial" pitchFamily="34" charset="0"/>
              <a:buChar char="•"/>
            </a:pPr>
            <a:r>
              <a:rPr lang="en-GB" dirty="0" smtClean="0">
                <a:solidFill>
                  <a:srgbClr val="0070C0"/>
                </a:solidFill>
                <a:latin typeface="Arial Rounded MT Bold" pitchFamily="34" charset="0"/>
              </a:rPr>
              <a:t>To ensure that all children are taught the </a:t>
            </a:r>
            <a:r>
              <a:rPr lang="en-GB" b="1" dirty="0" smtClean="0">
                <a:solidFill>
                  <a:srgbClr val="0070C0"/>
                </a:solidFill>
                <a:latin typeface="Arial Rounded MT Bold" pitchFamily="34" charset="0"/>
              </a:rPr>
              <a:t>essential knowledge</a:t>
            </a:r>
            <a:r>
              <a:rPr lang="en-GB" dirty="0" smtClean="0">
                <a:solidFill>
                  <a:srgbClr val="0070C0"/>
                </a:solidFill>
                <a:latin typeface="Arial Rounded MT Bold" pitchFamily="34" charset="0"/>
              </a:rPr>
              <a:t> in the key subject disciplines. </a:t>
            </a:r>
          </a:p>
          <a:p>
            <a:pPr>
              <a:buFont typeface="Arial" pitchFamily="34" charset="0"/>
              <a:buChar char="•"/>
            </a:pPr>
            <a:endParaRPr lang="en-GB" dirty="0" smtClean="0">
              <a:solidFill>
                <a:srgbClr val="0070C0"/>
              </a:solidFill>
              <a:latin typeface="Arial Rounded MT Bold" pitchFamily="34" charset="0"/>
            </a:endParaRPr>
          </a:p>
          <a:p>
            <a:pPr marL="285750" indent="-285750">
              <a:buFont typeface="Arial" pitchFamily="34" charset="0"/>
              <a:buChar char="•"/>
            </a:pPr>
            <a:r>
              <a:rPr lang="en-GB" dirty="0" smtClean="0">
                <a:solidFill>
                  <a:srgbClr val="0070C0"/>
                </a:solidFill>
                <a:latin typeface="Arial Rounded MT Bold" pitchFamily="34" charset="0"/>
              </a:rPr>
              <a:t>Beyond that core, to </a:t>
            </a:r>
            <a:r>
              <a:rPr lang="en-GB" b="1" dirty="0" smtClean="0">
                <a:solidFill>
                  <a:srgbClr val="0070C0"/>
                </a:solidFill>
                <a:latin typeface="Arial Rounded MT Bold" pitchFamily="34" charset="0"/>
              </a:rPr>
              <a:t>allow teachers greater freedom</a:t>
            </a:r>
            <a:r>
              <a:rPr lang="en-GB" dirty="0" smtClean="0">
                <a:solidFill>
                  <a:srgbClr val="0070C0"/>
                </a:solidFill>
                <a:latin typeface="Arial Rounded MT Bold" pitchFamily="34" charset="0"/>
              </a:rPr>
              <a:t> to use their professionalism and expertise to help all children realise their potential</a:t>
            </a:r>
            <a:endParaRPr lang="en-GB" dirty="0">
              <a:latin typeface="Arial Rounded MT Bold" pitchFamily="34" charset="0"/>
            </a:endParaRPr>
          </a:p>
        </p:txBody>
      </p:sp>
    </p:spTree>
    <p:extLst>
      <p:ext uri="{BB962C8B-B14F-4D97-AF65-F5344CB8AC3E}">
        <p14:creationId xmlns:p14="http://schemas.microsoft.com/office/powerpoint/2010/main" val="3453817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461665"/>
          </a:xfrm>
          <a:prstGeom prst="rect">
            <a:avLst/>
          </a:prstGeom>
        </p:spPr>
        <p:txBody>
          <a:bodyPr wrap="square">
            <a:spAutoFit/>
          </a:bodyPr>
          <a:lstStyle/>
          <a:p>
            <a:pPr algn="ctr"/>
            <a:r>
              <a:rPr lang="en-GB" altLang="en-US" sz="2400" b="1" dirty="0" smtClean="0">
                <a:solidFill>
                  <a:srgbClr val="0070C0"/>
                </a:solidFill>
                <a:latin typeface="Arial Rounded MT Bold" pitchFamily="34" charset="0"/>
              </a:rPr>
              <a:t>Core</a:t>
            </a:r>
            <a:r>
              <a:rPr lang="en-GB" altLang="en-US" b="1" dirty="0" smtClean="0">
                <a:solidFill>
                  <a:srgbClr val="0070C0"/>
                </a:solidFill>
                <a:latin typeface="Arial Rounded MT Bold" pitchFamily="34" charset="0"/>
              </a:rPr>
              <a:t> </a:t>
            </a:r>
            <a:r>
              <a:rPr lang="en-GB" altLang="en-US" sz="2400" b="1" dirty="0" smtClean="0">
                <a:solidFill>
                  <a:srgbClr val="0070C0"/>
                </a:solidFill>
                <a:latin typeface="Arial Rounded MT Bold" pitchFamily="34" charset="0"/>
              </a:rPr>
              <a:t>and Foundation Years 1-6</a:t>
            </a:r>
            <a:endParaRPr lang="en-GB" sz="2400" b="1" dirty="0">
              <a:solidFill>
                <a:srgbClr val="0070C0"/>
              </a:solidFill>
              <a:latin typeface="Arial Rounded MT Bold" pitchFamily="34" charset="0"/>
            </a:endParaRPr>
          </a:p>
        </p:txBody>
      </p:sp>
      <p:sp>
        <p:nvSpPr>
          <p:cNvPr id="3" name="TextBox 2"/>
          <p:cNvSpPr txBox="1"/>
          <p:nvPr/>
        </p:nvSpPr>
        <p:spPr>
          <a:xfrm>
            <a:off x="611560" y="2348880"/>
            <a:ext cx="3960440" cy="2135969"/>
          </a:xfrm>
          <a:prstGeom prst="rect">
            <a:avLst/>
          </a:prstGeom>
          <a:noFill/>
        </p:spPr>
        <p:txBody>
          <a:bodyPr wrap="square" rtlCol="0">
            <a:spAutoFit/>
          </a:bodyPr>
          <a:lstStyle/>
          <a:p>
            <a:r>
              <a:rPr lang="en-GB" sz="3200" dirty="0" smtClean="0">
                <a:solidFill>
                  <a:srgbClr val="0070C0"/>
                </a:solidFill>
                <a:latin typeface="Arial Rounded MT Bold" pitchFamily="34" charset="0"/>
              </a:rPr>
              <a:t>Core Subjects</a:t>
            </a:r>
          </a:p>
          <a:p>
            <a:pPr>
              <a:lnSpc>
                <a:spcPct val="90000"/>
              </a:lnSpc>
            </a:pPr>
            <a:endParaRPr lang="en-GB" altLang="en-US" sz="3200" dirty="0" smtClean="0">
              <a:solidFill>
                <a:srgbClr val="0070C0"/>
              </a:solidFill>
              <a:latin typeface="Arial Rounded MT Bold" pitchFamily="34" charset="0"/>
            </a:endParaRPr>
          </a:p>
          <a:p>
            <a:pPr marL="285750" indent="-285750">
              <a:lnSpc>
                <a:spcPct val="90000"/>
              </a:lnSpc>
              <a:buFont typeface="Arial" pitchFamily="34" charset="0"/>
              <a:buChar char="•"/>
            </a:pPr>
            <a:r>
              <a:rPr lang="en-GB" altLang="en-US" sz="2000" dirty="0" smtClean="0">
                <a:solidFill>
                  <a:srgbClr val="0070C0"/>
                </a:solidFill>
                <a:latin typeface="Arial Rounded MT Bold" pitchFamily="34" charset="0"/>
              </a:rPr>
              <a:t>English </a:t>
            </a:r>
          </a:p>
          <a:p>
            <a:pPr marL="285750" indent="-285750">
              <a:lnSpc>
                <a:spcPct val="90000"/>
              </a:lnSpc>
              <a:buFont typeface="Arial" pitchFamily="34" charset="0"/>
              <a:buChar char="•"/>
            </a:pPr>
            <a:r>
              <a:rPr lang="en-GB" altLang="en-US" sz="2000" dirty="0" smtClean="0">
                <a:solidFill>
                  <a:srgbClr val="0070C0"/>
                </a:solidFill>
                <a:latin typeface="Arial Rounded MT Bold" pitchFamily="34" charset="0"/>
              </a:rPr>
              <a:t>Maths </a:t>
            </a:r>
          </a:p>
          <a:p>
            <a:pPr marL="285750" indent="-285750">
              <a:lnSpc>
                <a:spcPct val="90000"/>
              </a:lnSpc>
              <a:buFont typeface="Arial" pitchFamily="34" charset="0"/>
              <a:buChar char="•"/>
            </a:pPr>
            <a:r>
              <a:rPr lang="en-GB" altLang="en-US" sz="2000" dirty="0" smtClean="0">
                <a:solidFill>
                  <a:srgbClr val="0070C0"/>
                </a:solidFill>
                <a:latin typeface="Arial Rounded MT Bold" pitchFamily="34" charset="0"/>
              </a:rPr>
              <a:t>Science</a:t>
            </a:r>
          </a:p>
          <a:p>
            <a:endParaRPr lang="en-GB" dirty="0"/>
          </a:p>
        </p:txBody>
      </p:sp>
      <p:sp>
        <p:nvSpPr>
          <p:cNvPr id="7" name="Rectangle 6"/>
          <p:cNvSpPr/>
          <p:nvPr/>
        </p:nvSpPr>
        <p:spPr>
          <a:xfrm>
            <a:off x="4247964" y="2492896"/>
            <a:ext cx="4572000" cy="3336298"/>
          </a:xfrm>
          <a:prstGeom prst="rect">
            <a:avLst/>
          </a:prstGeom>
        </p:spPr>
        <p:txBody>
          <a:bodyPr>
            <a:spAutoFit/>
          </a:bodyPr>
          <a:lstStyle/>
          <a:p>
            <a:r>
              <a:rPr lang="en-GB" sz="2800" dirty="0" smtClean="0">
                <a:solidFill>
                  <a:srgbClr val="0070C0"/>
                </a:solidFill>
                <a:latin typeface="Arial Rounded MT Bold" pitchFamily="34" charset="0"/>
              </a:rPr>
              <a:t>Foundation Subjects</a:t>
            </a:r>
          </a:p>
          <a:p>
            <a:endParaRPr lang="en-GB" sz="2800" dirty="0" smtClean="0">
              <a:solidFill>
                <a:srgbClr val="0070C0"/>
              </a:solidFill>
              <a:latin typeface="Arial Rounded MT Bold" pitchFamily="34" charset="0"/>
            </a:endParaRPr>
          </a:p>
          <a:p>
            <a:pPr marL="457200" indent="-457200">
              <a:lnSpc>
                <a:spcPct val="90000"/>
              </a:lnSpc>
              <a:buFont typeface="Arial" pitchFamily="34" charset="0"/>
              <a:buChar char="•"/>
            </a:pPr>
            <a:r>
              <a:rPr lang="en-GB" altLang="en-US" dirty="0" smtClean="0">
                <a:solidFill>
                  <a:srgbClr val="0070C0"/>
                </a:solidFill>
                <a:latin typeface="Arial Rounded MT Bold" pitchFamily="34" charset="0"/>
              </a:rPr>
              <a:t>Art and Design</a:t>
            </a:r>
          </a:p>
          <a:p>
            <a:pPr marL="457200" indent="-457200">
              <a:lnSpc>
                <a:spcPct val="90000"/>
              </a:lnSpc>
              <a:buFont typeface="Arial" pitchFamily="34" charset="0"/>
              <a:buChar char="•"/>
            </a:pPr>
            <a:r>
              <a:rPr lang="en-GB" altLang="en-US" dirty="0" smtClean="0">
                <a:solidFill>
                  <a:srgbClr val="0070C0"/>
                </a:solidFill>
                <a:latin typeface="Arial Rounded MT Bold" pitchFamily="34" charset="0"/>
              </a:rPr>
              <a:t>Computing</a:t>
            </a:r>
          </a:p>
          <a:p>
            <a:pPr marL="457200" indent="-457200">
              <a:lnSpc>
                <a:spcPct val="90000"/>
              </a:lnSpc>
              <a:buFont typeface="Arial" pitchFamily="34" charset="0"/>
              <a:buChar char="•"/>
            </a:pPr>
            <a:r>
              <a:rPr lang="en-GB" altLang="en-US" dirty="0" smtClean="0">
                <a:solidFill>
                  <a:srgbClr val="0070C0"/>
                </a:solidFill>
                <a:latin typeface="Arial Rounded MT Bold" pitchFamily="34" charset="0"/>
              </a:rPr>
              <a:t>Design and Technology</a:t>
            </a:r>
          </a:p>
          <a:p>
            <a:pPr marL="457200" indent="-457200">
              <a:lnSpc>
                <a:spcPct val="90000"/>
              </a:lnSpc>
              <a:buFont typeface="Arial" pitchFamily="34" charset="0"/>
              <a:buChar char="•"/>
            </a:pPr>
            <a:r>
              <a:rPr lang="en-GB" altLang="en-US" dirty="0" smtClean="0">
                <a:solidFill>
                  <a:srgbClr val="0070C0"/>
                </a:solidFill>
                <a:latin typeface="Arial Rounded MT Bold" pitchFamily="34" charset="0"/>
              </a:rPr>
              <a:t>Geography</a:t>
            </a:r>
          </a:p>
          <a:p>
            <a:pPr marL="457200" indent="-457200">
              <a:lnSpc>
                <a:spcPct val="90000"/>
              </a:lnSpc>
              <a:buFont typeface="Arial" pitchFamily="34" charset="0"/>
              <a:buChar char="•"/>
            </a:pPr>
            <a:r>
              <a:rPr lang="en-GB" altLang="en-US" dirty="0" smtClean="0">
                <a:solidFill>
                  <a:srgbClr val="0070C0"/>
                </a:solidFill>
                <a:latin typeface="Arial Rounded MT Bold" pitchFamily="34" charset="0"/>
              </a:rPr>
              <a:t>History</a:t>
            </a:r>
          </a:p>
          <a:p>
            <a:pPr marL="457200" indent="-457200">
              <a:lnSpc>
                <a:spcPct val="90000"/>
              </a:lnSpc>
              <a:buFont typeface="Arial" pitchFamily="34" charset="0"/>
              <a:buChar char="•"/>
            </a:pPr>
            <a:r>
              <a:rPr lang="en-GB" altLang="en-US" dirty="0" smtClean="0">
                <a:solidFill>
                  <a:srgbClr val="0070C0"/>
                </a:solidFill>
                <a:latin typeface="Arial Rounded MT Bold" pitchFamily="34" charset="0"/>
              </a:rPr>
              <a:t>Music</a:t>
            </a:r>
          </a:p>
          <a:p>
            <a:pPr marL="457200" indent="-457200">
              <a:lnSpc>
                <a:spcPct val="90000"/>
              </a:lnSpc>
              <a:buFont typeface="Arial" pitchFamily="34" charset="0"/>
              <a:buChar char="•"/>
            </a:pPr>
            <a:r>
              <a:rPr lang="en-GB" altLang="en-US" dirty="0" smtClean="0">
                <a:solidFill>
                  <a:srgbClr val="0070C0"/>
                </a:solidFill>
                <a:latin typeface="Arial Rounded MT Bold" pitchFamily="34" charset="0"/>
              </a:rPr>
              <a:t>PE</a:t>
            </a:r>
          </a:p>
          <a:p>
            <a:pPr marL="457200" indent="-457200">
              <a:lnSpc>
                <a:spcPct val="90000"/>
              </a:lnSpc>
              <a:buFont typeface="Arial" pitchFamily="34" charset="0"/>
              <a:buChar char="•"/>
            </a:pPr>
            <a:r>
              <a:rPr lang="en-GB" altLang="en-US" dirty="0" smtClean="0">
                <a:solidFill>
                  <a:srgbClr val="0070C0"/>
                </a:solidFill>
                <a:latin typeface="Arial Rounded MT Bold" pitchFamily="34" charset="0"/>
              </a:rPr>
              <a:t>Languages KS2</a:t>
            </a:r>
          </a:p>
          <a:p>
            <a:pPr>
              <a:lnSpc>
                <a:spcPct val="90000"/>
              </a:lnSpc>
            </a:pPr>
            <a:endParaRPr lang="en-GB" altLang="en-US" sz="2800" dirty="0" smtClean="0">
              <a:latin typeface="Arial Rounded MT Bold" pitchFamily="34" charset="0"/>
            </a:endParaRPr>
          </a:p>
        </p:txBody>
      </p:sp>
    </p:spTree>
    <p:extLst>
      <p:ext uri="{BB962C8B-B14F-4D97-AF65-F5344CB8AC3E}">
        <p14:creationId xmlns:p14="http://schemas.microsoft.com/office/powerpoint/2010/main" val="630895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6192688" cy="830997"/>
          </a:xfrm>
          <a:prstGeom prst="rect">
            <a:avLst/>
          </a:prstGeom>
        </p:spPr>
        <p:txBody>
          <a:bodyPr wrap="square">
            <a:spAutoFit/>
          </a:bodyPr>
          <a:lstStyle/>
          <a:p>
            <a:pPr algn="ctr"/>
            <a:r>
              <a:rPr lang="en-GB" sz="2400" b="1" dirty="0" smtClean="0">
                <a:solidFill>
                  <a:srgbClr val="0070C0"/>
                </a:solidFill>
                <a:latin typeface="Arial Rounded MT Bold" pitchFamily="34" charset="0"/>
              </a:rPr>
              <a:t>Our Approach to the National Curriculum </a:t>
            </a:r>
            <a:endParaRPr lang="en-GB" sz="2400" b="1" dirty="0">
              <a:solidFill>
                <a:srgbClr val="0070C0"/>
              </a:solidFill>
              <a:latin typeface="Arial Rounded MT Bold" pitchFamily="34" charset="0"/>
            </a:endParaRPr>
          </a:p>
        </p:txBody>
      </p:sp>
      <p:sp>
        <p:nvSpPr>
          <p:cNvPr id="6" name="Rectangle 5"/>
          <p:cNvSpPr/>
          <p:nvPr/>
        </p:nvSpPr>
        <p:spPr>
          <a:xfrm>
            <a:off x="467544" y="2492896"/>
            <a:ext cx="8145412" cy="2677656"/>
          </a:xfrm>
          <a:prstGeom prst="rect">
            <a:avLst/>
          </a:prstGeom>
        </p:spPr>
        <p:txBody>
          <a:bodyPr wrap="square">
            <a:spAutoFit/>
          </a:bodyPr>
          <a:lstStyle/>
          <a:p>
            <a:pPr algn="just"/>
            <a:r>
              <a:rPr lang="en-GB" sz="1200" dirty="0" smtClean="0">
                <a:solidFill>
                  <a:srgbClr val="0070C0"/>
                </a:solidFill>
                <a:latin typeface="Arial Rounded MT Bold" pitchFamily="34" charset="0"/>
              </a:rPr>
              <a:t>At </a:t>
            </a:r>
            <a:r>
              <a:rPr lang="en-GB" sz="1200" dirty="0" err="1" smtClean="0">
                <a:solidFill>
                  <a:srgbClr val="0070C0"/>
                </a:solidFill>
                <a:latin typeface="Arial Rounded MT Bold" pitchFamily="34" charset="0"/>
              </a:rPr>
              <a:t>Usworth</a:t>
            </a:r>
            <a:r>
              <a:rPr lang="en-GB" sz="1200" dirty="0" smtClean="0">
                <a:solidFill>
                  <a:srgbClr val="0070C0"/>
                </a:solidFill>
                <a:latin typeface="Arial Rounded MT Bold" pitchFamily="34" charset="0"/>
              </a:rPr>
              <a:t> Colliery Primary School we believe that children learn best when they are actively engaged in their own learning and this is the main principle as to why we have adopted ‘The Learning Challenge Curriculum’. This applies a cross curricular approach and the concept is built around the principle of greater learner involvement in their work. It requires deep thinking, and encourages learners to work using a question as the starting point.</a:t>
            </a:r>
          </a:p>
          <a:p>
            <a:pPr algn="just"/>
            <a:r>
              <a:rPr lang="en-GB" sz="1200" dirty="0" smtClean="0">
                <a:solidFill>
                  <a:srgbClr val="0070C0"/>
                </a:solidFill>
                <a:latin typeface="Arial Rounded MT Bold" pitchFamily="34" charset="0"/>
              </a:rPr>
              <a:t>A prime learning challenge is communicated as a question and is used as a starting point for designing the curriculum. Subsidiary challenges are then planned and again expressed as a question. Each Learning Challenge needs to make sense to our children and is something which is within their immediate understanding and interest.</a:t>
            </a:r>
          </a:p>
          <a:p>
            <a:pPr algn="just"/>
            <a:r>
              <a:rPr lang="en-GB" sz="1200" dirty="0" smtClean="0">
                <a:solidFill>
                  <a:srgbClr val="0070C0"/>
                </a:solidFill>
                <a:latin typeface="Arial Rounded MT Bold" pitchFamily="34" charset="0"/>
              </a:rPr>
              <a:t>Key skills for each subject in the National Curriculum are broken down into year group expectations. They ensure our children develop the essential skills to succeed in their education.</a:t>
            </a:r>
          </a:p>
          <a:p>
            <a:pPr algn="just"/>
            <a:r>
              <a:rPr lang="en-GB" sz="1200" dirty="0" smtClean="0">
                <a:solidFill>
                  <a:srgbClr val="0070C0"/>
                </a:solidFill>
                <a:latin typeface="Arial Rounded MT Bold" pitchFamily="34" charset="0"/>
              </a:rPr>
              <a:t>Reflection is central to the whole process of ‘The Learning Challenge Curriculum’. Our children present their learning to the rest of the class through both </a:t>
            </a:r>
            <a:r>
              <a:rPr lang="en-GB" sz="1200" dirty="0" err="1" smtClean="0">
                <a:solidFill>
                  <a:srgbClr val="0070C0"/>
                </a:solidFill>
                <a:latin typeface="Arial Rounded MT Bold" pitchFamily="34" charset="0"/>
              </a:rPr>
              <a:t>oracy</a:t>
            </a:r>
            <a:r>
              <a:rPr lang="en-GB" sz="1200" dirty="0" smtClean="0">
                <a:solidFill>
                  <a:srgbClr val="0070C0"/>
                </a:solidFill>
                <a:latin typeface="Arial Rounded MT Bold" pitchFamily="34" charset="0"/>
              </a:rPr>
              <a:t> and ICT. A question may be presented to the children in order to help them reflect upon their learning.</a:t>
            </a:r>
            <a:endParaRPr lang="en-GB" sz="1200" dirty="0">
              <a:solidFill>
                <a:srgbClr val="0070C0"/>
              </a:solidFill>
              <a:latin typeface="Arial Rounded MT Bold" pitchFamily="34" charset="0"/>
            </a:endParaRPr>
          </a:p>
        </p:txBody>
      </p:sp>
    </p:spTree>
    <p:extLst>
      <p:ext uri="{BB962C8B-B14F-4D97-AF65-F5344CB8AC3E}">
        <p14:creationId xmlns:p14="http://schemas.microsoft.com/office/powerpoint/2010/main" val="2344646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6192688" cy="461665"/>
          </a:xfrm>
          <a:prstGeom prst="rect">
            <a:avLst/>
          </a:prstGeom>
        </p:spPr>
        <p:txBody>
          <a:bodyPr wrap="square">
            <a:spAutoFit/>
          </a:bodyPr>
          <a:lstStyle/>
          <a:p>
            <a:pPr algn="ctr"/>
            <a:r>
              <a:rPr lang="en-GB" altLang="en-US" sz="2400" dirty="0" smtClean="0">
                <a:latin typeface="Arial Rounded MT Bold" pitchFamily="34" charset="0"/>
              </a:rPr>
              <a:t>What the Learning Challenge looks like?</a:t>
            </a:r>
            <a:endParaRPr lang="en-GB" sz="2400" dirty="0">
              <a:latin typeface="Arial Rounded MT Bold" pitchFamily="34" charset="0"/>
            </a:endParaRPr>
          </a:p>
        </p:txBody>
      </p:sp>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8747" y="1531218"/>
            <a:ext cx="6773221" cy="4382112"/>
          </a:xfrm>
          <a:prstGeom prst="rect">
            <a:avLst/>
          </a:prstGeom>
        </p:spPr>
      </p:pic>
    </p:spTree>
    <p:extLst>
      <p:ext uri="{BB962C8B-B14F-4D97-AF65-F5344CB8AC3E}">
        <p14:creationId xmlns:p14="http://schemas.microsoft.com/office/powerpoint/2010/main" val="1977088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827584" y="1498619"/>
            <a:ext cx="7632848" cy="4278094"/>
          </a:xfrm>
          <a:prstGeom prst="rect">
            <a:avLst/>
          </a:prstGeom>
        </p:spPr>
        <p:txBody>
          <a:bodyPr wrap="square">
            <a:spAutoFit/>
          </a:bodyPr>
          <a:lstStyle/>
          <a:p>
            <a:pPr algn="ctr"/>
            <a:r>
              <a:rPr lang="en-GB" altLang="en-US" sz="2400" dirty="0" smtClean="0">
                <a:solidFill>
                  <a:srgbClr val="0070C0"/>
                </a:solidFill>
                <a:latin typeface="Arial Rounded MT Bold" pitchFamily="34" charset="0"/>
              </a:rPr>
              <a:t>Mathematics</a:t>
            </a:r>
          </a:p>
          <a:p>
            <a:pPr algn="ctr"/>
            <a:endParaRPr lang="en-GB" sz="2400" dirty="0">
              <a:solidFill>
                <a:srgbClr val="0070C0"/>
              </a:solidFill>
              <a:latin typeface="Arial Rounded MT Bold" pitchFamily="34" charset="0"/>
            </a:endParaRPr>
          </a:p>
          <a:p>
            <a:pPr algn="ctr"/>
            <a:r>
              <a:rPr lang="en-GB" sz="2400" dirty="0" smtClean="0">
                <a:solidFill>
                  <a:srgbClr val="0070C0"/>
                </a:solidFill>
                <a:latin typeface="Arial Rounded MT Bold" pitchFamily="34" charset="0"/>
              </a:rPr>
              <a:t>What is new?</a:t>
            </a:r>
          </a:p>
          <a:p>
            <a:pPr algn="ctr"/>
            <a:endParaRPr lang="en-GB" sz="2400" dirty="0">
              <a:solidFill>
                <a:srgbClr val="0070C0"/>
              </a:solidFill>
              <a:latin typeface="Arial Rounded MT Bold" pitchFamily="34" charset="0"/>
            </a:endParaRPr>
          </a:p>
          <a:p>
            <a:pPr marL="285750" lvl="0" indent="-285750">
              <a:buFont typeface="Arial" pitchFamily="34" charset="0"/>
              <a:buChar char="•"/>
            </a:pPr>
            <a:r>
              <a:rPr lang="en-GB" sz="1600" dirty="0">
                <a:solidFill>
                  <a:srgbClr val="0070C0"/>
                </a:solidFill>
                <a:latin typeface="Arial Rounded MT Bold" pitchFamily="34" charset="0"/>
              </a:rPr>
              <a:t>Numeracy changes its name back to Maths.</a:t>
            </a:r>
          </a:p>
          <a:p>
            <a:pPr marL="285750" lvl="0" indent="-285750">
              <a:buFont typeface="Arial" pitchFamily="34" charset="0"/>
              <a:buChar char="•"/>
            </a:pPr>
            <a:r>
              <a:rPr lang="en-GB" sz="1600" b="1" dirty="0">
                <a:solidFill>
                  <a:srgbClr val="0070C0"/>
                </a:solidFill>
                <a:latin typeface="Arial Rounded MT Bold" pitchFamily="34" charset="0"/>
              </a:rPr>
              <a:t>Five-year-olds will be expected to learn to count up to 100</a:t>
            </a:r>
            <a:r>
              <a:rPr lang="en-GB" sz="1600" dirty="0">
                <a:solidFill>
                  <a:srgbClr val="0070C0"/>
                </a:solidFill>
                <a:latin typeface="Arial Rounded MT Bold" pitchFamily="34" charset="0"/>
              </a:rPr>
              <a:t> (compared to 20 under </a:t>
            </a:r>
            <a:r>
              <a:rPr lang="en-GB" sz="1600" dirty="0" smtClean="0">
                <a:solidFill>
                  <a:srgbClr val="0070C0"/>
                </a:solidFill>
                <a:latin typeface="Arial Rounded MT Bold" pitchFamily="34" charset="0"/>
              </a:rPr>
              <a:t>the previous </a:t>
            </a:r>
            <a:r>
              <a:rPr lang="en-GB" sz="1600" dirty="0">
                <a:solidFill>
                  <a:srgbClr val="0070C0"/>
                </a:solidFill>
                <a:latin typeface="Arial Rounded MT Bold" pitchFamily="34" charset="0"/>
              </a:rPr>
              <a:t>curriculum) and learn </a:t>
            </a:r>
            <a:r>
              <a:rPr lang="en-GB" sz="1600" b="1" dirty="0">
                <a:solidFill>
                  <a:srgbClr val="0070C0"/>
                </a:solidFill>
                <a:latin typeface="Arial Rounded MT Bold" pitchFamily="34" charset="0"/>
              </a:rPr>
              <a:t>number bonds to 20</a:t>
            </a:r>
            <a:r>
              <a:rPr lang="en-GB" sz="1600" dirty="0">
                <a:solidFill>
                  <a:srgbClr val="0070C0"/>
                </a:solidFill>
                <a:latin typeface="Arial Rounded MT Bold" pitchFamily="34" charset="0"/>
              </a:rPr>
              <a:t> (currently up to 10)</a:t>
            </a:r>
          </a:p>
          <a:p>
            <a:pPr marL="285750" lvl="0" indent="-285750">
              <a:buFont typeface="Arial" pitchFamily="34" charset="0"/>
              <a:buChar char="•"/>
            </a:pPr>
            <a:r>
              <a:rPr lang="en-GB" sz="1600" b="1" dirty="0">
                <a:solidFill>
                  <a:srgbClr val="0070C0"/>
                </a:solidFill>
                <a:latin typeface="Arial Rounded MT Bold" pitchFamily="34" charset="0"/>
              </a:rPr>
              <a:t>Simple fractions (1/4 and 1/2) will be taught from KS1</a:t>
            </a:r>
            <a:r>
              <a:rPr lang="en-GB" sz="1600" dirty="0">
                <a:solidFill>
                  <a:srgbClr val="0070C0"/>
                </a:solidFill>
                <a:latin typeface="Arial Rounded MT Bold" pitchFamily="34" charset="0"/>
              </a:rPr>
              <a:t>, and by the end of primary school, children should be able to convert decimal fractions to simple fractions (e.g. 0.375 = 3/8)</a:t>
            </a:r>
          </a:p>
          <a:p>
            <a:pPr marL="285750" lvl="0" indent="-285750">
              <a:buFont typeface="Arial" pitchFamily="34" charset="0"/>
              <a:buChar char="•"/>
            </a:pPr>
            <a:r>
              <a:rPr lang="en-GB" sz="1600" dirty="0">
                <a:solidFill>
                  <a:srgbClr val="0070C0"/>
                </a:solidFill>
                <a:latin typeface="Arial Rounded MT Bold" pitchFamily="34" charset="0"/>
              </a:rPr>
              <a:t>By the age of nine, children will be expected to know </a:t>
            </a:r>
            <a:r>
              <a:rPr lang="en-GB" sz="1600" b="1" dirty="0">
                <a:solidFill>
                  <a:srgbClr val="0070C0"/>
                </a:solidFill>
                <a:latin typeface="Arial Rounded MT Bold" pitchFamily="34" charset="0"/>
              </a:rPr>
              <a:t>times tables up to 12x12</a:t>
            </a:r>
            <a:r>
              <a:rPr lang="en-GB" sz="1600" dirty="0">
                <a:solidFill>
                  <a:srgbClr val="0070C0"/>
                </a:solidFill>
                <a:latin typeface="Arial Rounded MT Bold" pitchFamily="34" charset="0"/>
              </a:rPr>
              <a:t> (currently 10x10 by the end of primary school)</a:t>
            </a:r>
          </a:p>
          <a:p>
            <a:pPr marL="285750" indent="-285750">
              <a:buFont typeface="Arial" pitchFamily="34" charset="0"/>
              <a:buChar char="•"/>
            </a:pPr>
            <a:r>
              <a:rPr lang="en-GB" sz="1600" dirty="0">
                <a:solidFill>
                  <a:srgbClr val="0070C0"/>
                </a:solidFill>
                <a:latin typeface="Arial Rounded MT Bold" pitchFamily="34" charset="0"/>
              </a:rPr>
              <a:t>Calculators will not be introduced until near the end of KS2, to encourage mental arithmetic and will no longer be used during tests.</a:t>
            </a:r>
          </a:p>
        </p:txBody>
      </p:sp>
    </p:spTree>
    <p:extLst>
      <p:ext uri="{BB962C8B-B14F-4D97-AF65-F5344CB8AC3E}">
        <p14:creationId xmlns:p14="http://schemas.microsoft.com/office/powerpoint/2010/main" val="551228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6336704" cy="830997"/>
          </a:xfrm>
          <a:prstGeom prst="rect">
            <a:avLst/>
          </a:prstGeom>
        </p:spPr>
        <p:txBody>
          <a:bodyPr wrap="square">
            <a:spAutoFit/>
          </a:bodyPr>
          <a:lstStyle/>
          <a:p>
            <a:pPr algn="ctr"/>
            <a:r>
              <a:rPr lang="en-GB" sz="2400" b="1" dirty="0" smtClean="0">
                <a:solidFill>
                  <a:srgbClr val="0070C0"/>
                </a:solidFill>
                <a:latin typeface="Arial Rounded MT Bold" pitchFamily="34" charset="0"/>
              </a:rPr>
              <a:t>The three main aims of the New Mathematics Curriculum </a:t>
            </a:r>
            <a:endParaRPr lang="en-GB" sz="2400" b="1" dirty="0">
              <a:solidFill>
                <a:srgbClr val="0070C0"/>
              </a:solidFill>
              <a:latin typeface="Arial Rounded MT Bold" pitchFamily="34" charset="0"/>
            </a:endParaRPr>
          </a:p>
        </p:txBody>
      </p:sp>
      <p:sp>
        <p:nvSpPr>
          <p:cNvPr id="6" name="TextBox 5"/>
          <p:cNvSpPr txBox="1"/>
          <p:nvPr/>
        </p:nvSpPr>
        <p:spPr>
          <a:xfrm>
            <a:off x="434899" y="2329616"/>
            <a:ext cx="8178057" cy="4370427"/>
          </a:xfrm>
          <a:prstGeom prst="rect">
            <a:avLst/>
          </a:prstGeom>
          <a:noFill/>
        </p:spPr>
        <p:txBody>
          <a:bodyPr wrap="square" rtlCol="0">
            <a:spAutoFit/>
          </a:bodyPr>
          <a:lstStyle/>
          <a:p>
            <a:r>
              <a:rPr lang="en-GB" sz="1600" b="1" dirty="0" smtClean="0">
                <a:solidFill>
                  <a:srgbClr val="0070C0"/>
                </a:solidFill>
                <a:latin typeface="Arial Rounded MT Bold" pitchFamily="34" charset="0"/>
              </a:rPr>
              <a:t>1. Conceptual understanding </a:t>
            </a:r>
            <a:endParaRPr lang="en-GB" sz="1600" dirty="0" smtClean="0">
              <a:solidFill>
                <a:srgbClr val="0070C0"/>
              </a:solidFill>
              <a:latin typeface="Arial Rounded MT Bold" pitchFamily="34" charset="0"/>
            </a:endParaRPr>
          </a:p>
          <a:p>
            <a:r>
              <a:rPr lang="en-GB" sz="1600" dirty="0" smtClean="0">
                <a:solidFill>
                  <a:srgbClr val="0070C0"/>
                </a:solidFill>
                <a:latin typeface="Arial Rounded MT Bold" pitchFamily="34" charset="0"/>
              </a:rPr>
              <a:t>Models, images and practical resources remain key to securing understanding </a:t>
            </a:r>
          </a:p>
          <a:p>
            <a:r>
              <a:rPr lang="en-GB" sz="1600" dirty="0" smtClean="0">
                <a:solidFill>
                  <a:srgbClr val="0070C0"/>
                </a:solidFill>
                <a:latin typeface="Arial Rounded MT Bold" pitchFamily="34" charset="0"/>
              </a:rPr>
              <a:t>and fluency. </a:t>
            </a:r>
          </a:p>
          <a:p>
            <a:endParaRPr lang="en-GB" sz="1600" dirty="0">
              <a:solidFill>
                <a:srgbClr val="0070C0"/>
              </a:solidFill>
              <a:latin typeface="Arial Rounded MT Bold" pitchFamily="34" charset="0"/>
            </a:endParaRPr>
          </a:p>
          <a:p>
            <a:r>
              <a:rPr lang="en-GB" sz="1600" b="1" dirty="0" smtClean="0">
                <a:solidFill>
                  <a:srgbClr val="0070C0"/>
                </a:solidFill>
                <a:latin typeface="Arial Rounded MT Bold" pitchFamily="34" charset="0"/>
              </a:rPr>
              <a:t>2. Mathematical reasoning </a:t>
            </a:r>
            <a:endParaRPr lang="en-GB" sz="1600" dirty="0" smtClean="0">
              <a:solidFill>
                <a:srgbClr val="0070C0"/>
              </a:solidFill>
              <a:latin typeface="Arial Rounded MT Bold" pitchFamily="34" charset="0"/>
            </a:endParaRPr>
          </a:p>
          <a:p>
            <a:r>
              <a:rPr lang="en-GB" sz="1600" dirty="0" smtClean="0">
                <a:solidFill>
                  <a:srgbClr val="0070C0"/>
                </a:solidFill>
                <a:latin typeface="Arial Rounded MT Bold" pitchFamily="34" charset="0"/>
              </a:rPr>
              <a:t>Pupils </a:t>
            </a:r>
            <a:r>
              <a:rPr lang="en-GB" sz="1600" b="1" dirty="0" smtClean="0">
                <a:solidFill>
                  <a:srgbClr val="0070C0"/>
                </a:solidFill>
                <a:latin typeface="Arial Rounded MT Bold" pitchFamily="34" charset="0"/>
              </a:rPr>
              <a:t>reason mathematically by following </a:t>
            </a:r>
            <a:r>
              <a:rPr lang="en-GB" sz="1600" dirty="0">
                <a:solidFill>
                  <a:srgbClr val="0070C0"/>
                </a:solidFill>
                <a:latin typeface="Arial Rounded MT Bold" pitchFamily="34" charset="0"/>
              </a:rPr>
              <a:t> </a:t>
            </a:r>
            <a:r>
              <a:rPr lang="en-GB" sz="1600" dirty="0" smtClean="0">
                <a:solidFill>
                  <a:srgbClr val="0070C0"/>
                </a:solidFill>
                <a:latin typeface="Arial Rounded MT Bold" pitchFamily="34" charset="0"/>
              </a:rPr>
              <a:t>a line of enquiry, conjecturing relationships and generalisations, and developing an argument, justification or proof using mathematical language.</a:t>
            </a:r>
          </a:p>
          <a:p>
            <a:endParaRPr lang="en-GB" sz="1600" dirty="0" smtClean="0">
              <a:solidFill>
                <a:srgbClr val="0070C0"/>
              </a:solidFill>
              <a:latin typeface="Arial Rounded MT Bold" pitchFamily="34" charset="0"/>
            </a:endParaRPr>
          </a:p>
          <a:p>
            <a:r>
              <a:rPr lang="en-GB" sz="1600" b="1" dirty="0" smtClean="0">
                <a:solidFill>
                  <a:srgbClr val="0070C0"/>
                </a:solidFill>
                <a:latin typeface="Arial Rounded MT Bold" pitchFamily="34" charset="0"/>
              </a:rPr>
              <a:t>3. Problem solving </a:t>
            </a:r>
            <a:endParaRPr lang="en-GB" sz="1600" dirty="0" smtClean="0">
              <a:solidFill>
                <a:srgbClr val="0070C0"/>
              </a:solidFill>
              <a:latin typeface="Arial Rounded MT Bold" pitchFamily="34" charset="0"/>
            </a:endParaRPr>
          </a:p>
          <a:p>
            <a:r>
              <a:rPr lang="en-GB" sz="1600" dirty="0" smtClean="0">
                <a:solidFill>
                  <a:srgbClr val="0070C0"/>
                </a:solidFill>
                <a:latin typeface="Arial Rounded MT Bold" pitchFamily="34" charset="0"/>
              </a:rPr>
              <a:t>Pupils can </a:t>
            </a:r>
            <a:r>
              <a:rPr lang="en-GB" sz="1600" b="1" dirty="0" smtClean="0">
                <a:solidFill>
                  <a:srgbClr val="0070C0"/>
                </a:solidFill>
                <a:latin typeface="Arial Rounded MT Bold" pitchFamily="34" charset="0"/>
              </a:rPr>
              <a:t>solve problems by applying </a:t>
            </a:r>
            <a:r>
              <a:rPr lang="en-GB" sz="1600" dirty="0">
                <a:solidFill>
                  <a:srgbClr val="0070C0"/>
                </a:solidFill>
                <a:latin typeface="Arial Rounded MT Bold" pitchFamily="34" charset="0"/>
              </a:rPr>
              <a:t> </a:t>
            </a:r>
            <a:r>
              <a:rPr lang="en-GB" sz="1600" dirty="0" smtClean="0">
                <a:solidFill>
                  <a:srgbClr val="0070C0"/>
                </a:solidFill>
                <a:latin typeface="Arial Rounded MT Bold" pitchFamily="34" charset="0"/>
              </a:rPr>
              <a:t>their mathematics to a variety of routine </a:t>
            </a:r>
          </a:p>
          <a:p>
            <a:r>
              <a:rPr lang="en-GB" sz="1600" dirty="0" smtClean="0">
                <a:solidFill>
                  <a:srgbClr val="0070C0"/>
                </a:solidFill>
                <a:latin typeface="Arial Rounded MT Bold" pitchFamily="34" charset="0"/>
              </a:rPr>
              <a:t>and non-routine problems with increasing sophistication, including breaking down </a:t>
            </a:r>
          </a:p>
          <a:p>
            <a:r>
              <a:rPr lang="en-GB" sz="1600" dirty="0" smtClean="0">
                <a:solidFill>
                  <a:srgbClr val="0070C0"/>
                </a:solidFill>
                <a:latin typeface="Arial Rounded MT Bold" pitchFamily="34" charset="0"/>
              </a:rPr>
              <a:t>problems into a series of simpler steps and persevering in seeking solutions.</a:t>
            </a:r>
          </a:p>
          <a:p>
            <a:endParaRPr lang="en-GB" dirty="0">
              <a:solidFill>
                <a:srgbClr val="0070C0"/>
              </a:solidFill>
              <a:latin typeface="Arial Rounded MT Bold" pitchFamily="34" charset="0"/>
            </a:endParaRPr>
          </a:p>
          <a:p>
            <a:endParaRPr lang="en-GB" dirty="0" smtClean="0"/>
          </a:p>
          <a:p>
            <a:endParaRPr lang="en-GB" dirty="0"/>
          </a:p>
        </p:txBody>
      </p:sp>
    </p:spTree>
    <p:extLst>
      <p:ext uri="{BB962C8B-B14F-4D97-AF65-F5344CB8AC3E}">
        <p14:creationId xmlns:p14="http://schemas.microsoft.com/office/powerpoint/2010/main" val="345952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0" y="0"/>
            <a:ext cx="9144000" cy="1268760"/>
          </a:xfrm>
          <a:prstGeom prst="rect">
            <a:avLst/>
          </a:prstGeom>
          <a:solidFill>
            <a:srgbClr val="1F497D"/>
          </a:solidFill>
          <a:ln w="9525" algn="ctr">
            <a:solidFill>
              <a:srgbClr val="4579B8"/>
            </a:solidFill>
            <a:miter lim="800000"/>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GB"/>
          </a:p>
        </p:txBody>
      </p:sp>
      <p:pic>
        <p:nvPicPr>
          <p:cNvPr id="1026" name="Picture 2" descr="Macintosh HD:Users:richardhunter:Desktop:Usworth Foo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89240"/>
            <a:ext cx="9144000"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3"/>
          <p:cNvSpPr txBox="1">
            <a:spLocks noChangeArrowheads="1"/>
          </p:cNvSpPr>
          <p:nvPr/>
        </p:nvSpPr>
        <p:spPr bwMode="auto">
          <a:xfrm>
            <a:off x="4067944" y="107330"/>
            <a:ext cx="4545012" cy="1054100"/>
          </a:xfrm>
          <a:prstGeom prst="rect">
            <a:avLst/>
          </a:prstGeom>
          <a:noFill/>
          <a:ln>
            <a:noFill/>
          </a:ln>
          <a:effectLst/>
          <a:extLst>
            <a:ext uri="{909E8E84-426E-40DD-AFC4-6F175D3DCCD1}">
              <a14:hiddenFill xmlns:a14="http://schemas.microsoft.com/office/drawing/2010/main">
                <a:solidFill>
                  <a:srgbClr val="66330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700" b="1" i="0" u="none" strike="noStrike" cap="none" normalizeH="0" baseline="0" dirty="0" smtClean="0">
                <a:ln>
                  <a:noFill/>
                </a:ln>
                <a:solidFill>
                  <a:srgbClr val="FFFFFF"/>
                </a:solidFill>
                <a:effectLst/>
                <a:latin typeface="Arial" pitchFamily="34" charset="0"/>
                <a:cs typeface="Arial" pitchFamily="34" charset="0"/>
              </a:rPr>
              <a:t>USWORTH COLLIERY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rgbClr val="FFFFFF"/>
                </a:solidFill>
                <a:effectLst/>
                <a:latin typeface="Arial" pitchFamily="34" charset="0"/>
                <a:cs typeface="Arial" pitchFamily="34" charset="0"/>
              </a:rPr>
              <a:t>PRIMARY SCHOOL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7330"/>
            <a:ext cx="1343025" cy="1333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Rectangle 1"/>
          <p:cNvSpPr/>
          <p:nvPr/>
        </p:nvSpPr>
        <p:spPr>
          <a:xfrm>
            <a:off x="1475656" y="1498619"/>
            <a:ext cx="5544616" cy="830997"/>
          </a:xfrm>
          <a:prstGeom prst="rect">
            <a:avLst/>
          </a:prstGeom>
        </p:spPr>
        <p:txBody>
          <a:bodyPr wrap="square">
            <a:spAutoFit/>
          </a:bodyPr>
          <a:lstStyle/>
          <a:p>
            <a:pPr algn="ctr"/>
            <a:r>
              <a:rPr lang="en-GB" sz="2400" b="1" dirty="0" smtClean="0">
                <a:solidFill>
                  <a:srgbClr val="0070C0"/>
                </a:solidFill>
                <a:latin typeface="Arial Rounded MT Bold" pitchFamily="34" charset="0"/>
              </a:rPr>
              <a:t>Key Areas of the New Mathematics Curriculum </a:t>
            </a:r>
            <a:endParaRPr lang="en-GB" sz="2400" b="1" dirty="0">
              <a:solidFill>
                <a:srgbClr val="0070C0"/>
              </a:solidFill>
              <a:latin typeface="Arial Rounded MT Bold" pitchFamily="34" charset="0"/>
            </a:endParaRPr>
          </a:p>
        </p:txBody>
      </p:sp>
      <p:sp>
        <p:nvSpPr>
          <p:cNvPr id="3" name="Rectangle 2"/>
          <p:cNvSpPr/>
          <p:nvPr/>
        </p:nvSpPr>
        <p:spPr>
          <a:xfrm>
            <a:off x="861298" y="2413338"/>
            <a:ext cx="6030416" cy="2492990"/>
          </a:xfrm>
          <a:prstGeom prst="rect">
            <a:avLst/>
          </a:prstGeom>
        </p:spPr>
        <p:txBody>
          <a:bodyPr wrap="square">
            <a:spAutoFit/>
          </a:bodyPr>
          <a:lstStyle/>
          <a:p>
            <a:endParaRPr lang="en-GB" dirty="0"/>
          </a:p>
          <a:p>
            <a:endParaRPr lang="en-GB" dirty="0"/>
          </a:p>
          <a:p>
            <a:pPr marL="285750" indent="-285750">
              <a:buFont typeface="Arial" pitchFamily="34" charset="0"/>
              <a:buChar char="•"/>
            </a:pPr>
            <a:r>
              <a:rPr lang="en-GB" sz="2400" dirty="0">
                <a:solidFill>
                  <a:srgbClr val="0070C0"/>
                </a:solidFill>
                <a:latin typeface="Arial Rounded MT Bold" pitchFamily="34" charset="0"/>
              </a:rPr>
              <a:t>Number </a:t>
            </a:r>
          </a:p>
          <a:p>
            <a:pPr marL="285750" indent="-285750">
              <a:buFont typeface="Arial" pitchFamily="34" charset="0"/>
              <a:buChar char="•"/>
            </a:pPr>
            <a:r>
              <a:rPr lang="en-GB" sz="2400" dirty="0" smtClean="0">
                <a:solidFill>
                  <a:srgbClr val="0070C0"/>
                </a:solidFill>
                <a:latin typeface="Arial Rounded MT Bold" pitchFamily="34" charset="0"/>
              </a:rPr>
              <a:t>Calculation </a:t>
            </a:r>
            <a:endParaRPr lang="en-GB" sz="2400" dirty="0">
              <a:solidFill>
                <a:srgbClr val="0070C0"/>
              </a:solidFill>
              <a:latin typeface="Arial Rounded MT Bold" pitchFamily="34" charset="0"/>
            </a:endParaRPr>
          </a:p>
          <a:p>
            <a:pPr marL="285750" indent="-285750">
              <a:buFont typeface="Arial" pitchFamily="34" charset="0"/>
              <a:buChar char="•"/>
            </a:pPr>
            <a:r>
              <a:rPr lang="en-GB" sz="2400" dirty="0" smtClean="0">
                <a:solidFill>
                  <a:srgbClr val="0070C0"/>
                </a:solidFill>
                <a:latin typeface="Arial Rounded MT Bold" pitchFamily="34" charset="0"/>
              </a:rPr>
              <a:t>Measures </a:t>
            </a:r>
            <a:endParaRPr lang="en-GB" sz="2400" dirty="0">
              <a:solidFill>
                <a:srgbClr val="0070C0"/>
              </a:solidFill>
              <a:latin typeface="Arial Rounded MT Bold" pitchFamily="34" charset="0"/>
            </a:endParaRPr>
          </a:p>
          <a:p>
            <a:pPr marL="285750" indent="-285750">
              <a:buFont typeface="Arial" pitchFamily="34" charset="0"/>
              <a:buChar char="•"/>
            </a:pPr>
            <a:r>
              <a:rPr lang="en-GB" sz="2400" dirty="0" smtClean="0">
                <a:solidFill>
                  <a:srgbClr val="0070C0"/>
                </a:solidFill>
                <a:latin typeface="Arial Rounded MT Bold" pitchFamily="34" charset="0"/>
              </a:rPr>
              <a:t>Shape/Geometry/Position </a:t>
            </a:r>
            <a:endParaRPr lang="en-GB" sz="2400" dirty="0">
              <a:solidFill>
                <a:srgbClr val="0070C0"/>
              </a:solidFill>
              <a:latin typeface="Arial Rounded MT Bold" pitchFamily="34" charset="0"/>
            </a:endParaRPr>
          </a:p>
          <a:p>
            <a:pPr marL="285750" indent="-285750">
              <a:buFont typeface="Arial" pitchFamily="34" charset="0"/>
              <a:buChar char="•"/>
            </a:pPr>
            <a:r>
              <a:rPr lang="en-GB" sz="2400" dirty="0" smtClean="0">
                <a:solidFill>
                  <a:srgbClr val="0070C0"/>
                </a:solidFill>
                <a:latin typeface="Arial Rounded MT Bold" pitchFamily="34" charset="0"/>
              </a:rPr>
              <a:t>Data/Statistics </a:t>
            </a:r>
            <a:endParaRPr lang="en-GB" sz="2400" dirty="0">
              <a:solidFill>
                <a:srgbClr val="0070C0"/>
              </a:solidFill>
              <a:latin typeface="Arial Rounded MT Bold" pitchFamily="34" charset="0"/>
            </a:endParaRPr>
          </a:p>
        </p:txBody>
      </p:sp>
    </p:spTree>
    <p:extLst>
      <p:ext uri="{BB962C8B-B14F-4D97-AF65-F5344CB8AC3E}">
        <p14:creationId xmlns:p14="http://schemas.microsoft.com/office/powerpoint/2010/main" val="1914558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1768</Words>
  <Application>Microsoft Office PowerPoint</Application>
  <PresentationFormat>On-screen Show (4:3)</PresentationFormat>
  <Paragraphs>252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Rounded MT Bold</vt:lpstr>
      <vt:lpstr>Calibri</vt:lpstr>
      <vt:lpstr>Sassoon Primary Infant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Nich Sparkles</dc:creator>
  <cp:lastModifiedBy>StacyNicholson</cp:lastModifiedBy>
  <cp:revision>13</cp:revision>
  <cp:lastPrinted>2015-02-03T11:49:06Z</cp:lastPrinted>
  <dcterms:created xsi:type="dcterms:W3CDTF">2015-02-02T16:46:50Z</dcterms:created>
  <dcterms:modified xsi:type="dcterms:W3CDTF">2015-02-03T14:23:49Z</dcterms:modified>
</cp:coreProperties>
</file>